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67" r:id="rId5"/>
    <p:sldId id="276" r:id="rId6"/>
    <p:sldId id="266" r:id="rId7"/>
    <p:sldId id="268" r:id="rId8"/>
    <p:sldId id="269" r:id="rId9"/>
    <p:sldId id="272" r:id="rId10"/>
    <p:sldId id="270" r:id="rId11"/>
    <p:sldId id="27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540273F-45F4-464E-A931-2945D71E40CA}"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0273F-45F4-464E-A931-2945D71E40CA}"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0273F-45F4-464E-A931-2945D71E40CA}"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0273F-45F4-464E-A931-2945D71E40CA}"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0273F-45F4-464E-A931-2945D71E40CA}"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0273F-45F4-464E-A931-2945D71E40CA}"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0273F-45F4-464E-A931-2945D71E40CA}"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40273F-45F4-464E-A931-2945D71E40CA}"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0273F-45F4-464E-A931-2945D71E40CA}"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40273F-45F4-464E-A931-2945D71E40CA}"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40273F-45F4-464E-A931-2945D71E40CA}"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31727C-9931-4628-91D1-1424CE4FE4C5}"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A540273F-45F4-464E-A931-2945D71E40CA}" type="datetimeFigureOut">
              <a:rPr lang="en-IN" smtClean="0"/>
              <a:t>28-02-2025</a:t>
            </a:fld>
            <a:endParaRPr lang="en-IN"/>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8131727C-9931-4628-91D1-1424CE4FE4C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1049"/>
            <a:ext cx="9144000" cy="2387600"/>
          </a:xfrm>
        </p:spPr>
        <p:txBody>
          <a:bodyPr>
            <a:normAutofit/>
          </a:bodyPr>
          <a:lstStyle/>
          <a:p>
            <a:r>
              <a:rPr lang="en-US" dirty="0">
                <a:latin typeface="Cambria" panose="02040503050406030204" pitchFamily="18" charset="0"/>
                <a:ea typeface="Cambria" panose="02040503050406030204" pitchFamily="18" charset="0"/>
              </a:rPr>
              <a:t>Presentation</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on</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a:t>
            </a:r>
            <a:r>
              <a:rPr lang="en-US" altLang="en-GB" dirty="0">
                <a:latin typeface="Cambria" panose="02040503050406030204" pitchFamily="18" charset="0"/>
                <a:ea typeface="Cambria" panose="02040503050406030204" pitchFamily="18" charset="0"/>
              </a:rPr>
              <a:t>Title: Evaluation of Git &amp; GitHub</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608841" y="3153657"/>
            <a:ext cx="9144000" cy="536329"/>
          </a:xfrm>
        </p:spPr>
        <p:txBody>
          <a:bodyPr/>
          <a:lstStyle/>
          <a:p>
            <a:r>
              <a:rPr lang="en-US" b="1" dirty="0"/>
              <a:t>Name of Subject: Version Control System</a:t>
            </a:r>
            <a:endParaRPr lang="en-IN" b="1" dirty="0"/>
          </a:p>
        </p:txBody>
      </p:sp>
      <p:sp>
        <p:nvSpPr>
          <p:cNvPr id="6" name="Subtitle 2"/>
          <p:cNvSpPr txBox="1"/>
          <p:nvPr/>
        </p:nvSpPr>
        <p:spPr>
          <a:xfrm>
            <a:off x="7598004" y="3861287"/>
            <a:ext cx="3253819" cy="8223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Cambria" panose="02040503050406030204" pitchFamily="18" charset="0"/>
                <a:ea typeface="Cambria" panose="02040503050406030204" pitchFamily="18" charset="0"/>
              </a:rPr>
              <a:t>Dr. Devyani Jadhav</a:t>
            </a:r>
          </a:p>
          <a:p>
            <a:r>
              <a:rPr lang="en-IN" sz="1600" b="1" dirty="0">
                <a:latin typeface="Cambria" panose="02040503050406030204" pitchFamily="18" charset="0"/>
                <a:ea typeface="Cambria" panose="02040503050406030204" pitchFamily="18" charset="0"/>
              </a:rPr>
              <a:t>Course I/C</a:t>
            </a:r>
          </a:p>
        </p:txBody>
      </p:sp>
      <p:sp>
        <p:nvSpPr>
          <p:cNvPr id="7" name="Subtitle 2"/>
          <p:cNvSpPr txBox="1"/>
          <p:nvPr/>
        </p:nvSpPr>
        <p:spPr>
          <a:xfrm>
            <a:off x="1421877" y="5238381"/>
            <a:ext cx="9144000" cy="1360480"/>
          </a:xfrm>
          <a:prstGeom prst="rect">
            <a:avLst/>
          </a:prstGeom>
        </p:spPr>
        <p:txBody>
          <a:bodyPr vert="horz" lIns="91440" tIns="45720" rIns="91440" bIns="45720" rtlCol="0">
            <a:normAutofit fontScale="7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Cambria" panose="02040503050406030204" pitchFamily="18" charset="0"/>
                <a:ea typeface="Cambria" panose="02040503050406030204" pitchFamily="18" charset="0"/>
              </a:rPr>
              <a:t>Department of Artificial Intelligence &amp; Machine Learning</a:t>
            </a:r>
          </a:p>
          <a:p>
            <a:r>
              <a:rPr lang="en-US" b="1" dirty="0">
                <a:latin typeface="Cambria" panose="02040503050406030204" pitchFamily="18" charset="0"/>
                <a:ea typeface="Cambria" panose="02040503050406030204" pitchFamily="18" charset="0"/>
              </a:rPr>
              <a:t>School of Engineering &amp; Technology</a:t>
            </a:r>
          </a:p>
          <a:p>
            <a:r>
              <a:rPr lang="en-US" b="1" dirty="0">
                <a:latin typeface="Cambria" panose="02040503050406030204" pitchFamily="18" charset="0"/>
                <a:ea typeface="Cambria" panose="02040503050406030204" pitchFamily="18" charset="0"/>
              </a:rPr>
              <a:t>Sanjivani University</a:t>
            </a:r>
          </a:p>
          <a:p>
            <a:r>
              <a:rPr lang="en-US" b="1" dirty="0">
                <a:latin typeface="Cambria" panose="02040503050406030204" pitchFamily="18" charset="0"/>
                <a:ea typeface="Cambria" panose="02040503050406030204" pitchFamily="18" charset="0"/>
              </a:rPr>
              <a:t>Semester-IV, Academic Year 2024-2025</a:t>
            </a:r>
          </a:p>
          <a:p>
            <a:endParaRPr lang="en-IN" b="1" dirty="0">
              <a:latin typeface="Cambria" panose="02040503050406030204" pitchFamily="18" charset="0"/>
              <a:ea typeface="Cambria" panose="02040503050406030204" pitchFamily="18" charset="0"/>
            </a:endParaRPr>
          </a:p>
        </p:txBody>
      </p:sp>
      <p:sp>
        <p:nvSpPr>
          <p:cNvPr id="8" name="Subtitle 2"/>
          <p:cNvSpPr txBox="1"/>
          <p:nvPr/>
        </p:nvSpPr>
        <p:spPr>
          <a:xfrm>
            <a:off x="1524000" y="3585845"/>
            <a:ext cx="4603750" cy="121983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Cambria" panose="02040503050406030204" pitchFamily="18" charset="0"/>
                <a:ea typeface="Cambria" panose="02040503050406030204" pitchFamily="18" charset="0"/>
              </a:rPr>
              <a:t>Presented by</a:t>
            </a:r>
          </a:p>
          <a:p>
            <a:r>
              <a:rPr lang="en-IN" sz="1600" b="1" dirty="0">
                <a:latin typeface="Cambria" panose="02040503050406030204" pitchFamily="18" charset="0"/>
                <a:ea typeface="Cambria" panose="02040503050406030204" pitchFamily="18" charset="0"/>
              </a:rPr>
              <a:t>S</a:t>
            </a:r>
            <a:r>
              <a:rPr lang="en-US" altLang="en-IN" sz="1600" b="1" dirty="0">
                <a:latin typeface="Cambria" panose="02040503050406030204" pitchFamily="18" charset="0"/>
                <a:ea typeface="Cambria" panose="02040503050406030204" pitchFamily="18" charset="0"/>
              </a:rPr>
              <a:t>airaj Abhale      2124UMLM2027</a:t>
            </a:r>
          </a:p>
          <a:p>
            <a:r>
              <a:rPr lang="en-US" altLang="en-IN" sz="1600" b="1" dirty="0">
                <a:latin typeface="Cambria" panose="02040503050406030204" pitchFamily="18" charset="0"/>
                <a:ea typeface="Cambria" panose="02040503050406030204" pitchFamily="18" charset="0"/>
              </a:rPr>
              <a:t>Akshay Kharpas  2124UMLM2025</a:t>
            </a:r>
          </a:p>
          <a:p>
            <a:r>
              <a:rPr lang="en-US" altLang="en-IN" sz="1600" b="1" dirty="0">
                <a:latin typeface="Cambria" panose="02040503050406030204" pitchFamily="18" charset="0"/>
                <a:ea typeface="Cambria" panose="02040503050406030204" pitchFamily="18" charset="0"/>
              </a:rPr>
              <a:t>Pramod Khalkar  2124UMLM2047</a:t>
            </a:r>
          </a:p>
          <a:p>
            <a:r>
              <a:rPr lang="en-US" altLang="en-IN" sz="1600" b="1" dirty="0">
                <a:latin typeface="Cambria" panose="02040503050406030204" pitchFamily="18" charset="0"/>
                <a:ea typeface="Cambria" panose="02040503050406030204" pitchFamily="18" charset="0"/>
              </a:rPr>
              <a:t>   Swadesh Turkane   2124UMLM2026</a:t>
            </a:r>
          </a:p>
        </p:txBody>
      </p:sp>
      <p:pic>
        <p:nvPicPr>
          <p:cNvPr id="10" name="Image 4"/>
          <p:cNvPicPr/>
          <p:nvPr/>
        </p:nvPicPr>
        <p:blipFill>
          <a:blip r:embed="rId2" cstate="print"/>
          <a:stretch>
            <a:fillRect/>
          </a:stretch>
        </p:blipFill>
        <p:spPr>
          <a:xfrm>
            <a:off x="10651490" y="1121"/>
            <a:ext cx="1540510" cy="1379855"/>
          </a:xfrm>
          <a:prstGeom prst="rect">
            <a:avLst/>
          </a:prstGeom>
        </p:spPr>
      </p:pic>
      <p:pic>
        <p:nvPicPr>
          <p:cNvPr id="4" name="Image 4"/>
          <p:cNvPicPr/>
          <p:nvPr/>
        </p:nvPicPr>
        <p:blipFill>
          <a:blip r:embed="rId2" cstate="print"/>
          <a:stretch>
            <a:fillRect/>
          </a:stretch>
        </p:blipFill>
        <p:spPr>
          <a:xfrm>
            <a:off x="68580" y="1121"/>
            <a:ext cx="1540510" cy="1379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Challenges &amp; Solutions</a:t>
            </a:r>
          </a:p>
        </p:txBody>
      </p:sp>
      <p:sp>
        <p:nvSpPr>
          <p:cNvPr id="3" name="Content Placeholder 2"/>
          <p:cNvSpPr>
            <a:spLocks noGrp="1"/>
          </p:cNvSpPr>
          <p:nvPr>
            <p:ph idx="1"/>
          </p:nvPr>
        </p:nvSpPr>
        <p:spPr/>
        <p:txBody>
          <a:bodyPr/>
          <a:lstStyle/>
          <a:p>
            <a:r>
              <a:rPr lang="en-US" altLang="en-GB" sz="1600" b="1">
                <a:latin typeface="Times New Roman" panose="02020603050405020304" charset="0"/>
                <a:cs typeface="Times New Roman" panose="02020603050405020304" charset="0"/>
              </a:rPr>
              <a:t>Challenges Faced:</a:t>
            </a:r>
          </a:p>
          <a:p>
            <a:endParaRPr lang="en-US" altLang="en-GB" sz="1600">
              <a:latin typeface="Times New Roman" panose="02020603050405020304" charset="0"/>
              <a:cs typeface="Times New Roman" panose="02020603050405020304" charset="0"/>
            </a:endParaRPr>
          </a:p>
          <a:p>
            <a:pPr lvl="1"/>
            <a:r>
              <a:rPr lang="en-US" altLang="en-GB" sz="1400">
                <a:latin typeface="Times New Roman" panose="02020603050405020304" charset="0"/>
                <a:cs typeface="Times New Roman" panose="02020603050405020304" charset="0"/>
              </a:rPr>
              <a:t>Merge conflicts.</a:t>
            </a:r>
          </a:p>
          <a:p>
            <a:endParaRPr lang="en-US" altLang="en-GB" sz="1600">
              <a:latin typeface="Times New Roman" panose="02020603050405020304" charset="0"/>
              <a:cs typeface="Times New Roman" panose="02020603050405020304" charset="0"/>
            </a:endParaRPr>
          </a:p>
          <a:p>
            <a:pPr lvl="1"/>
            <a:r>
              <a:rPr lang="en-US" altLang="en-GB" sz="1400">
                <a:latin typeface="Times New Roman" panose="02020603050405020304" charset="0"/>
                <a:cs typeface="Times New Roman" panose="02020603050405020304" charset="0"/>
              </a:rPr>
              <a:t>Managing multiple branches.</a:t>
            </a:r>
          </a:p>
          <a:p>
            <a:endParaRPr lang="en-US" altLang="en-GB" sz="1600">
              <a:latin typeface="Times New Roman" panose="02020603050405020304" charset="0"/>
              <a:cs typeface="Times New Roman" panose="02020603050405020304" charset="0"/>
            </a:endParaRPr>
          </a:p>
          <a:p>
            <a:pPr lvl="1"/>
            <a:r>
              <a:rPr lang="en-US" altLang="en-GB" sz="1400">
                <a:latin typeface="Times New Roman" panose="02020603050405020304" charset="0"/>
                <a:cs typeface="Times New Roman" panose="02020603050405020304" charset="0"/>
              </a:rPr>
              <a:t>Communication issues.</a:t>
            </a:r>
          </a:p>
          <a:p>
            <a:endParaRPr lang="en-US" altLang="en-GB" sz="1600">
              <a:latin typeface="Times New Roman" panose="02020603050405020304" charset="0"/>
              <a:cs typeface="Times New Roman" panose="02020603050405020304" charset="0"/>
            </a:endParaRPr>
          </a:p>
          <a:p>
            <a:r>
              <a:rPr lang="en-US" altLang="en-GB" sz="1600" b="1">
                <a:latin typeface="Times New Roman" panose="02020603050405020304" charset="0"/>
                <a:cs typeface="Times New Roman" panose="02020603050405020304" charset="0"/>
              </a:rPr>
              <a:t>Solutions Implemented:</a:t>
            </a:r>
          </a:p>
          <a:p>
            <a:endParaRPr lang="en-US" altLang="en-GB" sz="1600">
              <a:latin typeface="Times New Roman" panose="02020603050405020304" charset="0"/>
              <a:cs typeface="Times New Roman" panose="02020603050405020304" charset="0"/>
            </a:endParaRPr>
          </a:p>
          <a:p>
            <a:pPr lvl="1"/>
            <a:r>
              <a:rPr lang="en-US" altLang="en-GB" sz="1400">
                <a:latin typeface="Times New Roman" panose="02020603050405020304" charset="0"/>
                <a:cs typeface="Times New Roman" panose="02020603050405020304" charset="0"/>
              </a:rPr>
              <a:t>Followed best commit practices.</a:t>
            </a:r>
          </a:p>
          <a:p>
            <a:endParaRPr lang="en-US" altLang="en-GB" sz="1600">
              <a:latin typeface="Times New Roman" panose="02020603050405020304" charset="0"/>
              <a:cs typeface="Times New Roman" panose="02020603050405020304" charset="0"/>
            </a:endParaRPr>
          </a:p>
          <a:p>
            <a:pPr lvl="1"/>
            <a:r>
              <a:rPr lang="en-US" altLang="en-GB" sz="1400">
                <a:latin typeface="Times New Roman" panose="02020603050405020304" charset="0"/>
                <a:cs typeface="Times New Roman" panose="02020603050405020304" charset="0"/>
              </a:rPr>
              <a:t>Used GitHub Issues for tracking.</a:t>
            </a:r>
          </a:p>
          <a:p>
            <a:endParaRPr lang="en-US" altLang="en-GB" sz="1600">
              <a:latin typeface="Times New Roman" panose="02020603050405020304" charset="0"/>
              <a:cs typeface="Times New Roman" panose="02020603050405020304" charset="0"/>
            </a:endParaRPr>
          </a:p>
          <a:p>
            <a:pPr lvl="1"/>
            <a:r>
              <a:rPr lang="en-US" altLang="en-GB" sz="1400">
                <a:latin typeface="Times New Roman" panose="02020603050405020304" charset="0"/>
                <a:cs typeface="Times New Roman" panose="02020603050405020304" charset="0"/>
              </a:rPr>
              <a:t>Regular team discussions.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6883"/>
            <a:ext cx="10972800" cy="1143000"/>
          </a:xfrm>
        </p:spPr>
        <p:txBody>
          <a:bodyPr/>
          <a:lstStyle/>
          <a:p>
            <a:r>
              <a:rPr lang="en-US" altLang="en-GB"/>
              <a:t>Conclusion</a:t>
            </a:r>
            <a:br>
              <a:rPr lang="en-US" altLang="en-GB"/>
            </a:br>
            <a:endParaRPr lang="en-US" altLang="en-GB"/>
          </a:p>
        </p:txBody>
      </p:sp>
      <p:sp>
        <p:nvSpPr>
          <p:cNvPr id="3" name="Content Placeholder 2"/>
          <p:cNvSpPr>
            <a:spLocks noGrp="1"/>
          </p:cNvSpPr>
          <p:nvPr>
            <p:ph idx="1"/>
          </p:nvPr>
        </p:nvSpPr>
        <p:spPr/>
        <p:txBody>
          <a:bodyPr/>
          <a:lstStyle/>
          <a:p>
            <a:pPr marL="0" indent="0" algn="just">
              <a:buNone/>
            </a:pPr>
            <a:r>
              <a:rPr lang="en-US" altLang="en-GB" sz="2000">
                <a:latin typeface="Times New Roman" panose="02020603050405020304" charset="0"/>
                <a:cs typeface="Times New Roman" panose="02020603050405020304" charset="0"/>
              </a:rPr>
              <a:t>Git and GitHub are very useful tools for working together on code. In this project, we learned how to manage our code, track changes, and collaborate using branches and pull requests. Version control helped us avoid mistakes and keep everything organized. Writing a </a:t>
            </a:r>
            <a:r>
              <a:rPr lang="en-US" altLang="en-GB" sz="2000" b="1">
                <a:latin typeface="Times New Roman" panose="02020603050405020304" charset="0"/>
                <a:cs typeface="Times New Roman" panose="02020603050405020304" charset="0"/>
              </a:rPr>
              <a:t>README.md</a:t>
            </a:r>
            <a:r>
              <a:rPr lang="en-US" altLang="en-GB" sz="2000">
                <a:latin typeface="Times New Roman" panose="02020603050405020304" charset="0"/>
                <a:cs typeface="Times New Roman" panose="02020603050405020304" charset="0"/>
              </a:rPr>
              <a:t> file made it easier to understand and use the project. Using GitHub Issues and Discussions helped us communicate and manage tasks better. Overall, this experience showed us how important version control, teamwork, and good documentation are in any software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690" y="826770"/>
            <a:ext cx="10972800" cy="4692650"/>
          </a:xfrm>
          <a:effectLst>
            <a:innerShdw blurRad="63500" dist="50800">
              <a:prstClr val="black">
                <a:alpha val="50000"/>
              </a:prstClr>
            </a:innerShdw>
          </a:effectLst>
        </p:spPr>
        <p:txBody>
          <a:bodyPr>
            <a:scene3d>
              <a:camera prst="orthographicFront"/>
              <a:lightRig rig="threePt" dir="t"/>
            </a:scene3d>
          </a:bodyPr>
          <a:lstStyle/>
          <a:p>
            <a:r>
              <a:rPr lang="en-US" altLang="en-GB" sz="5400">
                <a:solidFill>
                  <a:schemeClr val="tx1"/>
                </a:solidFill>
                <a:effectLst>
                  <a:outerShdw blurRad="38100" dist="19050" dir="2700000" algn="tl" rotWithShape="0">
                    <a:schemeClr val="dk1">
                      <a:alpha val="40000"/>
                    </a:schemeClr>
                  </a:outerShdw>
                </a:effectLst>
                <a:latin typeface="MOTOKO" charset="0"/>
                <a:cs typeface="MOTOKO" charset="0"/>
              </a:rPr>
              <a:t>THANK YOU</a:t>
            </a:r>
            <a:br>
              <a:rPr lang="en-US" altLang="en-GB" sz="5400">
                <a:solidFill>
                  <a:schemeClr val="tx1"/>
                </a:solidFill>
                <a:effectLst>
                  <a:outerShdw blurRad="38100" dist="19050" dir="2700000" algn="tl" rotWithShape="0">
                    <a:schemeClr val="dk1">
                      <a:alpha val="40000"/>
                    </a:schemeClr>
                  </a:outerShdw>
                </a:effectLst>
                <a:latin typeface="MOTOKO" charset="0"/>
                <a:cs typeface="MOTOKO" charset="0"/>
              </a:rPr>
            </a:br>
            <a:r>
              <a:rPr lang="en-US" altLang="en-GB" sz="5400">
                <a:solidFill>
                  <a:schemeClr val="tx1"/>
                </a:solidFill>
                <a:effectLst>
                  <a:outerShdw blurRad="38100" dist="19050" dir="2700000" algn="tl" rotWithShape="0">
                    <a:schemeClr val="dk1">
                      <a:alpha val="40000"/>
                    </a:schemeClr>
                  </a:outerShdw>
                </a:effectLst>
                <a:latin typeface="MOTOKO" charset="0"/>
                <a:cs typeface="MOTOKO" charset="0"/>
              </a:rPr>
              <a:t>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US" altLang="en-GB" b="1">
                <a:latin typeface="Times New Roman" panose="02020603050405020304" charset="0"/>
                <a:cs typeface="Times New Roman" panose="02020603050405020304" charset="0"/>
                <a:sym typeface="Mokoto"/>
              </a:rPr>
              <a:t>Introduction</a:t>
            </a:r>
          </a:p>
        </p:txBody>
      </p:sp>
      <p:sp>
        <p:nvSpPr>
          <p:cNvPr id="3" name="Content Placeholder 2"/>
          <p:cNvSpPr>
            <a:spLocks noGrp="1"/>
          </p:cNvSpPr>
          <p:nvPr>
            <p:ph idx="1"/>
          </p:nvPr>
        </p:nvSpPr>
        <p:spPr>
          <a:xfrm>
            <a:off x="705485" y="1724660"/>
            <a:ext cx="10972800" cy="4937760"/>
          </a:xfrm>
        </p:spPr>
        <p:txBody>
          <a:bodyPr>
            <a:scene3d>
              <a:camera prst="orthographicFront"/>
              <a:lightRig rig="threePt" dir="t"/>
            </a:scene3d>
          </a:bodyPr>
          <a:lstStyle/>
          <a:p>
            <a:r>
              <a:rPr lang="en-US" altLang="en-GB"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What is Git? </a:t>
            </a:r>
          </a:p>
          <a:p>
            <a:pPr marL="0" lvl="1" indent="0">
              <a:buNone/>
            </a:pPr>
            <a:r>
              <a:rPr lang="en-US" altLang="en-GB" sz="1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IN" altLang="en-US" sz="1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GB" sz="1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A version control system that tracks code changes.</a:t>
            </a:r>
          </a:p>
          <a:p>
            <a:pPr marL="0" indent="0">
              <a:buNone/>
            </a:pP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Works offline and supports teamwork.</a:t>
            </a:r>
          </a:p>
          <a:p>
            <a:pPr marL="0" lvl="1" indent="0">
              <a:buNone/>
            </a:pPr>
            <a:endParaRPr lang="en-US"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endParaRPr>
          </a:p>
          <a:p>
            <a:r>
              <a:rPr lang="en-US" altLang="en-GB"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Times New Roman" panose="02020603050405020304"/>
              </a:rPr>
              <a:t>Why is it GitHub?</a:t>
            </a:r>
          </a:p>
          <a:p>
            <a:pPr marL="0" indent="0">
              <a:buNone/>
            </a:pPr>
            <a:endParaRPr lang="en-US" altLang="en-GB"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Times New Roman" panose="02020603050405020304"/>
            </a:endParaRPr>
          </a:p>
          <a:p>
            <a:pPr marL="0" lvl="1" indent="0">
              <a:buNone/>
            </a:pPr>
            <a:r>
              <a:rPr lang="en-US" altLang="en-GB" sz="180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a:cs typeface="Times New Roman" panose="02020603050405020304" charset="0"/>
                <a:sym typeface="Times New Roman" panose="02020603050405020304"/>
              </a:rPr>
              <a:t>-</a:t>
            </a:r>
            <a:r>
              <a:rPr lang="en-US" altLang="en-GB" sz="180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A cloud-based platform for hosting Git projects.</a:t>
            </a:r>
          </a:p>
          <a:p>
            <a:pPr marL="0" lvl="1" indent="0">
              <a:buNone/>
            </a:pP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Allows teams to share, review, and manage code efficiently.</a:t>
            </a:r>
            <a:r>
              <a:rPr lang="en-US"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p>
          <a:p>
            <a:pPr marL="0" lvl="1" indent="0">
              <a:buNone/>
            </a:pPr>
            <a:endParaRPr lang="en-US"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342900" lvl="1" indent="-342900" algn="l">
              <a:buClrTx/>
              <a:buSzTx/>
              <a:buFontTx/>
              <a:buChar char="•"/>
            </a:pPr>
            <a:r>
              <a:rPr lang="en-US" altLang="en-GB" sz="1800"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Times New Roman" panose="02020603050405020304"/>
              </a:rPr>
              <a:t>Why is it GitHub?</a:t>
            </a:r>
            <a:endParaRPr lang="en-US" altLang="en-GB"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Times New Roman" panose="02020603050405020304"/>
            </a:endParaRPr>
          </a:p>
          <a:p>
            <a:pPr marL="0" lvl="1" indent="0">
              <a:buNone/>
            </a:pP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Keeps Code Safe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Prevents accidental changes or loss.</a:t>
            </a:r>
          </a:p>
          <a:p>
            <a:pPr marL="0" lvl="1" indent="0">
              <a:buNone/>
            </a:pP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Tracks Changes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Saves every version, so you can go back if needed.</a:t>
            </a:r>
          </a:p>
          <a:p>
            <a:pPr marL="0" lvl="1" indent="0">
              <a:buNone/>
            </a:pP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Makes Teamwork Easy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Multiple people can work on the same project.</a:t>
            </a:r>
          </a:p>
          <a:p>
            <a:pPr marL="0" lvl="1" indent="0">
              <a:buNone/>
            </a:pP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GB" sz="1800" b="1">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Improves Collaboration –</a:t>
            </a:r>
            <a:r>
              <a:rPr lang="en-US" altLang="en-GB" sz="1800">
                <a:solidFill>
                  <a:schemeClr val="tx1"/>
                </a:solidFill>
                <a:latin typeface="Times New Roman" panose="02020603050405020304" charset="0"/>
                <a:ea typeface="Times New Roman" panose="02020603050405020304"/>
                <a:cs typeface="Times New Roman" panose="02020603050405020304" charset="0"/>
                <a:sym typeface="Times New Roman" panose="02020603050405020304"/>
              </a:rPr>
              <a:t> Developers can suggest and review changes.</a:t>
            </a:r>
          </a:p>
          <a:p>
            <a:pPr marL="0" indent="0">
              <a:buNone/>
            </a:pPr>
            <a:r>
              <a:rPr lang="en-US" altLang="en-GB" sz="160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a:cs typeface="Times New Roman" panose="02020603050405020304" charset="0"/>
                <a:sym typeface="Times New Roman" panose="02020603050405020304"/>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Repository Setup</a:t>
            </a:r>
          </a:p>
        </p:txBody>
      </p:sp>
      <p:sp>
        <p:nvSpPr>
          <p:cNvPr id="3" name="Content Placeholder 2"/>
          <p:cNvSpPr>
            <a:spLocks noGrp="1"/>
          </p:cNvSpPr>
          <p:nvPr>
            <p:ph idx="1"/>
          </p:nvPr>
        </p:nvSpPr>
        <p:spPr/>
        <p:txBody>
          <a:bodyPr/>
          <a:lstStyle/>
          <a:p>
            <a:r>
              <a:rPr lang="en-US" altLang="en-GB" sz="2000" b="1">
                <a:latin typeface="Times New Roman" panose="02020603050405020304" charset="0"/>
                <a:cs typeface="Times New Roman" panose="02020603050405020304" charset="0"/>
              </a:rPr>
              <a:t>Creating a Repository:</a:t>
            </a:r>
          </a:p>
          <a:p>
            <a:pPr marL="0" algn="l">
              <a:buClrTx/>
              <a:buSzTx/>
              <a:buFontTx/>
              <a:buNone/>
            </a:pPr>
            <a:r>
              <a:rPr lang="en-US" altLang="en-GB" sz="20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 Log in to GitHub and create a new repository.</a:t>
            </a:r>
          </a:p>
          <a:p>
            <a:pPr marL="0" algn="l">
              <a:buClrTx/>
              <a:buSzTx/>
              <a:buFontTx/>
              <a:buNone/>
            </a:pPr>
            <a:r>
              <a:rPr lang="en-US" altLang="en-GB" sz="2000">
                <a:latin typeface="Times New Roman" panose="02020603050405020304" charset="0"/>
                <a:cs typeface="Times New Roman" panose="02020603050405020304" charset="0"/>
              </a:rPr>
              <a:t>        - Set visibility (public or private).</a:t>
            </a:r>
          </a:p>
          <a:p>
            <a:pPr marL="0" indent="0">
              <a:buNone/>
            </a:pPr>
            <a:r>
              <a:rPr lang="en-US" altLang="en-GB" sz="2000">
                <a:latin typeface="Times New Roman" panose="02020603050405020304" charset="0"/>
                <a:cs typeface="Times New Roman" panose="02020603050405020304" charset="0"/>
              </a:rPr>
              <a:t>        - Initialize with a README file.</a:t>
            </a:r>
          </a:p>
          <a:p>
            <a:pPr marL="0" indent="0">
              <a:buNone/>
            </a:pPr>
            <a:r>
              <a:rPr lang="en-IN"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sym typeface="+mn-ea"/>
              </a:rPr>
              <a:t> - Add File or Folder.</a:t>
            </a:r>
            <a:endParaRPr lang="en-US" altLang="en-GB" sz="2000">
              <a:latin typeface="Times New Roman" panose="02020603050405020304" charset="0"/>
              <a:cs typeface="Times New Roman" panose="02020603050405020304" charset="0"/>
            </a:endParaRPr>
          </a:p>
          <a:p>
            <a:pPr marL="0" indent="0">
              <a:buNone/>
            </a:pPr>
            <a:endParaRPr lang="en-US" altLang="en-GB" sz="2000">
              <a:latin typeface="Times New Roman" panose="02020603050405020304" charset="0"/>
              <a:cs typeface="Times New Roman" panose="02020603050405020304" charset="0"/>
            </a:endParaRPr>
          </a:p>
          <a:p>
            <a:pPr algn="l">
              <a:buClrTx/>
              <a:buSzTx/>
              <a:buFontTx/>
            </a:pPr>
            <a:r>
              <a:rPr lang="en-US" altLang="en-GB" sz="2000" b="1">
                <a:latin typeface="Times New Roman" panose="02020603050405020304" charset="0"/>
                <a:cs typeface="Times New Roman" panose="02020603050405020304" charset="0"/>
              </a:rPr>
              <a:t>Adding Collaborators:</a:t>
            </a:r>
          </a:p>
          <a:p>
            <a:pPr marL="0" algn="l">
              <a:buClrTx/>
              <a:buSzTx/>
              <a:buFontTx/>
              <a:buNone/>
            </a:pPr>
            <a:r>
              <a:rPr lang="en-US" altLang="en-GB" sz="1600">
                <a:latin typeface="Times New Roman" panose="02020603050405020304" charset="0"/>
                <a:cs typeface="Times New Roman" panose="02020603050405020304" charset="0"/>
              </a:rPr>
              <a:t>          - </a:t>
            </a:r>
            <a:r>
              <a:rPr lang="en-US" altLang="en-GB" sz="2000">
                <a:latin typeface="Times New Roman" panose="02020603050405020304" charset="0"/>
                <a:cs typeface="Times New Roman" panose="02020603050405020304" charset="0"/>
              </a:rPr>
              <a:t> Navigate to Settings &gt; Manage Access &gt; Invite Collaborators.</a:t>
            </a:r>
          </a:p>
          <a:p>
            <a:pPr marL="0" indent="0">
              <a:buNone/>
            </a:pPr>
            <a:r>
              <a:rPr lang="en-US" altLang="en-GB" sz="2000">
                <a:latin typeface="Times New Roman" panose="02020603050405020304" charset="0"/>
                <a:cs typeface="Times New Roman" panose="02020603050405020304" charset="0"/>
              </a:rPr>
              <a:t>        -  Each team member accepts the invitation.</a:t>
            </a:r>
          </a:p>
          <a:p>
            <a:pPr marL="0" indent="0">
              <a:buNone/>
            </a:pPr>
            <a:endParaRPr lang="en-US" altLang="en-GB" sz="2000">
              <a:latin typeface="Times New Roman" panose="02020603050405020304" charset="0"/>
              <a:cs typeface="Times New Roman" panose="02020603050405020304" charset="0"/>
            </a:endParaRPr>
          </a:p>
          <a:p>
            <a:pPr algn="l">
              <a:buClrTx/>
              <a:buSzTx/>
              <a:buFontTx/>
            </a:pPr>
            <a:r>
              <a:rPr lang="en-US" altLang="en-GB" sz="2000" b="1">
                <a:latin typeface="Times New Roman" panose="02020603050405020304" charset="0"/>
                <a:cs typeface="Times New Roman" panose="02020603050405020304" charset="0"/>
              </a:rPr>
              <a:t>Cloning the Repository Locally:</a:t>
            </a:r>
          </a:p>
          <a:p>
            <a:pPr marL="0" indent="0" algn="l">
              <a:buClrTx/>
              <a:buSzTx/>
              <a:buFontTx/>
              <a:buNone/>
            </a:pPr>
            <a:r>
              <a:rPr lang="en-US" altLang="en-GB" sz="2000">
                <a:latin typeface="Times New Roman" panose="02020603050405020304" charset="0"/>
                <a:cs typeface="Times New Roman" panose="02020603050405020304" charset="0"/>
              </a:rPr>
              <a:t>       </a:t>
            </a:r>
            <a:r>
              <a:rPr lang="en-IN"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 git clone &lt;repository_url&gt;</a:t>
            </a:r>
          </a:p>
          <a:p>
            <a:pPr marL="0" indent="0" algn="l">
              <a:buClrTx/>
              <a:buSzTx/>
              <a:buFontTx/>
              <a:buNone/>
            </a:pPr>
            <a:r>
              <a:rPr lang="en-US" altLang="en-GB" sz="2000">
                <a:latin typeface="Times New Roman" panose="02020603050405020304" charset="0"/>
                <a:cs typeface="Times New Roman" panose="02020603050405020304" charset="0"/>
              </a:rPr>
              <a:t>        </a:t>
            </a:r>
            <a:r>
              <a:rPr lang="en-IN" altLang="en-US" sz="2000">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cd &lt;repository_name&gt;</a:t>
            </a:r>
          </a:p>
        </p:txBody>
      </p:sp>
      <p:pic>
        <p:nvPicPr>
          <p:cNvPr id="10" name="Picture 9"/>
          <p:cNvPicPr>
            <a:picLocks noChangeAspect="1"/>
          </p:cNvPicPr>
          <p:nvPr/>
        </p:nvPicPr>
        <p:blipFill>
          <a:blip r:embed="rId2"/>
          <a:stretch>
            <a:fillRect/>
          </a:stretch>
        </p:blipFill>
        <p:spPr>
          <a:xfrm>
            <a:off x="6973570" y="1349375"/>
            <a:ext cx="3796030" cy="2589530"/>
          </a:xfrm>
          <a:prstGeom prst="rect">
            <a:avLst/>
          </a:prstGeom>
        </p:spPr>
      </p:pic>
      <p:pic>
        <p:nvPicPr>
          <p:cNvPr id="11" name="Picture 10"/>
          <p:cNvPicPr>
            <a:picLocks noChangeAspect="1"/>
          </p:cNvPicPr>
          <p:nvPr/>
        </p:nvPicPr>
        <p:blipFill>
          <a:blip r:embed="rId3"/>
          <a:stretch>
            <a:fillRect/>
          </a:stretch>
        </p:blipFill>
        <p:spPr>
          <a:xfrm>
            <a:off x="7731760" y="4076065"/>
            <a:ext cx="2786380" cy="24371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2025-02-27 165153"/>
          <p:cNvPicPr>
            <a:picLocks noChangeAspect="1"/>
          </p:cNvPicPr>
          <p:nvPr/>
        </p:nvPicPr>
        <p:blipFill>
          <a:blip r:embed="rId2"/>
          <a:srcRect t="10741"/>
          <a:stretch>
            <a:fillRect/>
          </a:stretch>
        </p:blipFill>
        <p:spPr>
          <a:xfrm>
            <a:off x="273685" y="245745"/>
            <a:ext cx="3016250" cy="2379345"/>
          </a:xfrm>
          <a:prstGeom prst="rect">
            <a:avLst/>
          </a:prstGeom>
        </p:spPr>
      </p:pic>
      <p:pic>
        <p:nvPicPr>
          <p:cNvPr id="7" name="Picture 6" descr="Screenshot 2025-02-27 165303"/>
          <p:cNvPicPr>
            <a:picLocks noChangeAspect="1"/>
          </p:cNvPicPr>
          <p:nvPr/>
        </p:nvPicPr>
        <p:blipFill>
          <a:blip r:embed="rId3"/>
          <a:stretch>
            <a:fillRect/>
          </a:stretch>
        </p:blipFill>
        <p:spPr>
          <a:xfrm>
            <a:off x="4053205" y="245745"/>
            <a:ext cx="2879725" cy="2379345"/>
          </a:xfrm>
          <a:prstGeom prst="rect">
            <a:avLst/>
          </a:prstGeom>
        </p:spPr>
      </p:pic>
      <p:pic>
        <p:nvPicPr>
          <p:cNvPr id="10" name="Picture 9"/>
          <p:cNvPicPr>
            <a:picLocks noChangeAspect="1"/>
          </p:cNvPicPr>
          <p:nvPr/>
        </p:nvPicPr>
        <p:blipFill>
          <a:blip r:embed="rId4"/>
          <a:stretch>
            <a:fillRect/>
          </a:stretch>
        </p:blipFill>
        <p:spPr>
          <a:xfrm>
            <a:off x="273685" y="3429000"/>
            <a:ext cx="3037840" cy="2027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013460" y="530225"/>
            <a:ext cx="4368800" cy="5359400"/>
            <a:chOff x="12044" y="904"/>
            <a:chExt cx="6880" cy="7753"/>
          </a:xfrm>
        </p:grpSpPr>
        <p:pic>
          <p:nvPicPr>
            <p:cNvPr id="8" name="Picture 7"/>
            <p:cNvPicPr>
              <a:picLocks noChangeAspect="1"/>
            </p:cNvPicPr>
            <p:nvPr/>
          </p:nvPicPr>
          <p:blipFill>
            <a:blip r:embed="rId2"/>
            <a:stretch>
              <a:fillRect/>
            </a:stretch>
          </p:blipFill>
          <p:spPr>
            <a:xfrm>
              <a:off x="12044" y="4435"/>
              <a:ext cx="6880" cy="4222"/>
            </a:xfrm>
            <a:prstGeom prst="rect">
              <a:avLst/>
            </a:prstGeom>
          </p:spPr>
        </p:pic>
        <p:pic>
          <p:nvPicPr>
            <p:cNvPr id="9" name="Picture 8"/>
            <p:cNvPicPr>
              <a:picLocks noChangeAspect="1"/>
            </p:cNvPicPr>
            <p:nvPr/>
          </p:nvPicPr>
          <p:blipFill>
            <a:blip r:embed="rId3"/>
            <a:stretch>
              <a:fillRect/>
            </a:stretch>
          </p:blipFill>
          <p:spPr>
            <a:xfrm>
              <a:off x="12044" y="904"/>
              <a:ext cx="6872" cy="3531"/>
            </a:xfrm>
            <a:prstGeom prst="rect">
              <a:avLst/>
            </a:prstGeom>
          </p:spPr>
        </p:pic>
      </p:grpSp>
      <p:pic>
        <p:nvPicPr>
          <p:cNvPr id="4" name="Picture 3"/>
          <p:cNvPicPr>
            <a:picLocks noChangeAspect="1"/>
          </p:cNvPicPr>
          <p:nvPr/>
        </p:nvPicPr>
        <p:blipFill>
          <a:blip r:embed="rId4"/>
          <a:stretch>
            <a:fillRect/>
          </a:stretch>
        </p:blipFill>
        <p:spPr>
          <a:xfrm>
            <a:off x="5730240" y="1524635"/>
            <a:ext cx="5234940" cy="3619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Branching &amp; Merging</a:t>
            </a:r>
          </a:p>
        </p:txBody>
      </p:sp>
      <p:sp>
        <p:nvSpPr>
          <p:cNvPr id="3" name="Content Placeholder 2"/>
          <p:cNvSpPr>
            <a:spLocks noGrp="1"/>
          </p:cNvSpPr>
          <p:nvPr>
            <p:ph idx="1"/>
          </p:nvPr>
        </p:nvSpPr>
        <p:spPr>
          <a:xfrm>
            <a:off x="609600" y="1295400"/>
            <a:ext cx="10972800" cy="4831080"/>
          </a:xfrm>
        </p:spPr>
        <p:txBody>
          <a:bodyPr/>
          <a:lstStyle/>
          <a:p>
            <a:pPr marL="0" algn="l">
              <a:buClrTx/>
              <a:buSzTx/>
              <a:buFontTx/>
              <a:buNone/>
            </a:pPr>
            <a:r>
              <a:rPr lang="en-US" altLang="en-GB" sz="1600" b="1">
                <a:latin typeface="Times New Roman" panose="02020603050405020304" charset="0"/>
                <a:cs typeface="Times New Roman" panose="02020603050405020304" charset="0"/>
                <a:sym typeface="+mn-ea"/>
              </a:rPr>
              <a:t>What is a Branch?</a:t>
            </a:r>
          </a:p>
          <a:p>
            <a:pPr marL="0" algn="l">
              <a:buClrTx/>
              <a:buSzTx/>
              <a:buFontTx/>
              <a:buNone/>
            </a:pPr>
            <a:r>
              <a:rPr lang="en-US" altLang="en-GB" sz="1600">
                <a:latin typeface="Times New Roman" panose="02020603050405020304" charset="0"/>
                <a:cs typeface="Times New Roman" panose="02020603050405020304" charset="0"/>
                <a:sym typeface="+mn-ea"/>
              </a:rPr>
              <a:t>    </a:t>
            </a:r>
            <a:r>
              <a:rPr lang="en-US" altLang="en-GB" sz="1600">
                <a:latin typeface="Times New Roman" panose="02020603050405020304" charset="0"/>
                <a:cs typeface="Times New Roman" panose="02020603050405020304" charset="0"/>
              </a:rPr>
              <a:t>A parallel version of the project where new features can be developed.</a:t>
            </a:r>
          </a:p>
          <a:p>
            <a:pPr marL="0" algn="l">
              <a:buClrTx/>
              <a:buSzTx/>
              <a:buFontTx/>
              <a:buNone/>
            </a:pPr>
            <a:endParaRPr lang="en-US" altLang="en-GB" sz="1600">
              <a:latin typeface="Times New Roman" panose="02020603050405020304" charset="0"/>
              <a:cs typeface="Times New Roman" panose="02020603050405020304" charset="0"/>
            </a:endParaRPr>
          </a:p>
          <a:p>
            <a:pPr marL="0" algn="l">
              <a:buClrTx/>
              <a:buSzTx/>
              <a:buFontTx/>
              <a:buNone/>
            </a:pPr>
            <a:r>
              <a:rPr lang="en-US" altLang="en-GB" sz="1600" b="1">
                <a:latin typeface="Times New Roman" panose="02020603050405020304" charset="0"/>
                <a:cs typeface="Times New Roman" panose="02020603050405020304" charset="0"/>
              </a:rPr>
              <a:t>Creating a New Branch:</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git checkout -b </a:t>
            </a:r>
            <a:r>
              <a:rPr lang="en-US" altLang="en-GB" sz="1600" b="1">
                <a:latin typeface="Times New Roman" panose="02020603050405020304" charset="0"/>
                <a:cs typeface="Times New Roman" panose="02020603050405020304" charset="0"/>
              </a:rPr>
              <a:t>feature-branch</a:t>
            </a:r>
          </a:p>
          <a:p>
            <a:pPr marL="0" algn="l">
              <a:buClrTx/>
              <a:buSzTx/>
              <a:buFontTx/>
              <a:buNone/>
            </a:pPr>
            <a:endParaRPr lang="en-US" altLang="en-GB" sz="1600" b="1">
              <a:latin typeface="Times New Roman" panose="02020603050405020304" charset="0"/>
              <a:cs typeface="Times New Roman" panose="02020603050405020304" charset="0"/>
            </a:endParaRPr>
          </a:p>
          <a:p>
            <a:pPr marL="0" algn="l">
              <a:buClrTx/>
              <a:buSzTx/>
              <a:buFontTx/>
              <a:buNone/>
            </a:pPr>
            <a:r>
              <a:rPr lang="en-US" altLang="en-GB" sz="1600" b="1">
                <a:latin typeface="Times New Roman" panose="02020603050405020304" charset="0"/>
                <a:cs typeface="Times New Roman" panose="02020603050405020304" charset="0"/>
              </a:rPr>
              <a:t>Making Changes and Committing:</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git add .</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git commit -m </a:t>
            </a:r>
            <a:r>
              <a:rPr lang="en-US" altLang="en-GB" sz="1600" b="1">
                <a:latin typeface="Times New Roman" panose="02020603050405020304" charset="0"/>
                <a:cs typeface="Times New Roman" panose="02020603050405020304" charset="0"/>
              </a:rPr>
              <a:t>"Added new feature"</a:t>
            </a:r>
          </a:p>
          <a:p>
            <a:pPr marL="0" algn="l">
              <a:buClrTx/>
              <a:buSzTx/>
              <a:buFontTx/>
              <a:buNone/>
            </a:pPr>
            <a:endParaRPr lang="en-US" altLang="en-GB" sz="1600" b="1">
              <a:latin typeface="Times New Roman" panose="02020603050405020304" charset="0"/>
              <a:cs typeface="Times New Roman" panose="02020603050405020304" charset="0"/>
            </a:endParaRPr>
          </a:p>
          <a:p>
            <a:pPr marL="0" algn="l">
              <a:buClrTx/>
              <a:buSzTx/>
              <a:buFontTx/>
              <a:buNone/>
            </a:pPr>
            <a:r>
              <a:rPr lang="en-US" altLang="en-GB" sz="1600" b="1">
                <a:latin typeface="Times New Roman" panose="02020603050405020304" charset="0"/>
                <a:cs typeface="Times New Roman" panose="02020603050405020304" charset="0"/>
              </a:rPr>
              <a:t>Pushing the Branch to GitHub:</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git push origin </a:t>
            </a:r>
            <a:r>
              <a:rPr lang="en-US" altLang="en-GB" sz="1600" b="1">
                <a:latin typeface="Times New Roman" panose="02020603050405020304" charset="0"/>
                <a:cs typeface="Times New Roman" panose="02020603050405020304" charset="0"/>
              </a:rPr>
              <a:t>feature-branch</a:t>
            </a:r>
          </a:p>
          <a:p>
            <a:pPr marL="0" algn="l">
              <a:buClrTx/>
              <a:buSzTx/>
              <a:buFontTx/>
              <a:buNone/>
            </a:pPr>
            <a:endParaRPr lang="en-US" altLang="en-GB" sz="1600">
              <a:latin typeface="Times New Roman" panose="02020603050405020304" charset="0"/>
              <a:cs typeface="Times New Roman" panose="02020603050405020304" charset="0"/>
            </a:endParaRPr>
          </a:p>
          <a:p>
            <a:pPr marL="0" algn="l">
              <a:buClrTx/>
              <a:buSzTx/>
              <a:buFontTx/>
              <a:buNone/>
            </a:pPr>
            <a:r>
              <a:rPr lang="en-US" altLang="en-GB" sz="1600" b="1">
                <a:latin typeface="Times New Roman" panose="02020603050405020304" charset="0"/>
                <a:cs typeface="Times New Roman" panose="02020603050405020304" charset="0"/>
              </a:rPr>
              <a:t>Merging via Pull Request:</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Open a pull request on GitHub.</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Get reviews from team members.</a:t>
            </a:r>
          </a:p>
          <a:p>
            <a:pPr marL="0" algn="l">
              <a:buClrTx/>
              <a:buSzTx/>
              <a:buFontTx/>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Merge the changes into main.</a:t>
            </a:r>
          </a:p>
          <a:p>
            <a:pPr marL="0" algn="l">
              <a:buClrTx/>
              <a:buSzTx/>
              <a:buFontTx/>
              <a:buNone/>
            </a:pPr>
            <a:endParaRPr lang="en-US" altLang="en-GB" sz="1600">
              <a:latin typeface="Times New Roman" panose="02020603050405020304" charset="0"/>
              <a:cs typeface="Times New Roman" panose="02020603050405020304" charset="0"/>
            </a:endParaRPr>
          </a:p>
          <a:p>
            <a:pPr marL="0" algn="l">
              <a:buClrTx/>
              <a:buSzTx/>
              <a:buFontTx/>
              <a:buNone/>
            </a:pPr>
            <a:endParaRPr lang="en-US" altLang="en-GB" sz="16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4846320" y="1974850"/>
            <a:ext cx="2778125" cy="2114550"/>
          </a:xfrm>
          <a:prstGeom prst="rect">
            <a:avLst/>
          </a:prstGeom>
        </p:spPr>
      </p:pic>
      <p:pic>
        <p:nvPicPr>
          <p:cNvPr id="6" name="Picture 5"/>
          <p:cNvPicPr>
            <a:picLocks noChangeAspect="1"/>
          </p:cNvPicPr>
          <p:nvPr/>
        </p:nvPicPr>
        <p:blipFill>
          <a:blip r:embed="rId3"/>
          <a:stretch>
            <a:fillRect/>
          </a:stretch>
        </p:blipFill>
        <p:spPr>
          <a:xfrm>
            <a:off x="8465185" y="1974850"/>
            <a:ext cx="2896870" cy="2114550"/>
          </a:xfrm>
          <a:prstGeom prst="rect">
            <a:avLst/>
          </a:prstGeom>
        </p:spPr>
      </p:pic>
      <p:pic>
        <p:nvPicPr>
          <p:cNvPr id="5" name="Picture 4"/>
          <p:cNvPicPr>
            <a:picLocks noChangeAspect="1"/>
          </p:cNvPicPr>
          <p:nvPr/>
        </p:nvPicPr>
        <p:blipFill>
          <a:blip r:embed="rId4"/>
          <a:stretch>
            <a:fillRect/>
          </a:stretch>
        </p:blipFill>
        <p:spPr>
          <a:xfrm>
            <a:off x="5135245" y="4352290"/>
            <a:ext cx="6148070" cy="2306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Commit Management &amp; Conflict Resolution</a:t>
            </a:r>
          </a:p>
        </p:txBody>
      </p:sp>
      <p:sp>
        <p:nvSpPr>
          <p:cNvPr id="3" name="Content Placeholder 2"/>
          <p:cNvSpPr>
            <a:spLocks noGrp="1"/>
          </p:cNvSpPr>
          <p:nvPr>
            <p:ph idx="1"/>
          </p:nvPr>
        </p:nvSpPr>
        <p:spPr/>
        <p:txBody>
          <a:bodyPr/>
          <a:lstStyle/>
          <a:p>
            <a:pPr algn="l">
              <a:buClrTx/>
              <a:buSzTx/>
              <a:buFontTx/>
            </a:pPr>
            <a:r>
              <a:rPr lang="en-US" altLang="en-GB" sz="1600" b="1">
                <a:latin typeface="Times New Roman" panose="02020603050405020304" charset="0"/>
                <a:cs typeface="Times New Roman" panose="02020603050405020304" charset="0"/>
              </a:rPr>
              <a:t>Importance of Good Commit Messages:</a:t>
            </a:r>
          </a:p>
          <a:p>
            <a:pPr algn="l">
              <a:buClrTx/>
              <a:buSzTx/>
              <a:buFontTx/>
            </a:pPr>
            <a:endParaRPr lang="en-US" altLang="en-GB" sz="1600" b="1">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           </a:t>
            </a:r>
            <a:r>
              <a:rPr lang="en-US" altLang="en-GB" sz="1600">
                <a:latin typeface="Times New Roman" panose="02020603050405020304" charset="0"/>
                <a:cs typeface="Times New Roman" panose="02020603050405020304" charset="0"/>
              </a:rPr>
              <a:t>Example: git commit -m "Refactored login function"</a:t>
            </a:r>
          </a:p>
          <a:p>
            <a:endParaRPr lang="en-US" altLang="en-GB" sz="1600">
              <a:latin typeface="Times New Roman" panose="02020603050405020304" charset="0"/>
              <a:cs typeface="Times New Roman" panose="02020603050405020304" charset="0"/>
            </a:endParaRPr>
          </a:p>
          <a:p>
            <a:r>
              <a:rPr lang="en-US" altLang="en-GB" sz="1600" b="1">
                <a:latin typeface="Times New Roman" panose="02020603050405020304" charset="0"/>
                <a:cs typeface="Times New Roman" panose="02020603050405020304" charset="0"/>
              </a:rPr>
              <a:t>Creating a Merge Conflict:</a:t>
            </a:r>
          </a:p>
          <a:p>
            <a:endParaRPr lang="en-US" altLang="en-GB"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         - </a:t>
            </a:r>
            <a:r>
              <a:rPr lang="en-US" altLang="en-GB" sz="1600">
                <a:latin typeface="Times New Roman" panose="02020603050405020304" charset="0"/>
                <a:cs typeface="Times New Roman" panose="02020603050405020304" charset="0"/>
              </a:rPr>
              <a:t>Two members edit the same file.</a:t>
            </a:r>
          </a:p>
          <a:p>
            <a:endParaRPr lang="en-US" altLang="en-GB" sz="1600">
              <a:latin typeface="Times New Roman" panose="02020603050405020304" charset="0"/>
              <a:cs typeface="Times New Roman" panose="02020603050405020304" charset="0"/>
            </a:endParaRPr>
          </a:p>
          <a:p>
            <a:pPr marL="0" indent="0">
              <a:buNone/>
            </a:pPr>
            <a:r>
              <a:rPr lang="en-IN" altLang="en-US" sz="1600">
                <a:latin typeface="Times New Roman" panose="02020603050405020304" charset="0"/>
                <a:cs typeface="Times New Roman" panose="02020603050405020304" charset="0"/>
              </a:rPr>
              <a:t>         - </a:t>
            </a:r>
            <a:r>
              <a:rPr lang="en-US" altLang="en-GB" sz="1600">
                <a:latin typeface="Times New Roman" panose="02020603050405020304" charset="0"/>
                <a:cs typeface="Times New Roman" panose="02020603050405020304" charset="0"/>
              </a:rPr>
              <a:t>Both push changes, leading to a conflict.</a:t>
            </a:r>
          </a:p>
          <a:p>
            <a:endParaRPr lang="en-US" altLang="en-GB" sz="1600">
              <a:latin typeface="Times New Roman" panose="02020603050405020304" charset="0"/>
              <a:cs typeface="Times New Roman" panose="02020603050405020304" charset="0"/>
            </a:endParaRPr>
          </a:p>
          <a:p>
            <a:pPr algn="l">
              <a:buClrTx/>
              <a:buSzTx/>
              <a:buFontTx/>
            </a:pPr>
            <a:r>
              <a:rPr lang="en-US" altLang="en-GB" sz="1600" b="1">
                <a:latin typeface="Times New Roman" panose="02020603050405020304" charset="0"/>
                <a:cs typeface="Times New Roman" panose="02020603050405020304" charset="0"/>
              </a:rPr>
              <a:t>Resolving Conflicts:</a:t>
            </a:r>
          </a:p>
          <a:p>
            <a:pPr marL="0" indent="0" algn="l">
              <a:buClrTx/>
              <a:buSzTx/>
              <a:buFontTx/>
              <a:buNone/>
            </a:pP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git add .</a:t>
            </a:r>
          </a:p>
          <a:p>
            <a:pPr marL="0" indent="0" algn="l">
              <a:buClrTx/>
              <a:buSzTx/>
              <a:buFontTx/>
              <a:buNone/>
            </a:pP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git commit -m "Resolved merge conflict"</a:t>
            </a:r>
          </a:p>
          <a:p>
            <a:pPr marL="0" indent="0" algn="l">
              <a:buClrTx/>
              <a:buSzTx/>
              <a:buFontTx/>
              <a:buNone/>
            </a:pP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git push origin main</a:t>
            </a:r>
          </a:p>
        </p:txBody>
      </p:sp>
      <p:pic>
        <p:nvPicPr>
          <p:cNvPr id="5" name="Picture 4" descr="Screenshot 2025-02-27 221346"/>
          <p:cNvPicPr>
            <a:picLocks noChangeAspect="1"/>
          </p:cNvPicPr>
          <p:nvPr/>
        </p:nvPicPr>
        <p:blipFill>
          <a:blip r:embed="rId2"/>
          <a:srcRect l="-1744" t="50000" r="1744" b="26370"/>
          <a:stretch>
            <a:fillRect/>
          </a:stretch>
        </p:blipFill>
        <p:spPr>
          <a:xfrm>
            <a:off x="5300345" y="2504440"/>
            <a:ext cx="6407150" cy="1204595"/>
          </a:xfrm>
          <a:prstGeom prst="rect">
            <a:avLst/>
          </a:prstGeom>
        </p:spPr>
      </p:pic>
      <p:pic>
        <p:nvPicPr>
          <p:cNvPr id="6" name="Picture 5" descr="Screenshot 2025-02-27 221445"/>
          <p:cNvPicPr>
            <a:picLocks noChangeAspect="1"/>
          </p:cNvPicPr>
          <p:nvPr/>
        </p:nvPicPr>
        <p:blipFill>
          <a:blip r:embed="rId3"/>
          <a:srcRect t="41630" b="38963"/>
          <a:stretch>
            <a:fillRect/>
          </a:stretch>
        </p:blipFill>
        <p:spPr>
          <a:xfrm>
            <a:off x="5239385" y="3901440"/>
            <a:ext cx="6700520" cy="1330960"/>
          </a:xfrm>
          <a:prstGeom prst="rect">
            <a:avLst/>
          </a:prstGeom>
        </p:spPr>
      </p:pic>
      <p:pic>
        <p:nvPicPr>
          <p:cNvPr id="7" name="Picture 6" descr="Screenshot 2025-02-27 221623"/>
          <p:cNvPicPr>
            <a:picLocks noChangeAspect="1"/>
          </p:cNvPicPr>
          <p:nvPr/>
        </p:nvPicPr>
        <p:blipFill>
          <a:blip r:embed="rId4"/>
          <a:stretch>
            <a:fillRect/>
          </a:stretch>
        </p:blipFill>
        <p:spPr>
          <a:xfrm>
            <a:off x="4747895" y="5424805"/>
            <a:ext cx="7267575" cy="76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Documentation &amp; Collaboration</a:t>
            </a:r>
          </a:p>
        </p:txBody>
      </p:sp>
      <p:sp>
        <p:nvSpPr>
          <p:cNvPr id="3" name="Content Placeholder 2"/>
          <p:cNvSpPr>
            <a:spLocks noGrp="1"/>
          </p:cNvSpPr>
          <p:nvPr>
            <p:ph idx="1"/>
          </p:nvPr>
        </p:nvSpPr>
        <p:spPr/>
        <p:txBody>
          <a:bodyPr/>
          <a:lstStyle/>
          <a:p>
            <a:r>
              <a:rPr lang="en-US" altLang="en-GB" sz="1600" b="1">
                <a:latin typeface="Times New Roman" panose="02020603050405020304" charset="0"/>
                <a:cs typeface="Times New Roman" panose="02020603050405020304" charset="0"/>
              </a:rPr>
              <a:t>Maintaining a README.md File:</a:t>
            </a:r>
          </a:p>
          <a:p>
            <a:endParaRPr lang="en-US" altLang="en-GB" sz="1600" b="1">
              <a:latin typeface="Times New Roman" panose="02020603050405020304" charset="0"/>
              <a:cs typeface="Times New Roman" panose="02020603050405020304" charset="0"/>
            </a:endParaRPr>
          </a:p>
          <a:p>
            <a:pPr marL="0" indent="0">
              <a:buNone/>
            </a:pP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Project Overview:</a:t>
            </a:r>
            <a:r>
              <a:rPr lang="en-US" altLang="en-GB" sz="1600">
                <a:latin typeface="Times New Roman" panose="02020603050405020304" charset="0"/>
                <a:cs typeface="Times New Roman" panose="02020603050405020304" charset="0"/>
              </a:rPr>
              <a:t> A short and simple description of what the project does.</a:t>
            </a:r>
          </a:p>
          <a:p>
            <a:pPr marL="0" indent="0">
              <a:buNone/>
            </a:pPr>
            <a:endParaRPr lang="en-US" altLang="en-GB" sz="1600" b="1">
              <a:latin typeface="Times New Roman" panose="02020603050405020304" charset="0"/>
              <a:cs typeface="Times New Roman" panose="02020603050405020304" charset="0"/>
            </a:endParaRPr>
          </a:p>
          <a:p>
            <a:pPr marL="0" indent="0">
              <a:buNone/>
            </a:pPr>
            <a:r>
              <a:rPr lang="en-US" altLang="en-GB" sz="1600" b="1">
                <a:latin typeface="Times New Roman" panose="02020603050405020304" charset="0"/>
                <a:cs typeface="Times New Roman" panose="02020603050405020304" charset="0"/>
              </a:rPr>
              <a:t> </a:t>
            </a: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Team Contributions:</a:t>
            </a:r>
            <a:r>
              <a:rPr lang="en-US" altLang="en-GB" sz="1600">
                <a:latin typeface="Times New Roman" panose="02020603050405020304" charset="0"/>
                <a:cs typeface="Times New Roman" panose="02020603050405020304" charset="0"/>
              </a:rPr>
              <a:t> List of team members and what each person worked on.</a:t>
            </a:r>
          </a:p>
          <a:p>
            <a:pPr marL="0" indent="0">
              <a:buNone/>
            </a:pPr>
            <a:endParaRPr lang="en-US" altLang="en-GB" sz="1600" b="1">
              <a:latin typeface="Times New Roman" panose="02020603050405020304" charset="0"/>
              <a:cs typeface="Times New Roman" panose="02020603050405020304" charset="0"/>
            </a:endParaRPr>
          </a:p>
          <a:p>
            <a:pPr marL="0" indent="0">
              <a:buNone/>
            </a:pPr>
            <a:r>
              <a:rPr lang="en-US" altLang="en-GB" sz="1600" b="1">
                <a:latin typeface="Times New Roman" panose="02020603050405020304" charset="0"/>
                <a:cs typeface="Times New Roman" panose="02020603050405020304" charset="0"/>
              </a:rPr>
              <a:t> </a:t>
            </a: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How to Use the Code:</a:t>
            </a:r>
            <a:r>
              <a:rPr lang="en-US" altLang="en-GB" sz="1600">
                <a:latin typeface="Times New Roman" panose="02020603050405020304" charset="0"/>
                <a:cs typeface="Times New Roman" panose="02020603050405020304" charset="0"/>
              </a:rPr>
              <a:t> Step-by-step instructions on how to download, install, and run the project.</a:t>
            </a:r>
          </a:p>
          <a:p>
            <a:pPr marL="0" indent="0">
              <a:buNone/>
            </a:pPr>
            <a:endParaRPr lang="en-US" altLang="en-GB" sz="1600" b="1">
              <a:latin typeface="Times New Roman" panose="02020603050405020304" charset="0"/>
              <a:cs typeface="Times New Roman" panose="02020603050405020304" charset="0"/>
            </a:endParaRPr>
          </a:p>
          <a:p>
            <a:pPr marL="0" indent="0">
              <a:buNone/>
            </a:pPr>
            <a:r>
              <a:rPr lang="en-US" altLang="en-GB" sz="1600" b="1">
                <a:latin typeface="Times New Roman" panose="02020603050405020304" charset="0"/>
                <a:cs typeface="Times New Roman" panose="02020603050405020304" charset="0"/>
              </a:rPr>
              <a:t> </a:t>
            </a: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Dependencies:</a:t>
            </a:r>
            <a:r>
              <a:rPr lang="en-US" altLang="en-GB" sz="1600">
                <a:latin typeface="Times New Roman" panose="02020603050405020304" charset="0"/>
                <a:cs typeface="Times New Roman" panose="02020603050405020304" charset="0"/>
              </a:rPr>
              <a:t> Any software or tools required to use the project (e.g., Python, libraries, frameworks).</a:t>
            </a:r>
          </a:p>
          <a:p>
            <a:pPr marL="0" indent="0">
              <a:buNone/>
            </a:pPr>
            <a:endParaRPr lang="en-US" altLang="en-GB" sz="1600" b="1">
              <a:latin typeface="Times New Roman" panose="02020603050405020304" charset="0"/>
              <a:cs typeface="Times New Roman" panose="02020603050405020304" charset="0"/>
            </a:endParaRPr>
          </a:p>
          <a:p>
            <a:pPr marL="0" indent="0">
              <a:buNone/>
            </a:pPr>
            <a:r>
              <a:rPr lang="en-US" altLang="en-GB" sz="1600" b="1">
                <a:latin typeface="Times New Roman" panose="02020603050405020304" charset="0"/>
                <a:cs typeface="Times New Roman" panose="02020603050405020304" charset="0"/>
              </a:rPr>
              <a:t> </a:t>
            </a: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Example Usage:</a:t>
            </a:r>
            <a:r>
              <a:rPr lang="en-US" altLang="en-GB" sz="1600">
                <a:latin typeface="Times New Roman" panose="02020603050405020304" charset="0"/>
                <a:cs typeface="Times New Roman" panose="02020603050405020304" charset="0"/>
              </a:rPr>
              <a:t> Show a sample command or screenshot demonstrating how the project works.</a:t>
            </a:r>
          </a:p>
          <a:p>
            <a:endParaRPr lang="en-US" altLang="en-GB" sz="1600" b="1">
              <a:latin typeface="Times New Roman" panose="02020603050405020304" charset="0"/>
              <a:cs typeface="Times New Roman" panose="02020603050405020304" charset="0"/>
            </a:endParaRPr>
          </a:p>
          <a:p>
            <a:pPr marL="0" indent="0">
              <a:buNone/>
            </a:pPr>
            <a:r>
              <a:rPr lang="en-IN" altLang="en-US" sz="1600" b="1">
                <a:latin typeface="Times New Roman" panose="02020603050405020304" charset="0"/>
                <a:cs typeface="Times New Roman" panose="02020603050405020304" charset="0"/>
              </a:rPr>
              <a:t>           - </a:t>
            </a:r>
            <a:r>
              <a:rPr lang="en-US" altLang="en-GB" sz="1600" b="1">
                <a:latin typeface="Times New Roman" panose="02020603050405020304" charset="0"/>
                <a:cs typeface="Times New Roman" panose="02020603050405020304" charset="0"/>
              </a:rPr>
              <a:t>Future Improvements:</a:t>
            </a:r>
            <a:r>
              <a:rPr lang="en-US" altLang="en-GB" sz="1600">
                <a:latin typeface="Times New Roman" panose="02020603050405020304" charset="0"/>
                <a:cs typeface="Times New Roman" panose="02020603050405020304" charset="0"/>
              </a:rPr>
              <a:t> Any planned updates or additional features that can be added later.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82975" y="1310640"/>
            <a:ext cx="5226050" cy="4673600"/>
          </a:xfrm>
          <a:prstGeom prst="rect">
            <a:avLst/>
          </a:prstGeom>
        </p:spPr>
      </p:pic>
      <p:sp>
        <p:nvSpPr>
          <p:cNvPr id="5" name="Title 4"/>
          <p:cNvSpPr>
            <a:spLocks noGrp="1"/>
          </p:cNvSpPr>
          <p:nvPr>
            <p:ph type="title"/>
          </p:nvPr>
        </p:nvSpPr>
        <p:spPr/>
        <p:txBody>
          <a:bodyPr/>
          <a:lstStyle/>
          <a:p>
            <a:r>
              <a:rPr lang="en-US" altLang="en-GB" b="1">
                <a:latin typeface="Times New Roman" panose="02020603050405020304" charset="0"/>
                <a:cs typeface="Times New Roman" panose="02020603050405020304" charset="0"/>
                <a:sym typeface="+mn-ea"/>
              </a:rPr>
              <a:t>README.md File</a:t>
            </a:r>
            <a:endParaRPr lang="en-US" altLang="en-GB"/>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695</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MOTOKO</vt:lpstr>
      <vt:lpstr>Times New Roman</vt:lpstr>
      <vt:lpstr>Default Design</vt:lpstr>
      <vt:lpstr>Presentation on “Title: Evaluation of Git &amp; GitHub”</vt:lpstr>
      <vt:lpstr>Introduction</vt:lpstr>
      <vt:lpstr>Repository Setup</vt:lpstr>
      <vt:lpstr>PowerPoint Presentation</vt:lpstr>
      <vt:lpstr>PowerPoint Presentation</vt:lpstr>
      <vt:lpstr>Branching &amp; Merging</vt:lpstr>
      <vt:lpstr>Commit Management &amp; Conflict Resolution</vt:lpstr>
      <vt:lpstr>Documentation &amp; Collaboration</vt:lpstr>
      <vt:lpstr>README.md File</vt:lpstr>
      <vt:lpstr>Challenges &amp; Solutions</vt:lpstr>
      <vt:lpstr>Conclusion </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“Title: Evaluation of Git &amp; GitHub”</dc:title>
  <dc:creator>Devyani Jadhav</dc:creator>
  <cp:lastModifiedBy>Akshay Kharpas</cp:lastModifiedBy>
  <cp:revision>24</cp:revision>
  <dcterms:created xsi:type="dcterms:W3CDTF">2024-12-04T13:31:00Z</dcterms:created>
  <dcterms:modified xsi:type="dcterms:W3CDTF">2025-02-28T07:01:54Z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9BF0A772FB314DC5A4606DB99AFC10EA_13</vt:lpwstr>
  </property>
  <property fmtid="{D5CDD505-2E9C-101B-9397-08002B2CF9AE}" pid="3" name="KSOProductBuildVer">
    <vt:lpwstr>2057-12.2.0.19821</vt:lpwstr>
  </property>
</Properties>
</file>