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8E2D-36FB-4AF5-BFDC-04A6C204DEF1}" type="datetimeFigureOut">
              <a:rPr lang="en-US" smtClean="0"/>
              <a:t>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09BAD6-8DBB-41F0-9322-94FB78711B7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01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8E2D-36FB-4AF5-BFDC-04A6C204DEF1}"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9BAD6-8DBB-41F0-9322-94FB78711B7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82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8E2D-36FB-4AF5-BFDC-04A6C204DEF1}"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9BAD6-8DBB-41F0-9322-94FB78711B7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00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8E2D-36FB-4AF5-BFDC-04A6C204DEF1}"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9BAD6-8DBB-41F0-9322-94FB78711B7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22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28E2D-36FB-4AF5-BFDC-04A6C204DEF1}"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9BAD6-8DBB-41F0-9322-94FB78711B7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6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8E2D-36FB-4AF5-BFDC-04A6C204DEF1}"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9BAD6-8DBB-41F0-9322-94FB78711B7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34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8E2D-36FB-4AF5-BFDC-04A6C204DEF1}"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9BAD6-8DBB-41F0-9322-94FB78711B7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290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8E2D-36FB-4AF5-BFDC-04A6C204DEF1}"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9BAD6-8DBB-41F0-9322-94FB78711B7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39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8E2D-36FB-4AF5-BFDC-04A6C204DEF1}"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9BAD6-8DBB-41F0-9322-94FB78711B73}" type="slidenum">
              <a:rPr lang="en-US" smtClean="0"/>
              <a:t>‹#›</a:t>
            </a:fld>
            <a:endParaRPr lang="en-US"/>
          </a:p>
        </p:txBody>
      </p:sp>
    </p:spTree>
    <p:extLst>
      <p:ext uri="{BB962C8B-B14F-4D97-AF65-F5344CB8AC3E}">
        <p14:creationId xmlns:p14="http://schemas.microsoft.com/office/powerpoint/2010/main" val="384906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28E2D-36FB-4AF5-BFDC-04A6C204DEF1}"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9BAD6-8DBB-41F0-9322-94FB78711B7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50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E228E2D-36FB-4AF5-BFDC-04A6C204DEF1}" type="datetimeFigureOut">
              <a:rPr lang="en-US" smtClean="0"/>
              <a:t>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09BAD6-8DBB-41F0-9322-94FB78711B7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35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228E2D-36FB-4AF5-BFDC-04A6C204DEF1}" type="datetimeFigureOut">
              <a:rPr lang="en-US" smtClean="0"/>
              <a:t>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09BAD6-8DBB-41F0-9322-94FB78711B7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02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DB1F-F529-4EFE-B967-BCED5D938B7D}"/>
              </a:ext>
            </a:extLst>
          </p:cNvPr>
          <p:cNvSpPr>
            <a:spLocks noGrp="1"/>
          </p:cNvSpPr>
          <p:nvPr>
            <p:ph type="ctrTitle"/>
          </p:nvPr>
        </p:nvSpPr>
        <p:spPr>
          <a:xfrm>
            <a:off x="2488800" y="571478"/>
            <a:ext cx="8637073" cy="2541431"/>
          </a:xfrm>
        </p:spPr>
        <p:txBody>
          <a:bodyPr>
            <a:normAutofit fontScale="90000"/>
          </a:bodyPr>
          <a:lstStyle/>
          <a:p>
            <a:r>
              <a:rPr lang="en-US" b="1" dirty="0">
                <a:solidFill>
                  <a:srgbClr val="FFFF00"/>
                </a:solidFill>
              </a:rPr>
              <a:t>ELEMENTS</a:t>
            </a:r>
            <a:r>
              <a:rPr lang="en-US" dirty="0"/>
              <a:t> </a:t>
            </a:r>
            <a:r>
              <a:rPr lang="en-US" b="1" dirty="0"/>
              <a:t>OF</a:t>
            </a:r>
            <a:r>
              <a:rPr lang="en-US" dirty="0"/>
              <a:t> </a:t>
            </a:r>
            <a:r>
              <a:rPr lang="en-US" b="1" dirty="0">
                <a:solidFill>
                  <a:srgbClr val="00B0F0"/>
                </a:solidFill>
              </a:rPr>
              <a:t>FORENSIC</a:t>
            </a:r>
            <a:r>
              <a:rPr lang="en-US" dirty="0"/>
              <a:t> </a:t>
            </a:r>
            <a:r>
              <a:rPr lang="en-US" b="1" dirty="0">
                <a:solidFill>
                  <a:srgbClr val="FF0000"/>
                </a:solidFill>
              </a:rPr>
              <a:t>SCIENCE</a:t>
            </a:r>
            <a:r>
              <a:rPr lang="en-US" dirty="0"/>
              <a:t> </a:t>
            </a:r>
          </a:p>
        </p:txBody>
      </p:sp>
      <p:sp>
        <p:nvSpPr>
          <p:cNvPr id="3" name="Subtitle 2">
            <a:extLst>
              <a:ext uri="{FF2B5EF4-FFF2-40B4-BE49-F238E27FC236}">
                <a16:creationId xmlns:a16="http://schemas.microsoft.com/office/drawing/2014/main" id="{6A8C1F2A-2E4A-4581-8CFC-014537FBC6A1}"/>
              </a:ext>
            </a:extLst>
          </p:cNvPr>
          <p:cNvSpPr>
            <a:spLocks noGrp="1"/>
          </p:cNvSpPr>
          <p:nvPr>
            <p:ph type="subTitle" idx="1"/>
          </p:nvPr>
        </p:nvSpPr>
        <p:spPr>
          <a:xfrm>
            <a:off x="2417780" y="3578829"/>
            <a:ext cx="8637072" cy="1955196"/>
          </a:xfrm>
        </p:spPr>
        <p:txBody>
          <a:bodyPr>
            <a:normAutofit/>
          </a:bodyPr>
          <a:lstStyle/>
          <a:p>
            <a:r>
              <a:rPr lang="en-US" b="1" i="1" dirty="0">
                <a:solidFill>
                  <a:srgbClr val="002060"/>
                </a:solidFill>
              </a:rPr>
              <a:t>NAME : SAINATH K </a:t>
            </a:r>
            <a:r>
              <a:rPr lang="en-US" b="1" i="1" dirty="0" err="1">
                <a:solidFill>
                  <a:srgbClr val="002060"/>
                </a:solidFill>
              </a:rPr>
              <a:t>NAVaGEKAR</a:t>
            </a:r>
            <a:endParaRPr lang="en-US" b="1" i="1" dirty="0">
              <a:solidFill>
                <a:srgbClr val="002060"/>
              </a:solidFill>
            </a:endParaRPr>
          </a:p>
          <a:p>
            <a:r>
              <a:rPr lang="en-US" dirty="0">
                <a:solidFill>
                  <a:srgbClr val="FF0000"/>
                </a:solidFill>
              </a:rPr>
              <a:t>ROLL  NO : 115</a:t>
            </a:r>
          </a:p>
          <a:p>
            <a:r>
              <a:rPr lang="en-US" dirty="0">
                <a:solidFill>
                  <a:schemeClr val="accent1">
                    <a:lumMod val="50000"/>
                  </a:schemeClr>
                </a:solidFill>
              </a:rPr>
              <a:t>SEM : first </a:t>
            </a:r>
            <a:r>
              <a:rPr lang="en-US" dirty="0" err="1">
                <a:solidFill>
                  <a:schemeClr val="accent1">
                    <a:lumMod val="50000"/>
                  </a:schemeClr>
                </a:solidFill>
              </a:rPr>
              <a:t>sem</a:t>
            </a:r>
            <a:endParaRPr lang="en-US" dirty="0">
              <a:solidFill>
                <a:schemeClr val="accent1">
                  <a:lumMod val="50000"/>
                </a:schemeClr>
              </a:solidFill>
            </a:endParaRPr>
          </a:p>
          <a:p>
            <a:r>
              <a:rPr lang="en-US" dirty="0" err="1">
                <a:solidFill>
                  <a:schemeClr val="accent1">
                    <a:lumMod val="50000"/>
                  </a:schemeClr>
                </a:solidFill>
              </a:rPr>
              <a:t>Div</a:t>
            </a:r>
            <a:r>
              <a:rPr lang="en-US" dirty="0">
                <a:solidFill>
                  <a:schemeClr val="accent1">
                    <a:lumMod val="50000"/>
                  </a:schemeClr>
                </a:solidFill>
              </a:rPr>
              <a:t> : b</a:t>
            </a:r>
          </a:p>
          <a:p>
            <a:endParaRPr lang="en-US" dirty="0">
              <a:solidFill>
                <a:schemeClr val="accent1">
                  <a:lumMod val="50000"/>
                </a:schemeClr>
              </a:solidFill>
            </a:endParaRPr>
          </a:p>
        </p:txBody>
      </p:sp>
    </p:spTree>
    <p:extLst>
      <p:ext uri="{BB962C8B-B14F-4D97-AF65-F5344CB8AC3E}">
        <p14:creationId xmlns:p14="http://schemas.microsoft.com/office/powerpoint/2010/main" val="422880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1B31-6C35-4B71-83B1-EFEBB7E3E83D}"/>
              </a:ext>
            </a:extLst>
          </p:cNvPr>
          <p:cNvSpPr>
            <a:spLocks noGrp="1"/>
          </p:cNvSpPr>
          <p:nvPr>
            <p:ph type="title"/>
          </p:nvPr>
        </p:nvSpPr>
        <p:spPr/>
        <p:txBody>
          <a:bodyPr/>
          <a:lstStyle/>
          <a:p>
            <a:r>
              <a:rPr lang="en-US" b="1" u="sng" dirty="0">
                <a:solidFill>
                  <a:schemeClr val="accent1">
                    <a:lumMod val="60000"/>
                    <a:lumOff val="40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06EA6853-F4F7-4BC7-B4FC-342BADD2E904}"/>
              </a:ext>
            </a:extLst>
          </p:cNvPr>
          <p:cNvSpPr>
            <a:spLocks noGrp="1"/>
          </p:cNvSpPr>
          <p:nvPr>
            <p:ph idx="1"/>
          </p:nvPr>
        </p:nvSpPr>
        <p:spPr/>
        <p:txBody>
          <a:bodyPr/>
          <a:lstStyle/>
          <a:p>
            <a:r>
              <a:rPr lang="en-US" i="1" dirty="0">
                <a:solidFill>
                  <a:schemeClr val="tx2">
                    <a:lumMod val="50000"/>
                  </a:schemeClr>
                </a:solidFill>
              </a:rPr>
              <a:t>The term “forensics” has been derived from </a:t>
            </a:r>
            <a:r>
              <a:rPr lang="en-US" i="1" dirty="0" err="1">
                <a:solidFill>
                  <a:schemeClr val="tx2">
                    <a:lumMod val="50000"/>
                  </a:schemeClr>
                </a:solidFill>
              </a:rPr>
              <a:t>latin</a:t>
            </a:r>
            <a:r>
              <a:rPr lang="en-US" i="1" dirty="0">
                <a:solidFill>
                  <a:schemeClr val="tx2">
                    <a:lumMod val="50000"/>
                  </a:schemeClr>
                </a:solidFill>
              </a:rPr>
              <a:t> word “</a:t>
            </a:r>
            <a:r>
              <a:rPr lang="en-US" i="1" dirty="0" err="1">
                <a:solidFill>
                  <a:schemeClr val="tx2">
                    <a:lumMod val="50000"/>
                  </a:schemeClr>
                </a:solidFill>
              </a:rPr>
              <a:t>forensis</a:t>
            </a:r>
            <a:r>
              <a:rPr lang="en-US" i="1" dirty="0">
                <a:solidFill>
                  <a:schemeClr val="tx2">
                    <a:lumMod val="50000"/>
                  </a:schemeClr>
                </a:solidFill>
              </a:rPr>
              <a:t>” which mean ‘the forum’. Forensic science is a scientific discipline that uses the laws and principles of forensic science for the purpose of administration to terminate doubtful questions in the court of law. These principles of forensic science has a direct impact on criminal proceedings from the scratch of investigation till the accused is convicted in court.</a:t>
            </a:r>
          </a:p>
        </p:txBody>
      </p:sp>
    </p:spTree>
    <p:extLst>
      <p:ext uri="{BB962C8B-B14F-4D97-AF65-F5344CB8AC3E}">
        <p14:creationId xmlns:p14="http://schemas.microsoft.com/office/powerpoint/2010/main" val="332925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C61F-E556-43EB-AA28-70B7F8E02CC1}"/>
              </a:ext>
            </a:extLst>
          </p:cNvPr>
          <p:cNvSpPr>
            <a:spLocks noGrp="1"/>
          </p:cNvSpPr>
          <p:nvPr>
            <p:ph type="title"/>
          </p:nvPr>
        </p:nvSpPr>
        <p:spPr/>
        <p:txBody>
          <a:bodyPr>
            <a:normAutofit/>
          </a:bodyPr>
          <a:lstStyle/>
          <a:p>
            <a:r>
              <a:rPr lang="en-US" sz="3600" b="1" u="sng" dirty="0">
                <a:latin typeface="Algerian" panose="04020705040A02060702" pitchFamily="82" charset="0"/>
              </a:rPr>
              <a:t>Principles Of Forensic Science</a:t>
            </a:r>
          </a:p>
        </p:txBody>
      </p:sp>
      <p:sp>
        <p:nvSpPr>
          <p:cNvPr id="3" name="Content Placeholder 2">
            <a:extLst>
              <a:ext uri="{FF2B5EF4-FFF2-40B4-BE49-F238E27FC236}">
                <a16:creationId xmlns:a16="http://schemas.microsoft.com/office/drawing/2014/main" id="{E51D4821-AF7F-4052-9906-D24BAC4E5754}"/>
              </a:ext>
            </a:extLst>
          </p:cNvPr>
          <p:cNvSpPr>
            <a:spLocks noGrp="1"/>
          </p:cNvSpPr>
          <p:nvPr>
            <p:ph idx="1"/>
          </p:nvPr>
        </p:nvSpPr>
        <p:spPr/>
        <p:txBody>
          <a:bodyPr/>
          <a:lstStyle/>
          <a:p>
            <a:r>
              <a:rPr lang="en-US" dirty="0">
                <a:solidFill>
                  <a:schemeClr val="bg2">
                    <a:lumMod val="10000"/>
                  </a:schemeClr>
                </a:solidFill>
              </a:rPr>
              <a:t>The principles of forensic science guide the disciplines and methodologies of science in </a:t>
            </a:r>
            <a:r>
              <a:rPr lang="en-US" dirty="0" err="1">
                <a:solidFill>
                  <a:schemeClr val="bg2">
                    <a:lumMod val="10000"/>
                  </a:schemeClr>
                </a:solidFill>
              </a:rPr>
              <a:t>analysing</a:t>
            </a:r>
            <a:r>
              <a:rPr lang="en-US" dirty="0">
                <a:solidFill>
                  <a:schemeClr val="bg2">
                    <a:lumMod val="10000"/>
                  </a:schemeClr>
                </a:solidFill>
              </a:rPr>
              <a:t> the evidence to answer certain questions. These principles of forensic science have an impact upon criminal proceedings which start from the point of investigation upon the occurrence of a crime till the conviction of the accused in the court of law. </a:t>
            </a:r>
          </a:p>
          <a:p>
            <a:r>
              <a:rPr lang="en-US" dirty="0">
                <a:solidFill>
                  <a:schemeClr val="bg2">
                    <a:lumMod val="10000"/>
                  </a:schemeClr>
                </a:solidFill>
              </a:rPr>
              <a:t>The principles of forensic science which are significant in criminal proceedings are as follows:</a:t>
            </a:r>
          </a:p>
        </p:txBody>
      </p:sp>
    </p:spTree>
    <p:extLst>
      <p:ext uri="{BB962C8B-B14F-4D97-AF65-F5344CB8AC3E}">
        <p14:creationId xmlns:p14="http://schemas.microsoft.com/office/powerpoint/2010/main" val="225695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421A-E48B-4BF3-A3DB-0E870CFCC4AC}"/>
              </a:ext>
            </a:extLst>
          </p:cNvPr>
          <p:cNvSpPr>
            <a:spLocks noGrp="1"/>
          </p:cNvSpPr>
          <p:nvPr>
            <p:ph type="title"/>
          </p:nvPr>
        </p:nvSpPr>
        <p:spPr/>
        <p:txBody>
          <a:bodyPr/>
          <a:lstStyle/>
          <a:p>
            <a:r>
              <a:rPr lang="en-US" b="1" dirty="0">
                <a:solidFill>
                  <a:srgbClr val="0070C0"/>
                </a:solidFill>
                <a:latin typeface="Arial Black" panose="020B0A04020102020204" pitchFamily="34" charset="0"/>
              </a:rPr>
              <a:t>PRINCIPLES</a:t>
            </a:r>
            <a:r>
              <a:rPr lang="en-US" dirty="0"/>
              <a:t> :</a:t>
            </a:r>
          </a:p>
        </p:txBody>
      </p:sp>
      <p:sp>
        <p:nvSpPr>
          <p:cNvPr id="3" name="Content Placeholder 2">
            <a:extLst>
              <a:ext uri="{FF2B5EF4-FFF2-40B4-BE49-F238E27FC236}">
                <a16:creationId xmlns:a16="http://schemas.microsoft.com/office/drawing/2014/main" id="{FA4EDEEE-FA78-4389-A503-9CCD0FD61C04}"/>
              </a:ext>
            </a:extLst>
          </p:cNvPr>
          <p:cNvSpPr>
            <a:spLocks noGrp="1"/>
          </p:cNvSpPr>
          <p:nvPr>
            <p:ph idx="1"/>
          </p:nvPr>
        </p:nvSpPr>
        <p:spPr/>
        <p:txBody>
          <a:bodyPr>
            <a:normAutofit lnSpcReduction="10000"/>
          </a:bodyPr>
          <a:lstStyle/>
          <a:p>
            <a:r>
              <a:rPr lang="en-US" dirty="0">
                <a:solidFill>
                  <a:srgbClr val="C00000"/>
                </a:solidFill>
              </a:rPr>
              <a:t>1)</a:t>
            </a:r>
            <a:r>
              <a:rPr lang="en-US" b="1" u="sng" dirty="0" err="1"/>
              <a:t>Locards</a:t>
            </a:r>
            <a:r>
              <a:rPr lang="en-US" dirty="0">
                <a:solidFill>
                  <a:srgbClr val="C00000"/>
                </a:solidFill>
              </a:rPr>
              <a:t> </a:t>
            </a:r>
            <a:r>
              <a:rPr lang="en-US" b="1" u="sng" dirty="0"/>
              <a:t>Principle</a:t>
            </a:r>
            <a:r>
              <a:rPr lang="en-US" dirty="0">
                <a:solidFill>
                  <a:srgbClr val="C00000"/>
                </a:solidFill>
              </a:rPr>
              <a:t>: Sir Adman </a:t>
            </a:r>
            <a:r>
              <a:rPr lang="en-US" dirty="0" err="1">
                <a:solidFill>
                  <a:srgbClr val="C00000"/>
                </a:solidFill>
              </a:rPr>
              <a:t>Locardo</a:t>
            </a:r>
            <a:r>
              <a:rPr lang="en-US" dirty="0">
                <a:solidFill>
                  <a:srgbClr val="C00000"/>
                </a:solidFill>
              </a:rPr>
              <a:t>, a pioneer in criminology and forensic science, gave the basic principle of forensic science every contact leaves a trace. This principle holds that the perpetrator of a crime will bring something into the crime scene and leave with something from it. This principle is associated with the trace evidence collection at the crime scene.</a:t>
            </a:r>
          </a:p>
          <a:p>
            <a:r>
              <a:rPr lang="en-US" dirty="0"/>
              <a:t>2)</a:t>
            </a:r>
            <a:r>
              <a:rPr lang="en-US" b="1" u="sng" dirty="0">
                <a:solidFill>
                  <a:srgbClr val="002060"/>
                </a:solidFill>
              </a:rPr>
              <a:t>Law</a:t>
            </a:r>
            <a:r>
              <a:rPr lang="en-US" dirty="0"/>
              <a:t> </a:t>
            </a:r>
            <a:r>
              <a:rPr lang="en-US" b="1" u="sng" dirty="0">
                <a:solidFill>
                  <a:srgbClr val="002060"/>
                </a:solidFill>
              </a:rPr>
              <a:t>of</a:t>
            </a:r>
            <a:r>
              <a:rPr lang="en-US" dirty="0"/>
              <a:t> </a:t>
            </a:r>
            <a:r>
              <a:rPr lang="en-US" b="1" u="sng" dirty="0">
                <a:solidFill>
                  <a:srgbClr val="002060"/>
                </a:solidFill>
              </a:rPr>
              <a:t>individuality</a:t>
            </a:r>
            <a:r>
              <a:rPr lang="en-US" dirty="0"/>
              <a:t>: Every individual, natural or manmade, has a distinct quality or characteristic which is not duplicated in any other form. The most distinctive character associated with law of individuality is fingerprints which has a </a:t>
            </a:r>
            <a:r>
              <a:rPr lang="en-US" dirty="0" err="1"/>
              <a:t>judgemental</a:t>
            </a:r>
            <a:r>
              <a:rPr lang="en-US" dirty="0"/>
              <a:t> role in forensic science.</a:t>
            </a:r>
          </a:p>
        </p:txBody>
      </p:sp>
    </p:spTree>
    <p:extLst>
      <p:ext uri="{BB962C8B-B14F-4D97-AF65-F5344CB8AC3E}">
        <p14:creationId xmlns:p14="http://schemas.microsoft.com/office/powerpoint/2010/main" val="278070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70E0-7BCF-4F09-8022-0300642D08B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CF377C2-54E0-4E9A-A8B5-24E7925E0308}"/>
              </a:ext>
            </a:extLst>
          </p:cNvPr>
          <p:cNvSpPr>
            <a:spLocks noGrp="1"/>
          </p:cNvSpPr>
          <p:nvPr>
            <p:ph idx="1"/>
          </p:nvPr>
        </p:nvSpPr>
        <p:spPr/>
        <p:txBody>
          <a:bodyPr>
            <a:normAutofit/>
          </a:bodyPr>
          <a:lstStyle/>
          <a:p>
            <a:pPr marL="0" indent="0">
              <a:buNone/>
            </a:pPr>
            <a:r>
              <a:rPr lang="en-US" dirty="0"/>
              <a:t>3)</a:t>
            </a:r>
            <a:r>
              <a:rPr lang="en-US" b="1" u="sng" dirty="0">
                <a:solidFill>
                  <a:srgbClr val="00B050"/>
                </a:solidFill>
              </a:rPr>
              <a:t>Law</a:t>
            </a:r>
            <a:r>
              <a:rPr lang="en-US" dirty="0"/>
              <a:t> </a:t>
            </a:r>
            <a:r>
              <a:rPr lang="en-US" b="1" u="sng" dirty="0">
                <a:solidFill>
                  <a:srgbClr val="00B050"/>
                </a:solidFill>
              </a:rPr>
              <a:t>of</a:t>
            </a:r>
            <a:r>
              <a:rPr lang="en-US" dirty="0"/>
              <a:t> </a:t>
            </a:r>
            <a:r>
              <a:rPr lang="en-US" b="1" u="sng" dirty="0">
                <a:solidFill>
                  <a:srgbClr val="00B050"/>
                </a:solidFill>
              </a:rPr>
              <a:t>exchange</a:t>
            </a:r>
            <a:r>
              <a:rPr lang="en-US" dirty="0"/>
              <a:t>: Law of exchange states that when a criminal or his instrument comes in contact with the victim or the objects surrounding him he leaves some trace behind so that these traces are helpful for investigation purposes.</a:t>
            </a:r>
          </a:p>
          <a:p>
            <a:pPr marL="0" indent="0">
              <a:buNone/>
            </a:pPr>
            <a:endParaRPr lang="en-US" dirty="0"/>
          </a:p>
          <a:p>
            <a:pPr marL="0" indent="0">
              <a:buNone/>
            </a:pPr>
            <a:r>
              <a:rPr lang="en-US" dirty="0"/>
              <a:t>4)</a:t>
            </a:r>
            <a:r>
              <a:rPr lang="en-US" b="1" u="sng" dirty="0">
                <a:solidFill>
                  <a:schemeClr val="accent2">
                    <a:lumMod val="50000"/>
                  </a:schemeClr>
                </a:solidFill>
              </a:rPr>
              <a:t>Law</a:t>
            </a:r>
            <a:r>
              <a:rPr lang="en-US" dirty="0"/>
              <a:t> </a:t>
            </a:r>
            <a:r>
              <a:rPr lang="en-US" b="1" u="sng" dirty="0">
                <a:solidFill>
                  <a:schemeClr val="accent2">
                    <a:lumMod val="50000"/>
                  </a:schemeClr>
                </a:solidFill>
              </a:rPr>
              <a:t>of</a:t>
            </a:r>
            <a:r>
              <a:rPr lang="en-US" dirty="0"/>
              <a:t> </a:t>
            </a:r>
            <a:r>
              <a:rPr lang="en-US" b="1" u="sng" dirty="0">
                <a:solidFill>
                  <a:schemeClr val="accent2">
                    <a:lumMod val="50000"/>
                  </a:schemeClr>
                </a:solidFill>
              </a:rPr>
              <a:t>progressive</a:t>
            </a:r>
            <a:r>
              <a:rPr lang="en-US" dirty="0"/>
              <a:t> </a:t>
            </a:r>
            <a:r>
              <a:rPr lang="en-US" b="1" u="sng" dirty="0">
                <a:solidFill>
                  <a:schemeClr val="accent2">
                    <a:lumMod val="50000"/>
                  </a:schemeClr>
                </a:solidFill>
              </a:rPr>
              <a:t>change</a:t>
            </a:r>
            <a:r>
              <a:rPr lang="en-US" dirty="0"/>
              <a:t>: It states that everything changes with the passage of time and its impact on criminal investigation is immense because the crime scene and the criminal undergo changes and sometimes become </a:t>
            </a:r>
            <a:r>
              <a:rPr lang="en-US" dirty="0" err="1"/>
              <a:t>unrecognizable.ese</a:t>
            </a:r>
            <a:r>
              <a:rPr lang="en-US" dirty="0"/>
              <a:t> traces are helpful for investigation purposes.</a:t>
            </a:r>
          </a:p>
        </p:txBody>
      </p:sp>
    </p:spTree>
    <p:extLst>
      <p:ext uri="{BB962C8B-B14F-4D97-AF65-F5344CB8AC3E}">
        <p14:creationId xmlns:p14="http://schemas.microsoft.com/office/powerpoint/2010/main" val="412405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588-8F4B-4171-A2DB-F070521C908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BB9648D-0108-4E31-A02B-0FD672204829}"/>
              </a:ext>
            </a:extLst>
          </p:cNvPr>
          <p:cNvSpPr>
            <a:spLocks noGrp="1"/>
          </p:cNvSpPr>
          <p:nvPr>
            <p:ph idx="1"/>
          </p:nvPr>
        </p:nvSpPr>
        <p:spPr/>
        <p:txBody>
          <a:bodyPr/>
          <a:lstStyle/>
          <a:p>
            <a:pPr marL="0" indent="0">
              <a:buNone/>
            </a:pPr>
            <a:r>
              <a:rPr lang="en-US" b="1" u="sng" dirty="0">
                <a:solidFill>
                  <a:srgbClr val="C00000"/>
                </a:solidFill>
                <a:latin typeface="Algerian" panose="04020705040A02060702" pitchFamily="82" charset="0"/>
              </a:rPr>
              <a:t>5)Law</a:t>
            </a:r>
            <a:r>
              <a:rPr lang="en-US" dirty="0"/>
              <a:t> </a:t>
            </a:r>
            <a:r>
              <a:rPr lang="en-US" b="1" u="sng" dirty="0">
                <a:solidFill>
                  <a:srgbClr val="C00000"/>
                </a:solidFill>
                <a:latin typeface="Algerian" panose="04020705040A02060702" pitchFamily="82" charset="0"/>
              </a:rPr>
              <a:t>of</a:t>
            </a:r>
            <a:r>
              <a:rPr lang="en-US" dirty="0"/>
              <a:t> </a:t>
            </a:r>
            <a:r>
              <a:rPr lang="en-US" b="1" u="sng" dirty="0">
                <a:solidFill>
                  <a:srgbClr val="C00000"/>
                </a:solidFill>
                <a:latin typeface="Algerian" panose="04020705040A02060702" pitchFamily="82" charset="0"/>
              </a:rPr>
              <a:t>comparison</a:t>
            </a:r>
            <a:r>
              <a:rPr lang="en-US" dirty="0"/>
              <a:t>: This principle compares only the people with similar likes whereas people having dissimilar likes are not compared.</a:t>
            </a:r>
          </a:p>
          <a:p>
            <a:endParaRPr lang="en-US" dirty="0"/>
          </a:p>
          <a:p>
            <a:pPr marL="0" indent="0">
              <a:buNone/>
            </a:pPr>
            <a:r>
              <a:rPr lang="en-US" b="1" u="sng" dirty="0">
                <a:solidFill>
                  <a:srgbClr val="00B050"/>
                </a:solidFill>
              </a:rPr>
              <a:t>6)Law</a:t>
            </a:r>
            <a:r>
              <a:rPr lang="en-US" dirty="0"/>
              <a:t> </a:t>
            </a:r>
            <a:r>
              <a:rPr lang="en-US" b="1" u="sng" dirty="0">
                <a:solidFill>
                  <a:srgbClr val="00B050"/>
                </a:solidFill>
              </a:rPr>
              <a:t>of</a:t>
            </a:r>
            <a:r>
              <a:rPr lang="en-US" dirty="0"/>
              <a:t> </a:t>
            </a:r>
            <a:r>
              <a:rPr lang="en-US" b="1" u="sng" dirty="0">
                <a:solidFill>
                  <a:srgbClr val="00B050"/>
                </a:solidFill>
              </a:rPr>
              <a:t>analysis</a:t>
            </a:r>
            <a:r>
              <a:rPr lang="en-US" dirty="0"/>
              <a:t>: It means collection of the correct samples and their preservation for better analysis. The evidences have to be preserved in the prescribed manner to avoid tampering and destruction.</a:t>
            </a:r>
          </a:p>
        </p:txBody>
      </p:sp>
    </p:spTree>
    <p:extLst>
      <p:ext uri="{BB962C8B-B14F-4D97-AF65-F5344CB8AC3E}">
        <p14:creationId xmlns:p14="http://schemas.microsoft.com/office/powerpoint/2010/main" val="98999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69F5-4D79-45B9-9645-CD82818B57E0}"/>
              </a:ext>
            </a:extLst>
          </p:cNvPr>
          <p:cNvSpPr>
            <a:spLocks noGrp="1"/>
          </p:cNvSpPr>
          <p:nvPr>
            <p:ph type="title"/>
          </p:nvPr>
        </p:nvSpPr>
        <p:spPr/>
        <p:txBody>
          <a:bodyPr/>
          <a:lstStyle/>
          <a:p>
            <a:r>
              <a:rPr lang="en-US" dirty="0"/>
              <a:t>                                                                        </a:t>
            </a:r>
            <a:r>
              <a:rPr lang="en-US" sz="1100" dirty="0"/>
              <a:t>page</a:t>
            </a:r>
            <a:r>
              <a:rPr lang="en-US" dirty="0"/>
              <a:t> 7</a:t>
            </a:r>
          </a:p>
        </p:txBody>
      </p:sp>
      <p:sp>
        <p:nvSpPr>
          <p:cNvPr id="3" name="Content Placeholder 2">
            <a:extLst>
              <a:ext uri="{FF2B5EF4-FFF2-40B4-BE49-F238E27FC236}">
                <a16:creationId xmlns:a16="http://schemas.microsoft.com/office/drawing/2014/main" id="{4FFF4275-AAF4-478D-8754-6665D48782BF}"/>
              </a:ext>
            </a:extLst>
          </p:cNvPr>
          <p:cNvSpPr>
            <a:spLocks noGrp="1"/>
          </p:cNvSpPr>
          <p:nvPr>
            <p:ph idx="1"/>
          </p:nvPr>
        </p:nvSpPr>
        <p:spPr/>
        <p:txBody>
          <a:bodyPr/>
          <a:lstStyle/>
          <a:p>
            <a:pPr marL="0" indent="0">
              <a:buNone/>
            </a:pPr>
            <a:r>
              <a:rPr lang="en-US" dirty="0"/>
              <a:t>7)</a:t>
            </a:r>
            <a:r>
              <a:rPr lang="en-US" b="1" u="sng" dirty="0">
                <a:solidFill>
                  <a:srgbClr val="00B0F0"/>
                </a:solidFill>
              </a:rPr>
              <a:t>Law</a:t>
            </a:r>
            <a:r>
              <a:rPr lang="en-US" dirty="0"/>
              <a:t> </a:t>
            </a:r>
            <a:r>
              <a:rPr lang="en-US" b="1" u="sng" dirty="0">
                <a:solidFill>
                  <a:srgbClr val="00B0F0"/>
                </a:solidFill>
              </a:rPr>
              <a:t>of</a:t>
            </a:r>
            <a:r>
              <a:rPr lang="en-US" dirty="0"/>
              <a:t> </a:t>
            </a:r>
            <a:r>
              <a:rPr lang="en-US" b="1" u="sng" dirty="0">
                <a:solidFill>
                  <a:srgbClr val="00B0F0"/>
                </a:solidFill>
              </a:rPr>
              <a:t>probability</a:t>
            </a:r>
            <a:r>
              <a:rPr lang="en-US" dirty="0"/>
              <a:t>: All the identifications and identities are sometimes consciously and unconsciously correct based on circumstances.</a:t>
            </a:r>
          </a:p>
          <a:p>
            <a:pPr marL="0" indent="0">
              <a:buNone/>
            </a:pPr>
            <a:endParaRPr lang="en-US" dirty="0"/>
          </a:p>
          <a:p>
            <a:pPr marL="0" indent="0">
              <a:buNone/>
            </a:pPr>
            <a:r>
              <a:rPr lang="en-US" dirty="0"/>
              <a:t>8)</a:t>
            </a:r>
            <a:r>
              <a:rPr lang="en-US" b="1" u="sng" dirty="0">
                <a:solidFill>
                  <a:schemeClr val="accent2">
                    <a:lumMod val="50000"/>
                  </a:schemeClr>
                </a:solidFill>
              </a:rPr>
              <a:t>Law</a:t>
            </a:r>
            <a:r>
              <a:rPr lang="en-US" dirty="0"/>
              <a:t> </a:t>
            </a:r>
            <a:r>
              <a:rPr lang="en-US" b="1" u="sng" dirty="0">
                <a:solidFill>
                  <a:schemeClr val="accent2">
                    <a:lumMod val="50000"/>
                  </a:schemeClr>
                </a:solidFill>
              </a:rPr>
              <a:t>of</a:t>
            </a:r>
            <a:r>
              <a:rPr lang="en-US" dirty="0"/>
              <a:t> </a:t>
            </a:r>
            <a:r>
              <a:rPr lang="en-US" b="1" u="sng" dirty="0">
                <a:solidFill>
                  <a:schemeClr val="accent2">
                    <a:lumMod val="50000"/>
                  </a:schemeClr>
                </a:solidFill>
              </a:rPr>
              <a:t>circumstantial</a:t>
            </a:r>
            <a:r>
              <a:rPr lang="en-US" dirty="0"/>
              <a:t> </a:t>
            </a:r>
            <a:r>
              <a:rPr lang="en-US" b="1" u="sng" dirty="0">
                <a:solidFill>
                  <a:schemeClr val="accent2">
                    <a:lumMod val="50000"/>
                  </a:schemeClr>
                </a:solidFill>
              </a:rPr>
              <a:t>facts</a:t>
            </a:r>
            <a:r>
              <a:rPr lang="en-US" dirty="0"/>
              <a:t>: Facts never lie but men can lie. Facts cannot be wrong, it cannot lie, it cannot be wholly absent. Therefore the importance of circumstantial facts is good for oral evidence.</a:t>
            </a:r>
          </a:p>
        </p:txBody>
      </p:sp>
    </p:spTree>
    <p:extLst>
      <p:ext uri="{BB962C8B-B14F-4D97-AF65-F5344CB8AC3E}">
        <p14:creationId xmlns:p14="http://schemas.microsoft.com/office/powerpoint/2010/main" val="357749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DED5-8E9F-4F4B-ADA0-5ED03EA34C72}"/>
              </a:ext>
            </a:extLst>
          </p:cNvPr>
          <p:cNvSpPr>
            <a:spLocks noGrp="1"/>
          </p:cNvSpPr>
          <p:nvPr>
            <p:ph type="title"/>
          </p:nvPr>
        </p:nvSpPr>
        <p:spPr>
          <a:xfrm>
            <a:off x="1451579" y="804518"/>
            <a:ext cx="9603275" cy="1121935"/>
          </a:xfrm>
        </p:spPr>
        <p:txBody>
          <a:bodyPr>
            <a:noAutofit/>
          </a:bodyPr>
          <a:lstStyle/>
          <a:p>
            <a:pPr algn="ctr"/>
            <a:r>
              <a:rPr lang="en-US" sz="8000" b="1" dirty="0">
                <a:solidFill>
                  <a:srgbClr val="002060"/>
                </a:solidFill>
                <a:latin typeface="Algerian" panose="04020705040A02060702" pitchFamily="82" charset="0"/>
              </a:rPr>
              <a:t>Thank</a:t>
            </a:r>
            <a:r>
              <a:rPr lang="en-US" sz="8000" dirty="0">
                <a:latin typeface="Algerian" panose="04020705040A02060702" pitchFamily="82" charset="0"/>
              </a:rPr>
              <a:t> </a:t>
            </a:r>
            <a:r>
              <a:rPr lang="en-US" sz="8000" b="1" dirty="0">
                <a:solidFill>
                  <a:srgbClr val="002060"/>
                </a:solidFill>
                <a:latin typeface="Algerian" panose="04020705040A02060702" pitchFamily="82" charset="0"/>
              </a:rPr>
              <a:t>you</a:t>
            </a:r>
          </a:p>
        </p:txBody>
      </p:sp>
      <p:sp>
        <p:nvSpPr>
          <p:cNvPr id="3" name="Content Placeholder 2">
            <a:extLst>
              <a:ext uri="{FF2B5EF4-FFF2-40B4-BE49-F238E27FC236}">
                <a16:creationId xmlns:a16="http://schemas.microsoft.com/office/drawing/2014/main" id="{8CA912FD-1837-49F7-AE92-3AFC08A17323}"/>
              </a:ext>
            </a:extLst>
          </p:cNvPr>
          <p:cNvSpPr>
            <a:spLocks noGrp="1"/>
          </p:cNvSpPr>
          <p:nvPr>
            <p:ph idx="1"/>
          </p:nvPr>
        </p:nvSpPr>
        <p:spPr/>
        <p:txBody>
          <a:bodyPr/>
          <a:lstStyle/>
          <a:p>
            <a:endParaRPr lang="en-US" dirty="0"/>
          </a:p>
          <a:p>
            <a:endParaRPr lang="en-US" dirty="0"/>
          </a:p>
          <a:p>
            <a:pPr marL="0" indent="0">
              <a:buNone/>
            </a:pPr>
            <a:r>
              <a:rPr lang="en-US" b="1" i="1" dirty="0">
                <a:latin typeface="Algerian" panose="04020705040A02060702" pitchFamily="82" charset="0"/>
              </a:rPr>
              <a:t>                    </a:t>
            </a:r>
            <a:r>
              <a:rPr lang="en-US" b="1" i="1" dirty="0">
                <a:solidFill>
                  <a:srgbClr val="C00000"/>
                </a:solidFill>
                <a:latin typeface="Algerian" panose="04020705040A02060702" pitchFamily="82" charset="0"/>
              </a:rPr>
              <a:t>BEYOND</a:t>
            </a:r>
            <a:r>
              <a:rPr lang="en-US" b="1" i="1" dirty="0">
                <a:latin typeface="Algerian" panose="04020705040A02060702" pitchFamily="82" charset="0"/>
              </a:rPr>
              <a:t> </a:t>
            </a:r>
            <a:r>
              <a:rPr lang="en-US" b="1" i="1" dirty="0">
                <a:solidFill>
                  <a:srgbClr val="0070C0"/>
                </a:solidFill>
                <a:latin typeface="Algerian" panose="04020705040A02060702" pitchFamily="82" charset="0"/>
              </a:rPr>
              <a:t>SCIENCE</a:t>
            </a:r>
            <a:r>
              <a:rPr lang="en-US" b="1" i="1" dirty="0">
                <a:latin typeface="Algerian" panose="04020705040A02060702" pitchFamily="82" charset="0"/>
              </a:rPr>
              <a:t> </a:t>
            </a:r>
          </a:p>
          <a:p>
            <a:pPr marL="0" indent="0">
              <a:buNone/>
            </a:pPr>
            <a:r>
              <a:rPr lang="en-US" b="1" i="1" dirty="0">
                <a:latin typeface="Algerian" panose="04020705040A02060702" pitchFamily="82" charset="0"/>
              </a:rPr>
              <a:t>                                   </a:t>
            </a:r>
            <a:r>
              <a:rPr lang="en-US" b="1" i="1" dirty="0">
                <a:solidFill>
                  <a:srgbClr val="00B050"/>
                </a:solidFill>
                <a:latin typeface="Algerian" panose="04020705040A02060702" pitchFamily="82" charset="0"/>
              </a:rPr>
              <a:t>FORENSIC</a:t>
            </a:r>
            <a:r>
              <a:rPr lang="en-US" b="1" i="1" dirty="0">
                <a:latin typeface="Algerian" panose="04020705040A02060702" pitchFamily="82" charset="0"/>
              </a:rPr>
              <a:t> SCIENCE…</a:t>
            </a:r>
          </a:p>
          <a:p>
            <a:pPr marL="0" indent="0">
              <a:buNone/>
            </a:pPr>
            <a:r>
              <a:rPr lang="en-US" b="1" i="1" dirty="0">
                <a:latin typeface="Algerian" panose="04020705040A02060702" pitchFamily="82" charset="0"/>
              </a:rPr>
              <a:t>                                   -Alp</a:t>
            </a:r>
          </a:p>
        </p:txBody>
      </p:sp>
    </p:spTree>
    <p:extLst>
      <p:ext uri="{BB962C8B-B14F-4D97-AF65-F5344CB8AC3E}">
        <p14:creationId xmlns:p14="http://schemas.microsoft.com/office/powerpoint/2010/main" val="18950809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sainath.ppt</Template>
  <TotalTime>21</TotalTime>
  <Words>521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Arial Black</vt:lpstr>
      <vt:lpstr>Gill Sans MT</vt:lpstr>
      <vt:lpstr>Gallery</vt:lpstr>
      <vt:lpstr>ELEMENTS OF FORENSIC SCIENCE </vt:lpstr>
      <vt:lpstr>INTRODUCTION</vt:lpstr>
      <vt:lpstr>Principles Of Forensic Science</vt:lpstr>
      <vt:lpstr>PRINCIPLES :</vt:lpstr>
      <vt:lpstr>….                                                                        ……</vt:lpstr>
      <vt:lpstr>……                                                                   …….</vt:lpstr>
      <vt:lpstr>                                                                        page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FORENSIC SCIENCE</dc:title>
  <dc:creator>tejaswini chopade</dc:creator>
  <cp:lastModifiedBy>tejaswini chopade</cp:lastModifiedBy>
  <cp:revision>4</cp:revision>
  <dcterms:created xsi:type="dcterms:W3CDTF">2022-02-03T03:53:23Z</dcterms:created>
  <dcterms:modified xsi:type="dcterms:W3CDTF">2022-02-03T16:44:50Z</dcterms:modified>
</cp:coreProperties>
</file>