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1430000" cy="6438900"/>
  <p:notesSz cx="11430000" cy="6438900"/>
  <p:embeddedFontLst>
    <p:embeddedFont>
      <p:font typeface="TQSEJK+SourceSansPro-Regular" panose="020B0604020202020204"/>
      <p:regular r:id="rId13"/>
    </p:embeddedFont>
    <p:embeddedFont>
      <p:font typeface="MMSLRD+Lora-Regular" panose="020B0604020202020204"/>
      <p:regular r:id="rId14"/>
    </p:embeddedFont>
    <p:embeddedFont>
      <p:font typeface="QPBNBL+SourceSansPro-Regular" panose="020B0604020202020204"/>
      <p:regular r:id="rId15"/>
    </p:embeddedFont>
    <p:embeddedFont>
      <p:font typeface="FADKRW+Lora-Regular" panose="020B0604020202020204"/>
      <p:regular r:id="rId16"/>
    </p:embeddedFont>
    <p:embeddedFont>
      <p:font typeface="EDKIJH+SourceSansPro-Regular" panose="020B0604020202020204"/>
      <p:regular r:id="rId17"/>
    </p:embeddedFont>
    <p:embeddedFont>
      <p:font typeface="HWJNRA+SourceSansPro-Regular" panose="020B0604020202020204"/>
      <p:regular r:id="rId18"/>
    </p:embeddedFont>
    <p:embeddedFont>
      <p:font typeface="WVEFNM+Lora-Regular" panose="020B0604020202020204"/>
      <p:regular r:id="rId19"/>
    </p:embeddedFont>
    <p:embeddedFont>
      <p:font typeface="MNGBWG+Lora-Regular" panose="020B0604020202020204"/>
      <p:regular r:id="rId20"/>
    </p:embeddedFont>
    <p:embeddedFont>
      <p:font typeface="EESQPK+Lora-Regular" panose="020B0604020202020204"/>
      <p:regular r:id="rId21"/>
    </p:embeddedFont>
    <p:embeddedFont>
      <p:font typeface="HMPLSJ+Lora-Regular" panose="020B0604020202020204"/>
      <p:regular r:id="rId22"/>
    </p:embeddedFont>
    <p:embeddedFont>
      <p:font typeface="GRVANN+SourceSansPro-Regular" panose="020B0604020202020204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EVSHJ+Lora-Regular" panose="020B0604020202020204"/>
      <p:regular r:id="rId28"/>
    </p:embeddedFont>
    <p:embeddedFont>
      <p:font typeface="VCVOUK+Lora-Regular" panose="020B0604020202020204"/>
      <p:regular r:id="rId29"/>
    </p:embeddedFont>
    <p:embeddedFont>
      <p:font typeface="THRPMB+SourceSansPro-Regular" panose="020B0604020202020204"/>
      <p:regular r:id="rId30"/>
    </p:embeddedFont>
    <p:embeddedFont>
      <p:font typeface="ONKRWU+SourceSansPro-Regular" panose="020B0604020202020204"/>
      <p:regular r:id="rId31"/>
    </p:embeddedFont>
    <p:embeddedFont>
      <p:font typeface="BMLIGU+Lora-Regular" panose="020B0604020202020204"/>
      <p:regular r:id="rId32"/>
    </p:embeddedFont>
    <p:embeddedFont>
      <p:font typeface="LVHLGL+SourceSansPro-Bold" panose="020B0604020202020204"/>
      <p:regular r:id="rId33"/>
    </p:embeddedFont>
    <p:embeddedFont>
      <p:font typeface="MIFJCP+SourceSansPro-Regular" panose="020B0604020202020204"/>
      <p:regular r:id="rId34"/>
    </p:embeddedFont>
    <p:embeddedFont>
      <p:font typeface="CPBFAQ+Lora-Regular" panose="020B0604020202020204"/>
      <p:regular r:id="rId35"/>
    </p:embeddedFont>
    <p:embeddedFont>
      <p:font typeface="WJBBSU+SourceSansPro-Regular" panose="020B0604020202020204"/>
      <p:regular r:id="rId36"/>
    </p:embeddedFont>
    <p:embeddedFont>
      <p:font typeface="HGKNRP+SourceSansPro-Regular" panose="020B0604020202020204"/>
      <p:regular r:id="rId37"/>
    </p:embeddedFont>
    <p:embeddedFont>
      <p:font typeface="FSMOEB+SourceSansPro-Regular" panose="020B0604020202020204"/>
      <p:regular r:id="rId38"/>
    </p:embeddedFont>
  </p:embeddedFontLst>
  <p:custDataLst>
    <p:tags r:id="rId39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68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gs" Target="tags/tag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546" y="1956176"/>
            <a:ext cx="5979227" cy="1693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 spc="-31" dirty="0">
                <a:solidFill>
                  <a:srgbClr val="F98AC7"/>
                </a:solidFill>
                <a:latin typeface="EESQPK+Lora-Regular"/>
                <a:cs typeface="EESQPK+Lora-Regular"/>
              </a:rPr>
              <a:t>FACE</a:t>
            </a:r>
            <a:r>
              <a:rPr sz="3450" spc="43" dirty="0">
                <a:solidFill>
                  <a:srgbClr val="F98AC7"/>
                </a:solidFill>
                <a:latin typeface="EESQPK+Lora-Regular"/>
                <a:cs typeface="EESQPK+Lora-Regular"/>
              </a:rPr>
              <a:t> </a:t>
            </a:r>
            <a:r>
              <a:rPr sz="3450" dirty="0">
                <a:solidFill>
                  <a:srgbClr val="F98AC7"/>
                </a:solidFill>
                <a:latin typeface="EESQPK+Lora-Regular"/>
                <a:cs typeface="EESQPK+Lora-Regular"/>
              </a:rPr>
              <a:t>RECOGNITION</a:t>
            </a:r>
            <a:r>
              <a:rPr sz="3450" spc="12" dirty="0">
                <a:solidFill>
                  <a:srgbClr val="F98AC7"/>
                </a:solidFill>
                <a:latin typeface="EESQPK+Lora-Regular"/>
                <a:cs typeface="EESQPK+Lora-Regular"/>
              </a:rPr>
              <a:t> </a:t>
            </a:r>
            <a:r>
              <a:rPr sz="3450" spc="-17" dirty="0">
                <a:solidFill>
                  <a:srgbClr val="F98AC7"/>
                </a:solidFill>
                <a:latin typeface="EESQPK+Lora-Regular"/>
                <a:cs typeface="EESQPK+Lora-Regular"/>
              </a:rPr>
              <a:t>BASED</a:t>
            </a:r>
          </a:p>
          <a:p>
            <a:pPr marL="0" marR="0">
              <a:lnSpc>
                <a:spcPts val="4350"/>
              </a:lnSpc>
              <a:spcBef>
                <a:spcPct val="0"/>
              </a:spcBef>
              <a:spcAft>
                <a:spcPct val="0"/>
              </a:spcAft>
            </a:pPr>
            <a:r>
              <a:rPr sz="3450" dirty="0">
                <a:solidFill>
                  <a:srgbClr val="F98AC7"/>
                </a:solidFill>
                <a:latin typeface="EESQPK+Lora-Regular"/>
                <a:cs typeface="EESQPK+Lora-Regular"/>
              </a:rPr>
              <a:t>ATTENDANCE</a:t>
            </a:r>
            <a:r>
              <a:rPr sz="3450" spc="20" dirty="0">
                <a:solidFill>
                  <a:srgbClr val="F98AC7"/>
                </a:solidFill>
                <a:latin typeface="EESQPK+Lora-Regular"/>
                <a:cs typeface="EESQPK+Lora-Regular"/>
              </a:rPr>
              <a:t> </a:t>
            </a:r>
            <a:r>
              <a:rPr sz="3450" dirty="0">
                <a:solidFill>
                  <a:srgbClr val="F98AC7"/>
                </a:solidFill>
                <a:latin typeface="EESQPK+Lora-Regular"/>
                <a:cs typeface="EESQPK+Lora-Regular"/>
              </a:rPr>
              <a:t>SYSTEM</a:t>
            </a:r>
          </a:p>
          <a:p>
            <a:pPr marL="0" marR="0">
              <a:lnSpc>
                <a:spcPts val="1850"/>
              </a:lnSpc>
              <a:spcBef>
                <a:spcPts val="2352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Automating</a:t>
            </a:r>
            <a:r>
              <a:rPr sz="1450" spc="1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Attendance</a:t>
            </a:r>
            <a:r>
              <a:rPr sz="1450" spc="16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 </a:t>
            </a:r>
            <a:r>
              <a:rPr sz="1450" spc="1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with</a:t>
            </a:r>
            <a:r>
              <a:rPr sz="145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 </a:t>
            </a:r>
            <a:r>
              <a:rPr sz="1450" spc="12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546" y="3891192"/>
            <a:ext cx="5770982" cy="568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Presented</a:t>
            </a:r>
            <a:r>
              <a:rPr sz="1450" spc="11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by: </a:t>
            </a:r>
            <a:r>
              <a:rPr sz="1450" spc="12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ENGINEERING</a:t>
            </a:r>
            <a:r>
              <a:rPr sz="145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 DEPARTMENT</a:t>
            </a:r>
            <a:r>
              <a:rPr sz="1450" spc="14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 </a:t>
            </a:r>
            <a:r>
              <a:rPr sz="1450" spc="15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OF</a:t>
            </a:r>
            <a:r>
              <a:rPr sz="145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 ARTIFICIAL </a:t>
            </a:r>
            <a:r>
              <a:rPr sz="1450" spc="11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INTELLIGENCE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spc="13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AND</a:t>
            </a:r>
            <a:r>
              <a:rPr sz="1450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 </a:t>
            </a:r>
            <a:r>
              <a:rPr sz="1450" spc="-39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DATA</a:t>
            </a:r>
            <a:r>
              <a:rPr sz="1450" spc="56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 </a:t>
            </a:r>
            <a:r>
              <a:rPr sz="1450" spc="12" dirty="0">
                <a:solidFill>
                  <a:srgbClr val="D6E5EF"/>
                </a:solidFill>
                <a:latin typeface="FSMOEB+SourceSansPro-Regular"/>
                <a:cs typeface="FSMOEB+SourceSansPro-Regular"/>
              </a:rPr>
              <a:t>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40795" y="2337176"/>
            <a:ext cx="2452510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>
                <a:solidFill>
                  <a:srgbClr val="F98AC7"/>
                </a:solidFill>
                <a:latin typeface="FADKRW+Lora-Regular"/>
                <a:cs typeface="FADKRW+Lora-Regular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0795" y="3205392"/>
            <a:ext cx="5781922" cy="873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This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system</a:t>
            </a:r>
            <a:r>
              <a:rPr sz="1450" spc="23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offers a</a:t>
            </a:r>
            <a:r>
              <a:rPr sz="1450" spc="16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robust</a:t>
            </a:r>
            <a:r>
              <a:rPr sz="1450" spc="1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user-friendly attendance</a:t>
            </a:r>
            <a:r>
              <a:rPr sz="1450" spc="17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solution.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It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leverages</a:t>
            </a:r>
            <a:r>
              <a:rPr sz="1450" spc="11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advanced</a:t>
            </a:r>
            <a:r>
              <a:rPr sz="1450" spc="14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AI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technology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 spc="-13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to</a:t>
            </a:r>
            <a:r>
              <a:rPr sz="1450" spc="3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automate, streamline, </a:t>
            </a:r>
            <a:r>
              <a:rPr sz="1450" spc="12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enhance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spc="1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traditional attendance</a:t>
            </a:r>
            <a:r>
              <a:rPr sz="1450" spc="16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THRPMB+SourceSansPro-Regular"/>
                <a:cs typeface="THRPMB+SourceSansPro-Regular"/>
              </a:rPr>
              <a:t>process.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4546" y="2194301"/>
            <a:ext cx="2428752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>
                <a:solidFill>
                  <a:srgbClr val="F98AC7"/>
                </a:solidFill>
                <a:latin typeface="VCVOUK+Lora-Regular"/>
                <a:cs typeface="VCVOUK+Lora-Regular"/>
              </a:rPr>
              <a:t>Thank </a:t>
            </a:r>
            <a:r>
              <a:rPr sz="3450" spc="-54">
                <a:solidFill>
                  <a:srgbClr val="F98AC7"/>
                </a:solidFill>
                <a:latin typeface="VCVOUK+Lora-Regular"/>
                <a:cs typeface="VCVOUK+Lora-Regular"/>
              </a:rPr>
              <a:t>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546" y="3062517"/>
            <a:ext cx="5832348" cy="116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2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Thank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you for</a:t>
            </a:r>
            <a:r>
              <a:rPr sz="1450" spc="1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exploring </a:t>
            </a:r>
            <a:r>
              <a:rPr sz="1450" spc="12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our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 spc="-16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Face</a:t>
            </a:r>
            <a:r>
              <a:rPr sz="1450" spc="32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Recognition</a:t>
            </a:r>
            <a:r>
              <a:rPr sz="1450" spc="11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Based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Attendance</a:t>
            </a:r>
            <a:r>
              <a:rPr sz="1450" spc="16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System.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spc="17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We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hope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this presentation</a:t>
            </a:r>
            <a:r>
              <a:rPr sz="1450" spc="13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has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provided</a:t>
            </a:r>
            <a:r>
              <a:rPr sz="1450" spc="1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valuable</a:t>
            </a:r>
            <a:r>
              <a:rPr sz="1450" spc="1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insights into</a:t>
            </a:r>
            <a:r>
              <a:rPr sz="1450" spc="15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the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implementation, advantages, </a:t>
            </a:r>
            <a:r>
              <a:rPr sz="1450" spc="12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future enhancements </a:t>
            </a:r>
            <a:r>
              <a:rPr sz="1450" spc="12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of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our</a:t>
            </a: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 innovative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WJBBSU+SourceSansPro-Regular"/>
                <a:cs typeface="WJBBSU+SourceSansPro-Regular"/>
              </a:rPr>
              <a:t>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546" y="1146551"/>
            <a:ext cx="4102798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 dirty="0">
                <a:solidFill>
                  <a:srgbClr val="F98AC7"/>
                </a:solidFill>
                <a:latin typeface="FADKRW+Lora-Regular"/>
                <a:cs typeface="FADKRW+Lora-Regular"/>
              </a:rPr>
              <a:t>Problem</a:t>
            </a:r>
            <a:r>
              <a:rPr sz="3450" spc="13" dirty="0">
                <a:solidFill>
                  <a:srgbClr val="F98AC7"/>
                </a:solidFill>
                <a:latin typeface="FADKRW+Lora-Regular"/>
                <a:cs typeface="FADKRW+Lora-Regular"/>
              </a:rPr>
              <a:t> </a:t>
            </a:r>
            <a:r>
              <a:rPr sz="3450" dirty="0">
                <a:solidFill>
                  <a:srgbClr val="F98AC7"/>
                </a:solidFill>
                <a:latin typeface="FADKRW+Lora-Regular"/>
                <a:cs typeface="FADKRW+Lora-Regular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546" y="4273024"/>
            <a:ext cx="2138388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2" dirty="0">
                <a:solidFill>
                  <a:srgbClr val="D6E5EF"/>
                </a:solidFill>
                <a:latin typeface="FADKRW+Lora-Regular"/>
                <a:cs typeface="FADKRW+Lora-Regular"/>
              </a:rPr>
              <a:t>Manual</a:t>
            </a:r>
            <a:r>
              <a:rPr sz="1750" dirty="0">
                <a:solidFill>
                  <a:srgbClr val="D6E5EF"/>
                </a:solidFill>
                <a:latin typeface="FADKRW+Lora-Regular"/>
                <a:cs typeface="FADKRW+Lora-Regular"/>
              </a:rPr>
              <a:t> </a:t>
            </a:r>
            <a:r>
              <a:rPr sz="1750" spc="-10" dirty="0">
                <a:solidFill>
                  <a:srgbClr val="D6E5EF"/>
                </a:solidFill>
                <a:latin typeface="FADKRW+Lora-Regular"/>
                <a:cs typeface="FADKRW+Lora-Regular"/>
              </a:rPr>
              <a:t>Attendance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21645" y="4273024"/>
            <a:ext cx="2298719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23" dirty="0">
                <a:solidFill>
                  <a:srgbClr val="D6E5EF"/>
                </a:solidFill>
                <a:latin typeface="FADKRW+Lora-Regular"/>
                <a:cs typeface="FADKRW+Lora-Regular"/>
              </a:rPr>
              <a:t>Need</a:t>
            </a:r>
            <a:r>
              <a:rPr sz="1750" dirty="0">
                <a:solidFill>
                  <a:srgbClr val="D6E5EF"/>
                </a:solidFill>
                <a:latin typeface="FADKRW+Lora-Regular"/>
                <a:cs typeface="FADKRW+Lora-Regular"/>
              </a:rPr>
              <a:t> </a:t>
            </a:r>
            <a:r>
              <a:rPr sz="1750" spc="-13" dirty="0">
                <a:solidFill>
                  <a:srgbClr val="D6E5EF"/>
                </a:solidFill>
                <a:latin typeface="FADKRW+Lora-Regular"/>
                <a:cs typeface="FADKRW+Lora-Regular"/>
              </a:rPr>
              <a:t>for</a:t>
            </a:r>
            <a:r>
              <a:rPr sz="1750" dirty="0">
                <a:solidFill>
                  <a:srgbClr val="D6E5EF"/>
                </a:solidFill>
                <a:latin typeface="FADKRW+Lora-Regular"/>
                <a:cs typeface="FADKRW+Lora-Regular"/>
              </a:rPr>
              <a:t> </a:t>
            </a:r>
            <a:r>
              <a:rPr sz="1750" spc="-11" dirty="0">
                <a:solidFill>
                  <a:srgbClr val="D6E5EF"/>
                </a:solidFill>
                <a:latin typeface="FADKRW+Lora-Regular"/>
                <a:cs typeface="FADKRW+Lora-Regular"/>
              </a:rPr>
              <a:t>Automation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88745" y="4273024"/>
            <a:ext cx="1266356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0" dirty="0">
                <a:solidFill>
                  <a:srgbClr val="D6E5EF"/>
                </a:solidFill>
                <a:latin typeface="FADKRW+Lora-Regular"/>
                <a:cs typeface="FADKRW+Lora-Regular"/>
              </a:rPr>
              <a:t>Challenges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546" y="4700817"/>
            <a:ext cx="2793993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Time-consuming</a:t>
            </a: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</a:t>
            </a:r>
            <a:r>
              <a:rPr sz="1450" spc="12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and</a:t>
            </a: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error-prone.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21645" y="4700817"/>
            <a:ext cx="3226842" cy="568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Contactless attendance</a:t>
            </a:r>
            <a:r>
              <a:rPr sz="1450" spc="16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for</a:t>
            </a:r>
            <a:r>
              <a:rPr sz="1450" spc="1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hygiene</a:t>
            </a: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</a:t>
            </a:r>
            <a:r>
              <a:rPr sz="1450" spc="12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and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efficiency.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88745" y="4700817"/>
            <a:ext cx="2974987" cy="568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Accuracy,</a:t>
            </a:r>
            <a:r>
              <a:rPr sz="1450" spc="13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duplicate</a:t>
            </a:r>
            <a:r>
              <a:rPr sz="1450" spc="13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elimination, </a:t>
            </a:r>
            <a:r>
              <a:rPr sz="1450" spc="12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and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real-time</a:t>
            </a:r>
            <a:r>
              <a:rPr sz="1450" spc="15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processing</a:t>
            </a:r>
            <a:r>
              <a:rPr sz="1450" spc="11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are</a:t>
            </a:r>
            <a:r>
              <a:rPr sz="1450" spc="13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 </a:t>
            </a:r>
            <a:r>
              <a:rPr sz="1450" spc="-13" dirty="0">
                <a:solidFill>
                  <a:srgbClr val="D6E5EF"/>
                </a:solidFill>
                <a:latin typeface="ONKRWU+SourceSansPro-Regular"/>
                <a:cs typeface="ONKRWU+SourceSansPro-Regular"/>
              </a:rPr>
              <a:t>key.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40795" y="1889501"/>
            <a:ext cx="2763121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 dirty="0">
                <a:solidFill>
                  <a:srgbClr val="F98AC7"/>
                </a:solidFill>
                <a:latin typeface="MMSLRD+Lora-Regular"/>
                <a:cs typeface="MMSLRD+Lora-Regular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4993" y="2929999"/>
            <a:ext cx="2269248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25" dirty="0">
                <a:solidFill>
                  <a:srgbClr val="D6E5EF"/>
                </a:solidFill>
                <a:latin typeface="MMSLRD+Lora-Regular"/>
                <a:cs typeface="MMSLRD+Lora-Regular"/>
              </a:rPr>
              <a:t>AI-Powered</a:t>
            </a:r>
            <a:r>
              <a:rPr sz="1750" dirty="0">
                <a:solidFill>
                  <a:srgbClr val="D6E5EF"/>
                </a:solidFill>
                <a:latin typeface="MMSLRD+Lora-Regular"/>
                <a:cs typeface="MMSLRD+Lora-Regular"/>
              </a:rPr>
              <a:t> 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65795" y="2929999"/>
            <a:ext cx="1470454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28" dirty="0">
                <a:solidFill>
                  <a:srgbClr val="D6E5EF"/>
                </a:solidFill>
                <a:latin typeface="MMSLRD+Lora-Regular"/>
                <a:cs typeface="MMSLRD+Lora-Regular"/>
              </a:rPr>
              <a:t>Key</a:t>
            </a:r>
            <a:r>
              <a:rPr sz="1750" spc="14" dirty="0">
                <a:solidFill>
                  <a:srgbClr val="D6E5EF"/>
                </a:solidFill>
                <a:latin typeface="MMSLRD+Lora-Regular"/>
                <a:cs typeface="MMSLRD+Lora-Regular"/>
              </a:rPr>
              <a:t> </a:t>
            </a:r>
            <a:r>
              <a:rPr sz="1750" spc="-17" dirty="0">
                <a:solidFill>
                  <a:srgbClr val="D6E5EF"/>
                </a:solidFill>
                <a:latin typeface="MMSLRD+Lora-Regular"/>
                <a:cs typeface="MMSLRD+Lora-Regular"/>
              </a:rPr>
              <a:t>Features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4993" y="3357792"/>
            <a:ext cx="2288037" cy="577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Python-based system</a:t>
            </a:r>
            <a:r>
              <a:rPr sz="1450" spc="23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 </a:t>
            </a:r>
            <a:r>
              <a:rPr sz="1450" spc="1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using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facial recognition</a:t>
            </a:r>
            <a:r>
              <a:rPr sz="1450" spc="12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 </a:t>
            </a:r>
            <a:r>
              <a:rPr sz="1450" spc="-13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65795" y="3357792"/>
            <a:ext cx="2319075" cy="116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Real-time</a:t>
            </a:r>
            <a:r>
              <a:rPr sz="1450" spc="15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 </a:t>
            </a:r>
            <a:r>
              <a:rPr sz="1450" spc="-11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face</a:t>
            </a:r>
            <a:r>
              <a:rPr sz="1450" spc="26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detection,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automated</a:t>
            </a:r>
            <a:r>
              <a:rPr sz="1450" spc="13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 </a:t>
            </a:r>
            <a:r>
              <a:rPr sz="1450" spc="1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logging</a:t>
            </a: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 </a:t>
            </a:r>
            <a:r>
              <a:rPr sz="1450" spc="1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with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timestamps, </a:t>
            </a:r>
            <a:r>
              <a:rPr sz="1450" spc="12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and</a:t>
            </a: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 CSV-based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record</a:t>
            </a:r>
            <a:r>
              <a:rPr sz="1450" spc="19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 </a:t>
            </a:r>
            <a:r>
              <a:rPr sz="1450" spc="11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management.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54993" y="3957867"/>
            <a:ext cx="1875194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automate</a:t>
            </a:r>
            <a:r>
              <a:rPr sz="1450" spc="13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TQSEJK+SourceSansPro-Regular"/>
                <a:cs typeface="TQSEJK+SourceSansPro-Regular"/>
              </a:rPr>
              <a:t>attendance.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1430000" cy="6908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546" y="499359"/>
            <a:ext cx="4944002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 spc="-19" dirty="0">
                <a:solidFill>
                  <a:srgbClr val="F98AC7"/>
                </a:solidFill>
                <a:latin typeface="CPBFAQ+Lora-Regular"/>
                <a:cs typeface="CPBFAQ+Lora-Regular"/>
              </a:rPr>
              <a:t>WORKFLOW</a:t>
            </a:r>
            <a:r>
              <a:rPr sz="3450" spc="37" dirty="0">
                <a:solidFill>
                  <a:srgbClr val="F98AC7"/>
                </a:solidFill>
                <a:latin typeface="CPBFAQ+Lora-Regular"/>
                <a:cs typeface="CPBFAQ+Lora-Regular"/>
              </a:rPr>
              <a:t> </a:t>
            </a:r>
            <a:r>
              <a:rPr sz="3450" dirty="0">
                <a:solidFill>
                  <a:srgbClr val="F98AC7"/>
                </a:solidFill>
                <a:latin typeface="CPBFAQ+Lora-Regular"/>
                <a:cs typeface="CPBFAQ+Lora-Regular"/>
              </a:rPr>
              <a:t>DIAGR</a:t>
            </a:r>
            <a:r>
              <a:rPr sz="3450" spc="-732" dirty="0">
                <a:solidFill>
                  <a:srgbClr val="F98AC7"/>
                </a:solidFill>
                <a:latin typeface="CPBFAQ+Lora-Regular"/>
                <a:cs typeface="CPBFAQ+Lora-Regular"/>
              </a:rPr>
              <a:t> </a:t>
            </a:r>
            <a:r>
              <a:rPr sz="3450" dirty="0">
                <a:solidFill>
                  <a:srgbClr val="F98AC7"/>
                </a:solidFill>
                <a:latin typeface="CPBFAQ+Lora-Regular"/>
                <a:cs typeface="CPBFAQ+Lora-Regular"/>
              </a:rPr>
              <a:t>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1040" y="1616057"/>
            <a:ext cx="1498385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36" dirty="0">
                <a:solidFill>
                  <a:srgbClr val="D6E5EF"/>
                </a:solidFill>
                <a:latin typeface="CPBFAQ+Lora-Regular"/>
                <a:cs typeface="CPBFAQ+Lora-Regular"/>
              </a:rPr>
              <a:t>Face</a:t>
            </a:r>
            <a:r>
              <a:rPr sz="1750" spc="21" dirty="0">
                <a:solidFill>
                  <a:srgbClr val="D6E5EF"/>
                </a:solidFill>
                <a:latin typeface="CPBFAQ+Lora-Regular"/>
                <a:cs typeface="CPBFAQ+Lora-Regular"/>
              </a:rPr>
              <a:t> </a:t>
            </a:r>
            <a:r>
              <a:rPr sz="1750" spc="-12" dirty="0">
                <a:solidFill>
                  <a:srgbClr val="D6E5EF"/>
                </a:solidFill>
                <a:latin typeface="CPBFAQ+Lora-Regular"/>
                <a:cs typeface="CPBFAQ+Lora-Regular"/>
              </a:rPr>
              <a:t>Capture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66854" y="1676562"/>
            <a:ext cx="248473" cy="37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0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>
                <a:solidFill>
                  <a:srgbClr val="D6E5EF"/>
                </a:solidFill>
                <a:latin typeface="CPBFAQ+Lora-Regular"/>
                <a:cs typeface="CPBFAQ+Lora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5212" y="2034325"/>
            <a:ext cx="3374365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Live camera</a:t>
            </a:r>
            <a:r>
              <a:rPr sz="1450" spc="14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feed</a:t>
            </a:r>
            <a:r>
              <a:rPr sz="1450" spc="12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captures</a:t>
            </a:r>
            <a:r>
              <a:rPr sz="1450" spc="11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spc="1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the</a:t>
            </a: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user's</a:t>
            </a:r>
            <a:r>
              <a:rPr sz="1450" spc="11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face.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43551" y="2549507"/>
            <a:ext cx="1680270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36" dirty="0">
                <a:solidFill>
                  <a:srgbClr val="D6E5EF"/>
                </a:solidFill>
                <a:latin typeface="CPBFAQ+Lora-Regular"/>
                <a:cs typeface="CPBFAQ+Lora-Regular"/>
              </a:rPr>
              <a:t>Face</a:t>
            </a:r>
            <a:r>
              <a:rPr sz="1750" spc="21" dirty="0">
                <a:solidFill>
                  <a:srgbClr val="D6E5EF"/>
                </a:solidFill>
                <a:latin typeface="CPBFAQ+Lora-Regular"/>
                <a:cs typeface="CPBFAQ+Lora-Regular"/>
              </a:rPr>
              <a:t> </a:t>
            </a:r>
            <a:r>
              <a:rPr sz="1750" spc="-13" dirty="0">
                <a:solidFill>
                  <a:srgbClr val="D6E5EF"/>
                </a:solidFill>
                <a:latin typeface="CPBFAQ+Lora-Regular"/>
                <a:cs typeface="CPBFAQ+Lora-Regular"/>
              </a:rPr>
              <a:t>Detection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41403" y="2610012"/>
            <a:ext cx="299413" cy="2900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9" marR="0">
              <a:lnSpc>
                <a:spcPts val="2660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>
                <a:solidFill>
                  <a:srgbClr val="D6E5EF"/>
                </a:solidFill>
                <a:latin typeface="CPBFAQ+Lora-Regular"/>
                <a:cs typeface="CPBFAQ+Lora-Regular"/>
              </a:rPr>
              <a:t>2</a:t>
            </a:r>
          </a:p>
          <a:p>
            <a:pPr marL="0" marR="0">
              <a:lnSpc>
                <a:spcPts val="2660"/>
              </a:lnSpc>
              <a:spcBef>
                <a:spcPts val="3964"/>
              </a:spcBef>
              <a:spcAft>
                <a:spcPct val="0"/>
              </a:spcAft>
            </a:pPr>
            <a:r>
              <a:rPr sz="2100" dirty="0">
                <a:solidFill>
                  <a:srgbClr val="D6E5EF"/>
                </a:solidFill>
                <a:latin typeface="CPBFAQ+Lora-Regular"/>
                <a:cs typeface="CPBFAQ+Lora-Regular"/>
              </a:rPr>
              <a:t>3</a:t>
            </a:r>
          </a:p>
          <a:p>
            <a:pPr marL="2082" marR="0">
              <a:lnSpc>
                <a:spcPts val="2660"/>
              </a:lnSpc>
              <a:spcBef>
                <a:spcPts val="3939"/>
              </a:spcBef>
              <a:spcAft>
                <a:spcPct val="0"/>
              </a:spcAft>
            </a:pPr>
            <a:r>
              <a:rPr sz="2100" dirty="0">
                <a:solidFill>
                  <a:srgbClr val="D6E5EF"/>
                </a:solidFill>
                <a:latin typeface="CPBFAQ+Lora-Regular"/>
                <a:cs typeface="CPBFAQ+Lora-Regular"/>
              </a:rPr>
              <a:t>4</a:t>
            </a:r>
          </a:p>
          <a:p>
            <a:pPr marL="1638" marR="0">
              <a:lnSpc>
                <a:spcPts val="2660"/>
              </a:lnSpc>
              <a:spcBef>
                <a:spcPts val="3939"/>
              </a:spcBef>
              <a:spcAft>
                <a:spcPct val="0"/>
              </a:spcAft>
            </a:pPr>
            <a:r>
              <a:rPr sz="2100" dirty="0">
                <a:solidFill>
                  <a:srgbClr val="D6E5EF"/>
                </a:solidFill>
                <a:latin typeface="CPBFAQ+Lora-Regular"/>
                <a:cs typeface="CPBFAQ+Lora-Regular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43551" y="2967775"/>
            <a:ext cx="3976619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1" dirty="0" err="1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OpenCV</a:t>
            </a: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identifies </a:t>
            </a:r>
            <a:r>
              <a:rPr sz="1450" spc="1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the</a:t>
            </a: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spc="-11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face</a:t>
            </a:r>
            <a:r>
              <a:rPr sz="1450" spc="26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in</a:t>
            </a:r>
            <a:r>
              <a:rPr sz="1450" spc="11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spc="1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the</a:t>
            </a: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captured</a:t>
            </a:r>
            <a:r>
              <a:rPr sz="1450" spc="14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image.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23525" y="3387706"/>
            <a:ext cx="1116802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1">
                <a:solidFill>
                  <a:srgbClr val="D6E5EF"/>
                </a:solidFill>
                <a:latin typeface="CPBFAQ+Lora-Regular"/>
                <a:cs typeface="CPBFAQ+Lora-Regular"/>
              </a:rPr>
              <a:t>Encoding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0745" y="3815499"/>
            <a:ext cx="4108450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LVHLGL+SourceSansPro-Bold"/>
                <a:cs typeface="LVHLGL+SourceSansPro-Bold"/>
              </a:rPr>
              <a:t>Local</a:t>
            </a:r>
            <a:r>
              <a:rPr sz="1450" spc="-64">
                <a:solidFill>
                  <a:srgbClr val="D6E5EF"/>
                </a:solidFill>
                <a:latin typeface="LVHLGL+SourceSansPro-Bold"/>
                <a:cs typeface="LVHLGL+SourceSansPro-Bold"/>
              </a:rPr>
              <a:t> </a:t>
            </a:r>
            <a:r>
              <a:rPr sz="1450" spc="12">
                <a:solidFill>
                  <a:srgbClr val="D6E5EF"/>
                </a:solidFill>
                <a:latin typeface="LVHLGL+SourceSansPro-Bold"/>
                <a:cs typeface="LVHLGL+SourceSansPro-Bold"/>
              </a:rPr>
              <a:t>Binary</a:t>
            </a:r>
            <a:r>
              <a:rPr sz="1450" spc="-68">
                <a:solidFill>
                  <a:srgbClr val="D6E5EF"/>
                </a:solidFill>
                <a:latin typeface="LVHLGL+SourceSansPro-Bold"/>
                <a:cs typeface="LVHLGL+SourceSansPro-Bold"/>
              </a:rPr>
              <a:t> </a:t>
            </a:r>
            <a:r>
              <a:rPr sz="1450">
                <a:solidFill>
                  <a:srgbClr val="D6E5EF"/>
                </a:solidFill>
                <a:latin typeface="LVHLGL+SourceSansPro-Bold"/>
                <a:cs typeface="LVHLGL+SourceSansPro-Bold"/>
              </a:rPr>
              <a:t>Patterns</a:t>
            </a:r>
            <a:r>
              <a:rPr sz="1450" spc="-49">
                <a:solidFill>
                  <a:srgbClr val="D6E5EF"/>
                </a:solidFill>
                <a:latin typeface="LVHLGL+SourceSansPro-Bold"/>
                <a:cs typeface="LVHLGL+SourceSansPro-Bold"/>
              </a:rPr>
              <a:t> </a:t>
            </a:r>
            <a:r>
              <a:rPr sz="1450" spc="11">
                <a:solidFill>
                  <a:srgbClr val="D6E5EF"/>
                </a:solidFill>
                <a:latin typeface="LVHLGL+SourceSansPro-Bold"/>
                <a:cs typeface="LVHLGL+SourceSansPro-Bold"/>
              </a:rPr>
              <a:t>(LBP)</a:t>
            </a:r>
            <a:r>
              <a:rPr sz="1450" spc="-74">
                <a:solidFill>
                  <a:srgbClr val="D6E5EF"/>
                </a:solidFill>
                <a:latin typeface="LVHLGL+SourceSansPro-Bold"/>
                <a:cs typeface="LVHLGL+SourceSansPro-Bold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is a</a:t>
            </a:r>
            <a:r>
              <a:rPr sz="1450" spc="16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texture</a:t>
            </a:r>
            <a:r>
              <a:rPr sz="1450" spc="2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descriptor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5946" y="4110774"/>
            <a:ext cx="3893785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that encodes pixel intensity differences</a:t>
            </a:r>
            <a:r>
              <a:rPr sz="1450" spc="1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in</a:t>
            </a:r>
            <a:r>
              <a:rPr sz="1450" spc="11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a</a:t>
            </a:r>
            <a:r>
              <a:rPr sz="1450" spc="16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grid.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43549" y="4225907"/>
            <a:ext cx="1118562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2">
                <a:solidFill>
                  <a:srgbClr val="D6E5EF"/>
                </a:solidFill>
                <a:latin typeface="CPBFAQ+Lora-Regular"/>
                <a:cs typeface="CPBFAQ+Lora-Regular"/>
              </a:rPr>
              <a:t>Matching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43549" y="4653699"/>
            <a:ext cx="4070293" cy="577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2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encoded</a:t>
            </a:r>
            <a:r>
              <a:rPr sz="1450" spc="1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vector</a:t>
            </a:r>
            <a:r>
              <a:rPr sz="1450" spc="1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is compared</a:t>
            </a:r>
            <a:r>
              <a:rPr sz="1450" spc="14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spc="-13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to</a:t>
            </a:r>
            <a:r>
              <a:rPr sz="1450" spc="3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spc="11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known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faces</a:t>
            </a:r>
            <a:r>
              <a:rPr sz="1450" spc="19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in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 spc="1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database.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33510" y="5073632"/>
            <a:ext cx="2205906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0">
                <a:solidFill>
                  <a:srgbClr val="D6E5EF"/>
                </a:solidFill>
                <a:latin typeface="CPBFAQ+Lora-Regular"/>
                <a:cs typeface="CPBFAQ+Lora-Regular"/>
              </a:rPr>
              <a:t>Attendance</a:t>
            </a:r>
            <a:r>
              <a:rPr sz="1750">
                <a:solidFill>
                  <a:srgbClr val="D6E5EF"/>
                </a:solidFill>
                <a:latin typeface="CPBFAQ+Lora-Regular"/>
                <a:cs typeface="CPBFAQ+Lora-Regular"/>
              </a:rPr>
              <a:t> Logging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3237" y="5491899"/>
            <a:ext cx="3886492" cy="577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Timestamp</a:t>
            </a:r>
            <a:r>
              <a:rPr sz="1450" spc="13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details</a:t>
            </a:r>
            <a:r>
              <a:rPr sz="1450" spc="13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are</a:t>
            </a:r>
            <a:r>
              <a:rPr sz="1450" spc="13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recorded</a:t>
            </a:r>
            <a:r>
              <a:rPr sz="1450" spc="15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in</a:t>
            </a:r>
            <a:r>
              <a:rPr sz="1450" spc="11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a</a:t>
            </a:r>
            <a:r>
              <a:rPr sz="1450" spc="16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CSV</a:t>
            </a:r>
            <a:r>
              <a:rPr sz="1450" spc="21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file</a:t>
            </a:r>
          </a:p>
          <a:p>
            <a:pPr marL="2656281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 spc="1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using</a:t>
            </a:r>
            <a:r>
              <a:rPr sz="1450">
                <a:solidFill>
                  <a:srgbClr val="D6E5EF"/>
                </a:solidFill>
                <a:latin typeface="MIFJCP+SourceSansPro-Regular"/>
                <a:cs typeface="MIFJCP+SourceSansPro-Regular"/>
              </a:rPr>
              <a:t> Pandas.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4546" y="1117976"/>
            <a:ext cx="4820373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 spc="-15">
                <a:solidFill>
                  <a:srgbClr val="F98AC7"/>
                </a:solidFill>
                <a:latin typeface="MNGBWG+Lora-Regular"/>
                <a:cs typeface="MNGBWG+Lora-Regular"/>
              </a:rPr>
              <a:t>Technical</a:t>
            </a:r>
            <a:r>
              <a:rPr sz="3450" spc="22">
                <a:solidFill>
                  <a:srgbClr val="F98AC7"/>
                </a:solidFill>
                <a:latin typeface="MNGBWG+Lora-Regular"/>
                <a:cs typeface="MNGBWG+Lora-Regular"/>
              </a:rPr>
              <a:t> </a:t>
            </a:r>
            <a:r>
              <a:rPr sz="3450">
                <a:solidFill>
                  <a:srgbClr val="F98AC7"/>
                </a:solidFill>
                <a:latin typeface="MNGBWG+Lora-Regular"/>
                <a:cs typeface="MNGBWG+Lora-Regular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546" y="3711049"/>
            <a:ext cx="1680269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36">
                <a:solidFill>
                  <a:srgbClr val="D6E5EF"/>
                </a:solidFill>
                <a:latin typeface="MNGBWG+Lora-Regular"/>
                <a:cs typeface="MNGBWG+Lora-Regular"/>
              </a:rPr>
              <a:t>Face</a:t>
            </a:r>
            <a:r>
              <a:rPr sz="1750" spc="21">
                <a:solidFill>
                  <a:srgbClr val="D6E5EF"/>
                </a:solidFill>
                <a:latin typeface="MNGBWG+Lora-Regular"/>
                <a:cs typeface="MNGBWG+Lora-Regular"/>
              </a:rPr>
              <a:t> </a:t>
            </a:r>
            <a:r>
              <a:rPr sz="1750" spc="-13">
                <a:solidFill>
                  <a:srgbClr val="D6E5EF"/>
                </a:solidFill>
                <a:latin typeface="MNGBWG+Lora-Regular"/>
                <a:cs typeface="MNGBWG+Lora-Regular"/>
              </a:rPr>
              <a:t>Detection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4870" y="3711049"/>
            <a:ext cx="1116802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1">
                <a:solidFill>
                  <a:srgbClr val="D6E5EF"/>
                </a:solidFill>
                <a:latin typeface="MNGBWG+Lora-Regular"/>
                <a:cs typeface="MNGBWG+Lora-Regular"/>
              </a:rPr>
              <a:t>Encoding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55195" y="3711049"/>
            <a:ext cx="1118562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2">
                <a:solidFill>
                  <a:srgbClr val="D6E5EF"/>
                </a:solidFill>
                <a:latin typeface="MNGBWG+Lora-Regular"/>
                <a:cs typeface="MNGBWG+Lora-Regular"/>
              </a:rPr>
              <a:t>Matching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55520" y="3711049"/>
            <a:ext cx="973407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D6E5EF"/>
                </a:solidFill>
                <a:latin typeface="MNGBWG+Lora-Regular"/>
                <a:cs typeface="MNGBWG+Lora-Regular"/>
              </a:rPr>
              <a:t>Logging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546" y="4138842"/>
            <a:ext cx="1766935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1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OpenCV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 spc="-11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face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54870" y="4138842"/>
            <a:ext cx="2390685" cy="86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LVHLGL+SourceSansPro-Bold"/>
                <a:cs typeface="LVHLGL+SourceSansPro-Bold"/>
              </a:rPr>
              <a:t>Local</a:t>
            </a:r>
            <a:r>
              <a:rPr sz="1450" spc="-64">
                <a:solidFill>
                  <a:srgbClr val="D6E5EF"/>
                </a:solidFill>
                <a:latin typeface="LVHLGL+SourceSansPro-Bold"/>
                <a:cs typeface="LVHLGL+SourceSansPro-Bold"/>
              </a:rPr>
              <a:t> </a:t>
            </a:r>
            <a:r>
              <a:rPr sz="1450" spc="12">
                <a:solidFill>
                  <a:srgbClr val="D6E5EF"/>
                </a:solidFill>
                <a:latin typeface="LVHLGL+SourceSansPro-Bold"/>
                <a:cs typeface="LVHLGL+SourceSansPro-Bold"/>
              </a:rPr>
              <a:t>Binary</a:t>
            </a:r>
            <a:r>
              <a:rPr sz="1450" spc="-68">
                <a:solidFill>
                  <a:srgbClr val="D6E5EF"/>
                </a:solidFill>
                <a:latin typeface="LVHLGL+SourceSansPro-Bold"/>
                <a:cs typeface="LVHLGL+SourceSansPro-Bold"/>
              </a:rPr>
              <a:t> </a:t>
            </a:r>
            <a:r>
              <a:rPr sz="1450">
                <a:solidFill>
                  <a:srgbClr val="D6E5EF"/>
                </a:solidFill>
                <a:latin typeface="LVHLGL+SourceSansPro-Bold"/>
                <a:cs typeface="LVHLGL+SourceSansPro-Bold"/>
              </a:rPr>
              <a:t>Patterns</a:t>
            </a:r>
            <a:r>
              <a:rPr sz="1450" spc="-49">
                <a:solidFill>
                  <a:srgbClr val="D6E5EF"/>
                </a:solidFill>
                <a:latin typeface="LVHLGL+SourceSansPro-Bold"/>
                <a:cs typeface="LVHLGL+SourceSansPro-Bold"/>
              </a:rPr>
              <a:t> </a:t>
            </a:r>
            <a:r>
              <a:rPr sz="1450" spc="11">
                <a:solidFill>
                  <a:srgbClr val="D6E5EF"/>
                </a:solidFill>
                <a:latin typeface="LVHLGL+SourceSansPro-Bold"/>
                <a:cs typeface="LVHLGL+SourceSansPro-Bold"/>
              </a:rPr>
              <a:t>(LBP)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encodes pixel intensity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differences.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55195" y="4138842"/>
            <a:ext cx="2446594" cy="116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2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Euclidean distance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method compares</a:t>
            </a:r>
            <a:r>
              <a:rPr sz="1450" spc="11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the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encoded</a:t>
            </a:r>
            <a:r>
              <a:rPr sz="1450" spc="1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vector</a:t>
            </a:r>
            <a:r>
              <a:rPr sz="1450" spc="1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 spc="-13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to</a:t>
            </a:r>
            <a:r>
              <a:rPr sz="1450" spc="3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stored</a:t>
            </a:r>
            <a:r>
              <a:rPr sz="1450" spc="2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 spc="-11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face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data.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55520" y="4138842"/>
            <a:ext cx="2039922" cy="86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Attendance</a:t>
            </a:r>
            <a:r>
              <a:rPr sz="1450" spc="16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records</a:t>
            </a:r>
            <a:r>
              <a:rPr sz="1450" spc="14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are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stored</a:t>
            </a:r>
            <a:r>
              <a:rPr sz="1450" spc="2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in</a:t>
            </a:r>
            <a:r>
              <a:rPr sz="1450" spc="11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a</a:t>
            </a:r>
            <a:r>
              <a:rPr sz="1450" spc="16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CSV</a:t>
            </a:r>
            <a:r>
              <a:rPr sz="1450" spc="21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file</a:t>
            </a:r>
            <a:r>
              <a:rPr sz="1450" spc="1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using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Pandas.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4546" y="4434117"/>
            <a:ext cx="2264665" cy="568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recognition</a:t>
            </a:r>
            <a:r>
              <a:rPr sz="1450" spc="12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library perform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real-time</a:t>
            </a:r>
            <a:r>
              <a:rPr sz="1450" spc="15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 spc="-11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face</a:t>
            </a:r>
            <a:r>
              <a:rPr sz="1450" spc="26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QPBNBL+SourceSansPro-Regular"/>
                <a:cs typeface="QPBNBL+SourceSansPro-Regular"/>
              </a:rPr>
              <a:t>detection.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40795" y="1184651"/>
            <a:ext cx="5586781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 spc="-10">
                <a:solidFill>
                  <a:srgbClr val="F98AC7"/>
                </a:solidFill>
                <a:latin typeface="WVEFNM+Lora-Regular"/>
                <a:cs typeface="WVEFNM+Lora-Regular"/>
              </a:rPr>
              <a:t>IMPLEMENTATION</a:t>
            </a:r>
            <a:r>
              <a:rPr sz="3450" spc="24">
                <a:solidFill>
                  <a:srgbClr val="F98AC7"/>
                </a:solidFill>
                <a:latin typeface="WVEFNM+Lora-Regular"/>
                <a:cs typeface="WVEFNM+Lora-Regular"/>
              </a:rPr>
              <a:t> </a:t>
            </a:r>
            <a:r>
              <a:rPr sz="3450">
                <a:solidFill>
                  <a:srgbClr val="F98AC7"/>
                </a:solidFill>
                <a:latin typeface="WVEFNM+Lora-Regular"/>
                <a:cs typeface="WVEFNM+Lora-Regular"/>
              </a:rPr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7726" y="2206099"/>
            <a:ext cx="2286842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0">
                <a:solidFill>
                  <a:srgbClr val="D6E5EF"/>
                </a:solidFill>
                <a:latin typeface="WVEFNM+Lora-Regular"/>
                <a:cs typeface="WVEFNM+Lora-Regular"/>
              </a:rPr>
              <a:t>Install</a:t>
            </a:r>
            <a:r>
              <a:rPr sz="1750">
                <a:solidFill>
                  <a:srgbClr val="D6E5EF"/>
                </a:solidFill>
                <a:latin typeface="WVEFNM+Lora-Regular"/>
                <a:cs typeface="WVEFNM+Lora-Regular"/>
              </a:rPr>
              <a:t> </a:t>
            </a:r>
            <a:r>
              <a:rPr sz="1750" spc="-10">
                <a:solidFill>
                  <a:srgbClr val="D6E5EF"/>
                </a:solidFill>
                <a:latin typeface="WVEFNM+Lora-Regular"/>
                <a:cs typeface="WVEFNM+Lora-Regular"/>
              </a:rPr>
              <a:t>Dependencies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38515" y="2206099"/>
            <a:ext cx="2479286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3">
                <a:solidFill>
                  <a:srgbClr val="D6E5EF"/>
                </a:solidFill>
                <a:latin typeface="WVEFNM+Lora-Regular"/>
                <a:cs typeface="WVEFNM+Lora-Regular"/>
              </a:rPr>
              <a:t>Organize</a:t>
            </a:r>
            <a:r>
              <a:rPr sz="1750">
                <a:solidFill>
                  <a:srgbClr val="D6E5EF"/>
                </a:solidFill>
                <a:latin typeface="WVEFNM+Lora-Regular"/>
                <a:cs typeface="WVEFNM+Lora-Regular"/>
              </a:rPr>
              <a:t> </a:t>
            </a:r>
            <a:r>
              <a:rPr sz="1750" spc="-17">
                <a:solidFill>
                  <a:srgbClr val="D6E5EF"/>
                </a:solidFill>
                <a:latin typeface="WVEFNM+Lora-Regular"/>
                <a:cs typeface="WVEFNM+Lora-Regular"/>
              </a:rPr>
              <a:t>Known</a:t>
            </a:r>
            <a:r>
              <a:rPr sz="1750">
                <a:solidFill>
                  <a:srgbClr val="D6E5EF"/>
                </a:solidFill>
                <a:latin typeface="WVEFNM+Lora-Regular"/>
                <a:cs typeface="WVEFNM+Lora-Regular"/>
              </a:rPr>
              <a:t> </a:t>
            </a:r>
            <a:r>
              <a:rPr sz="1750" spc="-29">
                <a:solidFill>
                  <a:srgbClr val="D6E5EF"/>
                </a:solidFill>
                <a:latin typeface="WVEFNM+Lora-Regular"/>
                <a:cs typeface="WVEFNM+Lora-Regular"/>
              </a:rPr>
              <a:t>Faces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7726" y="2633892"/>
            <a:ext cx="2489596" cy="821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2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Run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pip install</a:t>
            </a:r>
            <a:r>
              <a:rPr sz="1450" spc="12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spc="10" dirty="0" err="1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opencv</a:t>
            </a:r>
            <a:r>
              <a:rPr sz="1450" spc="1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-python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spc="-11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face</a:t>
            </a:r>
            <a:r>
              <a:rPr sz="1450" spc="26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dirty="0" smtClean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recognition</a:t>
            </a:r>
            <a:r>
              <a:rPr lang="en-US" sz="1450" dirty="0" smtClean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,</a:t>
            </a:r>
            <a:r>
              <a:rPr sz="1450" spc="12" dirty="0" smtClean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pandas </a:t>
            </a:r>
            <a:r>
              <a:rPr sz="1450" spc="-13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to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install</a:t>
            </a:r>
            <a:r>
              <a:rPr sz="1450" spc="12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required</a:t>
            </a:r>
            <a:r>
              <a:rPr sz="1450" spc="11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packages.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38515" y="2633892"/>
            <a:ext cx="2517458" cy="86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Create</a:t>
            </a:r>
            <a:r>
              <a:rPr sz="1450" spc="21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a</a:t>
            </a:r>
            <a:r>
              <a:rPr sz="1450" spc="16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folder </a:t>
            </a:r>
            <a:r>
              <a:rPr sz="1450" spc="13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named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Images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spc="12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and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place</a:t>
            </a:r>
            <a:r>
              <a:rPr sz="1450" spc="13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images </a:t>
            </a:r>
            <a:r>
              <a:rPr sz="1450" spc="12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of</a:t>
            </a: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registered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individuals.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27726" y="4053949"/>
            <a:ext cx="1622207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1">
                <a:solidFill>
                  <a:srgbClr val="D6E5EF"/>
                </a:solidFill>
                <a:latin typeface="WVEFNM+Lora-Regular"/>
                <a:cs typeface="WVEFNM+Lora-Regular"/>
              </a:rPr>
              <a:t>Run</a:t>
            </a:r>
            <a:r>
              <a:rPr sz="1750">
                <a:solidFill>
                  <a:srgbClr val="D6E5EF"/>
                </a:solidFill>
                <a:latin typeface="WVEFNM+Lora-Regular"/>
                <a:cs typeface="WVEFNM+Lora-Regular"/>
              </a:rPr>
              <a:t> the Script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7726" y="4472217"/>
            <a:ext cx="4986383" cy="577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Execute</a:t>
            </a:r>
            <a:r>
              <a:rPr sz="1450" spc="2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spc="11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Python</a:t>
            </a:r>
            <a:r>
              <a:rPr sz="145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script </a:t>
            </a:r>
            <a:r>
              <a:rPr sz="1450" spc="-13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to</a:t>
            </a:r>
            <a:r>
              <a:rPr sz="1450" spc="3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detect</a:t>
            </a:r>
            <a:r>
              <a:rPr sz="1450" spc="12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faces,</a:t>
            </a:r>
            <a:r>
              <a:rPr sz="1450" spc="12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match</a:t>
            </a:r>
            <a:r>
              <a:rPr sz="1450" spc="15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them,</a:t>
            </a:r>
            <a:r>
              <a:rPr sz="145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 log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HWJNRA+SourceSansPro-Regular"/>
                <a:cs typeface="HWJNRA+SourceSansPro-Regular"/>
              </a:rPr>
              <a:t>attendance.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4546" y="1670426"/>
            <a:ext cx="5942711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>
                <a:solidFill>
                  <a:srgbClr val="F98AC7"/>
                </a:solidFill>
                <a:latin typeface="HMPLSJ+Lora-Regular"/>
                <a:cs typeface="HMPLSJ+Lora-Regular"/>
              </a:rPr>
              <a:t>Live</a:t>
            </a:r>
            <a:r>
              <a:rPr sz="3450" spc="11">
                <a:solidFill>
                  <a:srgbClr val="F98AC7"/>
                </a:solidFill>
                <a:latin typeface="HMPLSJ+Lora-Regular"/>
                <a:cs typeface="HMPLSJ+Lora-Regular"/>
              </a:rPr>
              <a:t> </a:t>
            </a:r>
            <a:r>
              <a:rPr sz="3450" spc="10">
                <a:solidFill>
                  <a:srgbClr val="F98AC7"/>
                </a:solidFill>
                <a:latin typeface="HMPLSJ+Lora-Regular"/>
                <a:cs typeface="HMPLSJ+Lora-Regular"/>
              </a:rPr>
              <a:t>Demo</a:t>
            </a:r>
            <a:r>
              <a:rPr sz="3450">
                <a:solidFill>
                  <a:srgbClr val="F98AC7"/>
                </a:solidFill>
                <a:latin typeface="HMPLSJ+Lora-Regular"/>
                <a:cs typeface="HMPLSJ+Lora-Regular"/>
              </a:rPr>
              <a:t> &amp;</a:t>
            </a:r>
            <a:r>
              <a:rPr sz="3450" spc="14">
                <a:solidFill>
                  <a:srgbClr val="F98AC7"/>
                </a:solidFill>
                <a:latin typeface="HMPLSJ+Lora-Regular"/>
                <a:cs typeface="HMPLSJ+Lora-Regular"/>
              </a:rPr>
              <a:t> </a:t>
            </a:r>
            <a:r>
              <a:rPr sz="3450">
                <a:solidFill>
                  <a:srgbClr val="F98AC7"/>
                </a:solidFill>
                <a:latin typeface="HMPLSJ+Lora-Regular"/>
                <a:cs typeface="HMPLSJ+Lora-Regular"/>
              </a:rPr>
              <a:t>Sample 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546" y="3158599"/>
            <a:ext cx="1236665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1">
                <a:solidFill>
                  <a:srgbClr val="D6E5EF"/>
                </a:solidFill>
                <a:latin typeface="HMPLSJ+Lora-Regular"/>
                <a:cs typeface="HMPLSJ+Lora-Regular"/>
              </a:rPr>
              <a:t>Live</a:t>
            </a:r>
            <a:r>
              <a:rPr sz="1750">
                <a:solidFill>
                  <a:srgbClr val="D6E5EF"/>
                </a:solidFill>
                <a:latin typeface="HMPLSJ+Lora-Regular"/>
                <a:cs typeface="HMPLSJ+Lora-Regular"/>
              </a:rPr>
              <a:t> </a:t>
            </a:r>
            <a:r>
              <a:rPr sz="1750" spc="-13">
                <a:solidFill>
                  <a:srgbClr val="D6E5EF"/>
                </a:solidFill>
                <a:latin typeface="HMPLSJ+Lora-Regular"/>
                <a:cs typeface="HMPLSJ+Lora-Regular"/>
              </a:rPr>
              <a:t>Demo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12070" y="3158599"/>
            <a:ext cx="2174017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0">
                <a:solidFill>
                  <a:srgbClr val="D6E5EF"/>
                </a:solidFill>
                <a:latin typeface="HMPLSJ+Lora-Regular"/>
                <a:cs typeface="HMPLSJ+Lora-Regular"/>
              </a:rPr>
              <a:t>Sample</a:t>
            </a:r>
            <a:r>
              <a:rPr sz="1750">
                <a:solidFill>
                  <a:srgbClr val="D6E5EF"/>
                </a:solidFill>
                <a:latin typeface="HMPLSJ+Lora-Regular"/>
                <a:cs typeface="HMPLSJ+Lora-Regular"/>
              </a:rPr>
              <a:t> </a:t>
            </a:r>
            <a:r>
              <a:rPr sz="1750" spc="-12">
                <a:solidFill>
                  <a:srgbClr val="D6E5EF"/>
                </a:solidFill>
                <a:latin typeface="HMPLSJ+Lora-Regular"/>
                <a:cs typeface="HMPLSJ+Lora-Regular"/>
              </a:rPr>
              <a:t>CSV</a:t>
            </a:r>
            <a:r>
              <a:rPr sz="1750">
                <a:solidFill>
                  <a:srgbClr val="D6E5EF"/>
                </a:solidFill>
                <a:latin typeface="HMPLSJ+Lora-Regular"/>
                <a:cs typeface="HMPLSJ+Lora-Regular"/>
              </a:rPr>
              <a:t> </a:t>
            </a:r>
            <a:r>
              <a:rPr sz="1750" spc="-11">
                <a:solidFill>
                  <a:srgbClr val="D6E5EF"/>
                </a:solidFill>
                <a:latin typeface="HMPLSJ+Lora-Regular"/>
                <a:cs typeface="HMPLSJ+Lora-Regular"/>
              </a:rPr>
              <a:t>Output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546" y="3576867"/>
            <a:ext cx="2797546" cy="873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A</a:t>
            </a:r>
            <a:r>
              <a:rPr sz="1450" spc="17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live</a:t>
            </a:r>
            <a:r>
              <a:rPr sz="1450" spc="1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 spc="14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demo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captures</a:t>
            </a:r>
            <a:r>
              <a:rPr sz="1450" spc="11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facial data</a:t>
            </a:r>
            <a:r>
              <a:rPr sz="1450" spc="22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in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real-time, demonstrating</a:t>
            </a:r>
            <a:r>
              <a:rPr sz="1450" spc="12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accurate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spc="-11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face</a:t>
            </a:r>
            <a:r>
              <a:rPr sz="1450" spc="26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detection</a:t>
            </a:r>
            <a:r>
              <a:rPr sz="1450" spc="13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matching.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12070" y="3576867"/>
            <a:ext cx="2651144" cy="873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A</a:t>
            </a:r>
            <a:r>
              <a:rPr sz="1450" spc="17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 spc="11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sample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CSV</a:t>
            </a:r>
            <a:r>
              <a:rPr sz="1450" spc="21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file</a:t>
            </a:r>
            <a:r>
              <a:rPr sz="1450" spc="1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showcases </a:t>
            </a:r>
            <a:r>
              <a:rPr sz="1450" spc="1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the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structured</a:t>
            </a:r>
            <a:r>
              <a:rPr sz="1450" spc="14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format </a:t>
            </a:r>
            <a:r>
              <a:rPr sz="1450" spc="12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of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logged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attendance</a:t>
            </a:r>
            <a:r>
              <a:rPr sz="1450" spc="16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records</a:t>
            </a:r>
            <a:r>
              <a:rPr sz="1450" spc="14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with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12070" y="4481742"/>
            <a:ext cx="2018791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timestamps </a:t>
            </a:r>
            <a:r>
              <a:rPr sz="1450" spc="12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HGKNRP+SourceSansPro-Regular"/>
                <a:cs typeface="HGKNRP+SourceSansPro-Regular"/>
              </a:rPr>
              <a:t>names.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40795" y="765551"/>
            <a:ext cx="2489906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>
                <a:solidFill>
                  <a:srgbClr val="F98AC7"/>
                </a:solidFill>
                <a:latin typeface="BMLIGU+Lora-Regular"/>
                <a:cs typeface="BMLIGU+Lora-Regular"/>
              </a:rPr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8467" y="1806049"/>
            <a:ext cx="1703581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32">
                <a:solidFill>
                  <a:srgbClr val="D6E5EF"/>
                </a:solidFill>
                <a:latin typeface="BMLIGU+Lora-Regular"/>
                <a:cs typeface="BMLIGU+Lora-Regular"/>
              </a:rPr>
              <a:t>Fast</a:t>
            </a:r>
            <a:r>
              <a:rPr sz="1750" spc="21">
                <a:solidFill>
                  <a:srgbClr val="D6E5EF"/>
                </a:solidFill>
                <a:latin typeface="BMLIGU+Lora-Regular"/>
                <a:cs typeface="BMLIGU+Lora-Regular"/>
              </a:rPr>
              <a:t> </a:t>
            </a:r>
            <a:r>
              <a:rPr sz="1750">
                <a:solidFill>
                  <a:srgbClr val="D6E5EF"/>
                </a:solidFill>
                <a:latin typeface="BMLIGU+Lora-Regular"/>
                <a:cs typeface="BMLIGU+Lora-Regular"/>
              </a:rPr>
              <a:t>&amp;</a:t>
            </a:r>
            <a:r>
              <a:rPr sz="1750" spc="-17">
                <a:solidFill>
                  <a:srgbClr val="D6E5EF"/>
                </a:solidFill>
                <a:latin typeface="BMLIGU+Lora-Regular"/>
                <a:cs typeface="BMLIGU+Lora-Regular"/>
              </a:rPr>
              <a:t> </a:t>
            </a:r>
            <a:r>
              <a:rPr sz="1750">
                <a:solidFill>
                  <a:srgbClr val="D6E5EF"/>
                </a:solidFill>
                <a:latin typeface="BMLIGU+Lora-Regular"/>
                <a:cs typeface="BMLIGU+Lora-Regular"/>
              </a:rPr>
              <a:t>Efficient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59257" y="1806049"/>
            <a:ext cx="2167861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4">
                <a:solidFill>
                  <a:srgbClr val="D6E5EF"/>
                </a:solidFill>
                <a:latin typeface="BMLIGU+Lora-Regular"/>
                <a:cs typeface="BMLIGU+Lora-Regular"/>
              </a:rPr>
              <a:t>Accurate</a:t>
            </a:r>
            <a:r>
              <a:rPr sz="1750">
                <a:solidFill>
                  <a:srgbClr val="D6E5EF"/>
                </a:solidFill>
                <a:latin typeface="BMLIGU+Lora-Regular"/>
                <a:cs typeface="BMLIGU+Lora-Regular"/>
              </a:rPr>
              <a:t> &amp;</a:t>
            </a:r>
            <a:r>
              <a:rPr sz="1750" spc="-17">
                <a:solidFill>
                  <a:srgbClr val="D6E5EF"/>
                </a:solidFill>
                <a:latin typeface="BMLIGU+Lora-Regular"/>
                <a:cs typeface="BMLIGU+Lora-Regular"/>
              </a:rPr>
              <a:t> </a:t>
            </a:r>
            <a:r>
              <a:rPr sz="1750">
                <a:solidFill>
                  <a:srgbClr val="D6E5EF"/>
                </a:solidFill>
                <a:latin typeface="BMLIGU+Lora-Regular"/>
                <a:cs typeface="BMLIGU+Lora-Regular"/>
              </a:rPr>
              <a:t>Scalable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3025" y="1847504"/>
            <a:ext cx="248473" cy="37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D6E5EF"/>
                </a:solidFill>
                <a:latin typeface="BMLIGU+Lora-Regular"/>
                <a:cs typeface="BMLIGU+Lora-Regular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90446" y="1847504"/>
            <a:ext cx="295454" cy="235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" marR="0">
              <a:lnSpc>
                <a:spcPts val="266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D6E5EF"/>
                </a:solidFill>
                <a:latin typeface="BMLIGU+Lora-Regular"/>
                <a:cs typeface="BMLIGU+Lora-Regular"/>
              </a:rPr>
              <a:t>2</a:t>
            </a:r>
          </a:p>
          <a:p>
            <a:pPr marL="0" marR="0">
              <a:lnSpc>
                <a:spcPts val="2660"/>
              </a:lnSpc>
              <a:spcBef>
                <a:spcPts val="12939"/>
              </a:spcBef>
              <a:spcAft>
                <a:spcPct val="0"/>
              </a:spcAft>
            </a:pPr>
            <a:r>
              <a:rPr sz="2100">
                <a:solidFill>
                  <a:srgbClr val="D6E5EF"/>
                </a:solidFill>
                <a:latin typeface="BMLIGU+Lora-Regular"/>
                <a:cs typeface="BMLIGU+Lora-Regular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48467" y="2233842"/>
            <a:ext cx="1634743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2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system</a:t>
            </a:r>
            <a:r>
              <a:rPr sz="1450" spc="23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quickly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59257" y="2233842"/>
            <a:ext cx="1745994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2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system</a:t>
            </a:r>
            <a:r>
              <a:rPr sz="1450" spc="23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provides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48467" y="2529117"/>
            <a:ext cx="2273641" cy="577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processes attendance</a:t>
            </a:r>
            <a:r>
              <a:rPr sz="1450" spc="16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data,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 spc="1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saving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time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effort.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59257" y="2529117"/>
            <a:ext cx="2225775" cy="873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accurate</a:t>
            </a:r>
            <a:r>
              <a:rPr sz="1450" spc="21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recognition, </a:t>
            </a:r>
            <a:r>
              <a:rPr sz="1450" spc="11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even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 spc="1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with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diverse facial features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spc="12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large</a:t>
            </a:r>
            <a:r>
              <a:rPr sz="1450" spc="15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datasets.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48466" y="3787249"/>
            <a:ext cx="1559306" cy="595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2">
                <a:solidFill>
                  <a:srgbClr val="D6E5EF"/>
                </a:solidFill>
                <a:latin typeface="BMLIGU+Lora-Regular"/>
                <a:cs typeface="BMLIGU+Lora-Regular"/>
              </a:rPr>
              <a:t>Contactless</a:t>
            </a:r>
            <a:r>
              <a:rPr sz="1750">
                <a:solidFill>
                  <a:srgbClr val="D6E5EF"/>
                </a:solidFill>
                <a:latin typeface="BMLIGU+Lora-Regular"/>
                <a:cs typeface="BMLIGU+Lora-Regular"/>
              </a:rPr>
              <a:t> &amp;</a:t>
            </a:r>
          </a:p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1">
                <a:solidFill>
                  <a:srgbClr val="D6E5EF"/>
                </a:solidFill>
                <a:latin typeface="BMLIGU+Lora-Regular"/>
                <a:cs typeface="BMLIGU+Lora-Regular"/>
              </a:rPr>
              <a:t>Hygienic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59256" y="3787249"/>
            <a:ext cx="1846758" cy="595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7">
                <a:solidFill>
                  <a:srgbClr val="D6E5EF"/>
                </a:solidFill>
                <a:latin typeface="BMLIGU+Lora-Regular"/>
                <a:cs typeface="BMLIGU+Lora-Regular"/>
              </a:rPr>
              <a:t>Reduced</a:t>
            </a:r>
            <a:r>
              <a:rPr sz="1750">
                <a:solidFill>
                  <a:srgbClr val="D6E5EF"/>
                </a:solidFill>
                <a:latin typeface="BMLIGU+Lora-Regular"/>
                <a:cs typeface="BMLIGU+Lora-Regular"/>
              </a:rPr>
              <a:t> </a:t>
            </a:r>
            <a:r>
              <a:rPr sz="1750" spc="-12">
                <a:solidFill>
                  <a:srgbClr val="D6E5EF"/>
                </a:solidFill>
                <a:latin typeface="BMLIGU+Lora-Regular"/>
                <a:cs typeface="BMLIGU+Lora-Regular"/>
              </a:rPr>
              <a:t>Manual</a:t>
            </a:r>
          </a:p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750" spc="-21">
                <a:solidFill>
                  <a:srgbClr val="D6E5EF"/>
                </a:solidFill>
                <a:latin typeface="BMLIGU+Lora-Regular"/>
                <a:cs typeface="BMLIGU+Lora-Regular"/>
              </a:rPr>
              <a:t>Workload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77574" y="3828704"/>
            <a:ext cx="299413" cy="37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D6E5EF"/>
                </a:solidFill>
                <a:latin typeface="BMLIGU+Lora-Regular"/>
                <a:cs typeface="BMLIGU+Lora-Regular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48466" y="4491267"/>
            <a:ext cx="2329359" cy="116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2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system</a:t>
            </a:r>
            <a:r>
              <a:rPr sz="1450" spc="23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eliminates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physical contact,</a:t>
            </a:r>
            <a:r>
              <a:rPr sz="1450" spc="1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promoting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a</a:t>
            </a:r>
            <a:r>
              <a:rPr sz="1450" spc="16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healthy </a:t>
            </a:r>
            <a:r>
              <a:rPr sz="1450" spc="12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safe</a:t>
            </a:r>
            <a:r>
              <a:rPr sz="1450" spc="11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 spc="1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working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 spc="1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environment.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59256" y="4491267"/>
            <a:ext cx="2201654" cy="116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2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The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system</a:t>
            </a:r>
            <a:r>
              <a:rPr sz="1450" spc="23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automates</a:t>
            </a:r>
            <a:r>
              <a:rPr sz="1450" spc="1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the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attendance</a:t>
            </a:r>
            <a:r>
              <a:rPr sz="1450" spc="16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process,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 spc="1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minimizing</a:t>
            </a:r>
            <a:r>
              <a:rPr sz="145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 </a:t>
            </a:r>
            <a:r>
              <a:rPr sz="1450" spc="13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human</a:t>
            </a:r>
          </a:p>
          <a:p>
            <a:pPr marL="0" marR="0">
              <a:lnSpc>
                <a:spcPts val="1850"/>
              </a:lnSpc>
              <a:spcBef>
                <a:spcPts val="549"/>
              </a:spcBef>
              <a:spcAft>
                <a:spcPct val="0"/>
              </a:spcAft>
            </a:pPr>
            <a:r>
              <a:rPr sz="1450" spc="10">
                <a:solidFill>
                  <a:srgbClr val="D6E5EF"/>
                </a:solidFill>
                <a:latin typeface="GRVANN+SourceSansPro-Regular"/>
                <a:cs typeface="GRVANN+SourceSansPro-Regular"/>
              </a:rPr>
              <a:t>intervention.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-552450"/>
            <a:ext cx="11430000" cy="7543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8416" y="267122"/>
            <a:ext cx="4663747" cy="60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4"/>
              </a:lnSpc>
              <a:spcBef>
                <a:spcPct val="0"/>
              </a:spcBef>
              <a:spcAft>
                <a:spcPct val="0"/>
              </a:spcAft>
            </a:pPr>
            <a:r>
              <a:rPr sz="3450" dirty="0">
                <a:solidFill>
                  <a:srgbClr val="F98AC7"/>
                </a:solidFill>
                <a:latin typeface="MEVSHJ+Lora-Regular"/>
                <a:cs typeface="MEVSHJ+Lora-Regular"/>
              </a:rPr>
              <a:t>Future</a:t>
            </a:r>
            <a:r>
              <a:rPr sz="3450" spc="16" dirty="0">
                <a:solidFill>
                  <a:srgbClr val="F98AC7"/>
                </a:solidFill>
                <a:latin typeface="MEVSHJ+Lora-Regular"/>
                <a:cs typeface="MEVSHJ+Lora-Regular"/>
              </a:rPr>
              <a:t> </a:t>
            </a:r>
            <a:r>
              <a:rPr sz="3450" dirty="0">
                <a:solidFill>
                  <a:srgbClr val="F98AC7"/>
                </a:solidFill>
                <a:latin typeface="MEVSHJ+Lora-Regular"/>
                <a:cs typeface="MEVSHJ+Lora-Regular"/>
              </a:rPr>
              <a:t>Enhancements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7818" y="1419250"/>
            <a:ext cx="1980037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4">
                <a:solidFill>
                  <a:srgbClr val="D6E5EF"/>
                </a:solidFill>
                <a:latin typeface="MEVSHJ+Lora-Regular"/>
                <a:cs typeface="MEVSHJ+Lora-Regular"/>
              </a:rPr>
              <a:t>GUI</a:t>
            </a:r>
            <a:r>
              <a:rPr sz="1750">
                <a:solidFill>
                  <a:srgbClr val="D6E5EF"/>
                </a:solidFill>
                <a:latin typeface="MEVSHJ+Lora-Regular"/>
                <a:cs typeface="MEVSHJ+Lora-Regular"/>
              </a:rPr>
              <a:t> </a:t>
            </a:r>
            <a:r>
              <a:rPr sz="1750" spc="-14">
                <a:solidFill>
                  <a:srgbClr val="D6E5EF"/>
                </a:solidFill>
                <a:latin typeface="MEVSHJ+Lora-Regular"/>
                <a:cs typeface="MEVSHJ+Lora-Regular"/>
              </a:rPr>
              <a:t>Development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41891" y="1802039"/>
            <a:ext cx="237482" cy="337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55"/>
              </a:lnSpc>
              <a:spcBef>
                <a:spcPct val="0"/>
              </a:spcBef>
              <a:spcAft>
                <a:spcPct val="0"/>
              </a:spcAft>
            </a:pPr>
            <a:r>
              <a:rPr sz="1850" dirty="0">
                <a:solidFill>
                  <a:srgbClr val="D6E5EF"/>
                </a:solidFill>
                <a:latin typeface="MEVSHJ+Lora-Regular"/>
                <a:cs typeface="MEVSHJ+Lora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97818" y="1847043"/>
            <a:ext cx="4530187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A</a:t>
            </a:r>
            <a:r>
              <a:rPr sz="1450" spc="17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user-friendly graphical interface</a:t>
            </a:r>
            <a:r>
              <a:rPr sz="1450" spc="17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will enhance usability.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23943" y="2787402"/>
            <a:ext cx="1959363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0" dirty="0">
                <a:solidFill>
                  <a:srgbClr val="D6E5EF"/>
                </a:solidFill>
                <a:latin typeface="MEVSHJ+Lora-Regular"/>
                <a:cs typeface="MEVSHJ+Lora-Regular"/>
              </a:rPr>
              <a:t>Cloud</a:t>
            </a:r>
            <a:r>
              <a:rPr sz="1750" dirty="0">
                <a:solidFill>
                  <a:srgbClr val="D6E5EF"/>
                </a:solidFill>
                <a:latin typeface="MEVSHJ+Lora-Regular"/>
                <a:cs typeface="MEVSHJ+Lora-Regular"/>
              </a:rPr>
              <a:t> </a:t>
            </a:r>
            <a:r>
              <a:rPr sz="1750" spc="-14" dirty="0">
                <a:solidFill>
                  <a:srgbClr val="D6E5EF"/>
                </a:solidFill>
                <a:latin typeface="MEVSHJ+Lora-Regular"/>
                <a:cs typeface="MEVSHJ+Lora-Regular"/>
              </a:rPr>
              <a:t>Integration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21672" y="3075434"/>
            <a:ext cx="277920" cy="337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55"/>
              </a:lnSpc>
              <a:spcBef>
                <a:spcPct val="0"/>
              </a:spcBef>
              <a:spcAft>
                <a:spcPct val="0"/>
              </a:spcAft>
            </a:pPr>
            <a:r>
              <a:rPr sz="1850" dirty="0">
                <a:solidFill>
                  <a:srgbClr val="D6E5EF"/>
                </a:solidFill>
                <a:latin typeface="MEVSHJ+Lora-Regular"/>
                <a:cs typeface="MEVSHJ+Lora-Regular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23943" y="3205670"/>
            <a:ext cx="4914234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Secure </a:t>
            </a:r>
            <a:r>
              <a:rPr sz="1450" spc="1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cloud</a:t>
            </a: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storage</a:t>
            </a:r>
            <a:r>
              <a:rPr sz="1450" spc="23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will provide scalability </a:t>
            </a:r>
            <a:r>
              <a:rPr sz="1450" spc="12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and</a:t>
            </a: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accessibility.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50205" y="4083546"/>
            <a:ext cx="2094401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0">
                <a:solidFill>
                  <a:srgbClr val="D6E5EF"/>
                </a:solidFill>
                <a:latin typeface="MEVSHJ+Lora-Regular"/>
                <a:cs typeface="MEVSHJ+Lora-Regular"/>
              </a:rPr>
              <a:t>Liveness</a:t>
            </a:r>
            <a:r>
              <a:rPr sz="1750">
                <a:solidFill>
                  <a:srgbClr val="D6E5EF"/>
                </a:solidFill>
                <a:latin typeface="MEVSHJ+Lora-Regular"/>
                <a:cs typeface="MEVSHJ+Lora-Regular"/>
              </a:rPr>
              <a:t> </a:t>
            </a:r>
            <a:r>
              <a:rPr sz="1750" spc="-13">
                <a:solidFill>
                  <a:srgbClr val="D6E5EF"/>
                </a:solidFill>
                <a:latin typeface="MEVSHJ+Lora-Regular"/>
                <a:cs typeface="MEVSHJ+Lora-Regular"/>
              </a:rPr>
              <a:t>Detection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28149" y="4299570"/>
            <a:ext cx="282595" cy="173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55"/>
              </a:lnSpc>
              <a:spcBef>
                <a:spcPct val="0"/>
              </a:spcBef>
              <a:spcAft>
                <a:spcPct val="0"/>
              </a:spcAft>
            </a:pPr>
            <a:r>
              <a:rPr sz="1850" dirty="0">
                <a:solidFill>
                  <a:srgbClr val="D6E5EF"/>
                </a:solidFill>
                <a:latin typeface="MEVSHJ+Lora-Regular"/>
                <a:cs typeface="MEVSHJ+Lora-Regular"/>
              </a:rPr>
              <a:t>3</a:t>
            </a:r>
          </a:p>
          <a:p>
            <a:pPr marL="1790" marR="0">
              <a:lnSpc>
                <a:spcPts val="2355"/>
              </a:lnSpc>
              <a:spcBef>
                <a:spcPts val="8619"/>
              </a:spcBef>
              <a:spcAft>
                <a:spcPct val="0"/>
              </a:spcAft>
            </a:pPr>
            <a:r>
              <a:rPr sz="1850" dirty="0">
                <a:solidFill>
                  <a:srgbClr val="D6E5EF"/>
                </a:solidFill>
                <a:latin typeface="MEVSHJ+Lora-Regular"/>
                <a:cs typeface="MEVSHJ+Lora-Regular"/>
              </a:rPr>
              <a:t>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50205" y="4511339"/>
            <a:ext cx="5190723" cy="27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Advanced</a:t>
            </a:r>
            <a:r>
              <a:rPr sz="1450" spc="14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features</a:t>
            </a:r>
            <a:r>
              <a:rPr sz="1450" spc="14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will prevent </a:t>
            </a:r>
            <a:r>
              <a:rPr sz="1450" spc="10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spoofing</a:t>
            </a:r>
            <a:r>
              <a:rPr sz="1450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 spc="12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and</a:t>
            </a:r>
            <a:r>
              <a:rPr sz="1450" dirty="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ensure authenticity.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76481" y="5379690"/>
            <a:ext cx="2193811" cy="31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6"/>
              </a:lnSpc>
              <a:spcBef>
                <a:spcPct val="0"/>
              </a:spcBef>
              <a:spcAft>
                <a:spcPct val="0"/>
              </a:spcAft>
            </a:pPr>
            <a:r>
              <a:rPr sz="1750" spc="-12" dirty="0">
                <a:solidFill>
                  <a:srgbClr val="D6E5EF"/>
                </a:solidFill>
                <a:latin typeface="MEVSHJ+Lora-Regular"/>
                <a:cs typeface="MEVSHJ+Lora-Regular"/>
              </a:rPr>
              <a:t>Mobile</a:t>
            </a:r>
            <a:r>
              <a:rPr sz="1750" dirty="0">
                <a:solidFill>
                  <a:srgbClr val="D6E5EF"/>
                </a:solidFill>
                <a:latin typeface="MEVSHJ+Lora-Regular"/>
                <a:cs typeface="MEVSHJ+Lora-Regular"/>
              </a:rPr>
              <a:t> </a:t>
            </a:r>
            <a:r>
              <a:rPr sz="1750" spc="-11" dirty="0">
                <a:solidFill>
                  <a:srgbClr val="D6E5EF"/>
                </a:solidFill>
                <a:latin typeface="MEVSHJ+Lora-Regular"/>
                <a:cs typeface="MEVSHJ+Lora-Regular"/>
              </a:rPr>
              <a:t>App</a:t>
            </a:r>
            <a:r>
              <a:rPr sz="1750" dirty="0">
                <a:solidFill>
                  <a:srgbClr val="D6E5EF"/>
                </a:solidFill>
                <a:latin typeface="MEVSHJ+Lora-Regular"/>
                <a:cs typeface="MEVSHJ+Lora-Regular"/>
              </a:rPr>
              <a:t> </a:t>
            </a:r>
            <a:r>
              <a:rPr sz="1750" spc="-10" dirty="0">
                <a:solidFill>
                  <a:srgbClr val="D6E5EF"/>
                </a:solidFill>
                <a:latin typeface="MEVSHJ+Lora-Regular"/>
                <a:cs typeface="MEVSHJ+Lora-Regular"/>
              </a:rPr>
              <a:t>Support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76480" y="5807483"/>
            <a:ext cx="4646315" cy="568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A</a:t>
            </a:r>
            <a:r>
              <a:rPr sz="1450" spc="17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 spc="11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mobile</a:t>
            </a: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application</a:t>
            </a:r>
            <a:r>
              <a:rPr sz="1450" spc="11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will allow</a:t>
            </a:r>
            <a:r>
              <a:rPr sz="1450" spc="13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users </a:t>
            </a:r>
            <a:r>
              <a:rPr sz="1450" spc="-13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to</a:t>
            </a:r>
            <a:r>
              <a:rPr sz="1450" spc="3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access</a:t>
            </a:r>
            <a:r>
              <a:rPr sz="1450" spc="16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attendance</a:t>
            </a:r>
          </a:p>
          <a:p>
            <a:pPr marL="0" marR="0">
              <a:lnSpc>
                <a:spcPts val="1850"/>
              </a:lnSpc>
              <a:spcBef>
                <a:spcPts val="424"/>
              </a:spcBef>
              <a:spcAft>
                <a:spcPct val="0"/>
              </a:spcAft>
            </a:pP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records</a:t>
            </a:r>
            <a:r>
              <a:rPr sz="1450" spc="14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</a:t>
            </a:r>
            <a:r>
              <a:rPr sz="1450" spc="12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on</a:t>
            </a:r>
            <a:r>
              <a:rPr sz="1450">
                <a:solidFill>
                  <a:srgbClr val="D6E5EF"/>
                </a:solidFill>
                <a:latin typeface="EDKIJH+SourceSansPro-Regular"/>
                <a:cs typeface="EDKIJH+SourceSansPro-Regular"/>
              </a:rPr>
              <a:t> their devices.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3.05.14"/>
  <p:tag name="AS_TITLE" val="Aspose.Slides for .NET 4.0 Client Profile"/>
  <p:tag name="AS_VERSION" val="23.5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488</Words>
  <Application>Microsoft Office PowerPoint</Application>
  <PresentationFormat>Custom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6" baseType="lpstr">
      <vt:lpstr>TQSEJK+SourceSansPro-Regular</vt:lpstr>
      <vt:lpstr>MMSLRD+Lora-Regular</vt:lpstr>
      <vt:lpstr>QPBNBL+SourceSansPro-Regular</vt:lpstr>
      <vt:lpstr>FADKRW+Lora-Regular</vt:lpstr>
      <vt:lpstr>EDKIJH+SourceSansPro-Regular</vt:lpstr>
      <vt:lpstr>Arial</vt:lpstr>
      <vt:lpstr>HWJNRA+SourceSansPro-Regular</vt:lpstr>
      <vt:lpstr>WVEFNM+Lora-Regular</vt:lpstr>
      <vt:lpstr>MNGBWG+Lora-Regular</vt:lpstr>
      <vt:lpstr>EESQPK+Lora-Regular</vt:lpstr>
      <vt:lpstr>HMPLSJ+Lora-Regular</vt:lpstr>
      <vt:lpstr>GRVANN+SourceSansPro-Regular</vt:lpstr>
      <vt:lpstr>Calibri</vt:lpstr>
      <vt:lpstr>MEVSHJ+Lora-Regular</vt:lpstr>
      <vt:lpstr>VCVOUK+Lora-Regular</vt:lpstr>
      <vt:lpstr>THRPMB+SourceSansPro-Regular</vt:lpstr>
      <vt:lpstr>ONKRWU+SourceSansPro-Regular</vt:lpstr>
      <vt:lpstr>BMLIGU+Lora-Regular</vt:lpstr>
      <vt:lpstr>LVHLGL+SourceSansPro-Bold</vt:lpstr>
      <vt:lpstr>MIFJCP+SourceSansPro-Regular</vt:lpstr>
      <vt:lpstr>CPBFAQ+Lora-Regular</vt:lpstr>
      <vt:lpstr>WJBBSU+SourceSansPro-Regular</vt:lpstr>
      <vt:lpstr>HGKNRP+SourceSansPro-Regular</vt:lpstr>
      <vt:lpstr>FSMOEB+SourceSansPro-Regular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SYSTEM</dc:creator>
  <cp:lastModifiedBy>WELCOME</cp:lastModifiedBy>
  <cp:revision>3</cp:revision>
  <dcterms:modified xsi:type="dcterms:W3CDTF">2025-02-02T06:44:44Z</dcterms:modified>
</cp:coreProperties>
</file>