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0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3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2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3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51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8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1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4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8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8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s://www.statisticshowto.com/probability-and-statistics/statistics-definitions/sample-mean/" TargetMode="External"/><Relationship Id="rId7" Type="http://schemas.openxmlformats.org/officeDocument/2006/relationships/image" Target="../media/image2.gif"/><Relationship Id="rId2" Type="http://schemas.openxmlformats.org/officeDocument/2006/relationships/hyperlink" Target="https://www.statisticshowto.com/sampling-distributi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tatisticshowto.com/what-is-a-population/" TargetMode="External"/><Relationship Id="rId5" Type="http://schemas.openxmlformats.org/officeDocument/2006/relationships/hyperlink" Target="https://www.statisticshowto.com/probability-and-statistics/find-sample-size/" TargetMode="External"/><Relationship Id="rId4" Type="http://schemas.openxmlformats.org/officeDocument/2006/relationships/hyperlink" Target="https://www.statisticshowto.com/probability-and-statistics/normal-distributions/" TargetMode="External"/><Relationship Id="rId9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entral-limit-theorem-a-real-life-application-f638657686e1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A95B9-459B-43B5-970A-874D52698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Data Science - Statistics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BD9D-3C69-4950-A28F-F0E16DC15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  <a:endParaRPr lang="en-SG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79977"/>
          </a:solidFill>
          <a:ln w="38100" cap="rnd">
            <a:solidFill>
              <a:srgbClr val="C7997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79412-6A29-464E-AA72-1BCD4B9621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0" r="48637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463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2EC-90E5-4462-958B-0B2A006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D6AA-7589-4D76-83F2-812A6DD2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8" y="1946639"/>
            <a:ext cx="10515599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 states that if you have a population with mean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μ and standard deviation σ and take sufficiently large samples from the population, then the distribution of the sample means will be approximately normally distributed.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The Central Limit Theorem tells us that as sample sizes get larger, the sampling distribution of the mean will become normally distributed,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even if the data within each sample are not normally distributed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  <a:endParaRPr lang="en-US" sz="12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hold true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regardless of whether the source population is normal or skewed, provided the sample size is sufficiently large (usually n </a:t>
            </a:r>
            <a:r>
              <a:rPr 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population is normal, then the theorem holds true even for samples smaller than 30.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random samples we take from the population, we can compute the mean of the sample means: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standard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deviation of the sample means: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So, to summarize, the Central Limit Theorem states that the 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sampling distribution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of the 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means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approaches a 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 distribution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as the 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size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gets larger — no matter what the shape of the 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population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 distribution. This fact holds especially true for sample sizes over 30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050" dirty="0"/>
            </a:b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1C18E7B2-3989-4516-90FD-94AE55F6F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18" y="3745399"/>
            <a:ext cx="5048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67490A30-94BB-40EF-9EF7-6EF10F7F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81D1AE0-6D59-42B0-8DB6-72A18D3B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715" y="4007458"/>
            <a:ext cx="6477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5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2EC-90E5-4462-958B-0B2A006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 – With Normal Population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D6AA-7589-4D76-83F2-812A6DD2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9" y="1946639"/>
            <a:ext cx="5144421" cy="45462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figure below illustrates a normally distributed characteristic, X, in a population in which the population mean is 75 with a standard deviation of 8.</a:t>
            </a:r>
          </a:p>
          <a:p>
            <a:pPr marL="0" indent="0">
              <a:buNone/>
            </a:pPr>
            <a:br>
              <a:rPr lang="en-US" sz="900" dirty="0"/>
            </a:br>
            <a:br>
              <a:rPr lang="en-US" sz="1200" dirty="0"/>
            </a:br>
            <a:br>
              <a:rPr lang="en-US" sz="1050" dirty="0"/>
            </a:b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67490A30-94BB-40EF-9EF7-6EF10F7F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Normal Distribution with mean around 75">
            <a:extLst>
              <a:ext uri="{FF2B5EF4-FFF2-40B4-BE49-F238E27FC236}">
                <a16:creationId xmlns:a16="http://schemas.microsoft.com/office/drawing/2014/main" id="{A7E2A50F-4A9A-49FF-8DDC-C13AE7ABE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04" y="3317399"/>
            <a:ext cx="4468305" cy="30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996F1-5F02-43ED-876C-4333F43F44A9}"/>
              </a:ext>
            </a:extLst>
          </p:cNvPr>
          <p:cNvSpPr txBox="1">
            <a:spLocks/>
          </p:cNvSpPr>
          <p:nvPr/>
        </p:nvSpPr>
        <p:spPr>
          <a:xfrm>
            <a:off x="5935218" y="1938780"/>
            <a:ext cx="5651894" cy="4546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rgbClr val="000000"/>
                </a:solidFill>
                <a:latin typeface="Arial" panose="020B0604020202020204" pitchFamily="34" charset="0"/>
              </a:rPr>
              <a:t>If we take simple random samples (with replacement) of size n=10 from the population and compute the mean for each of the samples, the </a:t>
            </a:r>
            <a:r>
              <a:rPr lang="en-US" sz="1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of sample means should be approximately normal according to the Central Limit Theorem.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Note that the sample size (n=10) is less than 30, but the source population is normally distributed, so this is not a problem. The distribution of the sample means is illustrated below. Note that the horizontal axis is different from the previous illustration, and that the range is narrower.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mean of the sample means is 75 and the standard deviation of the sample means is 2.5 (8/sqrt(10))</a:t>
            </a:r>
            <a:br>
              <a:rPr lang="en-US" sz="1000" u="sng" dirty="0"/>
            </a:br>
            <a:br>
              <a:rPr lang="en-US" sz="1000" u="sng" dirty="0"/>
            </a:br>
            <a:br>
              <a:rPr lang="en-US" sz="1050" dirty="0"/>
            </a:b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082" name="Picture 10" descr="Normal Distribution of Sample Means with n=10">
            <a:extLst>
              <a:ext uri="{FF2B5EF4-FFF2-40B4-BE49-F238E27FC236}">
                <a16:creationId xmlns:a16="http://schemas.microsoft.com/office/drawing/2014/main" id="{02E0B6B0-73BA-4C49-AEF7-F97494FC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59" y="3429000"/>
            <a:ext cx="3638978" cy="283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2EC-90E5-4462-958B-0B2A006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 – With Dichotomous outcome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D6AA-7589-4D76-83F2-812A6DD2B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199" y="1946639"/>
            <a:ext cx="5144421" cy="45462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9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suppose we measure a characteristic, X, in a population and that this characteristic is dichotomous (e.g., success of a medical procedure: yes or no) with 30% of the population classified as a success (i.e., p=0.30) as shown below.</a:t>
            </a:r>
          </a:p>
          <a:p>
            <a:pPr marL="0" indent="0">
              <a:buNone/>
            </a:pPr>
            <a:br>
              <a:rPr lang="en-US" sz="900" dirty="0"/>
            </a:br>
            <a:br>
              <a:rPr lang="en-US" sz="900" dirty="0"/>
            </a:br>
            <a:br>
              <a:rPr lang="en-US" sz="1200" dirty="0"/>
            </a:br>
            <a:br>
              <a:rPr lang="en-US" sz="1050" dirty="0"/>
            </a:b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67490A30-94BB-40EF-9EF7-6EF10F7F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996F1-5F02-43ED-876C-4333F43F44A9}"/>
              </a:ext>
            </a:extLst>
          </p:cNvPr>
          <p:cNvSpPr txBox="1">
            <a:spLocks/>
          </p:cNvSpPr>
          <p:nvPr/>
        </p:nvSpPr>
        <p:spPr>
          <a:xfrm>
            <a:off x="5935218" y="1938780"/>
            <a:ext cx="5651894" cy="4546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mean and standard deviation for a binomial distribution are: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Mean binomial probability: 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Mean of the sample is  20(0.3) = 6</a:t>
            </a:r>
          </a:p>
          <a:p>
            <a:pPr marL="0" indent="0">
              <a:buNone/>
            </a:pPr>
            <a:br>
              <a:rPr lang="en-US" sz="800" dirty="0"/>
            </a:br>
            <a:r>
              <a:rPr lang="en-SG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 deviation: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</a:rPr>
              <a:t>The standard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deviation of the sample means:</a:t>
            </a:r>
          </a:p>
          <a:p>
            <a:pPr marL="0" indent="0">
              <a:buNone/>
            </a:pPr>
            <a:endParaRPr lang="en-US" sz="1000" u="sng" dirty="0"/>
          </a:p>
          <a:p>
            <a:pPr marL="0" indent="0">
              <a:buNone/>
            </a:pPr>
            <a:br>
              <a:rPr lang="en-US" sz="1000" u="sng" dirty="0"/>
            </a:br>
            <a:br>
              <a:rPr lang="en-US" sz="1050" dirty="0"/>
            </a:br>
            <a:r>
              <a:rPr lang="en-US" sz="1050" dirty="0"/>
              <a:t>S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Bar graph with 30% Yes and 70% No.">
            <a:extLst>
              <a:ext uri="{FF2B5EF4-FFF2-40B4-BE49-F238E27FC236}">
                <a16:creationId xmlns:a16="http://schemas.microsoft.com/office/drawing/2014/main" id="{FACBCD0B-AA0D-4910-8823-FBC597B9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87" y="2862469"/>
            <a:ext cx="2377932" cy="249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FA0FBC-D0D4-4903-B7D3-1E63C61D85AB}"/>
              </a:ext>
            </a:extLst>
          </p:cNvPr>
          <p:cNvSpPr txBox="1"/>
          <p:nvPr/>
        </p:nvSpPr>
        <p:spPr>
          <a:xfrm>
            <a:off x="705085" y="5247191"/>
            <a:ext cx="5144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Central Limit Theorem applies even to binomial populations like this provided that the minimum of np and n(1-p) is at least 5, where "n" refers to the sample size, and "p" is the probability of "success" on any given trial. In this case, we will take samples of n=20 with replacement, so min(np, n(1-p)) = min(20(0.3), 20(0.7)) = min(6, 14) = 6. Therefore, the criterion is met.</a:t>
            </a:r>
            <a:endParaRPr lang="en-SG" sz="1200" dirty="0"/>
          </a:p>
        </p:txBody>
      </p:sp>
      <p:pic>
        <p:nvPicPr>
          <p:cNvPr id="4111" name="Picture 15">
            <a:extLst>
              <a:ext uri="{FF2B5EF4-FFF2-40B4-BE49-F238E27FC236}">
                <a16:creationId xmlns:a16="http://schemas.microsoft.com/office/drawing/2014/main" id="{887C841D-E735-47E8-9261-BBEEB527C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66" y="2244381"/>
            <a:ext cx="5524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>
            <a:extLst>
              <a:ext uri="{FF2B5EF4-FFF2-40B4-BE49-F238E27FC236}">
                <a16:creationId xmlns:a16="http://schemas.microsoft.com/office/drawing/2014/main" id="{76F76950-D27D-451A-ADD7-394B15C92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23" y="2814306"/>
            <a:ext cx="13049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>
            <a:extLst>
              <a:ext uri="{FF2B5EF4-FFF2-40B4-BE49-F238E27FC236}">
                <a16:creationId xmlns:a16="http://schemas.microsoft.com/office/drawing/2014/main" id="{DF5C2D5D-5A69-48CE-ABDF-18C6F7F4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98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94DC3506-DBB7-4B1D-9D96-64A88306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437" y="3298505"/>
            <a:ext cx="17335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29E479E6-C685-41F5-A4F7-DBA0C005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>
            <a:extLst>
              <a:ext uri="{FF2B5EF4-FFF2-40B4-BE49-F238E27FC236}">
                <a16:creationId xmlns:a16="http://schemas.microsoft.com/office/drawing/2014/main" id="{B023E07A-C034-4CA7-9A52-EBCBAE2F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16" y="3742219"/>
            <a:ext cx="17907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Symmetrical normal distribution of mean probability with samples of 20">
            <a:extLst>
              <a:ext uri="{FF2B5EF4-FFF2-40B4-BE49-F238E27FC236}">
                <a16:creationId xmlns:a16="http://schemas.microsoft.com/office/drawing/2014/main" id="{E7F1D5D4-4B17-4DCE-B3F5-6EA25401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08" y="4272737"/>
            <a:ext cx="3002280" cy="2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C6ABA2-F2D3-410B-875D-06708C6AFAB8}"/>
              </a:ext>
            </a:extLst>
          </p:cNvPr>
          <p:cNvSpPr txBox="1"/>
          <p:nvPr/>
        </p:nvSpPr>
        <p:spPr>
          <a:xfrm>
            <a:off x="6095999" y="4274321"/>
            <a:ext cx="1934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The distribution of sample means based on samples </a:t>
            </a:r>
            <a:r>
              <a:rPr lang="en-US" sz="1050" u="sng" dirty="0" err="1">
                <a:latin typeface="Arial" panose="020B0604020202020204" pitchFamily="34" charset="0"/>
                <a:cs typeface="Arial" panose="020B0604020202020204" pitchFamily="34" charset="0"/>
              </a:rPr>
              <a:t>oif</a:t>
            </a:r>
            <a:r>
              <a:rPr lang="en-US" sz="1050" u="sng" dirty="0">
                <a:latin typeface="Arial" panose="020B0604020202020204" pitchFamily="34" charset="0"/>
                <a:cs typeface="Arial" panose="020B0604020202020204" pitchFamily="34" charset="0"/>
              </a:rPr>
              <a:t> size n=20 is shown in the adjacent figure</a:t>
            </a:r>
            <a:endParaRPr lang="en-SG" sz="105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624F4-66F3-4AE4-940A-3F505319471C}"/>
              </a:ext>
            </a:extLst>
          </p:cNvPr>
          <p:cNvCxnSpPr>
            <a:stCxn id="11" idx="1"/>
            <a:endCxn id="11" idx="3"/>
          </p:cNvCxnSpPr>
          <p:nvPr/>
        </p:nvCxnSpPr>
        <p:spPr>
          <a:xfrm>
            <a:off x="5935218" y="4211898"/>
            <a:ext cx="565189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6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22EC-90E5-4462-958B-0B2A0067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Central Limit Theorem – Key Takeaways &amp; Real Life Example</a:t>
            </a:r>
            <a:endParaRPr lang="en-SG" dirty="0"/>
          </a:p>
        </p:txBody>
      </p:sp>
      <p:pic>
        <p:nvPicPr>
          <p:cNvPr id="2063" name="Picture 15">
            <a:extLst>
              <a:ext uri="{FF2B5EF4-FFF2-40B4-BE49-F238E27FC236}">
                <a16:creationId xmlns:a16="http://schemas.microsoft.com/office/drawing/2014/main" id="{67490A30-94BB-40EF-9EF7-6EF10F7F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9996F1-5F02-43ED-876C-4333F43F44A9}"/>
              </a:ext>
            </a:extLst>
          </p:cNvPr>
          <p:cNvSpPr txBox="1">
            <a:spLocks/>
          </p:cNvSpPr>
          <p:nvPr/>
        </p:nvSpPr>
        <p:spPr>
          <a:xfrm>
            <a:off x="838200" y="1897726"/>
            <a:ext cx="10245918" cy="4546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3100" b="0" i="0" cap="all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central limit theorem (CLT) states that the distribution of sample means approximates a normal distribution as the sample size gets larger, regardless of the population's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Sample sizes equal to or greater than 30 are often considered sufficient for the CLT to hold.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key aspect of CLT is that the average of the sample means and standard deviations will equal the population mean and standard deviation.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sufficiently large sample size can predict the characteristics of a population more accurately.</a:t>
            </a:r>
          </a:p>
          <a:p>
            <a:pPr marL="0" indent="0" algn="l">
              <a:buNone/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Below is a link to a very good example to understand </a:t>
            </a:r>
            <a:r>
              <a:rPr lang="en-US" sz="28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real-life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 of CLT:</a:t>
            </a:r>
          </a:p>
          <a:p>
            <a:pPr marL="0" indent="0" algn="l">
              <a:buNone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https://towardsdatascience.com/central-limit-theorem-a-real-life-application-f638657686e1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000" u="sng" dirty="0"/>
          </a:p>
          <a:p>
            <a:pPr marL="0" indent="0">
              <a:buNone/>
            </a:pPr>
            <a:br>
              <a:rPr lang="en-US" sz="1000" u="sng" dirty="0"/>
            </a:br>
            <a:br>
              <a:rPr lang="en-US" sz="1050" dirty="0"/>
            </a:br>
            <a:r>
              <a:rPr lang="en-US" sz="1050" dirty="0"/>
              <a:t>S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115" name="Picture 19">
            <a:extLst>
              <a:ext uri="{FF2B5EF4-FFF2-40B4-BE49-F238E27FC236}">
                <a16:creationId xmlns:a16="http://schemas.microsoft.com/office/drawing/2014/main" id="{DF5C2D5D-5A69-48CE-ABDF-18C6F7F4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1984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29E479E6-C685-41F5-A4F7-DBA0C005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063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E624F4-66F3-4AE4-940A-3F505319471C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838200" y="4170844"/>
            <a:ext cx="102459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739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735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Modern Love</vt:lpstr>
      <vt:lpstr>Tahoma</vt:lpstr>
      <vt:lpstr>The Hand</vt:lpstr>
      <vt:lpstr>Wingdings</vt:lpstr>
      <vt:lpstr>SketchyVTI</vt:lpstr>
      <vt:lpstr>Data Science - Statistics</vt:lpstr>
      <vt:lpstr>Central Limit Theorem </vt:lpstr>
      <vt:lpstr>Central Limit Theorem – With Normal Population</vt:lpstr>
      <vt:lpstr>Central Limit Theorem – With Dichotomous outcome </vt:lpstr>
      <vt:lpstr>Central Limit Theorem – Key Takeaways &amp; Real Life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- Statistics</dc:title>
  <dc:creator>sairaman ramasubramanian</dc:creator>
  <cp:lastModifiedBy>sairaman ramasubramanian</cp:lastModifiedBy>
  <cp:revision>8</cp:revision>
  <dcterms:created xsi:type="dcterms:W3CDTF">2021-08-08T12:51:35Z</dcterms:created>
  <dcterms:modified xsi:type="dcterms:W3CDTF">2021-08-09T12:57:56Z</dcterms:modified>
</cp:coreProperties>
</file>