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sldIdLst>
    <p:sldId id="256" r:id="rId2"/>
    <p:sldId id="257" r:id="rId3"/>
    <p:sldId id="351" r:id="rId4"/>
    <p:sldId id="359" r:id="rId5"/>
    <p:sldId id="610" r:id="rId6"/>
    <p:sldId id="342" r:id="rId7"/>
    <p:sldId id="353" r:id="rId8"/>
    <p:sldId id="355" r:id="rId9"/>
    <p:sldId id="358" r:id="rId10"/>
    <p:sldId id="258" r:id="rId11"/>
    <p:sldId id="356" r:id="rId12"/>
    <p:sldId id="61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7E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3" d="100"/>
          <a:sy n="103" d="100"/>
        </p:scale>
        <p:origin x="150" y="63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DB330-06E7-43FB-BAAE-0634C3A94713}" type="datetimeFigureOut">
              <a:rPr lang="en-SG" smtClean="0"/>
              <a:t>2/8/2021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539DB-979D-41F8-971D-C4FB779497CF}" type="slidenum">
              <a:rPr lang="en-SG" smtClean="0"/>
              <a:t>‹#›</a:t>
            </a:fld>
            <a:endParaRPr lang="en-SG"/>
          </a:p>
        </p:txBody>
      </p:sp>
    </p:spTree>
    <p:extLst>
      <p:ext uri="{BB962C8B-B14F-4D97-AF65-F5344CB8AC3E}">
        <p14:creationId xmlns:p14="http://schemas.microsoft.com/office/powerpoint/2010/main" val="53484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1986D11-F698-4504-A0E6-228DA778595A}" type="slidenum">
              <a:rPr lang="en-GB" smtClean="0"/>
              <a:t>3</a:t>
            </a:fld>
            <a:endParaRPr lang="en-GB"/>
          </a:p>
        </p:txBody>
      </p:sp>
    </p:spTree>
    <p:extLst>
      <p:ext uri="{BB962C8B-B14F-4D97-AF65-F5344CB8AC3E}">
        <p14:creationId xmlns:p14="http://schemas.microsoft.com/office/powerpoint/2010/main" val="3504863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24ABF-0C12-4BF0-A018-2F45AB32A4C7}" type="slidenum">
              <a:rPr lang="en-US" smtClean="0"/>
              <a:t>7</a:t>
            </a:fld>
            <a:endParaRPr lang="en-US"/>
          </a:p>
        </p:txBody>
      </p:sp>
    </p:spTree>
    <p:extLst>
      <p:ext uri="{BB962C8B-B14F-4D97-AF65-F5344CB8AC3E}">
        <p14:creationId xmlns:p14="http://schemas.microsoft.com/office/powerpoint/2010/main" val="113994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a:xfrm>
            <a:off x="3884614" y="0"/>
            <a:ext cx="2971800" cy="457200"/>
          </a:xfrm>
          <a:prstGeom prst="rect">
            <a:avLst/>
          </a:prstGeom>
        </p:spPr>
        <p:txBody>
          <a:bodyPr lIns="96659" tIns="48330" rIns="96659" bIns="48330"/>
          <a:lstStyle/>
          <a:p>
            <a:pPr>
              <a:defRPr/>
            </a:pPr>
            <a:fld id="{CA355248-639E-EA40-96B7-5B77A4656480}" type="datetime1">
              <a:rPr lang="en-US" smtClean="0">
                <a:solidFill>
                  <a:prstClr val="black"/>
                </a:solidFill>
              </a:rPr>
              <a:pPr>
                <a:defRPr/>
              </a:pPr>
              <a:t>8/2/2021</a:t>
            </a:fld>
            <a:endParaRPr lang="en-US">
              <a:solidFill>
                <a:prstClr val="black"/>
              </a:solidFill>
            </a:endParaRPr>
          </a:p>
        </p:txBody>
      </p:sp>
      <p:sp>
        <p:nvSpPr>
          <p:cNvPr id="5" name="Footer Placeholder 4"/>
          <p:cNvSpPr>
            <a:spLocks noGrp="1"/>
          </p:cNvSpPr>
          <p:nvPr>
            <p:ph type="ftr" sz="quarter" idx="11"/>
          </p:nvPr>
        </p:nvSpPr>
        <p:spPr>
          <a:xfrm>
            <a:off x="1" y="8685213"/>
            <a:ext cx="2971800" cy="457200"/>
          </a:xfrm>
          <a:prstGeom prst="rect">
            <a:avLst/>
          </a:prstGeom>
        </p:spPr>
        <p:txBody>
          <a:bodyPr lIns="96659" tIns="48330" rIns="96659" bIns="48330"/>
          <a:lstStyle/>
          <a:p>
            <a:pPr>
              <a:defRPr/>
            </a:pPr>
            <a:r>
              <a:rPr lang="en-US">
                <a:solidFill>
                  <a:prstClr val="black"/>
                </a:solidFill>
              </a:rPr>
              <a:t>AMPLab Overview - franklin@cs.berkeley.edu</a:t>
            </a:r>
          </a:p>
        </p:txBody>
      </p:sp>
      <p:sp>
        <p:nvSpPr>
          <p:cNvPr id="6" name="Slide Number Placeholder 5"/>
          <p:cNvSpPr>
            <a:spLocks noGrp="1"/>
          </p:cNvSpPr>
          <p:nvPr>
            <p:ph type="sldNum" sz="quarter" idx="12"/>
          </p:nvPr>
        </p:nvSpPr>
        <p:spPr/>
        <p:txBody>
          <a:bodyPr/>
          <a:lstStyle/>
          <a:p>
            <a:pPr>
              <a:defRPr/>
            </a:pPr>
            <a:fld id="{DC04D02C-FD10-984D-B3FC-F904D9D4AA17}" type="slidenum">
              <a:rPr lang="en-US" smtClean="0">
                <a:solidFill>
                  <a:prstClr val="black"/>
                </a:solidFill>
              </a:rPr>
              <a:pPr>
                <a:defRPr/>
              </a:pPr>
              <a:t>8</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24ABF-0C12-4BF0-A018-2F45AB32A4C7}" type="slidenum">
              <a:rPr lang="en-US" smtClean="0"/>
              <a:t>9</a:t>
            </a:fld>
            <a:endParaRPr lang="en-US"/>
          </a:p>
        </p:txBody>
      </p:sp>
    </p:spTree>
    <p:extLst>
      <p:ext uri="{BB962C8B-B14F-4D97-AF65-F5344CB8AC3E}">
        <p14:creationId xmlns:p14="http://schemas.microsoft.com/office/powerpoint/2010/main" val="336097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August 2,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7769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August 2,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2937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August 2,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4178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August 2,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4365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August 2,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0271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August 2,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1175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August 2,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7659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August 2,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84365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August 2,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6567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August 2,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3368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August 2,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8929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August 2,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67197212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www.analyticsvidhya.com/blog/2019/07/10-applications-linear-algebra-data-science/"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gif"/><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B1AEF-F1D4-4657-BDF4-8EB2A19AB21A}"/>
              </a:ext>
            </a:extLst>
          </p:cNvPr>
          <p:cNvSpPr>
            <a:spLocks noGrp="1"/>
          </p:cNvSpPr>
          <p:nvPr>
            <p:ph type="ctrTitle"/>
          </p:nvPr>
        </p:nvSpPr>
        <p:spPr>
          <a:xfrm>
            <a:off x="550864" y="549275"/>
            <a:ext cx="6373812" cy="984885"/>
          </a:xfrm>
        </p:spPr>
        <p:txBody>
          <a:bodyPr wrap="square" anchor="ctr">
            <a:normAutofit/>
          </a:bodyPr>
          <a:lstStyle/>
          <a:p>
            <a:pPr>
              <a:lnSpc>
                <a:spcPct val="90000"/>
              </a:lnSpc>
            </a:pPr>
            <a:r>
              <a:rPr lang="en-US" sz="3400"/>
              <a:t>Linear Algebra – Importance in Data Science</a:t>
            </a:r>
            <a:endParaRPr lang="en-SG" sz="3400"/>
          </a:p>
        </p:txBody>
      </p:sp>
      <p:pic>
        <p:nvPicPr>
          <p:cNvPr id="25" name="Picture 2" descr="Stock market graph on display">
            <a:extLst>
              <a:ext uri="{FF2B5EF4-FFF2-40B4-BE49-F238E27FC236}">
                <a16:creationId xmlns:a16="http://schemas.microsoft.com/office/drawing/2014/main" id="{E941837E-E2EF-4B38-909E-D5D1AAB23188}"/>
              </a:ext>
            </a:extLst>
          </p:cNvPr>
          <p:cNvPicPr>
            <a:picLocks noChangeAspect="1"/>
          </p:cNvPicPr>
          <p:nvPr/>
        </p:nvPicPr>
        <p:blipFill rotWithShape="1">
          <a:blip r:embed="rId2"/>
          <a:srcRect t="18912" b="13568"/>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26" name="Rectangle 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431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676F-88B0-42EA-BB35-A7E76639A5DC}"/>
              </a:ext>
            </a:extLst>
          </p:cNvPr>
          <p:cNvSpPr>
            <a:spLocks noGrp="1"/>
          </p:cNvSpPr>
          <p:nvPr>
            <p:ph type="title"/>
          </p:nvPr>
        </p:nvSpPr>
        <p:spPr/>
        <p:txBody>
          <a:bodyPr/>
          <a:lstStyle/>
          <a:p>
            <a:pPr algn="ctr"/>
            <a:r>
              <a:rPr lang="en-US" sz="3200" dirty="0"/>
              <a:t>Data Science – Role of Mathematics</a:t>
            </a:r>
            <a:endParaRPr lang="en-SG" dirty="0"/>
          </a:p>
        </p:txBody>
      </p:sp>
      <p:sp>
        <p:nvSpPr>
          <p:cNvPr id="3" name="Content Placeholder 2">
            <a:extLst>
              <a:ext uri="{FF2B5EF4-FFF2-40B4-BE49-F238E27FC236}">
                <a16:creationId xmlns:a16="http://schemas.microsoft.com/office/drawing/2014/main" id="{72772FEE-C402-48E8-B233-E667BF9A7480}"/>
              </a:ext>
            </a:extLst>
          </p:cNvPr>
          <p:cNvSpPr>
            <a:spLocks noGrp="1"/>
          </p:cNvSpPr>
          <p:nvPr>
            <p:ph idx="1"/>
          </p:nvPr>
        </p:nvSpPr>
        <p:spPr>
          <a:xfrm>
            <a:off x="675861" y="1750060"/>
            <a:ext cx="10965276" cy="3052527"/>
          </a:xfrm>
          <a:solidFill>
            <a:schemeClr val="bg2"/>
          </a:solidFill>
        </p:spPr>
        <p:txBody>
          <a:bodyPr>
            <a:normAutofit/>
          </a:bodyPr>
          <a:lstStyle/>
          <a:p>
            <a:pPr marL="0" indent="0">
              <a:buNone/>
            </a:pPr>
            <a:r>
              <a:rPr lang="en-US" b="1" dirty="0"/>
              <a:t>Linear Algebra – “The Mathematics of Data”. It is used in data processing</a:t>
            </a:r>
          </a:p>
          <a:p>
            <a:pPr marL="0" indent="0">
              <a:buNone/>
            </a:pPr>
            <a:r>
              <a:rPr lang="en-US" b="1" dirty="0"/>
              <a:t>Few applications of Linear Algebra in Data science</a:t>
            </a:r>
          </a:p>
          <a:p>
            <a:pPr lvl="1">
              <a:buFont typeface="Wingdings" panose="05000000000000000000" pitchFamily="2" charset="2"/>
              <a:buChar char="Ø"/>
            </a:pPr>
            <a:r>
              <a:rPr lang="en-US" b="1" i="1" dirty="0">
                <a:solidFill>
                  <a:schemeClr val="accent6">
                    <a:lumMod val="60000"/>
                    <a:lumOff val="40000"/>
                    <a:alpha val="60000"/>
                  </a:schemeClr>
                </a:solidFill>
              </a:rPr>
              <a:t>Array Programming / Vectorized code</a:t>
            </a:r>
          </a:p>
          <a:p>
            <a:pPr lvl="1">
              <a:buFont typeface="Wingdings" panose="05000000000000000000" pitchFamily="2" charset="2"/>
              <a:buChar char="Ø"/>
            </a:pPr>
            <a:r>
              <a:rPr lang="en-US" b="1" i="1" dirty="0">
                <a:solidFill>
                  <a:schemeClr val="accent6">
                    <a:lumMod val="60000"/>
                    <a:lumOff val="40000"/>
                    <a:alpha val="60000"/>
                  </a:schemeClr>
                </a:solidFill>
              </a:rPr>
              <a:t>Image recognition</a:t>
            </a:r>
          </a:p>
          <a:p>
            <a:pPr lvl="1">
              <a:buFont typeface="Wingdings" panose="05000000000000000000" pitchFamily="2" charset="2"/>
              <a:buChar char="Ø"/>
            </a:pPr>
            <a:r>
              <a:rPr lang="en-US" b="1" i="1" dirty="0">
                <a:solidFill>
                  <a:schemeClr val="accent6">
                    <a:lumMod val="60000"/>
                    <a:lumOff val="40000"/>
                    <a:alpha val="60000"/>
                  </a:schemeClr>
                </a:solidFill>
              </a:rPr>
              <a:t>Dimensionality reduction</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sp>
        <p:nvSpPr>
          <p:cNvPr id="5" name="Rectangle 4">
            <a:extLst>
              <a:ext uri="{FF2B5EF4-FFF2-40B4-BE49-F238E27FC236}">
                <a16:creationId xmlns:a16="http://schemas.microsoft.com/office/drawing/2014/main" id="{AA6BE1D7-DE4F-4207-B775-C71B6542E4A1}"/>
              </a:ext>
            </a:extLst>
          </p:cNvPr>
          <p:cNvSpPr/>
          <p:nvPr/>
        </p:nvSpPr>
        <p:spPr>
          <a:xfrm>
            <a:off x="1310327" y="2734945"/>
            <a:ext cx="4317475" cy="3381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accent6">
                  <a:lumMod val="60000"/>
                  <a:lumOff val="40000"/>
                  <a:alpha val="60000"/>
                </a:schemeClr>
              </a:solidFill>
              <a:effectLst>
                <a:outerShdw blurRad="1270000" dist="50800" dir="5400000" algn="ctr" rotWithShape="0">
                  <a:schemeClr val="accent1"/>
                </a:outerShdw>
              </a:effectLst>
            </a:endParaRPr>
          </a:p>
          <a:p>
            <a:pPr algn="ctr"/>
            <a:r>
              <a:rPr lang="en-US" b="1" i="1" dirty="0">
                <a:solidFill>
                  <a:schemeClr val="accent6">
                    <a:lumMod val="60000"/>
                    <a:lumOff val="40000"/>
                    <a:alpha val="60000"/>
                  </a:schemeClr>
                </a:solidFill>
                <a:effectLst>
                  <a:outerShdw blurRad="1270000" dist="50800" dir="5400000" algn="ctr" rotWithShape="0">
                    <a:schemeClr val="accent1"/>
                  </a:outerShdw>
                </a:effectLst>
              </a:rPr>
              <a:t>Array Programming / Vectorized code</a:t>
            </a:r>
          </a:p>
          <a:p>
            <a:pPr algn="ctr"/>
            <a:endParaRPr lang="en-SG" dirty="0"/>
          </a:p>
        </p:txBody>
      </p:sp>
    </p:spTree>
    <p:extLst>
      <p:ext uri="{BB962C8B-B14F-4D97-AF65-F5344CB8AC3E}">
        <p14:creationId xmlns:p14="http://schemas.microsoft.com/office/powerpoint/2010/main" val="2680705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676F-88B0-42EA-BB35-A7E76639A5DC}"/>
              </a:ext>
            </a:extLst>
          </p:cNvPr>
          <p:cNvSpPr>
            <a:spLocks noGrp="1"/>
          </p:cNvSpPr>
          <p:nvPr>
            <p:ph type="title"/>
          </p:nvPr>
        </p:nvSpPr>
        <p:spPr>
          <a:xfrm>
            <a:off x="550863" y="-16333"/>
            <a:ext cx="11090275" cy="984885"/>
          </a:xfrm>
        </p:spPr>
        <p:txBody>
          <a:bodyPr/>
          <a:lstStyle/>
          <a:p>
            <a:pPr algn="ctr"/>
            <a:r>
              <a:rPr lang="en-US" sz="3200" dirty="0"/>
              <a:t>Data Science – Role of Linear Algebra</a:t>
            </a:r>
            <a:endParaRPr lang="en-SG" dirty="0"/>
          </a:p>
        </p:txBody>
      </p:sp>
      <p:sp>
        <p:nvSpPr>
          <p:cNvPr id="3" name="Content Placeholder 2">
            <a:extLst>
              <a:ext uri="{FF2B5EF4-FFF2-40B4-BE49-F238E27FC236}">
                <a16:creationId xmlns:a16="http://schemas.microsoft.com/office/drawing/2014/main" id="{72772FEE-C402-48E8-B233-E667BF9A7480}"/>
              </a:ext>
            </a:extLst>
          </p:cNvPr>
          <p:cNvSpPr>
            <a:spLocks noGrp="1"/>
          </p:cNvSpPr>
          <p:nvPr>
            <p:ph idx="1"/>
          </p:nvPr>
        </p:nvSpPr>
        <p:spPr>
          <a:xfrm>
            <a:off x="67688" y="642288"/>
            <a:ext cx="6842160" cy="6079023"/>
          </a:xfrm>
          <a:solidFill>
            <a:schemeClr val="bg2"/>
          </a:solidFill>
          <a:ln w="6350">
            <a:solidFill>
              <a:schemeClr val="tx1"/>
            </a:solidFill>
          </a:ln>
        </p:spPr>
        <p:txBody>
          <a:bodyPr>
            <a:normAutofit fontScale="92500" lnSpcReduction="10000"/>
          </a:bodyPr>
          <a:lstStyle/>
          <a:p>
            <a:pPr marL="0" indent="0">
              <a:buNone/>
            </a:pPr>
            <a:r>
              <a:rPr lang="en-US" sz="2000" b="1" dirty="0"/>
              <a:t>Array Programming / Vectorized Code </a:t>
            </a:r>
          </a:p>
          <a:p>
            <a:pPr marL="0" indent="0">
              <a:buNone/>
            </a:pPr>
            <a:r>
              <a:rPr lang="en-US" sz="1200" b="1" i="1" dirty="0">
                <a:solidFill>
                  <a:schemeClr val="accent6">
                    <a:lumMod val="60000"/>
                    <a:lumOff val="40000"/>
                    <a:alpha val="60000"/>
                  </a:schemeClr>
                </a:solidFill>
              </a:rPr>
              <a:t>Simple Use Case: We can certainly claim that the price of a house depends on its size. Suppose  know that the exact relationship for some neighborhood is given by the equation:</a:t>
            </a:r>
          </a:p>
          <a:p>
            <a:pPr marL="0" indent="0">
              <a:buNone/>
            </a:pPr>
            <a:r>
              <a:rPr lang="en-US" sz="1200" b="1" i="1" dirty="0">
                <a:solidFill>
                  <a:schemeClr val="accent6">
                    <a:lumMod val="60000"/>
                    <a:lumOff val="40000"/>
                    <a:alpha val="60000"/>
                  </a:schemeClr>
                </a:solidFill>
              </a:rPr>
              <a:t>Price = 10000 + 100*size. This can be represented by the linear equation  --</a:t>
            </a:r>
            <a:r>
              <a:rPr lang="en-US" sz="1200" b="1" i="1" dirty="0">
                <a:solidFill>
                  <a:schemeClr val="accent6">
                    <a:lumMod val="60000"/>
                    <a:lumOff val="40000"/>
                    <a:alpha val="60000"/>
                  </a:schemeClr>
                </a:solidFill>
                <a:sym typeface="Wingdings" panose="05000000000000000000" pitchFamily="2" charset="2"/>
              </a:rPr>
              <a:t> P = M(S) + C</a:t>
            </a:r>
            <a:endParaRPr lang="en-US" sz="1200" b="1" i="1" dirty="0">
              <a:solidFill>
                <a:schemeClr val="accent6">
                  <a:lumMod val="60000"/>
                  <a:lumOff val="40000"/>
                  <a:alpha val="60000"/>
                </a:schemeClr>
              </a:solidFill>
            </a:endParaRPr>
          </a:p>
          <a:p>
            <a:pPr marL="0" indent="0">
              <a:buNone/>
            </a:pPr>
            <a:r>
              <a:rPr lang="en-US" sz="1200" b="1" i="1" dirty="0">
                <a:solidFill>
                  <a:schemeClr val="accent6">
                    <a:lumMod val="60000"/>
                    <a:lumOff val="40000"/>
                    <a:alpha val="60000"/>
                  </a:schemeClr>
                </a:solidFill>
              </a:rPr>
              <a:t>P - &gt; Price, S -&gt; Size, M is slope &amp; C is the Intercept. (M = 100 and C = 10000 in this case).</a:t>
            </a:r>
          </a:p>
          <a:p>
            <a:pPr marL="0" indent="0">
              <a:buNone/>
            </a:pPr>
            <a:r>
              <a:rPr lang="en-US" sz="1200" b="1" i="1" dirty="0">
                <a:solidFill>
                  <a:schemeClr val="accent6">
                    <a:lumMod val="60000"/>
                    <a:lumOff val="40000"/>
                    <a:alpha val="60000"/>
                  </a:schemeClr>
                </a:solidFill>
              </a:rPr>
              <a:t>Now, if we know the size of 5 houses are 200, 300,400, 500 &amp; 600 we can calculate the price as </a:t>
            </a:r>
          </a:p>
          <a:p>
            <a:pPr marL="0" indent="0">
              <a:buNone/>
            </a:pPr>
            <a:r>
              <a:rPr lang="en-US" sz="1200" b="1" i="1" dirty="0">
                <a:solidFill>
                  <a:schemeClr val="accent6">
                    <a:lumMod val="60000"/>
                    <a:lumOff val="40000"/>
                    <a:alpha val="60000"/>
                  </a:schemeClr>
                </a:solidFill>
              </a:rPr>
              <a:t>House 1 -</a:t>
            </a:r>
            <a:r>
              <a:rPr lang="en-US" sz="1200" b="1" i="1" dirty="0">
                <a:solidFill>
                  <a:schemeClr val="accent6">
                    <a:lumMod val="60000"/>
                    <a:lumOff val="40000"/>
                    <a:alpha val="60000"/>
                  </a:schemeClr>
                </a:solidFill>
                <a:sym typeface="Wingdings" panose="05000000000000000000" pitchFamily="2" charset="2"/>
              </a:rPr>
              <a:t> 100*200 + 10000 = 30000, House 2 - 100*300 + 10000 = 40000 etc.</a:t>
            </a:r>
          </a:p>
          <a:p>
            <a:pPr marL="0" indent="0">
              <a:buNone/>
            </a:pPr>
            <a:r>
              <a:rPr lang="en-US" sz="1200" b="1" i="1" dirty="0">
                <a:solidFill>
                  <a:schemeClr val="accent6">
                    <a:lumMod val="60000"/>
                    <a:lumOff val="40000"/>
                    <a:alpha val="60000"/>
                  </a:schemeClr>
                </a:solidFill>
                <a:sym typeface="Wingdings" panose="05000000000000000000" pitchFamily="2" charset="2"/>
              </a:rPr>
              <a:t>Now if we have data for 100 houses, doing by hand will be tedious. </a:t>
            </a:r>
            <a:r>
              <a:rPr lang="en-US" sz="1200" b="1" i="1" dirty="0">
                <a:solidFill>
                  <a:srgbClr val="F97E47"/>
                </a:solidFill>
                <a:effectLst>
                  <a:glow rad="127000">
                    <a:schemeClr val="accent1">
                      <a:alpha val="64000"/>
                    </a:schemeClr>
                  </a:glow>
                </a:effectLst>
                <a:sym typeface="Wingdings" panose="05000000000000000000" pitchFamily="2" charset="2"/>
              </a:rPr>
              <a:t>Welcome to Programing</a:t>
            </a:r>
            <a:r>
              <a:rPr lang="en-US" sz="1200" b="1" i="1" dirty="0">
                <a:solidFill>
                  <a:schemeClr val="accent6">
                    <a:lumMod val="60000"/>
                    <a:lumOff val="40000"/>
                    <a:alpha val="60000"/>
                  </a:schemeClr>
                </a:solidFill>
                <a:sym typeface="Wingdings" panose="05000000000000000000" pitchFamily="2" charset="2"/>
              </a:rPr>
              <a:t>. By creating a loop and iterating over the sizes, we can reach a solution like below.</a:t>
            </a:r>
          </a:p>
          <a:p>
            <a:pPr marL="0" indent="0">
              <a:buNone/>
            </a:pPr>
            <a:r>
              <a:rPr lang="en-US" sz="1200" b="1" i="1" dirty="0" err="1">
                <a:solidFill>
                  <a:schemeClr val="accent6">
                    <a:lumMod val="60000"/>
                    <a:lumOff val="40000"/>
                    <a:alpha val="60000"/>
                  </a:schemeClr>
                </a:solidFill>
              </a:rPr>
              <a:t>house_sizes</a:t>
            </a:r>
            <a:r>
              <a:rPr lang="en-US" sz="1200" b="1" i="1" dirty="0">
                <a:solidFill>
                  <a:schemeClr val="accent6">
                    <a:lumMod val="60000"/>
                    <a:lumOff val="40000"/>
                    <a:alpha val="60000"/>
                  </a:schemeClr>
                </a:solidFill>
              </a:rPr>
              <a:t> = [200, 300, 400, 500, 600]. For </a:t>
            </a:r>
            <a:r>
              <a:rPr lang="en-US" sz="1200" b="1" i="1" dirty="0" err="1">
                <a:solidFill>
                  <a:schemeClr val="accent6">
                    <a:lumMod val="60000"/>
                    <a:lumOff val="40000"/>
                    <a:alpha val="60000"/>
                  </a:schemeClr>
                </a:solidFill>
              </a:rPr>
              <a:t>i</a:t>
            </a:r>
            <a:r>
              <a:rPr lang="en-US" sz="1200" b="1" i="1" dirty="0">
                <a:solidFill>
                  <a:schemeClr val="accent6">
                    <a:lumMod val="60000"/>
                    <a:lumOff val="40000"/>
                    <a:alpha val="60000"/>
                  </a:schemeClr>
                </a:solidFill>
              </a:rPr>
              <a:t> in </a:t>
            </a:r>
            <a:r>
              <a:rPr lang="en-US" sz="1200" b="1" i="1" dirty="0" err="1">
                <a:solidFill>
                  <a:schemeClr val="accent6">
                    <a:lumMod val="60000"/>
                    <a:lumOff val="40000"/>
                    <a:alpha val="60000"/>
                  </a:schemeClr>
                </a:solidFill>
              </a:rPr>
              <a:t>house_sizes</a:t>
            </a:r>
            <a:r>
              <a:rPr lang="en-US" sz="1200" b="1" i="1" dirty="0">
                <a:solidFill>
                  <a:schemeClr val="accent6">
                    <a:lumMod val="60000"/>
                    <a:lumOff val="40000"/>
                    <a:alpha val="60000"/>
                  </a:schemeClr>
                </a:solidFill>
              </a:rPr>
              <a:t>: price = 10000 + 100*</a:t>
            </a:r>
            <a:r>
              <a:rPr lang="en-US" sz="1200" b="1" i="1" dirty="0" err="1">
                <a:solidFill>
                  <a:schemeClr val="accent6">
                    <a:lumMod val="60000"/>
                    <a:lumOff val="40000"/>
                    <a:alpha val="60000"/>
                  </a:schemeClr>
                </a:solidFill>
              </a:rPr>
              <a:t>i</a:t>
            </a:r>
            <a:r>
              <a:rPr lang="en-US" sz="1200" b="1" i="1" dirty="0">
                <a:solidFill>
                  <a:schemeClr val="accent6">
                    <a:lumMod val="60000"/>
                    <a:lumOff val="40000"/>
                    <a:alpha val="60000"/>
                  </a:schemeClr>
                </a:solidFill>
              </a:rPr>
              <a:t> print (price). This however may not be optimal with larger data sets. </a:t>
            </a:r>
            <a:r>
              <a:rPr lang="en-US" sz="1200" b="1" i="1" dirty="0">
                <a:solidFill>
                  <a:srgbClr val="F97E47"/>
                </a:solidFill>
                <a:effectLst>
                  <a:glow rad="127000">
                    <a:schemeClr val="accent1">
                      <a:alpha val="64000"/>
                    </a:schemeClr>
                  </a:glow>
                </a:effectLst>
              </a:rPr>
              <a:t>Welcome to Linear Algebra.</a:t>
            </a:r>
          </a:p>
          <a:p>
            <a:pPr marL="0" indent="0">
              <a:buNone/>
            </a:pPr>
            <a:r>
              <a:rPr lang="en-US" sz="1200" b="1" i="1" u="sng" dirty="0">
                <a:solidFill>
                  <a:schemeClr val="accent6">
                    <a:lumMod val="60000"/>
                    <a:lumOff val="40000"/>
                    <a:alpha val="60000"/>
                  </a:schemeClr>
                </a:solidFill>
              </a:rPr>
              <a:t>We can represent the above data sets in terms of vectors &amp; Matrices.</a:t>
            </a:r>
          </a:p>
          <a:p>
            <a:pPr marL="0" indent="0">
              <a:buNone/>
            </a:pPr>
            <a:r>
              <a:rPr lang="en-US" sz="1200" b="1" i="1" dirty="0">
                <a:solidFill>
                  <a:schemeClr val="accent6">
                    <a:lumMod val="60000"/>
                    <a:lumOff val="40000"/>
                    <a:alpha val="60000"/>
                  </a:schemeClr>
                </a:solidFill>
              </a:rPr>
              <a:t>A (5x2) matrix and a (2x1) vector. Matrix contains a columns of 1s and another with the size of the house. The vector contains the 2 coefficients (100 and 10000).</a:t>
            </a:r>
          </a:p>
          <a:p>
            <a:pPr algn="l"/>
            <a:r>
              <a:rPr lang="en-US" sz="1200" b="1" i="1" dirty="0">
                <a:solidFill>
                  <a:schemeClr val="accent6">
                    <a:lumMod val="60000"/>
                    <a:lumOff val="40000"/>
                    <a:alpha val="60000"/>
                  </a:schemeClr>
                </a:solidFill>
              </a:rPr>
              <a:t>Therefore, if we go about multiplying them, we will get a vector of length 5 ((5x2) * (2x1) = (5x1)).</a:t>
            </a:r>
          </a:p>
          <a:p>
            <a:pPr algn="l"/>
            <a:r>
              <a:rPr lang="en-US" sz="1200" b="1" i="1" dirty="0">
                <a:solidFill>
                  <a:schemeClr val="accent6">
                    <a:lumMod val="60000"/>
                    <a:lumOff val="40000"/>
                    <a:alpha val="60000"/>
                  </a:schemeClr>
                </a:solidFill>
              </a:rPr>
              <a:t>The first element will be equal to: 1*10000 + 200*100. This can be represented as </a:t>
            </a:r>
          </a:p>
          <a:p>
            <a:pPr algn="l"/>
            <a:r>
              <a:rPr lang="en-US" sz="1200" b="1" i="1" dirty="0">
                <a:solidFill>
                  <a:schemeClr val="accent6">
                    <a:lumMod val="60000"/>
                    <a:lumOff val="40000"/>
                    <a:alpha val="60000"/>
                  </a:schemeClr>
                </a:solidFill>
              </a:rPr>
              <a:t>[ NX2 ] . [2X1] = [NX1] which  is same as  [Inputs] .[Weights (coefficients)] = [outputs]</a:t>
            </a:r>
          </a:p>
          <a:p>
            <a:pPr algn="l"/>
            <a:endParaRPr lang="en-US" sz="1000" b="1" i="1" dirty="0">
              <a:solidFill>
                <a:schemeClr val="accent6">
                  <a:lumMod val="60000"/>
                  <a:lumOff val="40000"/>
                  <a:alpha val="60000"/>
                </a:schemeClr>
              </a:solidFill>
            </a:endParaRPr>
          </a:p>
          <a:p>
            <a:pPr algn="l"/>
            <a:endParaRPr lang="en-US" sz="1000" b="1" i="1" dirty="0">
              <a:solidFill>
                <a:schemeClr val="accent6">
                  <a:lumMod val="60000"/>
                  <a:lumOff val="40000"/>
                  <a:alpha val="60000"/>
                </a:schemeClr>
              </a:solidFill>
            </a:endParaRPr>
          </a:p>
          <a:p>
            <a:pPr algn="l"/>
            <a:endParaRPr lang="en-US" sz="1000" b="1" i="1" dirty="0">
              <a:solidFill>
                <a:schemeClr val="accent6">
                  <a:lumMod val="60000"/>
                  <a:lumOff val="40000"/>
                  <a:alpha val="60000"/>
                </a:schemeClr>
              </a:solidFill>
            </a:endParaRPr>
          </a:p>
          <a:p>
            <a:pPr algn="l"/>
            <a:endParaRPr lang="en-US" sz="1000" b="1" i="1" dirty="0">
              <a:solidFill>
                <a:schemeClr val="accent6">
                  <a:lumMod val="60000"/>
                  <a:lumOff val="40000"/>
                  <a:alpha val="60000"/>
                </a:schemeClr>
              </a:solidFill>
            </a:endParaRPr>
          </a:p>
          <a:p>
            <a:pPr marL="0" indent="0">
              <a:buNone/>
            </a:pPr>
            <a:endParaRPr lang="en-US" sz="1000" b="1" i="1" dirty="0">
              <a:solidFill>
                <a:schemeClr val="accent6">
                  <a:lumMod val="60000"/>
                  <a:lumOff val="40000"/>
                  <a:alpha val="60000"/>
                </a:schemeClr>
              </a:solidFill>
            </a:endParaRPr>
          </a:p>
          <a:p>
            <a:pPr marL="0" indent="0">
              <a:buNone/>
            </a:pPr>
            <a:endParaRPr lang="en-US" sz="1000" b="1" i="1" dirty="0">
              <a:solidFill>
                <a:schemeClr val="accent6">
                  <a:lumMod val="60000"/>
                  <a:lumOff val="40000"/>
                  <a:alpha val="60000"/>
                </a:schemeClr>
              </a:solidFill>
            </a:endParaRPr>
          </a:p>
          <a:p>
            <a:pPr marL="0" indent="0">
              <a:buNone/>
            </a:pPr>
            <a:endParaRPr lang="en-US" sz="1000" b="1" i="1" dirty="0">
              <a:solidFill>
                <a:srgbClr val="F97E47"/>
              </a:solidFill>
              <a:effectLst>
                <a:glow rad="127000">
                  <a:schemeClr val="accent1">
                    <a:alpha val="64000"/>
                  </a:schemeClr>
                </a:glow>
              </a:effectLst>
              <a:sym typeface="Wingdings" panose="05000000000000000000" pitchFamily="2" charset="2"/>
            </a:endParaRPr>
          </a:p>
          <a:p>
            <a:pPr marL="0" indent="0">
              <a:buNone/>
            </a:pPr>
            <a:endParaRPr lang="en-US" sz="1000" b="1" i="1" dirty="0">
              <a:solidFill>
                <a:schemeClr val="accent6">
                  <a:lumMod val="60000"/>
                  <a:lumOff val="40000"/>
                  <a:alpha val="60000"/>
                </a:schemeClr>
              </a:solidFill>
              <a:sym typeface="Wingdings" panose="05000000000000000000" pitchFamily="2" charset="2"/>
            </a:endParaRPr>
          </a:p>
          <a:p>
            <a:pPr marL="0" indent="0">
              <a:buNone/>
            </a:pPr>
            <a:endParaRPr lang="en-US" sz="1000" b="1" i="1" dirty="0">
              <a:solidFill>
                <a:schemeClr val="accent6">
                  <a:lumMod val="60000"/>
                  <a:lumOff val="40000"/>
                  <a:alpha val="60000"/>
                </a:schemeClr>
              </a:solidFill>
              <a:sym typeface="Wingdings" panose="05000000000000000000" pitchFamily="2" charset="2"/>
            </a:endParaRPr>
          </a:p>
          <a:p>
            <a:pPr marL="0" indent="0">
              <a:buNone/>
            </a:pPr>
            <a:endParaRPr lang="en-US" sz="1000" b="1" i="1" dirty="0">
              <a:solidFill>
                <a:schemeClr val="accent6">
                  <a:lumMod val="60000"/>
                  <a:lumOff val="40000"/>
                  <a:alpha val="60000"/>
                </a:schemeClr>
              </a:solidFill>
              <a:sym typeface="Wingdings" panose="05000000000000000000" pitchFamily="2" charset="2"/>
            </a:endParaRPr>
          </a:p>
          <a:p>
            <a:pPr marL="0" indent="0">
              <a:buNone/>
            </a:pPr>
            <a:endParaRPr lang="en-US" sz="1000" b="1" i="1" dirty="0">
              <a:solidFill>
                <a:schemeClr val="accent6">
                  <a:lumMod val="60000"/>
                  <a:lumOff val="40000"/>
                  <a:alpha val="60000"/>
                </a:schemeClr>
              </a:solidFill>
            </a:endParaRPr>
          </a:p>
          <a:p>
            <a:pPr marL="0" indent="0">
              <a:buNone/>
            </a:pPr>
            <a:endParaRPr lang="en-US" sz="1000" b="1" i="1" dirty="0">
              <a:solidFill>
                <a:schemeClr val="accent6">
                  <a:lumMod val="60000"/>
                  <a:lumOff val="40000"/>
                  <a:alpha val="60000"/>
                </a:schemeClr>
              </a:solidFill>
            </a:endParaRPr>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p:txBody>
      </p:sp>
      <p:sp>
        <p:nvSpPr>
          <p:cNvPr id="5" name="Arrow: Striped Right 4">
            <a:extLst>
              <a:ext uri="{FF2B5EF4-FFF2-40B4-BE49-F238E27FC236}">
                <a16:creationId xmlns:a16="http://schemas.microsoft.com/office/drawing/2014/main" id="{57F67C82-1451-4E7C-A6D6-2E3F1DB184C5}"/>
              </a:ext>
            </a:extLst>
          </p:cNvPr>
          <p:cNvSpPr/>
          <p:nvPr/>
        </p:nvSpPr>
        <p:spPr>
          <a:xfrm>
            <a:off x="6909848" y="3429000"/>
            <a:ext cx="886119" cy="27573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422D8FA8-3B96-4DD2-AD2C-1897EF81CF82}"/>
              </a:ext>
            </a:extLst>
          </p:cNvPr>
          <p:cNvSpPr txBox="1"/>
          <p:nvPr/>
        </p:nvSpPr>
        <p:spPr>
          <a:xfrm>
            <a:off x="7795967" y="729393"/>
            <a:ext cx="4194928" cy="5955476"/>
          </a:xfrm>
          <a:prstGeom prst="rect">
            <a:avLst/>
          </a:prstGeom>
          <a:noFill/>
          <a:ln w="6350">
            <a:solidFill>
              <a:schemeClr val="tx1"/>
            </a:solidFill>
          </a:ln>
        </p:spPr>
        <p:txBody>
          <a:bodyPr wrap="square" rtlCol="0">
            <a:spAutoFit/>
          </a:bodyPr>
          <a:lstStyle/>
          <a:p>
            <a:r>
              <a:rPr lang="en-US" dirty="0"/>
              <a:t>Observations</a:t>
            </a:r>
          </a:p>
          <a:p>
            <a:pPr algn="l"/>
            <a:r>
              <a:rPr lang="en-US" sz="1100" b="1" i="1" dirty="0">
                <a:solidFill>
                  <a:schemeClr val="accent6">
                    <a:lumMod val="60000"/>
                    <a:lumOff val="40000"/>
                    <a:alpha val="60000"/>
                  </a:schemeClr>
                </a:solidFill>
              </a:rPr>
              <a:t>By inspecting these expressions, we quickly realize that the resulting vector contains all the manual calculations we tried to make earlier to find the prices.</a:t>
            </a:r>
          </a:p>
          <a:p>
            <a:pPr algn="l"/>
            <a:endParaRPr lang="en-US" sz="1100" b="1" i="1" dirty="0">
              <a:solidFill>
                <a:schemeClr val="accent6">
                  <a:lumMod val="60000"/>
                  <a:lumOff val="40000"/>
                  <a:alpha val="60000"/>
                </a:schemeClr>
              </a:solidFill>
            </a:endParaRPr>
          </a:p>
          <a:p>
            <a:pPr algn="l"/>
            <a:r>
              <a:rPr lang="en-US" sz="1100" b="1" i="1" dirty="0">
                <a:solidFill>
                  <a:schemeClr val="accent6">
                    <a:lumMod val="60000"/>
                    <a:lumOff val="40000"/>
                    <a:alpha val="60000"/>
                  </a:schemeClr>
                </a:solidFill>
              </a:rPr>
              <a:t>We’ve got </a:t>
            </a:r>
            <a:r>
              <a:rPr lang="en-US" sz="1100" b="1" i="1" dirty="0">
                <a:solidFill>
                  <a:srgbClr val="FFC000">
                    <a:alpha val="60000"/>
                  </a:srgbClr>
                </a:solidFill>
              </a:rPr>
              <a:t>an inputs matrix; a weights, or a coefficients matrix; and an output matrix</a:t>
            </a:r>
            <a:r>
              <a:rPr lang="en-US" sz="1100" b="1" i="1" dirty="0">
                <a:solidFill>
                  <a:schemeClr val="accent6">
                    <a:lumMod val="60000"/>
                    <a:lumOff val="40000"/>
                    <a:alpha val="60000"/>
                  </a:schemeClr>
                </a:solidFill>
              </a:rPr>
              <a:t>.</a:t>
            </a:r>
          </a:p>
          <a:p>
            <a:pPr algn="l"/>
            <a:endParaRPr lang="en-US" sz="1100" b="1" i="1" dirty="0">
              <a:solidFill>
                <a:schemeClr val="accent6">
                  <a:lumMod val="60000"/>
                  <a:lumOff val="40000"/>
                  <a:alpha val="60000"/>
                </a:schemeClr>
              </a:solidFill>
            </a:endParaRPr>
          </a:p>
          <a:p>
            <a:pPr algn="l"/>
            <a:r>
              <a:rPr lang="en-US" sz="1100" b="1" i="1" dirty="0">
                <a:solidFill>
                  <a:schemeClr val="accent6">
                    <a:lumMod val="60000"/>
                    <a:lumOff val="40000"/>
                    <a:alpha val="60000"/>
                  </a:schemeClr>
                </a:solidFill>
              </a:rPr>
              <a:t>Without diving too deep into the mechanics of it here, let’s note something.</a:t>
            </a:r>
          </a:p>
          <a:p>
            <a:pPr algn="l"/>
            <a:r>
              <a:rPr lang="en-US" sz="1100" b="1" i="1" dirty="0">
                <a:solidFill>
                  <a:schemeClr val="accent6">
                    <a:lumMod val="60000"/>
                    <a:lumOff val="40000"/>
                    <a:alpha val="60000"/>
                  </a:schemeClr>
                </a:solidFill>
              </a:rPr>
              <a:t>If we have 10,000 inputs, the initial matrix would be (10000x2), right? </a:t>
            </a:r>
          </a:p>
          <a:p>
            <a:pPr algn="l"/>
            <a:endParaRPr lang="en-US" sz="1100" b="1" i="1" dirty="0">
              <a:solidFill>
                <a:schemeClr val="accent6">
                  <a:lumMod val="60000"/>
                  <a:lumOff val="40000"/>
                  <a:alpha val="60000"/>
                </a:schemeClr>
              </a:solidFill>
            </a:endParaRPr>
          </a:p>
          <a:p>
            <a:pPr algn="l"/>
            <a:r>
              <a:rPr lang="en-US" sz="1100" b="1" i="1" dirty="0">
                <a:solidFill>
                  <a:schemeClr val="accent6">
                    <a:lumMod val="60000"/>
                    <a:lumOff val="40000"/>
                    <a:alpha val="60000"/>
                  </a:schemeClr>
                </a:solidFill>
              </a:rPr>
              <a:t>But the weights matrix would still be 2x1. So, when we multiply them, the resulting output matrix would be 10000x1. </a:t>
            </a:r>
          </a:p>
          <a:p>
            <a:pPr algn="l"/>
            <a:endParaRPr lang="en-US" sz="1100" b="1" i="1" dirty="0">
              <a:solidFill>
                <a:schemeClr val="accent6">
                  <a:lumMod val="60000"/>
                  <a:lumOff val="40000"/>
                  <a:alpha val="60000"/>
                </a:schemeClr>
              </a:solidFill>
            </a:endParaRPr>
          </a:p>
          <a:p>
            <a:pPr algn="l"/>
            <a:r>
              <a:rPr lang="en-US" sz="1100" b="1" i="1" dirty="0">
                <a:solidFill>
                  <a:schemeClr val="accent6">
                    <a:lumMod val="60000"/>
                    <a:lumOff val="40000"/>
                    <a:alpha val="60000"/>
                  </a:schemeClr>
                </a:solidFill>
              </a:rPr>
              <a:t>This shows us that regardless of the number of inputs, we will get just as many outputs. </a:t>
            </a:r>
          </a:p>
          <a:p>
            <a:pPr algn="l"/>
            <a:endParaRPr lang="en-US" sz="1100" b="1" i="1" dirty="0">
              <a:solidFill>
                <a:schemeClr val="accent6">
                  <a:lumMod val="60000"/>
                  <a:lumOff val="40000"/>
                  <a:alpha val="60000"/>
                </a:schemeClr>
              </a:solidFill>
            </a:endParaRPr>
          </a:p>
          <a:p>
            <a:pPr algn="l"/>
            <a:r>
              <a:rPr lang="en-US" sz="1100" b="1" i="1" dirty="0">
                <a:solidFill>
                  <a:schemeClr val="accent6">
                    <a:lumMod val="60000"/>
                    <a:lumOff val="40000"/>
                    <a:alpha val="60000"/>
                  </a:schemeClr>
                </a:solidFill>
              </a:rPr>
              <a:t>Moreover, the equation doesn’t change, as it only contained the two coefficients – 10000 and  100</a:t>
            </a:r>
          </a:p>
          <a:p>
            <a:pPr algn="l"/>
            <a:endParaRPr lang="en-US" sz="1100" b="1" i="1" dirty="0">
              <a:solidFill>
                <a:schemeClr val="accent6">
                  <a:lumMod val="60000"/>
                  <a:lumOff val="40000"/>
                  <a:alpha val="60000"/>
                </a:schemeClr>
              </a:solidFill>
            </a:endParaRPr>
          </a:p>
          <a:p>
            <a:pPr algn="l"/>
            <a:r>
              <a:rPr lang="en-US" sz="1100" b="1" i="1" dirty="0">
                <a:solidFill>
                  <a:schemeClr val="accent6">
                    <a:lumMod val="60000"/>
                    <a:lumOff val="40000"/>
                    <a:alpha val="60000"/>
                  </a:schemeClr>
                </a:solidFill>
              </a:rPr>
              <a:t>This concept is of paramount importance to machine learning, precisely because of its generality.</a:t>
            </a:r>
          </a:p>
          <a:p>
            <a:pPr algn="l"/>
            <a:endParaRPr lang="en-US" sz="1100" b="1" i="1" dirty="0">
              <a:solidFill>
                <a:schemeClr val="accent6">
                  <a:lumMod val="60000"/>
                  <a:lumOff val="40000"/>
                  <a:alpha val="60000"/>
                </a:schemeClr>
              </a:solidFill>
            </a:endParaRPr>
          </a:p>
          <a:p>
            <a:pPr algn="l"/>
            <a:r>
              <a:rPr lang="en-US" sz="1100" b="1" i="1" dirty="0">
                <a:solidFill>
                  <a:schemeClr val="accent6">
                    <a:lumMod val="60000"/>
                    <a:lumOff val="40000"/>
                    <a:alpha val="60000"/>
                  </a:schemeClr>
                </a:solidFill>
              </a:rPr>
              <a:t>So, whenever we are using linear algebra to compute many values simultaneously, we call this ‘array programming’ or ‘vectorized code’. It turns out that vectorized code is much, much faster (than loops for instance). There are libraries such as NumPy that are optimized for performing this kind of operations which greatly increases the computational efficiency of our code.</a:t>
            </a:r>
          </a:p>
          <a:p>
            <a:pPr algn="l"/>
            <a:endParaRPr lang="en-US" sz="1100" b="1" i="1" dirty="0">
              <a:solidFill>
                <a:schemeClr val="accent6">
                  <a:lumMod val="60000"/>
                  <a:lumOff val="40000"/>
                  <a:alpha val="60000"/>
                </a:schemeClr>
              </a:solidFill>
            </a:endParaRPr>
          </a:p>
        </p:txBody>
      </p:sp>
    </p:spTree>
    <p:extLst>
      <p:ext uri="{BB962C8B-B14F-4D97-AF65-F5344CB8AC3E}">
        <p14:creationId xmlns:p14="http://schemas.microsoft.com/office/powerpoint/2010/main" val="188447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676F-88B0-42EA-BB35-A7E76639A5DC}"/>
              </a:ext>
            </a:extLst>
          </p:cNvPr>
          <p:cNvSpPr>
            <a:spLocks noGrp="1"/>
          </p:cNvSpPr>
          <p:nvPr>
            <p:ph type="title"/>
          </p:nvPr>
        </p:nvSpPr>
        <p:spPr/>
        <p:txBody>
          <a:bodyPr/>
          <a:lstStyle/>
          <a:p>
            <a:pPr algn="ctr"/>
            <a:r>
              <a:rPr lang="en-US" sz="3200" dirty="0"/>
              <a:t>Useful Links</a:t>
            </a:r>
            <a:endParaRPr lang="en-SG" dirty="0"/>
          </a:p>
        </p:txBody>
      </p:sp>
      <p:sp>
        <p:nvSpPr>
          <p:cNvPr id="3" name="Content Placeholder 2">
            <a:extLst>
              <a:ext uri="{FF2B5EF4-FFF2-40B4-BE49-F238E27FC236}">
                <a16:creationId xmlns:a16="http://schemas.microsoft.com/office/drawing/2014/main" id="{72772FEE-C402-48E8-B233-E667BF9A7480}"/>
              </a:ext>
            </a:extLst>
          </p:cNvPr>
          <p:cNvSpPr>
            <a:spLocks noGrp="1"/>
          </p:cNvSpPr>
          <p:nvPr>
            <p:ph idx="1"/>
          </p:nvPr>
        </p:nvSpPr>
        <p:spPr>
          <a:xfrm>
            <a:off x="675861" y="1750060"/>
            <a:ext cx="10965276" cy="3052527"/>
          </a:xfrm>
        </p:spPr>
        <p:txBody>
          <a:bodyPr>
            <a:normAutofit/>
          </a:bodyPr>
          <a:lstStyle/>
          <a:p>
            <a:r>
              <a:rPr lang="en-US" b="1">
                <a:hlinkClick r:id="rId2"/>
              </a:rPr>
              <a:t>https://www.analyticsvidhya.com/blog/2019/07/10-applications-linear-algebra-data-science/</a:t>
            </a:r>
            <a:endParaRPr lang="en-US" b="1"/>
          </a:p>
          <a:p>
            <a:endParaRPr lang="en-US" b="1" dirty="0"/>
          </a:p>
        </p:txBody>
      </p:sp>
    </p:spTree>
    <p:extLst>
      <p:ext uri="{BB962C8B-B14F-4D97-AF65-F5344CB8AC3E}">
        <p14:creationId xmlns:p14="http://schemas.microsoft.com/office/powerpoint/2010/main" val="272301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676F-88B0-42EA-BB35-A7E76639A5DC}"/>
              </a:ext>
            </a:extLst>
          </p:cNvPr>
          <p:cNvSpPr>
            <a:spLocks noGrp="1"/>
          </p:cNvSpPr>
          <p:nvPr>
            <p:ph type="title"/>
          </p:nvPr>
        </p:nvSpPr>
        <p:spPr/>
        <p:txBody>
          <a:bodyPr/>
          <a:lstStyle/>
          <a:p>
            <a:pPr algn="ctr"/>
            <a:r>
              <a:rPr lang="en-US" sz="3200" dirty="0"/>
              <a:t>Data Science – A Definition</a:t>
            </a:r>
            <a:endParaRPr lang="en-SG" dirty="0"/>
          </a:p>
        </p:txBody>
      </p:sp>
      <p:sp>
        <p:nvSpPr>
          <p:cNvPr id="3" name="Content Placeholder 2">
            <a:extLst>
              <a:ext uri="{FF2B5EF4-FFF2-40B4-BE49-F238E27FC236}">
                <a16:creationId xmlns:a16="http://schemas.microsoft.com/office/drawing/2014/main" id="{72772FEE-C402-48E8-B233-E667BF9A7480}"/>
              </a:ext>
            </a:extLst>
          </p:cNvPr>
          <p:cNvSpPr>
            <a:spLocks noGrp="1"/>
          </p:cNvSpPr>
          <p:nvPr>
            <p:ph idx="1"/>
          </p:nvPr>
        </p:nvSpPr>
        <p:spPr>
          <a:xfrm>
            <a:off x="675861" y="1750060"/>
            <a:ext cx="10965276" cy="3052527"/>
          </a:xfrm>
        </p:spPr>
        <p:txBody>
          <a:bodyPr>
            <a:normAutofit lnSpcReduction="10000"/>
          </a:bodyPr>
          <a:lstStyle/>
          <a:p>
            <a:endParaRPr lang="en-US" b="1" dirty="0"/>
          </a:p>
          <a:p>
            <a:r>
              <a:rPr lang="en-US" b="1" dirty="0"/>
              <a:t>Data Science </a:t>
            </a:r>
            <a:r>
              <a:rPr lang="en-US" dirty="0"/>
              <a:t>is the science which uses </a:t>
            </a:r>
          </a:p>
          <a:p>
            <a:pPr lvl="1"/>
            <a:r>
              <a:rPr lang="en-US" dirty="0">
                <a:solidFill>
                  <a:schemeClr val="tx2"/>
                </a:solidFill>
              </a:rPr>
              <a:t>Domain Expertise</a:t>
            </a:r>
          </a:p>
          <a:p>
            <a:pPr lvl="2"/>
            <a:r>
              <a:rPr lang="en-US" dirty="0">
                <a:solidFill>
                  <a:schemeClr val="tx2"/>
                </a:solidFill>
              </a:rPr>
              <a:t>Knowledge of Mathematics &amp; statistics </a:t>
            </a:r>
          </a:p>
          <a:p>
            <a:pPr lvl="3"/>
            <a:r>
              <a:rPr lang="en-US" dirty="0">
                <a:solidFill>
                  <a:schemeClr val="tx2"/>
                </a:solidFill>
              </a:rPr>
              <a:t>Programming Skills </a:t>
            </a:r>
          </a:p>
          <a:p>
            <a:pPr marL="1828800" lvl="4" indent="0">
              <a:buNone/>
            </a:pPr>
            <a:r>
              <a:rPr lang="en-US" dirty="0"/>
              <a:t>to </a:t>
            </a:r>
          </a:p>
          <a:p>
            <a:pPr lvl="6"/>
            <a:r>
              <a:rPr lang="en-US" dirty="0">
                <a:solidFill>
                  <a:srgbClr val="FF3300"/>
                </a:solidFill>
              </a:rPr>
              <a:t>Extract meaningful information  from data and making it available in a timely manner to support business decisions.</a:t>
            </a:r>
          </a:p>
          <a:p>
            <a:pPr lvl="6"/>
            <a:endParaRPr lang="en-US" dirty="0">
              <a:solidFill>
                <a:srgbClr val="FF3300"/>
              </a:solidFill>
            </a:endParaRPr>
          </a:p>
        </p:txBody>
      </p:sp>
    </p:spTree>
    <p:extLst>
      <p:ext uri="{BB962C8B-B14F-4D97-AF65-F5344CB8AC3E}">
        <p14:creationId xmlns:p14="http://schemas.microsoft.com/office/powerpoint/2010/main" val="247851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DF2801-7AC1-4003-A7A8-8CCABF6A9890}"/>
              </a:ext>
            </a:extLst>
          </p:cNvPr>
          <p:cNvSpPr/>
          <p:nvPr/>
        </p:nvSpPr>
        <p:spPr>
          <a:xfrm>
            <a:off x="1524000" y="0"/>
            <a:ext cx="9144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992AA193-F4E0-4A11-927D-3FE0FA44EADD}"/>
              </a:ext>
            </a:extLst>
          </p:cNvPr>
          <p:cNvSpPr/>
          <p:nvPr/>
        </p:nvSpPr>
        <p:spPr>
          <a:xfrm>
            <a:off x="6847840" y="2707640"/>
            <a:ext cx="1158240" cy="579120"/>
          </a:xfrm>
          <a:prstGeom prst="rect">
            <a:avLst/>
          </a:prstGeom>
          <a:solidFill>
            <a:srgbClr val="EE6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97D8478-B209-4C29-874E-614F77D87FC5}"/>
              </a:ext>
            </a:extLst>
          </p:cNvPr>
          <p:cNvSpPr/>
          <p:nvPr/>
        </p:nvSpPr>
        <p:spPr>
          <a:xfrm>
            <a:off x="3037840" y="2707640"/>
            <a:ext cx="2275840" cy="579120"/>
          </a:xfrm>
          <a:prstGeom prst="rect">
            <a:avLst/>
          </a:prstGeom>
          <a:solidFill>
            <a:srgbClr val="EE6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A4911E64-C91B-46D5-A0CB-75E32EC2CD00}"/>
              </a:ext>
            </a:extLst>
          </p:cNvPr>
          <p:cNvSpPr/>
          <p:nvPr/>
        </p:nvSpPr>
        <p:spPr>
          <a:xfrm>
            <a:off x="2834640" y="3332480"/>
            <a:ext cx="4511040" cy="579120"/>
          </a:xfrm>
          <a:prstGeom prst="rect">
            <a:avLst/>
          </a:prstGeom>
          <a:solidFill>
            <a:srgbClr val="EE6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34D2119A-F62A-4F6C-A2A8-2569A61BB285}"/>
              </a:ext>
            </a:extLst>
          </p:cNvPr>
          <p:cNvSpPr/>
          <p:nvPr/>
        </p:nvSpPr>
        <p:spPr>
          <a:xfrm>
            <a:off x="4897120" y="3953893"/>
            <a:ext cx="3982720" cy="579120"/>
          </a:xfrm>
          <a:prstGeom prst="rect">
            <a:avLst/>
          </a:prstGeom>
          <a:solidFill>
            <a:srgbClr val="EE6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ACE9EF9A-B671-4A9D-9994-B51693285809}"/>
              </a:ext>
            </a:extLst>
          </p:cNvPr>
          <p:cNvSpPr txBox="1">
            <a:spLocks/>
          </p:cNvSpPr>
          <p:nvPr/>
        </p:nvSpPr>
        <p:spPr>
          <a:xfrm>
            <a:off x="1876541" y="274002"/>
            <a:ext cx="8360316" cy="60386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a:solidFill>
                  <a:schemeClr val="tx1"/>
                </a:solidFill>
                <a:latin typeface="Arial" pitchFamily="34" charset="0"/>
                <a:ea typeface="+mj-ea"/>
                <a:cs typeface="Arial" pitchFamily="34" charset="0"/>
              </a:defRPr>
            </a:lvl1pPr>
          </a:lstStyle>
          <a:p>
            <a:pPr algn="ctr"/>
            <a:r>
              <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Data Science is ... the </a:t>
            </a:r>
          </a:p>
          <a:p>
            <a:pPr algn="ctr"/>
            <a:r>
              <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Proactive use of Data and Advanced Analytics to Drive </a:t>
            </a:r>
          </a:p>
          <a:p>
            <a:pPr algn="ctr"/>
            <a:r>
              <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Better Decision Making</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TextBox 28">
            <a:extLst>
              <a:ext uri="{FF2B5EF4-FFF2-40B4-BE49-F238E27FC236}">
                <a16:creationId xmlns:a16="http://schemas.microsoft.com/office/drawing/2014/main" id="{09EB6FB8-F76F-4AA1-ACB6-B46EA8F10F05}"/>
              </a:ext>
            </a:extLst>
          </p:cNvPr>
          <p:cNvSpPr txBox="1"/>
          <p:nvPr/>
        </p:nvSpPr>
        <p:spPr>
          <a:xfrm>
            <a:off x="6788165" y="1026011"/>
            <a:ext cx="2636491" cy="523220"/>
          </a:xfrm>
          <a:prstGeom prst="rect">
            <a:avLst/>
          </a:prstGeom>
          <a:noFill/>
        </p:spPr>
        <p:txBody>
          <a:bodyPr wrap="none" rtlCol="0">
            <a:spAutoFit/>
          </a:bodyPr>
          <a:lstStyle/>
          <a:p>
            <a:pPr algn="ctr"/>
            <a:r>
              <a:rPr lang="en-GB" sz="2800" b="1" dirty="0">
                <a:solidFill>
                  <a:srgbClr val="EE612A"/>
                </a:solidFill>
                <a:latin typeface="Open Sans Light" panose="020B0306030504020204" pitchFamily="34" charset="0"/>
                <a:ea typeface="Open Sans Light" panose="020B0306030504020204" pitchFamily="34" charset="0"/>
                <a:cs typeface="Open Sans Light" panose="020B0306030504020204" pitchFamily="34" charset="0"/>
              </a:rPr>
              <a:t>Work with Data</a:t>
            </a:r>
          </a:p>
        </p:txBody>
      </p:sp>
      <p:sp>
        <p:nvSpPr>
          <p:cNvPr id="30" name="TextBox 29">
            <a:extLst>
              <a:ext uri="{FF2B5EF4-FFF2-40B4-BE49-F238E27FC236}">
                <a16:creationId xmlns:a16="http://schemas.microsoft.com/office/drawing/2014/main" id="{02AB2043-3301-4F33-A5AB-AA546CFDDABB}"/>
              </a:ext>
            </a:extLst>
          </p:cNvPr>
          <p:cNvSpPr txBox="1"/>
          <p:nvPr/>
        </p:nvSpPr>
        <p:spPr>
          <a:xfrm>
            <a:off x="2029133" y="1025862"/>
            <a:ext cx="3645550" cy="523220"/>
          </a:xfrm>
          <a:prstGeom prst="rect">
            <a:avLst/>
          </a:prstGeom>
          <a:noFill/>
        </p:spPr>
        <p:txBody>
          <a:bodyPr wrap="none" rtlCol="0">
            <a:spAutoFit/>
          </a:bodyPr>
          <a:lstStyle/>
          <a:p>
            <a:pPr algn="ctr"/>
            <a:r>
              <a:rPr lang="en-GB" sz="2800" b="1" dirty="0">
                <a:solidFill>
                  <a:srgbClr val="EE612A"/>
                </a:solidFill>
                <a:latin typeface="Open Sans Light" panose="020B0306030504020204" pitchFamily="34" charset="0"/>
                <a:ea typeface="Open Sans Light" panose="020B0306030504020204" pitchFamily="34" charset="0"/>
                <a:cs typeface="Open Sans Light" panose="020B0306030504020204" pitchFamily="34" charset="0"/>
              </a:rPr>
              <a:t>Engage with Business</a:t>
            </a:r>
          </a:p>
        </p:txBody>
      </p:sp>
      <p:sp>
        <p:nvSpPr>
          <p:cNvPr id="31" name="TextBox 30">
            <a:extLst>
              <a:ext uri="{FF2B5EF4-FFF2-40B4-BE49-F238E27FC236}">
                <a16:creationId xmlns:a16="http://schemas.microsoft.com/office/drawing/2014/main" id="{B810AC69-9C89-4732-9514-C2691ACFE507}"/>
              </a:ext>
            </a:extLst>
          </p:cNvPr>
          <p:cNvSpPr txBox="1"/>
          <p:nvPr/>
        </p:nvSpPr>
        <p:spPr>
          <a:xfrm>
            <a:off x="6655745" y="5070467"/>
            <a:ext cx="3470823" cy="523220"/>
          </a:xfrm>
          <a:prstGeom prst="rect">
            <a:avLst/>
          </a:prstGeom>
          <a:noFill/>
        </p:spPr>
        <p:txBody>
          <a:bodyPr wrap="none" rtlCol="0">
            <a:spAutoFit/>
          </a:bodyPr>
          <a:lstStyle/>
          <a:p>
            <a:pPr algn="ctr"/>
            <a:r>
              <a:rPr lang="en-GB" sz="2800" b="1" dirty="0">
                <a:solidFill>
                  <a:srgbClr val="EE612A"/>
                </a:solidFill>
                <a:latin typeface="Open Sans Light" panose="020B0306030504020204" pitchFamily="34" charset="0"/>
                <a:ea typeface="Open Sans Light" panose="020B0306030504020204" pitchFamily="34" charset="0"/>
                <a:cs typeface="Open Sans Light" panose="020B0306030504020204" pitchFamily="34" charset="0"/>
              </a:rPr>
              <a:t>Industrialise &gt; Code</a:t>
            </a:r>
          </a:p>
        </p:txBody>
      </p:sp>
      <p:sp>
        <p:nvSpPr>
          <p:cNvPr id="32" name="TextBox 31">
            <a:extLst>
              <a:ext uri="{FF2B5EF4-FFF2-40B4-BE49-F238E27FC236}">
                <a16:creationId xmlns:a16="http://schemas.microsoft.com/office/drawing/2014/main" id="{96575BAE-3565-4A55-B668-410A5BA1B514}"/>
              </a:ext>
            </a:extLst>
          </p:cNvPr>
          <p:cNvSpPr txBox="1"/>
          <p:nvPr/>
        </p:nvSpPr>
        <p:spPr>
          <a:xfrm>
            <a:off x="2795201" y="5070467"/>
            <a:ext cx="2808013" cy="523220"/>
          </a:xfrm>
          <a:prstGeom prst="rect">
            <a:avLst/>
          </a:prstGeom>
          <a:noFill/>
        </p:spPr>
        <p:txBody>
          <a:bodyPr wrap="none" rtlCol="0">
            <a:spAutoFit/>
          </a:bodyPr>
          <a:lstStyle/>
          <a:p>
            <a:pPr algn="ctr"/>
            <a:r>
              <a:rPr lang="en-GB" sz="2800" b="1" dirty="0">
                <a:solidFill>
                  <a:srgbClr val="EE612A"/>
                </a:solidFill>
                <a:latin typeface="Open Sans Light" panose="020B0306030504020204" pitchFamily="34" charset="0"/>
                <a:ea typeface="Open Sans Light" panose="020B0306030504020204" pitchFamily="34" charset="0"/>
                <a:cs typeface="Open Sans Light" panose="020B0306030504020204" pitchFamily="34" charset="0"/>
              </a:rPr>
              <a:t>Analytic Breadth</a:t>
            </a:r>
          </a:p>
        </p:txBody>
      </p:sp>
      <p:cxnSp>
        <p:nvCxnSpPr>
          <p:cNvPr id="3" name="Straight Connector 2">
            <a:extLst>
              <a:ext uri="{FF2B5EF4-FFF2-40B4-BE49-F238E27FC236}">
                <a16:creationId xmlns:a16="http://schemas.microsoft.com/office/drawing/2014/main" id="{F74CC88B-084B-494F-A6A8-305B88E53B6D}"/>
              </a:ext>
            </a:extLst>
          </p:cNvPr>
          <p:cNvCxnSpPr>
            <a:cxnSpLocks/>
          </p:cNvCxnSpPr>
          <p:nvPr/>
        </p:nvCxnSpPr>
        <p:spPr>
          <a:xfrm>
            <a:off x="3415207" y="1549083"/>
            <a:ext cx="0" cy="1184677"/>
          </a:xfrm>
          <a:prstGeom prst="line">
            <a:avLst/>
          </a:prstGeom>
          <a:ln w="38100">
            <a:solidFill>
              <a:srgbClr val="EE612A"/>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101E964-3876-49E8-8CEC-4D2BE0E7B283}"/>
              </a:ext>
            </a:extLst>
          </p:cNvPr>
          <p:cNvCxnSpPr>
            <a:cxnSpLocks/>
          </p:cNvCxnSpPr>
          <p:nvPr/>
        </p:nvCxnSpPr>
        <p:spPr>
          <a:xfrm>
            <a:off x="7443012" y="1522964"/>
            <a:ext cx="0" cy="1184677"/>
          </a:xfrm>
          <a:prstGeom prst="line">
            <a:avLst/>
          </a:prstGeom>
          <a:ln w="38100">
            <a:solidFill>
              <a:srgbClr val="EE612A"/>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C5E1F8B-9517-4E0B-A94C-1323DB657627}"/>
              </a:ext>
            </a:extLst>
          </p:cNvPr>
          <p:cNvCxnSpPr>
            <a:cxnSpLocks/>
          </p:cNvCxnSpPr>
          <p:nvPr/>
        </p:nvCxnSpPr>
        <p:spPr>
          <a:xfrm>
            <a:off x="3175177" y="3877311"/>
            <a:ext cx="0" cy="1184677"/>
          </a:xfrm>
          <a:prstGeom prst="line">
            <a:avLst/>
          </a:prstGeom>
          <a:ln w="38100">
            <a:solidFill>
              <a:srgbClr val="EE612A"/>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442079D-E699-4B4F-87A6-C3744F0E56E0}"/>
              </a:ext>
            </a:extLst>
          </p:cNvPr>
          <p:cNvCxnSpPr>
            <a:cxnSpLocks/>
          </p:cNvCxnSpPr>
          <p:nvPr/>
        </p:nvCxnSpPr>
        <p:spPr>
          <a:xfrm>
            <a:off x="5132891" y="4469649"/>
            <a:ext cx="0" cy="592339"/>
          </a:xfrm>
          <a:prstGeom prst="line">
            <a:avLst/>
          </a:prstGeom>
          <a:ln w="38100">
            <a:solidFill>
              <a:srgbClr val="EE612A"/>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1FE8EFA-49BA-4DE8-B646-AFC9B35FE851}"/>
              </a:ext>
            </a:extLst>
          </p:cNvPr>
          <p:cNvCxnSpPr>
            <a:cxnSpLocks/>
          </p:cNvCxnSpPr>
          <p:nvPr/>
        </p:nvCxnSpPr>
        <p:spPr>
          <a:xfrm>
            <a:off x="7891780" y="4409009"/>
            <a:ext cx="0" cy="648000"/>
          </a:xfrm>
          <a:prstGeom prst="line">
            <a:avLst/>
          </a:prstGeom>
          <a:ln w="38100">
            <a:solidFill>
              <a:srgbClr val="EE612A"/>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239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9A97E53-6C84-4A8E-B02C-CD6E8B3D6BC3}" type="slidenum">
              <a:rPr lang="en-US" smtClean="0"/>
              <a:pPr/>
              <a:t>4</a:t>
            </a:fld>
            <a:endParaRPr lang="en-US"/>
          </a:p>
        </p:txBody>
      </p:sp>
      <p:pic>
        <p:nvPicPr>
          <p:cNvPr id="7" name="Content Placeholder 6" descr="A picture containing text, businesscard&#10;&#10;Description automatically generated">
            <a:extLst>
              <a:ext uri="{FF2B5EF4-FFF2-40B4-BE49-F238E27FC236}">
                <a16:creationId xmlns:a16="http://schemas.microsoft.com/office/drawing/2014/main" id="{62456797-CDBC-452A-889C-42C1DAB236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5313" y="848893"/>
            <a:ext cx="8736144" cy="5335572"/>
          </a:xfrm>
        </p:spPr>
      </p:pic>
      <p:sp>
        <p:nvSpPr>
          <p:cNvPr id="8" name="Title 1">
            <a:extLst>
              <a:ext uri="{FF2B5EF4-FFF2-40B4-BE49-F238E27FC236}">
                <a16:creationId xmlns:a16="http://schemas.microsoft.com/office/drawing/2014/main" id="{D13ED5F6-409C-4C43-853C-E3AF7C1BC399}"/>
              </a:ext>
            </a:extLst>
          </p:cNvPr>
          <p:cNvSpPr>
            <a:spLocks noGrp="1"/>
          </p:cNvSpPr>
          <p:nvPr>
            <p:ph type="title"/>
          </p:nvPr>
        </p:nvSpPr>
        <p:spPr>
          <a:xfrm>
            <a:off x="550863" y="115641"/>
            <a:ext cx="11090275" cy="643220"/>
          </a:xfrm>
        </p:spPr>
        <p:txBody>
          <a:bodyPr/>
          <a:lstStyle/>
          <a:p>
            <a:pPr algn="ctr"/>
            <a:r>
              <a:rPr lang="en-US" sz="3200" dirty="0"/>
              <a:t>Data Science – Process</a:t>
            </a:r>
            <a:endParaRPr lang="en-SG" dirty="0"/>
          </a:p>
        </p:txBody>
      </p:sp>
      <p:sp>
        <p:nvSpPr>
          <p:cNvPr id="10" name="Rectangle 9">
            <a:extLst>
              <a:ext uri="{FF2B5EF4-FFF2-40B4-BE49-F238E27FC236}">
                <a16:creationId xmlns:a16="http://schemas.microsoft.com/office/drawing/2014/main" id="{75B0B954-F61E-4934-9CA1-0B251A1328BB}"/>
              </a:ext>
            </a:extLst>
          </p:cNvPr>
          <p:cNvSpPr/>
          <p:nvPr/>
        </p:nvSpPr>
        <p:spPr>
          <a:xfrm>
            <a:off x="6736702" y="4506685"/>
            <a:ext cx="3797560" cy="1418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a:t>Data Driven Decisions </a:t>
            </a:r>
          </a:p>
          <a:p>
            <a:pPr marL="285750" indent="-285750">
              <a:buFont typeface="Wingdings" panose="05000000000000000000" pitchFamily="2" charset="2"/>
              <a:buChar char="ü"/>
            </a:pPr>
            <a:r>
              <a:rPr lang="en-US" dirty="0"/>
              <a:t>Competitive advantage</a:t>
            </a:r>
          </a:p>
          <a:p>
            <a:pPr marL="285750" indent="-285750">
              <a:buFont typeface="Wingdings" panose="05000000000000000000" pitchFamily="2" charset="2"/>
              <a:buChar char="ü"/>
            </a:pPr>
            <a:r>
              <a:rPr lang="en-US" dirty="0"/>
              <a:t>Enhanced Business processes</a:t>
            </a:r>
          </a:p>
          <a:p>
            <a:pPr marL="285750" indent="-285750">
              <a:buFont typeface="Wingdings" panose="05000000000000000000" pitchFamily="2" charset="2"/>
              <a:buChar char="ü"/>
            </a:pPr>
            <a:r>
              <a:rPr lang="en-US" dirty="0"/>
              <a:t>Increased ROI</a:t>
            </a:r>
            <a:endParaRPr lang="en-SG" dirty="0"/>
          </a:p>
        </p:txBody>
      </p:sp>
    </p:spTree>
    <p:extLst>
      <p:ext uri="{BB962C8B-B14F-4D97-AF65-F5344CB8AC3E}">
        <p14:creationId xmlns:p14="http://schemas.microsoft.com/office/powerpoint/2010/main" val="157333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0">
            <a:extLst>
              <a:ext uri="{FF2B5EF4-FFF2-40B4-BE49-F238E27FC236}">
                <a16:creationId xmlns:a16="http://schemas.microsoft.com/office/drawing/2014/main" id="{07230E24-779E-479B-B236-1AE35C166172}"/>
              </a:ext>
            </a:extLst>
          </p:cNvPr>
          <p:cNvSpPr txBox="1">
            <a:spLocks noChangeArrowheads="1"/>
          </p:cNvSpPr>
          <p:nvPr/>
        </p:nvSpPr>
        <p:spPr bwMode="auto">
          <a:xfrm>
            <a:off x="7010400" y="76200"/>
            <a:ext cx="3276600" cy="369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r">
              <a:spcBef>
                <a:spcPct val="50000"/>
              </a:spcBef>
            </a:pPr>
            <a:r>
              <a:rPr lang="en-US" altLang="en-US" sz="1800" i="1">
                <a:solidFill>
                  <a:srgbClr val="008000"/>
                </a:solidFill>
                <a:latin typeface="Comic Sans MS" panose="030F0702030302020204" pitchFamily="66" charset="0"/>
              </a:rPr>
              <a:t>There's certainly a lot of it!</a:t>
            </a:r>
          </a:p>
        </p:txBody>
      </p:sp>
      <p:pic>
        <p:nvPicPr>
          <p:cNvPr id="58370" name="Picture 70" descr="Screen shot 2012-09-07 at 12.46.35 PM.png">
            <a:extLst>
              <a:ext uri="{FF2B5EF4-FFF2-40B4-BE49-F238E27FC236}">
                <a16:creationId xmlns:a16="http://schemas.microsoft.com/office/drawing/2014/main" id="{584BFCE6-F455-461A-8704-F29B1CBFAA05}"/>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600201" y="3649664"/>
            <a:ext cx="165417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9" name="Straight Connector 58">
            <a:extLst>
              <a:ext uri="{FF2B5EF4-FFF2-40B4-BE49-F238E27FC236}">
                <a16:creationId xmlns:a16="http://schemas.microsoft.com/office/drawing/2014/main" id="{B71BB270-E4CC-4FF8-B98B-08A7D39F13F8}"/>
              </a:ext>
            </a:extLst>
          </p:cNvPr>
          <p:cNvCxnSpPr/>
          <p:nvPr/>
        </p:nvCxnSpPr>
        <p:spPr>
          <a:xfrm flipV="1">
            <a:off x="3489325" y="1616075"/>
            <a:ext cx="6243638" cy="1644650"/>
          </a:xfrm>
          <a:prstGeom prst="line">
            <a:avLst/>
          </a:prstGeom>
          <a:ln w="28575" cmpd="sng">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02DFCADE-AC5D-4146-9099-B3A2E9331AB3}"/>
              </a:ext>
            </a:extLst>
          </p:cNvPr>
          <p:cNvCxnSpPr/>
          <p:nvPr/>
        </p:nvCxnSpPr>
        <p:spPr>
          <a:xfrm>
            <a:off x="3300413" y="418465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C0D4C8-01D4-4060-9776-35DCF745DE9B}"/>
              </a:ext>
            </a:extLst>
          </p:cNvPr>
          <p:cNvCxnSpPr/>
          <p:nvPr/>
        </p:nvCxnSpPr>
        <p:spPr>
          <a:xfrm>
            <a:off x="1870075" y="5080000"/>
            <a:ext cx="7994650" cy="0"/>
          </a:xfrm>
          <a:prstGeom prst="line">
            <a:avLst/>
          </a:prstGeom>
          <a:ln w="12700">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4C910A5-75DF-4A3E-958A-8DAA69FB570D}"/>
              </a:ext>
            </a:extLst>
          </p:cNvPr>
          <p:cNvCxnSpPr/>
          <p:nvPr/>
        </p:nvCxnSpPr>
        <p:spPr>
          <a:xfrm>
            <a:off x="3300413" y="436880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E07AFE80-29FE-44C2-B7E5-C97D9435E528}"/>
              </a:ext>
            </a:extLst>
          </p:cNvPr>
          <p:cNvCxnSpPr/>
          <p:nvPr/>
        </p:nvCxnSpPr>
        <p:spPr>
          <a:xfrm>
            <a:off x="3300413" y="4627563"/>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739B5C7-1E77-4C32-B05E-FE7BD46D05EA}"/>
              </a:ext>
            </a:extLst>
          </p:cNvPr>
          <p:cNvCxnSpPr/>
          <p:nvPr/>
        </p:nvCxnSpPr>
        <p:spPr>
          <a:xfrm>
            <a:off x="3300413" y="357505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005948E-BCB7-4E61-A3FF-D8920211CE07}"/>
              </a:ext>
            </a:extLst>
          </p:cNvPr>
          <p:cNvCxnSpPr/>
          <p:nvPr/>
        </p:nvCxnSpPr>
        <p:spPr>
          <a:xfrm>
            <a:off x="3300413" y="3649663"/>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C2B7691-EBA8-4094-9EE3-C86822018B7E}"/>
              </a:ext>
            </a:extLst>
          </p:cNvPr>
          <p:cNvCxnSpPr/>
          <p:nvPr/>
        </p:nvCxnSpPr>
        <p:spPr>
          <a:xfrm>
            <a:off x="3300413" y="3713163"/>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9B2ACDA-7A2A-4F3E-BBA3-81542390D684}"/>
              </a:ext>
            </a:extLst>
          </p:cNvPr>
          <p:cNvCxnSpPr/>
          <p:nvPr/>
        </p:nvCxnSpPr>
        <p:spPr>
          <a:xfrm>
            <a:off x="3300413" y="4017963"/>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0419A91-A24E-4966-9718-D204816727DE}"/>
              </a:ext>
            </a:extLst>
          </p:cNvPr>
          <p:cNvCxnSpPr/>
          <p:nvPr/>
        </p:nvCxnSpPr>
        <p:spPr>
          <a:xfrm>
            <a:off x="3300413" y="380682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B129897-0AA3-4C11-9939-2D72B25A4B01}"/>
              </a:ext>
            </a:extLst>
          </p:cNvPr>
          <p:cNvCxnSpPr/>
          <p:nvPr/>
        </p:nvCxnSpPr>
        <p:spPr>
          <a:xfrm>
            <a:off x="3300413" y="390842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9DD8308-916C-48EB-B957-F1E7AE2A9BD1}"/>
              </a:ext>
            </a:extLst>
          </p:cNvPr>
          <p:cNvCxnSpPr/>
          <p:nvPr/>
        </p:nvCxnSpPr>
        <p:spPr>
          <a:xfrm>
            <a:off x="3300413" y="261937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A826D2B-E574-4A7A-917C-02D59FCB8A57}"/>
              </a:ext>
            </a:extLst>
          </p:cNvPr>
          <p:cNvCxnSpPr/>
          <p:nvPr/>
        </p:nvCxnSpPr>
        <p:spPr>
          <a:xfrm>
            <a:off x="1870075" y="3514725"/>
            <a:ext cx="7994650" cy="0"/>
          </a:xfrm>
          <a:prstGeom prst="line">
            <a:avLst/>
          </a:prstGeom>
          <a:ln w="12700">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F2B086A-E395-4271-B715-ECADB721950E}"/>
              </a:ext>
            </a:extLst>
          </p:cNvPr>
          <p:cNvCxnSpPr/>
          <p:nvPr/>
        </p:nvCxnSpPr>
        <p:spPr>
          <a:xfrm>
            <a:off x="3300413" y="280352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053C26-85AC-415B-A7B1-17E6C395B8BD}"/>
              </a:ext>
            </a:extLst>
          </p:cNvPr>
          <p:cNvCxnSpPr/>
          <p:nvPr/>
        </p:nvCxnSpPr>
        <p:spPr>
          <a:xfrm>
            <a:off x="3300413" y="3062288"/>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3A7DEE-DE57-434C-A8CE-FBEBC11A0473}"/>
              </a:ext>
            </a:extLst>
          </p:cNvPr>
          <p:cNvCxnSpPr/>
          <p:nvPr/>
        </p:nvCxnSpPr>
        <p:spPr>
          <a:xfrm>
            <a:off x="3300413" y="2011363"/>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C0D50A6-3BD6-4243-BA49-376C90670514}"/>
              </a:ext>
            </a:extLst>
          </p:cNvPr>
          <p:cNvCxnSpPr/>
          <p:nvPr/>
        </p:nvCxnSpPr>
        <p:spPr>
          <a:xfrm>
            <a:off x="3300413" y="2084388"/>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199F755-34C8-44F5-9627-31D7EDBB63AF}"/>
              </a:ext>
            </a:extLst>
          </p:cNvPr>
          <p:cNvCxnSpPr/>
          <p:nvPr/>
        </p:nvCxnSpPr>
        <p:spPr>
          <a:xfrm>
            <a:off x="3300413" y="214947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2EFEB6C-7B5A-43B8-B4D8-58245C4AB1E3}"/>
              </a:ext>
            </a:extLst>
          </p:cNvPr>
          <p:cNvCxnSpPr/>
          <p:nvPr/>
        </p:nvCxnSpPr>
        <p:spPr>
          <a:xfrm>
            <a:off x="3300413" y="245427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D61AB1D-5A64-4447-8F35-8FE7A5DD08D5}"/>
              </a:ext>
            </a:extLst>
          </p:cNvPr>
          <p:cNvCxnSpPr/>
          <p:nvPr/>
        </p:nvCxnSpPr>
        <p:spPr>
          <a:xfrm>
            <a:off x="3300413" y="224155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09E07FC-C4E1-48EF-8892-1B14241AD986}"/>
              </a:ext>
            </a:extLst>
          </p:cNvPr>
          <p:cNvCxnSpPr/>
          <p:nvPr/>
        </p:nvCxnSpPr>
        <p:spPr>
          <a:xfrm>
            <a:off x="3300413" y="234315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F51ADB6-4D13-4444-AD85-E948E3433D54}"/>
              </a:ext>
            </a:extLst>
          </p:cNvPr>
          <p:cNvCxnSpPr/>
          <p:nvPr/>
        </p:nvCxnSpPr>
        <p:spPr>
          <a:xfrm>
            <a:off x="3300413" y="1055688"/>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63CC0BF-C2D2-4CAF-B607-CBC3DB6ED9B2}"/>
              </a:ext>
            </a:extLst>
          </p:cNvPr>
          <p:cNvCxnSpPr/>
          <p:nvPr/>
        </p:nvCxnSpPr>
        <p:spPr>
          <a:xfrm>
            <a:off x="1870075" y="1949450"/>
            <a:ext cx="7994650" cy="0"/>
          </a:xfrm>
          <a:prstGeom prst="line">
            <a:avLst/>
          </a:prstGeom>
          <a:ln w="12700">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C59F9A7-4288-42D4-8D87-B28092162750}"/>
              </a:ext>
            </a:extLst>
          </p:cNvPr>
          <p:cNvCxnSpPr/>
          <p:nvPr/>
        </p:nvCxnSpPr>
        <p:spPr>
          <a:xfrm>
            <a:off x="3300413" y="1239838"/>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F91834F-1897-49F0-B16F-B1487128B522}"/>
              </a:ext>
            </a:extLst>
          </p:cNvPr>
          <p:cNvCxnSpPr/>
          <p:nvPr/>
        </p:nvCxnSpPr>
        <p:spPr>
          <a:xfrm>
            <a:off x="3300413" y="149860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170F308-D628-47C3-B7CB-9B047437F4C5}"/>
              </a:ext>
            </a:extLst>
          </p:cNvPr>
          <p:cNvCxnSpPr/>
          <p:nvPr/>
        </p:nvCxnSpPr>
        <p:spPr>
          <a:xfrm>
            <a:off x="3300413" y="446088"/>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DFD2105-1235-44FE-919D-EDDC377A4F9E}"/>
              </a:ext>
            </a:extLst>
          </p:cNvPr>
          <p:cNvCxnSpPr/>
          <p:nvPr/>
        </p:nvCxnSpPr>
        <p:spPr>
          <a:xfrm>
            <a:off x="3300413" y="52070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2F72837F-F3EA-4714-832B-0C783C466E38}"/>
              </a:ext>
            </a:extLst>
          </p:cNvPr>
          <p:cNvCxnSpPr/>
          <p:nvPr/>
        </p:nvCxnSpPr>
        <p:spPr>
          <a:xfrm>
            <a:off x="3300413" y="58420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CB2F912-04A6-4F20-8C4F-B0BA2B92FE15}"/>
              </a:ext>
            </a:extLst>
          </p:cNvPr>
          <p:cNvCxnSpPr/>
          <p:nvPr/>
        </p:nvCxnSpPr>
        <p:spPr>
          <a:xfrm>
            <a:off x="3300413" y="88900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D47FCA07-EAAB-4E4F-9FB8-574023B4A819}"/>
              </a:ext>
            </a:extLst>
          </p:cNvPr>
          <p:cNvCxnSpPr/>
          <p:nvPr/>
        </p:nvCxnSpPr>
        <p:spPr>
          <a:xfrm>
            <a:off x="3300413" y="67627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DF841D93-7DB1-4AC4-A6C2-75388E2134E6}"/>
              </a:ext>
            </a:extLst>
          </p:cNvPr>
          <p:cNvCxnSpPr/>
          <p:nvPr/>
        </p:nvCxnSpPr>
        <p:spPr>
          <a:xfrm>
            <a:off x="3300413" y="77787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8402" name="TextBox 2">
            <a:extLst>
              <a:ext uri="{FF2B5EF4-FFF2-40B4-BE49-F238E27FC236}">
                <a16:creationId xmlns:a16="http://schemas.microsoft.com/office/drawing/2014/main" id="{161AC75D-0279-4B58-88CC-AB0381487B2A}"/>
              </a:ext>
            </a:extLst>
          </p:cNvPr>
          <p:cNvSpPr txBox="1">
            <a:spLocks noChangeArrowheads="1"/>
          </p:cNvSpPr>
          <p:nvPr/>
        </p:nvSpPr>
        <p:spPr bwMode="auto">
          <a:xfrm>
            <a:off x="8924925" y="5080000"/>
            <a:ext cx="1047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800">
                <a:solidFill>
                  <a:srgbClr val="000000"/>
                </a:solidFill>
                <a:latin typeface="Calibri" panose="020F0502020204030204" pitchFamily="34" charset="0"/>
              </a:rPr>
              <a:t>2015</a:t>
            </a:r>
          </a:p>
        </p:txBody>
      </p:sp>
      <p:sp>
        <p:nvSpPr>
          <p:cNvPr id="58403" name="TextBox 37">
            <a:extLst>
              <a:ext uri="{FF2B5EF4-FFF2-40B4-BE49-F238E27FC236}">
                <a16:creationId xmlns:a16="http://schemas.microsoft.com/office/drawing/2014/main" id="{3F0D42EB-09B9-465E-A4AE-63EF4CF7B6AD}"/>
              </a:ext>
            </a:extLst>
          </p:cNvPr>
          <p:cNvSpPr txBox="1">
            <a:spLocks noChangeArrowheads="1"/>
          </p:cNvSpPr>
          <p:nvPr/>
        </p:nvSpPr>
        <p:spPr bwMode="auto">
          <a:xfrm>
            <a:off x="2001839" y="1651000"/>
            <a:ext cx="1304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r" eaLnBrk="1" hangingPunct="1"/>
            <a:r>
              <a:rPr lang="en-US" altLang="en-US" sz="1800">
                <a:solidFill>
                  <a:srgbClr val="000000"/>
                </a:solidFill>
                <a:latin typeface="Calibri" panose="020F0502020204030204" pitchFamily="34" charset="0"/>
              </a:rPr>
              <a:t>1 Zettabyte</a:t>
            </a:r>
          </a:p>
        </p:txBody>
      </p:sp>
      <p:sp>
        <p:nvSpPr>
          <p:cNvPr id="58404" name="TextBox 38">
            <a:extLst>
              <a:ext uri="{FF2B5EF4-FFF2-40B4-BE49-F238E27FC236}">
                <a16:creationId xmlns:a16="http://schemas.microsoft.com/office/drawing/2014/main" id="{AA278D7E-A7F7-4EFD-A153-DDE2509B69CC}"/>
              </a:ext>
            </a:extLst>
          </p:cNvPr>
          <p:cNvSpPr txBox="1">
            <a:spLocks noChangeArrowheads="1"/>
          </p:cNvSpPr>
          <p:nvPr/>
        </p:nvSpPr>
        <p:spPr bwMode="auto">
          <a:xfrm>
            <a:off x="1995489" y="3217863"/>
            <a:ext cx="1304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r" eaLnBrk="1" hangingPunct="1"/>
            <a:r>
              <a:rPr lang="en-US" altLang="en-US" sz="1800">
                <a:solidFill>
                  <a:srgbClr val="000000"/>
                </a:solidFill>
                <a:latin typeface="Calibri" panose="020F0502020204030204" pitchFamily="34" charset="0"/>
              </a:rPr>
              <a:t>1 Exabyte</a:t>
            </a:r>
          </a:p>
        </p:txBody>
      </p:sp>
      <p:sp>
        <p:nvSpPr>
          <p:cNvPr id="58405" name="TextBox 39">
            <a:extLst>
              <a:ext uri="{FF2B5EF4-FFF2-40B4-BE49-F238E27FC236}">
                <a16:creationId xmlns:a16="http://schemas.microsoft.com/office/drawing/2014/main" id="{CC6020AA-88B1-494A-A180-05C0675B5900}"/>
              </a:ext>
            </a:extLst>
          </p:cNvPr>
          <p:cNvSpPr txBox="1">
            <a:spLocks noChangeArrowheads="1"/>
          </p:cNvSpPr>
          <p:nvPr/>
        </p:nvSpPr>
        <p:spPr bwMode="auto">
          <a:xfrm>
            <a:off x="1995489" y="4779963"/>
            <a:ext cx="1304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r" eaLnBrk="1" hangingPunct="1"/>
            <a:r>
              <a:rPr lang="en-US" altLang="en-US" sz="1800">
                <a:solidFill>
                  <a:srgbClr val="000000"/>
                </a:solidFill>
                <a:latin typeface="Calibri" panose="020F0502020204030204" pitchFamily="34" charset="0"/>
              </a:rPr>
              <a:t>1 Petabyte</a:t>
            </a:r>
          </a:p>
        </p:txBody>
      </p:sp>
      <p:sp>
        <p:nvSpPr>
          <p:cNvPr id="58406" name="Rectangle 3">
            <a:extLst>
              <a:ext uri="{FF2B5EF4-FFF2-40B4-BE49-F238E27FC236}">
                <a16:creationId xmlns:a16="http://schemas.microsoft.com/office/drawing/2014/main" id="{239AD3AD-8C1B-41C4-B185-C97ABED6AC6A}"/>
              </a:ext>
            </a:extLst>
          </p:cNvPr>
          <p:cNvSpPr>
            <a:spLocks noChangeArrowheads="1"/>
          </p:cNvSpPr>
          <p:nvPr/>
        </p:nvSpPr>
        <p:spPr bwMode="auto">
          <a:xfrm>
            <a:off x="6227764" y="6526213"/>
            <a:ext cx="43910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(brain) 14 PB:  http://www.quora.com/Neuroscience-1/How-much-data-can-the-human-brain-store</a:t>
            </a:r>
          </a:p>
        </p:txBody>
      </p:sp>
      <p:sp>
        <p:nvSpPr>
          <p:cNvPr id="58407" name="Rectangle 40">
            <a:extLst>
              <a:ext uri="{FF2B5EF4-FFF2-40B4-BE49-F238E27FC236}">
                <a16:creationId xmlns:a16="http://schemas.microsoft.com/office/drawing/2014/main" id="{5515FF8E-95D4-4739-94EA-BE5DC20E01C6}"/>
              </a:ext>
            </a:extLst>
          </p:cNvPr>
          <p:cNvSpPr>
            <a:spLocks noChangeArrowheads="1"/>
          </p:cNvSpPr>
          <p:nvPr/>
        </p:nvSpPr>
        <p:spPr bwMode="auto">
          <a:xfrm>
            <a:off x="6227764" y="5986463"/>
            <a:ext cx="43910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(2002) 5 EB: http://www2.sims.berkeley.edu/research/projects/how-much-info-2003/execsum.htm</a:t>
            </a:r>
          </a:p>
        </p:txBody>
      </p:sp>
      <p:sp>
        <p:nvSpPr>
          <p:cNvPr id="58408" name="TextBox 41">
            <a:extLst>
              <a:ext uri="{FF2B5EF4-FFF2-40B4-BE49-F238E27FC236}">
                <a16:creationId xmlns:a16="http://schemas.microsoft.com/office/drawing/2014/main" id="{C5E3DB10-E8C4-4AD7-9126-967958CFA975}"/>
              </a:ext>
            </a:extLst>
          </p:cNvPr>
          <p:cNvSpPr txBox="1">
            <a:spLocks noChangeArrowheads="1"/>
          </p:cNvSpPr>
          <p:nvPr/>
        </p:nvSpPr>
        <p:spPr bwMode="auto">
          <a:xfrm>
            <a:off x="1676400" y="5218113"/>
            <a:ext cx="1917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200">
                <a:solidFill>
                  <a:srgbClr val="7F7F7F"/>
                </a:solidFill>
                <a:latin typeface="Calibri" panose="020F0502020204030204" pitchFamily="34" charset="0"/>
              </a:rPr>
              <a:t>1 Petabyte  ==  1000 TB</a:t>
            </a:r>
          </a:p>
        </p:txBody>
      </p:sp>
      <p:sp>
        <p:nvSpPr>
          <p:cNvPr id="58409" name="TextBox 42">
            <a:extLst>
              <a:ext uri="{FF2B5EF4-FFF2-40B4-BE49-F238E27FC236}">
                <a16:creationId xmlns:a16="http://schemas.microsoft.com/office/drawing/2014/main" id="{A3E519D1-BCC8-4F9B-B195-E9BB4FC82567}"/>
              </a:ext>
            </a:extLst>
          </p:cNvPr>
          <p:cNvSpPr txBox="1">
            <a:spLocks noChangeArrowheads="1"/>
          </p:cNvSpPr>
          <p:nvPr/>
        </p:nvSpPr>
        <p:spPr bwMode="auto">
          <a:xfrm>
            <a:off x="3489325" y="5080000"/>
            <a:ext cx="1047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800">
                <a:solidFill>
                  <a:srgbClr val="000000"/>
                </a:solidFill>
                <a:latin typeface="Calibri" panose="020F0502020204030204" pitchFamily="34" charset="0"/>
              </a:rPr>
              <a:t>2002</a:t>
            </a:r>
          </a:p>
        </p:txBody>
      </p:sp>
      <p:sp>
        <p:nvSpPr>
          <p:cNvPr id="5" name="Regular Pentagon 4">
            <a:extLst>
              <a:ext uri="{FF2B5EF4-FFF2-40B4-BE49-F238E27FC236}">
                <a16:creationId xmlns:a16="http://schemas.microsoft.com/office/drawing/2014/main" id="{6A8AB3BB-CB8F-469E-A13C-BB67DDA66420}"/>
              </a:ext>
            </a:extLst>
          </p:cNvPr>
          <p:cNvSpPr>
            <a:spLocks noChangeArrowheads="1"/>
          </p:cNvSpPr>
          <p:nvPr/>
        </p:nvSpPr>
        <p:spPr bwMode="auto">
          <a:xfrm>
            <a:off x="3952875" y="3190876"/>
            <a:ext cx="171450" cy="144463"/>
          </a:xfrm>
          <a:prstGeom prst="pentagon">
            <a:avLst/>
          </a:prstGeom>
          <a:solidFill>
            <a:srgbClr val="008000"/>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a:defRPr/>
            </a:pPr>
            <a:endParaRPr lang="en-US">
              <a:solidFill>
                <a:prstClr val="white"/>
              </a:solidFill>
              <a:latin typeface="Calibri"/>
              <a:ea typeface="ＭＳ Ｐゴシック" charset="0"/>
              <a:cs typeface="ＭＳ Ｐゴシック" charset="0"/>
            </a:endParaRPr>
          </a:p>
        </p:txBody>
      </p:sp>
      <p:sp>
        <p:nvSpPr>
          <p:cNvPr id="44" name="Regular Pentagon 43">
            <a:extLst>
              <a:ext uri="{FF2B5EF4-FFF2-40B4-BE49-F238E27FC236}">
                <a16:creationId xmlns:a16="http://schemas.microsoft.com/office/drawing/2014/main" id="{38624106-AC3D-425E-A1CF-C4D319660CF3}"/>
              </a:ext>
            </a:extLst>
          </p:cNvPr>
          <p:cNvSpPr>
            <a:spLocks noChangeArrowheads="1"/>
          </p:cNvSpPr>
          <p:nvPr/>
        </p:nvSpPr>
        <p:spPr bwMode="auto">
          <a:xfrm>
            <a:off x="9398000" y="1717676"/>
            <a:ext cx="173038" cy="144463"/>
          </a:xfrm>
          <a:prstGeom prst="pentagon">
            <a:avLst/>
          </a:prstGeom>
          <a:solidFill>
            <a:srgbClr val="008000"/>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a:defRPr/>
            </a:pPr>
            <a:endParaRPr lang="en-US">
              <a:solidFill>
                <a:prstClr val="white"/>
              </a:solidFill>
              <a:latin typeface="Calibri"/>
              <a:ea typeface="ＭＳ Ｐゴシック" charset="0"/>
              <a:cs typeface="ＭＳ Ｐゴシック" charset="0"/>
            </a:endParaRPr>
          </a:p>
        </p:txBody>
      </p:sp>
      <p:sp>
        <p:nvSpPr>
          <p:cNvPr id="58412" name="TextBox 44">
            <a:extLst>
              <a:ext uri="{FF2B5EF4-FFF2-40B4-BE49-F238E27FC236}">
                <a16:creationId xmlns:a16="http://schemas.microsoft.com/office/drawing/2014/main" id="{C54D00D6-7B18-4FAA-A02B-31160E09DB09}"/>
              </a:ext>
            </a:extLst>
          </p:cNvPr>
          <p:cNvSpPr txBox="1">
            <a:spLocks noChangeArrowheads="1"/>
          </p:cNvSpPr>
          <p:nvPr/>
        </p:nvSpPr>
        <p:spPr bwMode="auto">
          <a:xfrm>
            <a:off x="6497638" y="5080000"/>
            <a:ext cx="1046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800">
                <a:solidFill>
                  <a:srgbClr val="000000"/>
                </a:solidFill>
                <a:latin typeface="Calibri" panose="020F0502020204030204" pitchFamily="34" charset="0"/>
              </a:rPr>
              <a:t>2009</a:t>
            </a:r>
          </a:p>
        </p:txBody>
      </p:sp>
      <p:sp>
        <p:nvSpPr>
          <p:cNvPr id="46" name="Regular Pentagon 45">
            <a:extLst>
              <a:ext uri="{FF2B5EF4-FFF2-40B4-BE49-F238E27FC236}">
                <a16:creationId xmlns:a16="http://schemas.microsoft.com/office/drawing/2014/main" id="{7A29ED00-8D1C-4BBA-B72B-2B71ED2DDDE1}"/>
              </a:ext>
            </a:extLst>
          </p:cNvPr>
          <p:cNvSpPr>
            <a:spLocks noChangeArrowheads="1"/>
          </p:cNvSpPr>
          <p:nvPr/>
        </p:nvSpPr>
        <p:spPr bwMode="auto">
          <a:xfrm>
            <a:off x="6867525" y="2024063"/>
            <a:ext cx="173038" cy="146050"/>
          </a:xfrm>
          <a:prstGeom prst="pentagon">
            <a:avLst/>
          </a:prstGeom>
          <a:solidFill>
            <a:srgbClr val="008000"/>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a:defRPr/>
            </a:pPr>
            <a:endParaRPr lang="en-US">
              <a:solidFill>
                <a:prstClr val="white"/>
              </a:solidFill>
              <a:latin typeface="Calibri"/>
              <a:ea typeface="ＭＳ Ｐゴシック" charset="0"/>
              <a:cs typeface="ＭＳ Ｐゴシック" charset="0"/>
            </a:endParaRPr>
          </a:p>
        </p:txBody>
      </p:sp>
      <p:sp>
        <p:nvSpPr>
          <p:cNvPr id="58414" name="Rectangle 46">
            <a:extLst>
              <a:ext uri="{FF2B5EF4-FFF2-40B4-BE49-F238E27FC236}">
                <a16:creationId xmlns:a16="http://schemas.microsoft.com/office/drawing/2014/main" id="{279D037E-9AFF-431D-AA87-A3048955227D}"/>
              </a:ext>
            </a:extLst>
          </p:cNvPr>
          <p:cNvSpPr>
            <a:spLocks noChangeArrowheads="1"/>
          </p:cNvSpPr>
          <p:nvPr/>
        </p:nvSpPr>
        <p:spPr bwMode="auto">
          <a:xfrm>
            <a:off x="1655763" y="6346826"/>
            <a:ext cx="4572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(2009) 800 EB: http://www.emc.com/collateral/analyst-reports/idc-digital-universe-are-you-ready.pdf</a:t>
            </a:r>
          </a:p>
        </p:txBody>
      </p:sp>
      <p:sp>
        <p:nvSpPr>
          <p:cNvPr id="58415" name="Rectangle 47">
            <a:extLst>
              <a:ext uri="{FF2B5EF4-FFF2-40B4-BE49-F238E27FC236}">
                <a16:creationId xmlns:a16="http://schemas.microsoft.com/office/drawing/2014/main" id="{DCE56782-5F28-4EF9-8E77-42C5E57A6A21}"/>
              </a:ext>
            </a:extLst>
          </p:cNvPr>
          <p:cNvSpPr>
            <a:spLocks noChangeArrowheads="1"/>
          </p:cNvSpPr>
          <p:nvPr/>
        </p:nvSpPr>
        <p:spPr bwMode="auto">
          <a:xfrm>
            <a:off x="1655763" y="5986463"/>
            <a:ext cx="457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(2015) 8 ZB: http://www.emc.com/collateral/analyst-reports/idc-extracting-value-from-chaos-ar.pdf</a:t>
            </a:r>
          </a:p>
        </p:txBody>
      </p:sp>
      <p:sp>
        <p:nvSpPr>
          <p:cNvPr id="49" name="Regular Pentagon 48">
            <a:extLst>
              <a:ext uri="{FF2B5EF4-FFF2-40B4-BE49-F238E27FC236}">
                <a16:creationId xmlns:a16="http://schemas.microsoft.com/office/drawing/2014/main" id="{6AF0BDB6-7260-4551-BBEA-6A6E771CC600}"/>
              </a:ext>
            </a:extLst>
          </p:cNvPr>
          <p:cNvSpPr>
            <a:spLocks noChangeArrowheads="1"/>
          </p:cNvSpPr>
          <p:nvPr/>
        </p:nvSpPr>
        <p:spPr bwMode="auto">
          <a:xfrm>
            <a:off x="5629275" y="2770188"/>
            <a:ext cx="171450" cy="146050"/>
          </a:xfrm>
          <a:prstGeom prst="pentagon">
            <a:avLst/>
          </a:prstGeom>
          <a:solidFill>
            <a:srgbClr val="008000"/>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a:defRPr/>
            </a:pPr>
            <a:endParaRPr lang="en-US">
              <a:solidFill>
                <a:prstClr val="white"/>
              </a:solidFill>
              <a:latin typeface="Calibri"/>
              <a:ea typeface="ＭＳ Ｐゴシック" charset="0"/>
              <a:cs typeface="ＭＳ Ｐゴシック" charset="0"/>
            </a:endParaRPr>
          </a:p>
        </p:txBody>
      </p:sp>
      <p:sp>
        <p:nvSpPr>
          <p:cNvPr id="58417" name="TextBox 49">
            <a:extLst>
              <a:ext uri="{FF2B5EF4-FFF2-40B4-BE49-F238E27FC236}">
                <a16:creationId xmlns:a16="http://schemas.microsoft.com/office/drawing/2014/main" id="{61EC3C56-4C16-4130-8CB3-3D88FAFC8B48}"/>
              </a:ext>
            </a:extLst>
          </p:cNvPr>
          <p:cNvSpPr txBox="1">
            <a:spLocks noChangeArrowheads="1"/>
          </p:cNvSpPr>
          <p:nvPr/>
        </p:nvSpPr>
        <p:spPr bwMode="auto">
          <a:xfrm>
            <a:off x="5262563" y="5080000"/>
            <a:ext cx="1046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800">
                <a:solidFill>
                  <a:srgbClr val="000000"/>
                </a:solidFill>
                <a:latin typeface="Calibri" panose="020F0502020204030204" pitchFamily="34" charset="0"/>
              </a:rPr>
              <a:t>2006</a:t>
            </a:r>
          </a:p>
        </p:txBody>
      </p:sp>
      <p:sp>
        <p:nvSpPr>
          <p:cNvPr id="58418" name="TextBox 50">
            <a:extLst>
              <a:ext uri="{FF2B5EF4-FFF2-40B4-BE49-F238E27FC236}">
                <a16:creationId xmlns:a16="http://schemas.microsoft.com/office/drawing/2014/main" id="{80199D8D-C948-4FF3-B6DD-9060D4D62CC8}"/>
              </a:ext>
            </a:extLst>
          </p:cNvPr>
          <p:cNvSpPr txBox="1">
            <a:spLocks noChangeArrowheads="1"/>
          </p:cNvSpPr>
          <p:nvPr/>
        </p:nvSpPr>
        <p:spPr bwMode="auto">
          <a:xfrm>
            <a:off x="7331076" y="5080000"/>
            <a:ext cx="1046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800">
                <a:solidFill>
                  <a:srgbClr val="000000"/>
                </a:solidFill>
                <a:latin typeface="Calibri" panose="020F0502020204030204" pitchFamily="34" charset="0"/>
              </a:rPr>
              <a:t>2011</a:t>
            </a:r>
          </a:p>
        </p:txBody>
      </p:sp>
      <p:sp>
        <p:nvSpPr>
          <p:cNvPr id="52" name="Regular Pentagon 51">
            <a:extLst>
              <a:ext uri="{FF2B5EF4-FFF2-40B4-BE49-F238E27FC236}">
                <a16:creationId xmlns:a16="http://schemas.microsoft.com/office/drawing/2014/main" id="{169CF5BC-2BF9-4A51-97A3-FD2B06EC7EBD}"/>
              </a:ext>
            </a:extLst>
          </p:cNvPr>
          <p:cNvSpPr>
            <a:spLocks noChangeArrowheads="1"/>
          </p:cNvSpPr>
          <p:nvPr/>
        </p:nvSpPr>
        <p:spPr bwMode="auto">
          <a:xfrm>
            <a:off x="7742239" y="1855788"/>
            <a:ext cx="173037" cy="144462"/>
          </a:xfrm>
          <a:prstGeom prst="pentagon">
            <a:avLst/>
          </a:prstGeom>
          <a:solidFill>
            <a:srgbClr val="008000"/>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a:defRPr/>
            </a:pPr>
            <a:endParaRPr lang="en-US">
              <a:solidFill>
                <a:prstClr val="white"/>
              </a:solidFill>
              <a:latin typeface="Calibri"/>
              <a:ea typeface="ＭＳ Ｐゴシック" charset="0"/>
              <a:cs typeface="ＭＳ Ｐゴシック" charset="0"/>
            </a:endParaRPr>
          </a:p>
        </p:txBody>
      </p:sp>
      <p:sp>
        <p:nvSpPr>
          <p:cNvPr id="58420" name="Rectangle 52">
            <a:extLst>
              <a:ext uri="{FF2B5EF4-FFF2-40B4-BE49-F238E27FC236}">
                <a16:creationId xmlns:a16="http://schemas.microsoft.com/office/drawing/2014/main" id="{D5FF06AE-0EE1-4412-A24D-C464FFAA87C4}"/>
              </a:ext>
            </a:extLst>
          </p:cNvPr>
          <p:cNvSpPr>
            <a:spLocks noChangeArrowheads="1"/>
          </p:cNvSpPr>
          <p:nvPr/>
        </p:nvSpPr>
        <p:spPr bwMode="auto">
          <a:xfrm>
            <a:off x="1655763" y="6526213"/>
            <a:ext cx="4572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(2006) 161 EB: http://www.emc.com/collateral/analyst-reports/expanding-digital-idc-white-paper.pdf</a:t>
            </a:r>
          </a:p>
        </p:txBody>
      </p:sp>
      <p:sp>
        <p:nvSpPr>
          <p:cNvPr id="58421" name="Rectangle 54">
            <a:extLst>
              <a:ext uri="{FF2B5EF4-FFF2-40B4-BE49-F238E27FC236}">
                <a16:creationId xmlns:a16="http://schemas.microsoft.com/office/drawing/2014/main" id="{BAEE103A-8986-4367-82D9-3A05298F2A63}"/>
              </a:ext>
            </a:extLst>
          </p:cNvPr>
          <p:cNvSpPr>
            <a:spLocks noChangeArrowheads="1"/>
          </p:cNvSpPr>
          <p:nvPr/>
        </p:nvSpPr>
        <p:spPr bwMode="auto">
          <a:xfrm>
            <a:off x="1655763" y="6167438"/>
            <a:ext cx="4572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(2011) 1.8 ZB: http://www.emc.com/leadership/programs/digital-universe.htm</a:t>
            </a:r>
          </a:p>
        </p:txBody>
      </p:sp>
      <p:sp>
        <p:nvSpPr>
          <p:cNvPr id="58422" name="Rectangle 67">
            <a:extLst>
              <a:ext uri="{FF2B5EF4-FFF2-40B4-BE49-F238E27FC236}">
                <a16:creationId xmlns:a16="http://schemas.microsoft.com/office/drawing/2014/main" id="{EBCA8D74-8F52-4088-ACC9-EDEDF058974C}"/>
              </a:ext>
            </a:extLst>
          </p:cNvPr>
          <p:cNvSpPr>
            <a:spLocks noChangeArrowheads="1"/>
          </p:cNvSpPr>
          <p:nvPr/>
        </p:nvSpPr>
        <p:spPr bwMode="auto">
          <a:xfrm>
            <a:off x="6227763" y="6194426"/>
            <a:ext cx="4064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(life in video) 60 PB:  in 4320p resolution, extrapolated from 16MB for 1:21 of 640x480 video (w/sound) – almost certainly a gross overestimate, as sleep can be compressed significantly!</a:t>
            </a:r>
          </a:p>
        </p:txBody>
      </p:sp>
      <p:cxnSp>
        <p:nvCxnSpPr>
          <p:cNvPr id="69" name="Straight Connector 68">
            <a:extLst>
              <a:ext uri="{FF2B5EF4-FFF2-40B4-BE49-F238E27FC236}">
                <a16:creationId xmlns:a16="http://schemas.microsoft.com/office/drawing/2014/main" id="{7BFE02B2-446A-428D-AFDD-74E6C7B326FE}"/>
              </a:ext>
            </a:extLst>
          </p:cNvPr>
          <p:cNvCxnSpPr/>
          <p:nvPr/>
        </p:nvCxnSpPr>
        <p:spPr>
          <a:xfrm>
            <a:off x="3489326" y="4983163"/>
            <a:ext cx="6919913"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247F14E5-562A-4106-9AAC-535410AB4035}"/>
              </a:ext>
            </a:extLst>
          </p:cNvPr>
          <p:cNvCxnSpPr/>
          <p:nvPr/>
        </p:nvCxnSpPr>
        <p:spPr>
          <a:xfrm>
            <a:off x="3500439" y="4718050"/>
            <a:ext cx="6918325" cy="0"/>
          </a:xfrm>
          <a:prstGeom prst="line">
            <a:avLst/>
          </a:prstGeom>
          <a:ln w="28575" cmpd="sng">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8425" name="Rectangle 73">
            <a:extLst>
              <a:ext uri="{FF2B5EF4-FFF2-40B4-BE49-F238E27FC236}">
                <a16:creationId xmlns:a16="http://schemas.microsoft.com/office/drawing/2014/main" id="{8D5351EA-01EF-4D79-9C90-965AF75DA383}"/>
              </a:ext>
            </a:extLst>
          </p:cNvPr>
          <p:cNvSpPr>
            <a:spLocks noChangeArrowheads="1"/>
          </p:cNvSpPr>
          <p:nvPr/>
        </p:nvSpPr>
        <p:spPr bwMode="auto">
          <a:xfrm>
            <a:off x="4060826" y="3203575"/>
            <a:ext cx="366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5 EB</a:t>
            </a:r>
            <a:endParaRPr lang="en-US" altLang="en-US" sz="1800">
              <a:solidFill>
                <a:srgbClr val="000000"/>
              </a:solidFill>
              <a:latin typeface="Calibri" panose="020F0502020204030204" pitchFamily="34" charset="0"/>
            </a:endParaRPr>
          </a:p>
        </p:txBody>
      </p:sp>
      <p:sp>
        <p:nvSpPr>
          <p:cNvPr id="58426" name="Rectangle 74">
            <a:extLst>
              <a:ext uri="{FF2B5EF4-FFF2-40B4-BE49-F238E27FC236}">
                <a16:creationId xmlns:a16="http://schemas.microsoft.com/office/drawing/2014/main" id="{AB857094-5FA1-4DA9-AD17-0AD5B67699B1}"/>
              </a:ext>
            </a:extLst>
          </p:cNvPr>
          <p:cNvSpPr>
            <a:spLocks noChangeArrowheads="1"/>
          </p:cNvSpPr>
          <p:nvPr/>
        </p:nvSpPr>
        <p:spPr bwMode="auto">
          <a:xfrm>
            <a:off x="5761038" y="2767013"/>
            <a:ext cx="469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161 EB</a:t>
            </a:r>
            <a:endParaRPr lang="en-US" altLang="en-US" sz="1800">
              <a:solidFill>
                <a:srgbClr val="000000"/>
              </a:solidFill>
              <a:latin typeface="Calibri" panose="020F0502020204030204" pitchFamily="34" charset="0"/>
            </a:endParaRPr>
          </a:p>
        </p:txBody>
      </p:sp>
      <p:sp>
        <p:nvSpPr>
          <p:cNvPr id="58427" name="Rectangle 75">
            <a:extLst>
              <a:ext uri="{FF2B5EF4-FFF2-40B4-BE49-F238E27FC236}">
                <a16:creationId xmlns:a16="http://schemas.microsoft.com/office/drawing/2014/main" id="{5A32D559-59D9-412E-9C09-AC683C757B11}"/>
              </a:ext>
            </a:extLst>
          </p:cNvPr>
          <p:cNvSpPr>
            <a:spLocks noChangeArrowheads="1"/>
          </p:cNvSpPr>
          <p:nvPr/>
        </p:nvSpPr>
        <p:spPr bwMode="auto">
          <a:xfrm>
            <a:off x="6497638" y="2076451"/>
            <a:ext cx="469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800 EB</a:t>
            </a:r>
            <a:endParaRPr lang="en-US" altLang="en-US" sz="1800">
              <a:solidFill>
                <a:srgbClr val="000000"/>
              </a:solidFill>
              <a:latin typeface="Calibri" panose="020F0502020204030204" pitchFamily="34" charset="0"/>
            </a:endParaRPr>
          </a:p>
        </p:txBody>
      </p:sp>
      <p:sp>
        <p:nvSpPr>
          <p:cNvPr id="58428" name="Rectangle 76">
            <a:extLst>
              <a:ext uri="{FF2B5EF4-FFF2-40B4-BE49-F238E27FC236}">
                <a16:creationId xmlns:a16="http://schemas.microsoft.com/office/drawing/2014/main" id="{54D803B1-A0EF-4151-A82A-3311E89FE6E8}"/>
              </a:ext>
            </a:extLst>
          </p:cNvPr>
          <p:cNvSpPr>
            <a:spLocks noChangeArrowheads="1"/>
          </p:cNvSpPr>
          <p:nvPr/>
        </p:nvSpPr>
        <p:spPr bwMode="auto">
          <a:xfrm>
            <a:off x="7412039" y="1730375"/>
            <a:ext cx="441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1.8 ZB</a:t>
            </a:r>
            <a:endParaRPr lang="en-US" altLang="en-US" sz="1800">
              <a:solidFill>
                <a:srgbClr val="000000"/>
              </a:solidFill>
              <a:latin typeface="Calibri" panose="020F0502020204030204" pitchFamily="34" charset="0"/>
            </a:endParaRPr>
          </a:p>
        </p:txBody>
      </p:sp>
      <p:sp>
        <p:nvSpPr>
          <p:cNvPr id="58429" name="Rectangle 77">
            <a:extLst>
              <a:ext uri="{FF2B5EF4-FFF2-40B4-BE49-F238E27FC236}">
                <a16:creationId xmlns:a16="http://schemas.microsoft.com/office/drawing/2014/main" id="{A16ED550-4173-4D87-8C44-5934296EB591}"/>
              </a:ext>
            </a:extLst>
          </p:cNvPr>
          <p:cNvSpPr>
            <a:spLocks noChangeArrowheads="1"/>
          </p:cNvSpPr>
          <p:nvPr/>
        </p:nvSpPr>
        <p:spPr bwMode="auto">
          <a:xfrm>
            <a:off x="9490076" y="1747838"/>
            <a:ext cx="441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8.0 ZB</a:t>
            </a:r>
            <a:endParaRPr lang="en-US" altLang="en-US" sz="1800">
              <a:solidFill>
                <a:srgbClr val="000000"/>
              </a:solidFill>
              <a:latin typeface="Calibri" panose="020F0502020204030204" pitchFamily="34" charset="0"/>
            </a:endParaRPr>
          </a:p>
        </p:txBody>
      </p:sp>
      <p:sp>
        <p:nvSpPr>
          <p:cNvPr id="58430" name="Rectangle 78">
            <a:extLst>
              <a:ext uri="{FF2B5EF4-FFF2-40B4-BE49-F238E27FC236}">
                <a16:creationId xmlns:a16="http://schemas.microsoft.com/office/drawing/2014/main" id="{A62348ED-1DAF-4E40-9649-D69362CC543F}"/>
              </a:ext>
            </a:extLst>
          </p:cNvPr>
          <p:cNvSpPr>
            <a:spLocks noChangeArrowheads="1"/>
          </p:cNvSpPr>
          <p:nvPr/>
        </p:nvSpPr>
        <p:spPr bwMode="auto">
          <a:xfrm>
            <a:off x="10198100" y="4970463"/>
            <a:ext cx="4206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14 PB</a:t>
            </a:r>
            <a:endParaRPr lang="en-US" altLang="en-US" sz="1800">
              <a:solidFill>
                <a:srgbClr val="000000"/>
              </a:solidFill>
              <a:latin typeface="Calibri" panose="020F0502020204030204" pitchFamily="34" charset="0"/>
            </a:endParaRPr>
          </a:p>
        </p:txBody>
      </p:sp>
      <p:sp>
        <p:nvSpPr>
          <p:cNvPr id="58431" name="Rectangle 79">
            <a:extLst>
              <a:ext uri="{FF2B5EF4-FFF2-40B4-BE49-F238E27FC236}">
                <a16:creationId xmlns:a16="http://schemas.microsoft.com/office/drawing/2014/main" id="{DA58A588-A1C8-427B-B67E-2D0381CA05F5}"/>
              </a:ext>
            </a:extLst>
          </p:cNvPr>
          <p:cNvSpPr>
            <a:spLocks noChangeArrowheads="1"/>
          </p:cNvSpPr>
          <p:nvPr/>
        </p:nvSpPr>
        <p:spPr bwMode="auto">
          <a:xfrm>
            <a:off x="10198100" y="4683125"/>
            <a:ext cx="4206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60 PB</a:t>
            </a:r>
            <a:endParaRPr lang="en-US" altLang="en-US" sz="1800">
              <a:solidFill>
                <a:srgbClr val="000000"/>
              </a:solidFill>
              <a:latin typeface="Calibri" panose="020F0502020204030204" pitchFamily="34" charset="0"/>
            </a:endParaRPr>
          </a:p>
        </p:txBody>
      </p:sp>
      <p:sp>
        <p:nvSpPr>
          <p:cNvPr id="58432" name="Rectangle 80">
            <a:extLst>
              <a:ext uri="{FF2B5EF4-FFF2-40B4-BE49-F238E27FC236}">
                <a16:creationId xmlns:a16="http://schemas.microsoft.com/office/drawing/2014/main" id="{15CC5287-EA6B-4BCC-9FD0-AE4AE5CDC58B}"/>
              </a:ext>
            </a:extLst>
          </p:cNvPr>
          <p:cNvSpPr>
            <a:spLocks noChangeArrowheads="1"/>
          </p:cNvSpPr>
          <p:nvPr/>
        </p:nvSpPr>
        <p:spPr bwMode="auto">
          <a:xfrm>
            <a:off x="6386514" y="2392363"/>
            <a:ext cx="2581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1800" b="1">
                <a:solidFill>
                  <a:srgbClr val="008000"/>
                </a:solidFill>
                <a:latin typeface="Calibri" panose="020F0502020204030204" pitchFamily="34" charset="0"/>
              </a:rPr>
              <a:t>Data produced each year</a:t>
            </a:r>
          </a:p>
        </p:txBody>
      </p:sp>
      <p:sp>
        <p:nvSpPr>
          <p:cNvPr id="58433" name="Rectangle 81">
            <a:extLst>
              <a:ext uri="{FF2B5EF4-FFF2-40B4-BE49-F238E27FC236}">
                <a16:creationId xmlns:a16="http://schemas.microsoft.com/office/drawing/2014/main" id="{C8564DE2-C618-4B4C-B7C3-53638CD945F2}"/>
              </a:ext>
            </a:extLst>
          </p:cNvPr>
          <p:cNvSpPr>
            <a:spLocks noChangeArrowheads="1"/>
          </p:cNvSpPr>
          <p:nvPr/>
        </p:nvSpPr>
        <p:spPr bwMode="auto">
          <a:xfrm>
            <a:off x="7207250" y="4456113"/>
            <a:ext cx="25733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1500" b="1">
                <a:solidFill>
                  <a:srgbClr val="0000FF"/>
                </a:solidFill>
                <a:latin typeface="Calibri" panose="020F0502020204030204" pitchFamily="34" charset="0"/>
              </a:rPr>
              <a:t>100-years of HD video + audio</a:t>
            </a:r>
          </a:p>
        </p:txBody>
      </p:sp>
      <p:sp>
        <p:nvSpPr>
          <p:cNvPr id="58434" name="Rectangle 82">
            <a:extLst>
              <a:ext uri="{FF2B5EF4-FFF2-40B4-BE49-F238E27FC236}">
                <a16:creationId xmlns:a16="http://schemas.microsoft.com/office/drawing/2014/main" id="{5B9CE939-86FE-4E6D-9B50-7A8C47C7C092}"/>
              </a:ext>
            </a:extLst>
          </p:cNvPr>
          <p:cNvSpPr>
            <a:spLocks noChangeArrowheads="1"/>
          </p:cNvSpPr>
          <p:nvPr/>
        </p:nvSpPr>
        <p:spPr bwMode="auto">
          <a:xfrm>
            <a:off x="3810001" y="4721225"/>
            <a:ext cx="20494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1500" b="1">
                <a:solidFill>
                  <a:srgbClr val="FF0000"/>
                </a:solidFill>
                <a:latin typeface="Calibri" panose="020F0502020204030204" pitchFamily="34" charset="0"/>
              </a:rPr>
              <a:t>Human brain's capacity</a:t>
            </a:r>
          </a:p>
        </p:txBody>
      </p:sp>
      <p:cxnSp>
        <p:nvCxnSpPr>
          <p:cNvPr id="84" name="Straight Connector 83">
            <a:extLst>
              <a:ext uri="{FF2B5EF4-FFF2-40B4-BE49-F238E27FC236}">
                <a16:creationId xmlns:a16="http://schemas.microsoft.com/office/drawing/2014/main" id="{D1548945-CF0D-4BE3-99BD-CDB7445B64BC}"/>
              </a:ext>
            </a:extLst>
          </p:cNvPr>
          <p:cNvCxnSpPr/>
          <p:nvPr/>
        </p:nvCxnSpPr>
        <p:spPr>
          <a:xfrm>
            <a:off x="1870075" y="385763"/>
            <a:ext cx="7994650" cy="0"/>
          </a:xfrm>
          <a:prstGeom prst="line">
            <a:avLst/>
          </a:prstGeom>
          <a:ln w="12700">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8436" name="Rectangle 84">
            <a:extLst>
              <a:ext uri="{FF2B5EF4-FFF2-40B4-BE49-F238E27FC236}">
                <a16:creationId xmlns:a16="http://schemas.microsoft.com/office/drawing/2014/main" id="{7DA38B74-57B6-4829-85A3-000C95626F29}"/>
              </a:ext>
            </a:extLst>
          </p:cNvPr>
          <p:cNvSpPr>
            <a:spLocks noChangeArrowheads="1"/>
          </p:cNvSpPr>
          <p:nvPr/>
        </p:nvSpPr>
        <p:spPr bwMode="auto">
          <a:xfrm>
            <a:off x="1817688" y="204789"/>
            <a:ext cx="4339906" cy="584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3200">
                <a:solidFill>
                  <a:srgbClr val="000000"/>
                </a:solidFill>
                <a:latin typeface="Calibri" panose="020F0502020204030204" pitchFamily="34" charset="0"/>
              </a:rPr>
              <a:t>Data, data everywhere… </a:t>
            </a:r>
          </a:p>
        </p:txBody>
      </p:sp>
      <p:sp>
        <p:nvSpPr>
          <p:cNvPr id="58437" name="Rectangle 1">
            <a:extLst>
              <a:ext uri="{FF2B5EF4-FFF2-40B4-BE49-F238E27FC236}">
                <a16:creationId xmlns:a16="http://schemas.microsoft.com/office/drawing/2014/main" id="{B89C0298-6C0F-432C-9262-77B1B89885F9}"/>
              </a:ext>
            </a:extLst>
          </p:cNvPr>
          <p:cNvSpPr>
            <a:spLocks noChangeArrowheads="1"/>
          </p:cNvSpPr>
          <p:nvPr/>
        </p:nvSpPr>
        <p:spPr bwMode="auto">
          <a:xfrm>
            <a:off x="5803900" y="5730875"/>
            <a:ext cx="6492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References</a:t>
            </a:r>
            <a:endParaRPr lang="en-US" altLang="en-US" sz="1800">
              <a:solidFill>
                <a:srgbClr val="000000"/>
              </a:solidFill>
              <a:latin typeface="Calibri" panose="020F0502020204030204" pitchFamily="34" charset="0"/>
            </a:endParaRPr>
          </a:p>
        </p:txBody>
      </p:sp>
      <p:sp>
        <p:nvSpPr>
          <p:cNvPr id="58438" name="TextBox 69">
            <a:extLst>
              <a:ext uri="{FF2B5EF4-FFF2-40B4-BE49-F238E27FC236}">
                <a16:creationId xmlns:a16="http://schemas.microsoft.com/office/drawing/2014/main" id="{35B9C636-E0F6-4641-AB5E-A29FDC937BFD}"/>
              </a:ext>
            </a:extLst>
          </p:cNvPr>
          <p:cNvSpPr txBox="1">
            <a:spLocks noChangeArrowheads="1"/>
          </p:cNvSpPr>
          <p:nvPr/>
        </p:nvSpPr>
        <p:spPr bwMode="auto">
          <a:xfrm>
            <a:off x="1671638" y="5407026"/>
            <a:ext cx="191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200">
                <a:solidFill>
                  <a:srgbClr val="7F7F7F"/>
                </a:solidFill>
                <a:latin typeface="Calibri" panose="020F0502020204030204" pitchFamily="34" charset="0"/>
              </a:rPr>
              <a:t>1 TB = 1000 GB</a:t>
            </a:r>
          </a:p>
        </p:txBody>
      </p:sp>
      <p:cxnSp>
        <p:nvCxnSpPr>
          <p:cNvPr id="73" name="Straight Connector 72">
            <a:extLst>
              <a:ext uri="{FF2B5EF4-FFF2-40B4-BE49-F238E27FC236}">
                <a16:creationId xmlns:a16="http://schemas.microsoft.com/office/drawing/2014/main" id="{E22F08E6-C445-4179-9BEE-7D88BA8B715C}"/>
              </a:ext>
            </a:extLst>
          </p:cNvPr>
          <p:cNvCxnSpPr/>
          <p:nvPr/>
        </p:nvCxnSpPr>
        <p:spPr>
          <a:xfrm>
            <a:off x="3200400" y="4473575"/>
            <a:ext cx="7215188" cy="0"/>
          </a:xfrm>
          <a:prstGeom prst="line">
            <a:avLst/>
          </a:prstGeom>
          <a:ln w="28575" cmpd="sng">
            <a:solidFill>
              <a:schemeClr val="tx1"/>
            </a:solidFill>
            <a:headEnd type="triangle" w="lg" len="lg"/>
            <a:tailEnd type="none" w="med" len="med"/>
          </a:ln>
          <a:effectLst/>
        </p:spPr>
        <p:style>
          <a:lnRef idx="2">
            <a:schemeClr val="accent1"/>
          </a:lnRef>
          <a:fillRef idx="0">
            <a:schemeClr val="accent1"/>
          </a:fillRef>
          <a:effectRef idx="1">
            <a:schemeClr val="accent1"/>
          </a:effectRef>
          <a:fontRef idx="minor">
            <a:schemeClr val="tx1"/>
          </a:fontRef>
        </p:style>
      </p:cxnSp>
      <p:sp>
        <p:nvSpPr>
          <p:cNvPr id="58440" name="Rectangle 85">
            <a:extLst>
              <a:ext uri="{FF2B5EF4-FFF2-40B4-BE49-F238E27FC236}">
                <a16:creationId xmlns:a16="http://schemas.microsoft.com/office/drawing/2014/main" id="{9AD0F9C7-122D-4115-8503-BE807D73FE37}"/>
              </a:ext>
            </a:extLst>
          </p:cNvPr>
          <p:cNvSpPr>
            <a:spLocks noChangeArrowheads="1"/>
          </p:cNvSpPr>
          <p:nvPr/>
        </p:nvSpPr>
        <p:spPr bwMode="auto">
          <a:xfrm>
            <a:off x="10158413" y="4281488"/>
            <a:ext cx="469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800">
                <a:solidFill>
                  <a:srgbClr val="000000"/>
                </a:solidFill>
                <a:latin typeface="Calibri" panose="020F0502020204030204" pitchFamily="34" charset="0"/>
              </a:rPr>
              <a:t>120 PB</a:t>
            </a:r>
            <a:endParaRPr lang="en-US" altLang="en-US" sz="1800">
              <a:solidFill>
                <a:srgbClr val="000000"/>
              </a:solidFill>
              <a:latin typeface="Calibri" panose="020F0502020204030204" pitchFamily="34" charset="0"/>
            </a:endParaRPr>
          </a:p>
        </p:txBody>
      </p:sp>
      <p:sp>
        <p:nvSpPr>
          <p:cNvPr id="58441" name="TextBox 86">
            <a:extLst>
              <a:ext uri="{FF2B5EF4-FFF2-40B4-BE49-F238E27FC236}">
                <a16:creationId xmlns:a16="http://schemas.microsoft.com/office/drawing/2014/main" id="{10E3E5B8-2253-44A8-8BC3-83586A1BBBA6}"/>
              </a:ext>
            </a:extLst>
          </p:cNvPr>
          <p:cNvSpPr txBox="1">
            <a:spLocks noChangeArrowheads="1"/>
          </p:cNvSpPr>
          <p:nvPr/>
        </p:nvSpPr>
        <p:spPr bwMode="auto">
          <a:xfrm rot="5400000">
            <a:off x="9337676" y="2289176"/>
            <a:ext cx="191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chemeClr val="tx1"/>
                </a:solidFill>
                <a:latin typeface="Times" panose="02020603050405020304" pitchFamily="18" charset="0"/>
                <a:ea typeface="MS PGothic" panose="020B0600070205080204" pitchFamily="34" charset="-128"/>
              </a:defRPr>
            </a:lvl1pPr>
            <a:lvl2pPr marL="742950" indent="-285750" defTabSz="457200">
              <a:defRPr sz="2400">
                <a:solidFill>
                  <a:schemeClr val="tx1"/>
                </a:solidFill>
                <a:latin typeface="Times" panose="02020603050405020304" pitchFamily="18" charset="0"/>
                <a:ea typeface="MS PGothic" panose="020B0600070205080204" pitchFamily="34" charset="-128"/>
              </a:defRPr>
            </a:lvl2pPr>
            <a:lvl3pPr marL="1143000" indent="-228600" defTabSz="457200">
              <a:defRPr sz="2400">
                <a:solidFill>
                  <a:schemeClr val="tx1"/>
                </a:solidFill>
                <a:latin typeface="Times" panose="02020603050405020304" pitchFamily="18" charset="0"/>
                <a:ea typeface="MS PGothic" panose="020B0600070205080204" pitchFamily="34" charset="-128"/>
              </a:defRPr>
            </a:lvl3pPr>
            <a:lvl4pPr marL="1600200" indent="-228600" defTabSz="457200">
              <a:defRPr sz="2400">
                <a:solidFill>
                  <a:schemeClr val="tx1"/>
                </a:solidFill>
                <a:latin typeface="Times" panose="02020603050405020304" pitchFamily="18" charset="0"/>
                <a:ea typeface="MS PGothic" panose="020B0600070205080204" pitchFamily="34" charset="-128"/>
              </a:defRPr>
            </a:lvl4pPr>
            <a:lvl5pPr marL="2057400" indent="-228600" defTabSz="457200">
              <a:defRPr sz="2400">
                <a:solidFill>
                  <a:schemeClr val="tx1"/>
                </a:solidFill>
                <a:latin typeface="Times"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200">
                <a:solidFill>
                  <a:srgbClr val="7F7F7F"/>
                </a:solidFill>
                <a:latin typeface="Calibri" panose="020F0502020204030204" pitchFamily="34" charset="0"/>
              </a:rPr>
              <a:t>logarithmic   scale</a:t>
            </a:r>
          </a:p>
        </p:txBody>
      </p:sp>
      <p:grpSp>
        <p:nvGrpSpPr>
          <p:cNvPr id="58442" name="Group 1034">
            <a:extLst>
              <a:ext uri="{FF2B5EF4-FFF2-40B4-BE49-F238E27FC236}">
                <a16:creationId xmlns:a16="http://schemas.microsoft.com/office/drawing/2014/main" id="{8CB39E48-B92A-485A-8048-ADD09B6EA32F}"/>
              </a:ext>
            </a:extLst>
          </p:cNvPr>
          <p:cNvGrpSpPr>
            <a:grpSpLocks/>
          </p:cNvGrpSpPr>
          <p:nvPr>
            <p:custDataLst>
              <p:tags r:id="rId1"/>
            </p:custDataLst>
          </p:nvPr>
        </p:nvGrpSpPr>
        <p:grpSpPr bwMode="auto">
          <a:xfrm>
            <a:off x="10134600" y="381000"/>
            <a:ext cx="381000" cy="457200"/>
            <a:chOff x="2928" y="1051"/>
            <a:chExt cx="840" cy="957"/>
          </a:xfrm>
        </p:grpSpPr>
        <p:sp>
          <p:nvSpPr>
            <p:cNvPr id="58443" name="Freeform 1035">
              <a:extLst>
                <a:ext uri="{FF2B5EF4-FFF2-40B4-BE49-F238E27FC236}">
                  <a16:creationId xmlns:a16="http://schemas.microsoft.com/office/drawing/2014/main" id="{C2652BBA-AE77-4919-B7AA-027F3C4AD223}"/>
                </a:ext>
              </a:extLst>
            </p:cNvPr>
            <p:cNvSpPr>
              <a:spLocks/>
            </p:cNvSpPr>
            <p:nvPr>
              <p:custDataLst>
                <p:tags r:id="rId2"/>
              </p:custDataLst>
            </p:nvPr>
          </p:nvSpPr>
          <p:spPr bwMode="auto">
            <a:xfrm>
              <a:off x="2928" y="1759"/>
              <a:ext cx="810" cy="249"/>
            </a:xfrm>
            <a:custGeom>
              <a:avLst/>
              <a:gdLst>
                <a:gd name="T0" fmla="*/ 317 w 1048"/>
                <a:gd name="T1" fmla="*/ 21 h 250"/>
                <a:gd name="T2" fmla="*/ 543 w 1048"/>
                <a:gd name="T3" fmla="*/ 83 h 250"/>
                <a:gd name="T4" fmla="*/ 568 w 1048"/>
                <a:gd name="T5" fmla="*/ 111 h 250"/>
                <a:gd name="T6" fmla="*/ 593 w 1048"/>
                <a:gd name="T7" fmla="*/ 136 h 250"/>
                <a:gd name="T8" fmla="*/ 626 w 1048"/>
                <a:gd name="T9" fmla="*/ 177 h 250"/>
                <a:gd name="T10" fmla="*/ 448 w 1048"/>
                <a:gd name="T11" fmla="*/ 246 h 250"/>
                <a:gd name="T12" fmla="*/ 49 w 1048"/>
                <a:gd name="T13" fmla="*/ 226 h 250"/>
                <a:gd name="T14" fmla="*/ 0 w 1048"/>
                <a:gd name="T15" fmla="*/ 205 h 250"/>
                <a:gd name="T16" fmla="*/ 4 w 1048"/>
                <a:gd name="T17" fmla="*/ 171 h 250"/>
                <a:gd name="T18" fmla="*/ 57 w 1048"/>
                <a:gd name="T19" fmla="*/ 129 h 250"/>
                <a:gd name="T20" fmla="*/ 124 w 1048"/>
                <a:gd name="T21" fmla="*/ 76 h 250"/>
                <a:gd name="T22" fmla="*/ 165 w 1048"/>
                <a:gd name="T23" fmla="*/ 55 h 250"/>
                <a:gd name="T24" fmla="*/ 193 w 1048"/>
                <a:gd name="T25" fmla="*/ 28 h 250"/>
                <a:gd name="T26" fmla="*/ 226 w 1048"/>
                <a:gd name="T27" fmla="*/ 14 h 250"/>
                <a:gd name="T28" fmla="*/ 301 w 1048"/>
                <a:gd name="T29" fmla="*/ 28 h 250"/>
                <a:gd name="T30" fmla="*/ 317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SG"/>
            </a:p>
          </p:txBody>
        </p:sp>
        <p:sp>
          <p:nvSpPr>
            <p:cNvPr id="58444" name="Oval 1036">
              <a:extLst>
                <a:ext uri="{FF2B5EF4-FFF2-40B4-BE49-F238E27FC236}">
                  <a16:creationId xmlns:a16="http://schemas.microsoft.com/office/drawing/2014/main" id="{D21C34B7-5E54-4299-9D42-5A39864F2C0E}"/>
                </a:ext>
              </a:extLst>
            </p:cNvPr>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8445" name="Oval 1037">
              <a:extLst>
                <a:ext uri="{FF2B5EF4-FFF2-40B4-BE49-F238E27FC236}">
                  <a16:creationId xmlns:a16="http://schemas.microsoft.com/office/drawing/2014/main" id="{315B97D0-B64F-4AF8-A118-211986CB0421}"/>
                </a:ext>
              </a:extLst>
            </p:cNvPr>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8446" name="Oval 1038">
              <a:extLst>
                <a:ext uri="{FF2B5EF4-FFF2-40B4-BE49-F238E27FC236}">
                  <a16:creationId xmlns:a16="http://schemas.microsoft.com/office/drawing/2014/main" id="{5D201A77-68FF-4D93-811C-7F1A52BE46A8}"/>
                </a:ext>
              </a:extLst>
            </p:cNvPr>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8447" name="Oval 1039">
              <a:extLst>
                <a:ext uri="{FF2B5EF4-FFF2-40B4-BE49-F238E27FC236}">
                  <a16:creationId xmlns:a16="http://schemas.microsoft.com/office/drawing/2014/main" id="{7A022425-E77B-4554-BD25-32BCB5857EDF}"/>
                </a:ext>
              </a:extLst>
            </p:cNvPr>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8448" name="Oval 1040">
              <a:extLst>
                <a:ext uri="{FF2B5EF4-FFF2-40B4-BE49-F238E27FC236}">
                  <a16:creationId xmlns:a16="http://schemas.microsoft.com/office/drawing/2014/main" id="{8FBDB6E5-634A-483D-90CA-3C941E8801C8}"/>
                </a:ext>
              </a:extLst>
            </p:cNvPr>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8449" name="Oval 1041">
              <a:extLst>
                <a:ext uri="{FF2B5EF4-FFF2-40B4-BE49-F238E27FC236}">
                  <a16:creationId xmlns:a16="http://schemas.microsoft.com/office/drawing/2014/main" id="{7D48AC16-17B6-4F5F-BA8C-094650D0BA71}"/>
                </a:ext>
              </a:extLst>
            </p:cNvPr>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8450" name="Oval 1042">
              <a:extLst>
                <a:ext uri="{FF2B5EF4-FFF2-40B4-BE49-F238E27FC236}">
                  <a16:creationId xmlns:a16="http://schemas.microsoft.com/office/drawing/2014/main" id="{4BEA9A7C-F760-426A-BBC4-FDE2ECE60E95}"/>
                </a:ext>
              </a:extLst>
            </p:cNvPr>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8451" name="AutoShape 1043">
              <a:extLst>
                <a:ext uri="{FF2B5EF4-FFF2-40B4-BE49-F238E27FC236}">
                  <a16:creationId xmlns:a16="http://schemas.microsoft.com/office/drawing/2014/main" id="{E8A5C8C9-AC70-4618-BF2B-DC33F27EE37A}"/>
                </a:ext>
              </a:extLst>
            </p:cNvPr>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8452" name="Freeform 1044">
              <a:extLst>
                <a:ext uri="{FF2B5EF4-FFF2-40B4-BE49-F238E27FC236}">
                  <a16:creationId xmlns:a16="http://schemas.microsoft.com/office/drawing/2014/main" id="{69A7C067-53F0-4A94-B63C-B203401505C7}"/>
                </a:ext>
              </a:extLst>
            </p:cNvPr>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SG"/>
            </a:p>
          </p:txBody>
        </p:sp>
        <p:sp>
          <p:nvSpPr>
            <p:cNvPr id="58453" name="Freeform 1045">
              <a:extLst>
                <a:ext uri="{FF2B5EF4-FFF2-40B4-BE49-F238E27FC236}">
                  <a16:creationId xmlns:a16="http://schemas.microsoft.com/office/drawing/2014/main" id="{F69F71A8-D069-494B-A06C-D72B2EA93207}"/>
                </a:ext>
              </a:extLst>
            </p:cNvPr>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SG"/>
            </a:p>
          </p:txBody>
        </p:sp>
        <p:sp>
          <p:nvSpPr>
            <p:cNvPr id="58454" name="Freeform 1046">
              <a:extLst>
                <a:ext uri="{FF2B5EF4-FFF2-40B4-BE49-F238E27FC236}">
                  <a16:creationId xmlns:a16="http://schemas.microsoft.com/office/drawing/2014/main" id="{5917BD32-BF7B-4D07-91CD-5B57DBEB009D}"/>
                </a:ext>
              </a:extLst>
            </p:cNvPr>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SG"/>
            </a:p>
          </p:txBody>
        </p:sp>
        <p:sp>
          <p:nvSpPr>
            <p:cNvPr id="58455" name="Freeform 1047">
              <a:extLst>
                <a:ext uri="{FF2B5EF4-FFF2-40B4-BE49-F238E27FC236}">
                  <a16:creationId xmlns:a16="http://schemas.microsoft.com/office/drawing/2014/main" id="{12702A08-2EF7-4E62-BB04-77A3687E2821}"/>
                </a:ext>
              </a:extLst>
            </p:cNvPr>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SG"/>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800" dirty="0"/>
          </a:p>
          <a:p>
            <a:pPr marL="0" indent="0">
              <a:buNone/>
            </a:pPr>
            <a:r>
              <a:rPr lang="en-US" sz="2800" b="1" dirty="0"/>
              <a:t>Where does data come from?</a:t>
            </a:r>
          </a:p>
        </p:txBody>
      </p:sp>
      <p:sp>
        <p:nvSpPr>
          <p:cNvPr id="4" name="Slide Number Placeholder 3"/>
          <p:cNvSpPr>
            <a:spLocks noGrp="1"/>
          </p:cNvSpPr>
          <p:nvPr>
            <p:ph type="sldNum" sz="quarter" idx="10"/>
          </p:nvPr>
        </p:nvSpPr>
        <p:spPr/>
        <p:txBody>
          <a:bodyPr/>
          <a:lstStyle/>
          <a:p>
            <a:fld id="{59A97E53-6C84-4A8E-B02C-CD6E8B3D6BC3}" type="slidenum">
              <a:rPr lang="en-US" smtClean="0"/>
              <a:pPr/>
              <a:t>6</a:t>
            </a:fld>
            <a:endParaRPr lang="en-US"/>
          </a:p>
        </p:txBody>
      </p:sp>
    </p:spTree>
    <p:extLst>
      <p:ext uri="{BB962C8B-B14F-4D97-AF65-F5344CB8AC3E}">
        <p14:creationId xmlns:p14="http://schemas.microsoft.com/office/powerpoint/2010/main" val="238283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9240" y="200360"/>
            <a:ext cx="7503446" cy="694990"/>
          </a:xfrm>
        </p:spPr>
        <p:txBody>
          <a:bodyPr>
            <a:normAutofit fontScale="90000"/>
          </a:bodyPr>
          <a:lstStyle/>
          <a:p>
            <a:r>
              <a:rPr lang="en-US" dirty="0"/>
              <a:t>“Big Data” Sources</a:t>
            </a:r>
          </a:p>
        </p:txBody>
      </p:sp>
      <p:sp>
        <p:nvSpPr>
          <p:cNvPr id="4" name="Rectangle 3"/>
          <p:cNvSpPr/>
          <p:nvPr/>
        </p:nvSpPr>
        <p:spPr>
          <a:xfrm>
            <a:off x="2399214" y="969631"/>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6345563" y="969629"/>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399214" y="3902015"/>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345563" y="3902014"/>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3"/>
          <a:stretch>
            <a:fillRect/>
          </a:stretch>
        </p:blipFill>
        <p:spPr>
          <a:xfrm>
            <a:off x="2488817" y="1472011"/>
            <a:ext cx="1235046" cy="1691135"/>
          </a:xfrm>
          <a:prstGeom prst="rect">
            <a:avLst/>
          </a:prstGeom>
        </p:spPr>
      </p:pic>
      <p:sp>
        <p:nvSpPr>
          <p:cNvPr id="9" name="Rectangle 8"/>
          <p:cNvSpPr/>
          <p:nvPr/>
        </p:nvSpPr>
        <p:spPr>
          <a:xfrm>
            <a:off x="3723864" y="1438810"/>
            <a:ext cx="4570809" cy="2246769"/>
          </a:xfrm>
          <a:prstGeom prst="rect">
            <a:avLst/>
          </a:prstGeom>
        </p:spPr>
        <p:txBody>
          <a:bodyPr>
            <a:spAutoFit/>
          </a:bodyPr>
          <a:lstStyle/>
          <a:p>
            <a:r>
              <a:rPr lang="en-US" sz="1400" dirty="0">
                <a:solidFill>
                  <a:schemeClr val="bg1"/>
                </a:solidFill>
              </a:rPr>
              <a:t>Every:</a:t>
            </a:r>
          </a:p>
          <a:p>
            <a:r>
              <a:rPr lang="en-US" sz="1400" dirty="0">
                <a:solidFill>
                  <a:schemeClr val="bg1"/>
                </a:solidFill>
              </a:rPr>
              <a:t>Click</a:t>
            </a:r>
          </a:p>
          <a:p>
            <a:r>
              <a:rPr lang="en-US" sz="1400" dirty="0">
                <a:solidFill>
                  <a:schemeClr val="bg1"/>
                </a:solidFill>
              </a:rPr>
              <a:t>Ad impression</a:t>
            </a:r>
          </a:p>
          <a:p>
            <a:r>
              <a:rPr lang="en-US" sz="1400" dirty="0">
                <a:solidFill>
                  <a:schemeClr val="bg1"/>
                </a:solidFill>
              </a:rPr>
              <a:t>Billing event</a:t>
            </a:r>
          </a:p>
          <a:p>
            <a:r>
              <a:rPr lang="en-US" sz="1400" dirty="0">
                <a:solidFill>
                  <a:schemeClr val="bg1"/>
                </a:solidFill>
              </a:rPr>
              <a:t>Fast Forward, pause,…</a:t>
            </a:r>
          </a:p>
          <a:p>
            <a:r>
              <a:rPr lang="en-US" sz="1400" dirty="0">
                <a:solidFill>
                  <a:schemeClr val="bg1"/>
                </a:solidFill>
              </a:rPr>
              <a:t>Server request</a:t>
            </a:r>
          </a:p>
          <a:p>
            <a:r>
              <a:rPr lang="en-US" sz="1400" dirty="0">
                <a:solidFill>
                  <a:schemeClr val="bg1"/>
                </a:solidFill>
              </a:rPr>
              <a:t>Transaction</a:t>
            </a:r>
          </a:p>
          <a:p>
            <a:r>
              <a:rPr lang="en-US" sz="1400" dirty="0">
                <a:solidFill>
                  <a:schemeClr val="bg1"/>
                </a:solidFill>
              </a:rPr>
              <a:t>Network message</a:t>
            </a:r>
          </a:p>
          <a:p>
            <a:r>
              <a:rPr lang="en-US" sz="1400" dirty="0">
                <a:solidFill>
                  <a:schemeClr val="bg1"/>
                </a:solidFill>
              </a:rPr>
              <a:t>Fault</a:t>
            </a:r>
          </a:p>
          <a:p>
            <a:r>
              <a:rPr lang="en-US" sz="1400" dirty="0">
                <a:solidFill>
                  <a:schemeClr val="bg1"/>
                </a:solidFill>
              </a:rPr>
              <a:t>…</a:t>
            </a:r>
          </a:p>
        </p:txBody>
      </p:sp>
      <p:sp>
        <p:nvSpPr>
          <p:cNvPr id="10" name="Title 1"/>
          <p:cNvSpPr txBox="1">
            <a:spLocks/>
          </p:cNvSpPr>
          <p:nvPr/>
        </p:nvSpPr>
        <p:spPr>
          <a:xfrm>
            <a:off x="6345563" y="995904"/>
            <a:ext cx="3240658" cy="615414"/>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a:solidFill>
                  <a:srgbClr val="FFFF00"/>
                </a:solidFill>
              </a:rPr>
              <a:t>User Generated (Web &amp; Mobile)</a:t>
            </a:r>
          </a:p>
        </p:txBody>
      </p:sp>
      <p:pic>
        <p:nvPicPr>
          <p:cNvPr id="11" name="Picture 10" descr="like"/>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20963" y="1820305"/>
            <a:ext cx="533400" cy="324114"/>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20899" y="1680452"/>
            <a:ext cx="508000" cy="505473"/>
          </a:xfrm>
          <a:prstGeom prst="rect">
            <a:avLst/>
          </a:prstGeom>
        </p:spPr>
      </p:pic>
      <p:pic>
        <p:nvPicPr>
          <p:cNvPr id="13" name="Picture 12" descr="tweet.png"/>
          <p:cNvPicPr>
            <a:picLocks noChangeAspect="1"/>
          </p:cNvPicPr>
          <p:nvPr/>
        </p:nvPicPr>
        <p:blipFill>
          <a:blip r:embed="rId6"/>
          <a:stretch>
            <a:fillRect/>
          </a:stretch>
        </p:blipFill>
        <p:spPr>
          <a:xfrm>
            <a:off x="7926372" y="1820305"/>
            <a:ext cx="368300" cy="292100"/>
          </a:xfrm>
          <a:prstGeom prst="rect">
            <a:avLst/>
          </a:prstGeom>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489000" y="1684569"/>
            <a:ext cx="508000" cy="508000"/>
          </a:xfrm>
          <a:prstGeom prst="rect">
            <a:avLst/>
          </a:prstGeom>
        </p:spPr>
      </p:pic>
      <p:sp>
        <p:nvSpPr>
          <p:cNvPr id="15" name="TextBox 14"/>
          <p:cNvSpPr txBox="1"/>
          <p:nvPr/>
        </p:nvSpPr>
        <p:spPr>
          <a:xfrm>
            <a:off x="9062808" y="1938570"/>
            <a:ext cx="421838" cy="646331"/>
          </a:xfrm>
          <a:prstGeom prst="rect">
            <a:avLst/>
          </a:prstGeom>
          <a:noFill/>
        </p:spPr>
        <p:txBody>
          <a:bodyPr wrap="square" rtlCol="0">
            <a:spAutoFit/>
          </a:bodyPr>
          <a:lstStyle/>
          <a:p>
            <a:r>
              <a:rPr lang="en-US" dirty="0">
                <a:solidFill>
                  <a:schemeClr val="bg1"/>
                </a:solidFill>
              </a:rPr>
              <a:t>…..</a:t>
            </a:r>
          </a:p>
        </p:txBody>
      </p:sp>
      <p:pic>
        <p:nvPicPr>
          <p:cNvPr id="16" name="Picture 1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H="1">
            <a:off x="7049679" y="2375916"/>
            <a:ext cx="503932" cy="1255538"/>
          </a:xfrm>
          <a:prstGeom prst="rect">
            <a:avLst/>
          </a:prstGeom>
        </p:spPr>
      </p:pic>
      <p:pic>
        <p:nvPicPr>
          <p:cNvPr id="17" name="Picture 16" descr="5203824-busy-teenage-girl-text-messaging.jpg"/>
          <p:cNvPicPr>
            <a:picLocks noChangeAspect="1"/>
          </p:cNvPicPr>
          <p:nvPr/>
        </p:nvPicPr>
        <p:blipFill>
          <a:blip r:embed="rId9"/>
          <a:stretch>
            <a:fillRect/>
          </a:stretch>
        </p:blipFill>
        <p:spPr>
          <a:xfrm>
            <a:off x="7888271" y="2317580"/>
            <a:ext cx="812800" cy="1219200"/>
          </a:xfrm>
          <a:prstGeom prst="rect">
            <a:avLst/>
          </a:prstGeom>
        </p:spPr>
      </p:pic>
      <p:sp>
        <p:nvSpPr>
          <p:cNvPr id="18" name="Title 1"/>
          <p:cNvSpPr txBox="1">
            <a:spLocks/>
          </p:cNvSpPr>
          <p:nvPr/>
        </p:nvSpPr>
        <p:spPr>
          <a:xfrm>
            <a:off x="2399214" y="4018232"/>
            <a:ext cx="3240659" cy="477569"/>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a:solidFill>
                  <a:srgbClr val="FFFF00"/>
                </a:solidFill>
              </a:rPr>
              <a:t>Internet of Things </a:t>
            </a:r>
          </a:p>
        </p:txBody>
      </p:sp>
      <p:pic>
        <p:nvPicPr>
          <p:cNvPr id="1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1813" y="4520486"/>
            <a:ext cx="1991807" cy="184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
          <p:cNvSpPr txBox="1">
            <a:spLocks/>
          </p:cNvSpPr>
          <p:nvPr/>
        </p:nvSpPr>
        <p:spPr>
          <a:xfrm>
            <a:off x="6358527" y="4018232"/>
            <a:ext cx="3227695" cy="477569"/>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a:solidFill>
                  <a:srgbClr val="FFFF00"/>
                </a:solidFill>
              </a:rPr>
              <a:t>Health/Scientific Computing</a:t>
            </a:r>
          </a:p>
        </p:txBody>
      </p:sp>
      <p:pic>
        <p:nvPicPr>
          <p:cNvPr id="21" name="Picture 20" descr="costofsequencing.gif"/>
          <p:cNvPicPr>
            <a:picLocks noChangeAspect="1"/>
          </p:cNvPicPr>
          <p:nvPr/>
        </p:nvPicPr>
        <p:blipFill>
          <a:blip r:embed="rId11"/>
          <a:stretch>
            <a:fillRect/>
          </a:stretch>
        </p:blipFill>
        <p:spPr>
          <a:xfrm>
            <a:off x="6934201" y="4525428"/>
            <a:ext cx="2154605" cy="1875373"/>
          </a:xfrm>
          <a:prstGeom prst="rect">
            <a:avLst/>
          </a:prstGeom>
        </p:spPr>
      </p:pic>
      <p:sp>
        <p:nvSpPr>
          <p:cNvPr id="22" name="Title 1"/>
          <p:cNvSpPr txBox="1">
            <a:spLocks/>
          </p:cNvSpPr>
          <p:nvPr/>
        </p:nvSpPr>
        <p:spPr>
          <a:xfrm>
            <a:off x="2399214" y="914400"/>
            <a:ext cx="3240658" cy="615414"/>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a:solidFill>
                  <a:srgbClr val="FFFF00"/>
                </a:solidFill>
              </a:rPr>
              <a:t>It’s All Happening On-line</a:t>
            </a:r>
          </a:p>
        </p:txBody>
      </p:sp>
    </p:spTree>
    <p:extLst>
      <p:ext uri="{BB962C8B-B14F-4D97-AF65-F5344CB8AC3E}">
        <p14:creationId xmlns:p14="http://schemas.microsoft.com/office/powerpoint/2010/main" val="199392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p:bldP spid="15" grpId="0"/>
      <p:bldP spid="18"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426" y="274638"/>
            <a:ext cx="9565524" cy="563562"/>
          </a:xfrm>
        </p:spPr>
        <p:txBody>
          <a:bodyPr>
            <a:noAutofit/>
          </a:bodyPr>
          <a:lstStyle/>
          <a:p>
            <a:r>
              <a:rPr lang="en-US" sz="2000" dirty="0"/>
              <a:t>E.g. What can you do with the data?</a:t>
            </a:r>
            <a:br>
              <a:rPr lang="en-US" sz="2000" dirty="0"/>
            </a:br>
            <a:r>
              <a:rPr lang="en-US" sz="2000" dirty="0"/>
              <a:t>Traffic Prediction and Earthquake Warning</a:t>
            </a:r>
          </a:p>
        </p:txBody>
      </p:sp>
      <p:sp>
        <p:nvSpPr>
          <p:cNvPr id="4" name="Slide Number Placeholder 3"/>
          <p:cNvSpPr>
            <a:spLocks noGrp="1"/>
          </p:cNvSpPr>
          <p:nvPr>
            <p:ph type="sldNum" sz="quarter" idx="4294967295"/>
          </p:nvPr>
        </p:nvSpPr>
        <p:spPr>
          <a:xfrm>
            <a:off x="8077200" y="6462063"/>
            <a:ext cx="2133600" cy="153888"/>
          </a:xfrm>
          <a:prstGeom prst="rect">
            <a:avLst/>
          </a:prstGeom>
        </p:spPr>
        <p:txBody>
          <a:bodyPr/>
          <a:lstStyle/>
          <a:p>
            <a:pPr>
              <a:defRPr/>
            </a:pPr>
            <a:fld id="{0F1B168B-89B1-DC47-90F1-28CE2F9126F7}" type="slidenum">
              <a:rPr lang="en-US" smtClean="0">
                <a:solidFill>
                  <a:prstClr val="black">
                    <a:tint val="75000"/>
                  </a:prstClr>
                </a:solidFill>
              </a:rPr>
              <a:pPr>
                <a:defRPr/>
              </a:pPr>
              <a:t>8</a:t>
            </a:fld>
            <a:endParaRPr lang="en-US">
              <a:solidFill>
                <a:prstClr val="black">
                  <a:tint val="75000"/>
                </a:prstClr>
              </a:solidFill>
            </a:endParaRPr>
          </a:p>
        </p:txBody>
      </p:sp>
      <p:pic>
        <p:nvPicPr>
          <p:cNvPr id="10"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524000" y="1046257"/>
            <a:ext cx="2564248" cy="1752600"/>
          </a:xfrm>
          <a:prstGeom prst="rect">
            <a:avLst/>
          </a:prstGeom>
          <a:noFill/>
          <a:ln w="9525">
            <a:noFill/>
            <a:miter lim="800000"/>
            <a:headEnd/>
            <a:tailEnd/>
          </a:ln>
        </p:spPr>
      </p:pic>
      <p:grpSp>
        <p:nvGrpSpPr>
          <p:cNvPr id="3" name="Group 25"/>
          <p:cNvGrpSpPr>
            <a:grpSpLocks/>
          </p:cNvGrpSpPr>
          <p:nvPr/>
        </p:nvGrpSpPr>
        <p:grpSpPr bwMode="auto">
          <a:xfrm>
            <a:off x="4267201" y="854103"/>
            <a:ext cx="2096611" cy="1840575"/>
            <a:chOff x="5507644" y="120295"/>
            <a:chExt cx="2819399" cy="2958212"/>
          </a:xfrm>
        </p:grpSpPr>
        <p:pic>
          <p:nvPicPr>
            <p:cNvPr id="12" name="Picture 10" descr="intensity.jp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07644" y="487706"/>
              <a:ext cx="2819399" cy="2590801"/>
            </a:xfrm>
            <a:prstGeom prst="rect">
              <a:avLst/>
            </a:prstGeom>
            <a:noFill/>
            <a:ln w="34925">
              <a:solidFill>
                <a:schemeClr val="tx1"/>
              </a:solidFill>
              <a:round/>
              <a:headEnd/>
              <a:tailEnd/>
            </a:ln>
          </p:spPr>
        </p:pic>
        <p:sp>
          <p:nvSpPr>
            <p:cNvPr id="13" name="TextBox 11"/>
            <p:cNvSpPr txBox="1">
              <a:spLocks noChangeArrowheads="1"/>
            </p:cNvSpPr>
            <p:nvPr/>
          </p:nvSpPr>
          <p:spPr bwMode="auto">
            <a:xfrm>
              <a:off x="6122460" y="120295"/>
              <a:ext cx="1828799" cy="494666"/>
            </a:xfrm>
            <a:prstGeom prst="rect">
              <a:avLst/>
            </a:prstGeom>
            <a:noFill/>
            <a:ln w="9525">
              <a:noFill/>
              <a:miter lim="800000"/>
              <a:headEnd/>
              <a:tailEnd/>
            </a:ln>
          </p:spPr>
          <p:txBody>
            <a:bodyPr>
              <a:spAutoFit/>
            </a:bodyPr>
            <a:lstStyle/>
            <a:p>
              <a:pPr fontAlgn="base">
                <a:spcBef>
                  <a:spcPct val="0"/>
                </a:spcBef>
                <a:spcAft>
                  <a:spcPct val="0"/>
                </a:spcAft>
              </a:pPr>
              <a:endParaRPr lang="en-US" sz="1400" dirty="0">
                <a:solidFill>
                  <a:prstClr val="black"/>
                </a:solidFill>
                <a:latin typeface="Arial" charset="0"/>
                <a:ea typeface="ＭＳ Ｐゴシック" charset="-128"/>
              </a:endParaRPr>
            </a:p>
          </p:txBody>
        </p:sp>
      </p:grpSp>
      <p:pic>
        <p:nvPicPr>
          <p:cNvPr id="14" name="Picture 2" descr="http://unterbahn.com/wp-content/uploads/2009/11/nasa-iphone-sensor-20091113-314.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010400" y="1122458"/>
            <a:ext cx="1025434" cy="1632857"/>
          </a:xfrm>
          <a:prstGeom prst="rect">
            <a:avLst/>
          </a:prstGeom>
          <a:noFill/>
        </p:spPr>
      </p:pic>
      <p:pic>
        <p:nvPicPr>
          <p:cNvPr id="15" name="Picture 2"/>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19127" y="1100687"/>
            <a:ext cx="2050209" cy="1534886"/>
          </a:xfrm>
          <a:prstGeom prst="rect">
            <a:avLst/>
          </a:prstGeom>
          <a:noFill/>
          <a:ln w="50800">
            <a:solidFill>
              <a:srgbClr val="FF0000"/>
            </a:solidFill>
            <a:miter lim="800000"/>
            <a:headEnd/>
            <a:tailEnd/>
          </a:ln>
        </p:spPr>
      </p:pic>
      <p:sp>
        <p:nvSpPr>
          <p:cNvPr id="18" name="TextBox 17"/>
          <p:cNvSpPr txBox="1"/>
          <p:nvPr/>
        </p:nvSpPr>
        <p:spPr>
          <a:xfrm>
            <a:off x="1828800" y="2875058"/>
            <a:ext cx="8810150" cy="1015663"/>
          </a:xfrm>
          <a:prstGeom prst="rect">
            <a:avLst/>
          </a:prstGeom>
          <a:noFill/>
        </p:spPr>
        <p:txBody>
          <a:bodyPr wrap="none" rtlCol="0">
            <a:spAutoFit/>
          </a:bodyPr>
          <a:lstStyle/>
          <a:p>
            <a:pPr fontAlgn="base">
              <a:spcBef>
                <a:spcPct val="0"/>
              </a:spcBef>
              <a:spcAft>
                <a:spcPct val="0"/>
              </a:spcAft>
            </a:pPr>
            <a:r>
              <a:rPr lang="en-US" sz="2000" dirty="0" err="1">
                <a:solidFill>
                  <a:prstClr val="black"/>
                </a:solidFill>
                <a:latin typeface="Arial" charset="0"/>
                <a:ea typeface="ＭＳ Ｐゴシック" charset="-128"/>
              </a:rPr>
              <a:t>Crowdsourcing</a:t>
            </a:r>
            <a:r>
              <a:rPr lang="en-US" sz="2000" dirty="0">
                <a:solidFill>
                  <a:prstClr val="black"/>
                </a:solidFill>
                <a:latin typeface="Arial" charset="0"/>
                <a:ea typeface="ＭＳ Ｐゴシック" charset="-128"/>
              </a:rPr>
              <a:t>	    +  physical modeling     +   sensing    +   data assimilation</a:t>
            </a:r>
          </a:p>
          <a:p>
            <a:pPr fontAlgn="base">
              <a:spcBef>
                <a:spcPct val="0"/>
              </a:spcBef>
              <a:spcAft>
                <a:spcPct val="0"/>
              </a:spcAft>
            </a:pPr>
            <a:r>
              <a:rPr lang="en-US" sz="2000" dirty="0">
                <a:solidFill>
                  <a:prstClr val="black"/>
                </a:solidFill>
                <a:latin typeface="Arial" charset="0"/>
                <a:ea typeface="ＭＳ Ｐゴシック" charset="-128"/>
              </a:rPr>
              <a:t> </a:t>
            </a:r>
          </a:p>
          <a:p>
            <a:pPr algn="ctr" fontAlgn="base">
              <a:spcBef>
                <a:spcPct val="0"/>
              </a:spcBef>
              <a:spcAft>
                <a:spcPct val="0"/>
              </a:spcAft>
            </a:pPr>
            <a:r>
              <a:rPr lang="en-US" sz="2000" dirty="0">
                <a:solidFill>
                  <a:prstClr val="black"/>
                </a:solidFill>
                <a:latin typeface="Arial" charset="0"/>
                <a:ea typeface="ＭＳ Ｐゴシック" charset="-128"/>
              </a:rPr>
              <a:t>to produce:</a:t>
            </a:r>
          </a:p>
        </p:txBody>
      </p:sp>
      <p:grpSp>
        <p:nvGrpSpPr>
          <p:cNvPr id="5" name="Group 18"/>
          <p:cNvGrpSpPr/>
          <p:nvPr/>
        </p:nvGrpSpPr>
        <p:grpSpPr>
          <a:xfrm>
            <a:off x="1603603" y="3637057"/>
            <a:ext cx="8890225" cy="2659566"/>
            <a:chOff x="79602" y="3581400"/>
            <a:chExt cx="8890225" cy="2659566"/>
          </a:xfrm>
        </p:grpSpPr>
        <p:pic>
          <p:nvPicPr>
            <p:cNvPr id="9" name="Picture 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447800" y="3581400"/>
              <a:ext cx="4114800" cy="265956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6" name="Picture 2" descr="C:\arcgis\seto\SFNoise\Aug182006\New Folder\Untitled6.jp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682343" y="3819147"/>
              <a:ext cx="3287484" cy="2193651"/>
            </a:xfrm>
            <a:prstGeom prst="rect">
              <a:avLst/>
            </a:prstGeom>
            <a:noFill/>
            <a:ln w="9525">
              <a:noFill/>
              <a:miter lim="800000"/>
              <a:headEnd/>
              <a:tailEnd/>
            </a:ln>
          </p:spPr>
        </p:pic>
        <p:pic>
          <p:nvPicPr>
            <p:cNvPr id="50178" name="Picture 2"/>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9602" y="3907971"/>
              <a:ext cx="1146617" cy="2125436"/>
            </a:xfrm>
            <a:prstGeom prst="rect">
              <a:avLst/>
            </a:prstGeom>
            <a:noFill/>
            <a:ln w="9525">
              <a:noFill/>
              <a:miter lim="800000"/>
              <a:headEnd/>
              <a:tailEnd/>
            </a:ln>
          </p:spPr>
        </p:pic>
      </p:grpSp>
      <p:sp>
        <p:nvSpPr>
          <p:cNvPr id="17" name="TextBox 16"/>
          <p:cNvSpPr txBox="1"/>
          <p:nvPr/>
        </p:nvSpPr>
        <p:spPr>
          <a:xfrm>
            <a:off x="2514601" y="6227857"/>
            <a:ext cx="7958461" cy="400110"/>
          </a:xfrm>
          <a:prstGeom prst="rect">
            <a:avLst/>
          </a:prstGeom>
          <a:noFill/>
        </p:spPr>
        <p:txBody>
          <a:bodyPr wrap="none" rtlCol="0">
            <a:spAutoFit/>
          </a:bodyPr>
          <a:lstStyle/>
          <a:p>
            <a:pPr fontAlgn="base">
              <a:spcBef>
                <a:spcPct val="0"/>
              </a:spcBef>
              <a:spcAft>
                <a:spcPct val="0"/>
              </a:spcAft>
            </a:pPr>
            <a:r>
              <a:rPr lang="en-US" sz="2000" dirty="0">
                <a:solidFill>
                  <a:prstClr val="black"/>
                </a:solidFill>
                <a:latin typeface="Arial" charset="0"/>
                <a:ea typeface="ＭＳ Ｐゴシック" charset="-128"/>
              </a:rPr>
              <a:t>From Alex </a:t>
            </a:r>
            <a:r>
              <a:rPr lang="en-US" sz="2000" dirty="0" err="1">
                <a:solidFill>
                  <a:prstClr val="black"/>
                </a:solidFill>
                <a:latin typeface="Arial" charset="0"/>
                <a:ea typeface="ＭＳ Ｐゴシック" charset="-128"/>
              </a:rPr>
              <a:t>Bayen</a:t>
            </a:r>
            <a:r>
              <a:rPr lang="en-US" sz="2000" dirty="0">
                <a:solidFill>
                  <a:prstClr val="black"/>
                </a:solidFill>
                <a:latin typeface="Arial" charset="0"/>
                <a:ea typeface="ＭＳ Ｐゴシック" charset="-128"/>
              </a:rPr>
              <a:t>, UCB, Director, Institute for Transportation Studies </a:t>
            </a:r>
          </a:p>
        </p:txBody>
      </p:sp>
    </p:spTree>
    <p:extLst>
      <p:ext uri="{BB962C8B-B14F-4D97-AF65-F5344CB8AC3E}">
        <p14:creationId xmlns:p14="http://schemas.microsoft.com/office/powerpoint/2010/main" val="280086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9240" y="200360"/>
            <a:ext cx="7503446" cy="694990"/>
          </a:xfrm>
        </p:spPr>
        <p:txBody>
          <a:bodyPr>
            <a:normAutofit fontScale="90000"/>
          </a:bodyPr>
          <a:lstStyle/>
          <a:p>
            <a:r>
              <a:rPr lang="en-US" dirty="0"/>
              <a:t>“Mathematics Covered”</a:t>
            </a:r>
          </a:p>
        </p:txBody>
      </p:sp>
      <p:sp>
        <p:nvSpPr>
          <p:cNvPr id="4" name="Rectangle 3"/>
          <p:cNvSpPr/>
          <p:nvPr/>
        </p:nvSpPr>
        <p:spPr>
          <a:xfrm>
            <a:off x="2399214" y="969631"/>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6357378" y="969631"/>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399214" y="3902015"/>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388354" y="1446347"/>
            <a:ext cx="3240658" cy="2000548"/>
          </a:xfrm>
          <a:prstGeom prst="rect">
            <a:avLst/>
          </a:prstGeom>
        </p:spPr>
        <p:txBody>
          <a:bodyPr wrap="square">
            <a:spAutoFit/>
          </a:bodyPr>
          <a:lstStyle/>
          <a:p>
            <a:r>
              <a:rPr lang="en-US" sz="1400" dirty="0">
                <a:solidFill>
                  <a:schemeClr val="bg1"/>
                </a:solidFill>
              </a:rPr>
              <a:t>Deals with Linear Equations &amp; it’s representations.</a:t>
            </a:r>
          </a:p>
          <a:p>
            <a:r>
              <a:rPr lang="en-US" sz="1400" dirty="0">
                <a:solidFill>
                  <a:schemeClr val="bg1"/>
                </a:solidFill>
              </a:rPr>
              <a:t>Covers the following topics:</a:t>
            </a:r>
          </a:p>
          <a:p>
            <a:pPr marL="285750" indent="-285750">
              <a:buFont typeface="Wingdings" panose="05000000000000000000" pitchFamily="2" charset="2"/>
              <a:buChar char="ü"/>
            </a:pPr>
            <a:r>
              <a:rPr lang="en-US" sz="1400" dirty="0">
                <a:solidFill>
                  <a:schemeClr val="bg1"/>
                </a:solidFill>
              </a:rPr>
              <a:t>Vectors</a:t>
            </a:r>
          </a:p>
          <a:p>
            <a:pPr marL="285750" indent="-285750">
              <a:buFont typeface="Wingdings" panose="05000000000000000000" pitchFamily="2" charset="2"/>
              <a:buChar char="ü"/>
            </a:pPr>
            <a:r>
              <a:rPr lang="en-US" sz="1400" dirty="0">
                <a:solidFill>
                  <a:schemeClr val="bg1"/>
                </a:solidFill>
              </a:rPr>
              <a:t>Matrices</a:t>
            </a:r>
          </a:p>
          <a:p>
            <a:pPr marL="285750" indent="-285750">
              <a:buFont typeface="Wingdings" panose="05000000000000000000" pitchFamily="2" charset="2"/>
              <a:buChar char="ü"/>
            </a:pPr>
            <a:r>
              <a:rPr lang="en-US" sz="1400" dirty="0">
                <a:solidFill>
                  <a:schemeClr val="bg1"/>
                </a:solidFill>
              </a:rPr>
              <a:t>Solving systems of Linear Equations</a:t>
            </a:r>
          </a:p>
          <a:p>
            <a:pPr marL="285750" indent="-285750">
              <a:buFont typeface="Wingdings" panose="05000000000000000000" pitchFamily="2" charset="2"/>
              <a:buChar char="ü"/>
            </a:pPr>
            <a:r>
              <a:rPr lang="en-US" sz="1400" dirty="0">
                <a:solidFill>
                  <a:schemeClr val="bg1"/>
                </a:solidFill>
              </a:rPr>
              <a:t>Eigen Values &amp; Eigen Vectors</a:t>
            </a:r>
          </a:p>
          <a:p>
            <a:endParaRPr lang="en-US" sz="1200" dirty="0">
              <a:solidFill>
                <a:schemeClr val="bg1"/>
              </a:solidFill>
            </a:endParaRPr>
          </a:p>
        </p:txBody>
      </p:sp>
      <p:sp>
        <p:nvSpPr>
          <p:cNvPr id="10" name="Title 1"/>
          <p:cNvSpPr txBox="1">
            <a:spLocks/>
          </p:cNvSpPr>
          <p:nvPr/>
        </p:nvSpPr>
        <p:spPr>
          <a:xfrm>
            <a:off x="6306043" y="844916"/>
            <a:ext cx="3240658" cy="615414"/>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a:solidFill>
                  <a:srgbClr val="FFFF00"/>
                </a:solidFill>
              </a:rPr>
              <a:t>Line (2D)</a:t>
            </a:r>
          </a:p>
        </p:txBody>
      </p:sp>
      <p:sp>
        <p:nvSpPr>
          <p:cNvPr id="18" name="Title 1"/>
          <p:cNvSpPr txBox="1">
            <a:spLocks/>
          </p:cNvSpPr>
          <p:nvPr/>
        </p:nvSpPr>
        <p:spPr>
          <a:xfrm>
            <a:off x="2399214" y="3827400"/>
            <a:ext cx="3240659" cy="477569"/>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a:solidFill>
                  <a:srgbClr val="FFFF00"/>
                </a:solidFill>
              </a:rPr>
              <a:t>Plane (3D)</a:t>
            </a:r>
          </a:p>
        </p:txBody>
      </p:sp>
      <p:sp>
        <p:nvSpPr>
          <p:cNvPr id="22" name="Title 1"/>
          <p:cNvSpPr txBox="1">
            <a:spLocks/>
          </p:cNvSpPr>
          <p:nvPr/>
        </p:nvSpPr>
        <p:spPr>
          <a:xfrm>
            <a:off x="2399214" y="795132"/>
            <a:ext cx="3240658" cy="615414"/>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a:solidFill>
                  <a:srgbClr val="FFFF00"/>
                </a:solidFill>
              </a:rPr>
              <a:t>Linear Algebra</a:t>
            </a:r>
          </a:p>
        </p:txBody>
      </p:sp>
      <p:sp>
        <p:nvSpPr>
          <p:cNvPr id="26" name="Left Bracket 25">
            <a:extLst>
              <a:ext uri="{FF2B5EF4-FFF2-40B4-BE49-F238E27FC236}">
                <a16:creationId xmlns:a16="http://schemas.microsoft.com/office/drawing/2014/main" id="{7CC61E78-42A6-4FB6-8288-2F2F79B65919}"/>
              </a:ext>
            </a:extLst>
          </p:cNvPr>
          <p:cNvSpPr/>
          <p:nvPr/>
        </p:nvSpPr>
        <p:spPr>
          <a:xfrm>
            <a:off x="2769240" y="2112405"/>
            <a:ext cx="242573" cy="47249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7" name="Rectangle 26">
            <a:extLst>
              <a:ext uri="{FF2B5EF4-FFF2-40B4-BE49-F238E27FC236}">
                <a16:creationId xmlns:a16="http://schemas.microsoft.com/office/drawing/2014/main" id="{0AE09049-738E-42FE-9A3C-B42E9FD4A9E6}"/>
              </a:ext>
            </a:extLst>
          </p:cNvPr>
          <p:cNvSpPr/>
          <p:nvPr/>
        </p:nvSpPr>
        <p:spPr>
          <a:xfrm>
            <a:off x="6357378" y="1447672"/>
            <a:ext cx="3240658" cy="2646878"/>
          </a:xfrm>
          <a:prstGeom prst="rect">
            <a:avLst/>
          </a:prstGeom>
        </p:spPr>
        <p:txBody>
          <a:bodyPr wrap="square">
            <a:spAutoFit/>
          </a:bodyPr>
          <a:lstStyle/>
          <a:p>
            <a:r>
              <a:rPr lang="en-US" sz="1400" dirty="0">
                <a:solidFill>
                  <a:schemeClr val="bg1"/>
                </a:solidFill>
              </a:rPr>
              <a:t>Y = W1X + W0. </a:t>
            </a:r>
            <a:r>
              <a:rPr lang="en-US" sz="1400" dirty="0">
                <a:solidFill>
                  <a:schemeClr val="bg1"/>
                </a:solidFill>
                <a:sym typeface="Wingdings" panose="05000000000000000000" pitchFamily="2" charset="2"/>
              </a:rPr>
              <a:t> Represents equation of a straight line (line)</a:t>
            </a:r>
          </a:p>
          <a:p>
            <a:r>
              <a:rPr lang="en-US" sz="1400" dirty="0">
                <a:solidFill>
                  <a:schemeClr val="bg1"/>
                </a:solidFill>
                <a:sym typeface="Wingdings" panose="05000000000000000000" pitchFamily="2" charset="2"/>
              </a:rPr>
              <a:t>W1 slope or gradient</a:t>
            </a:r>
          </a:p>
          <a:p>
            <a:r>
              <a:rPr lang="en-US" sz="1400" dirty="0">
                <a:solidFill>
                  <a:schemeClr val="bg1"/>
                </a:solidFill>
                <a:sym typeface="Wingdings" panose="05000000000000000000" pitchFamily="2" charset="2"/>
              </a:rPr>
              <a:t>W0 Y intercept ( Y when X = 0)</a:t>
            </a:r>
          </a:p>
          <a:p>
            <a:r>
              <a:rPr lang="en-US" sz="1400" dirty="0">
                <a:solidFill>
                  <a:schemeClr val="bg1"/>
                </a:solidFill>
                <a:sym typeface="Wingdings" panose="05000000000000000000" pitchFamily="2" charset="2"/>
              </a:rPr>
              <a:t>W (coefficients or weights)</a:t>
            </a:r>
          </a:p>
          <a:p>
            <a:r>
              <a:rPr lang="en-US" sz="1200" dirty="0">
                <a:solidFill>
                  <a:schemeClr val="bg1"/>
                </a:solidFill>
              </a:rPr>
              <a:t>W1 = change in Y / Change in X </a:t>
            </a:r>
          </a:p>
          <a:p>
            <a:r>
              <a:rPr lang="en-US" sz="1200" dirty="0">
                <a:solidFill>
                  <a:schemeClr val="bg1"/>
                </a:solidFill>
              </a:rPr>
              <a:t>W1 = dY/</a:t>
            </a:r>
            <a:r>
              <a:rPr lang="en-US" sz="1200" dirty="0" err="1">
                <a:solidFill>
                  <a:schemeClr val="bg1"/>
                </a:solidFill>
              </a:rPr>
              <a:t>dX</a:t>
            </a:r>
            <a:r>
              <a:rPr lang="en-US" sz="1200" dirty="0">
                <a:solidFill>
                  <a:schemeClr val="bg1"/>
                </a:solidFill>
              </a:rPr>
              <a:t> (derivative)</a:t>
            </a:r>
          </a:p>
          <a:p>
            <a:r>
              <a:rPr lang="en-US" sz="1200" dirty="0">
                <a:solidFill>
                  <a:schemeClr val="bg1"/>
                </a:solidFill>
              </a:rPr>
              <a:t>e.g.  Y = 2X + 1</a:t>
            </a:r>
          </a:p>
          <a:p>
            <a:r>
              <a:rPr lang="en-US" sz="1200" dirty="0">
                <a:solidFill>
                  <a:schemeClr val="bg1"/>
                </a:solidFill>
              </a:rPr>
              <a:t>W1 = 2, W0 = 1.</a:t>
            </a:r>
          </a:p>
          <a:p>
            <a:r>
              <a:rPr lang="en-US" sz="1200" dirty="0">
                <a:solidFill>
                  <a:schemeClr val="bg1"/>
                </a:solidFill>
              </a:rPr>
              <a:t>C = value of Y, when X = 0 (Y = 1)</a:t>
            </a:r>
          </a:p>
          <a:p>
            <a:r>
              <a:rPr lang="en-US" sz="1200" dirty="0">
                <a:solidFill>
                  <a:schemeClr val="bg1"/>
                </a:solidFill>
              </a:rPr>
              <a:t>M = dY/</a:t>
            </a:r>
            <a:r>
              <a:rPr lang="en-US" sz="1200" dirty="0" err="1">
                <a:solidFill>
                  <a:schemeClr val="bg1"/>
                </a:solidFill>
              </a:rPr>
              <a:t>dX</a:t>
            </a:r>
            <a:r>
              <a:rPr lang="en-US" sz="1200" dirty="0">
                <a:solidFill>
                  <a:schemeClr val="bg1"/>
                </a:solidFill>
              </a:rPr>
              <a:t> = 2</a:t>
            </a:r>
          </a:p>
          <a:p>
            <a:endParaRPr lang="en-US" sz="1200" dirty="0">
              <a:solidFill>
                <a:schemeClr val="bg1"/>
              </a:solidFill>
            </a:endParaRPr>
          </a:p>
          <a:p>
            <a:endParaRPr lang="en-US" sz="1200" dirty="0">
              <a:solidFill>
                <a:schemeClr val="bg1"/>
              </a:solidFill>
            </a:endParaRPr>
          </a:p>
        </p:txBody>
      </p:sp>
      <p:sp>
        <p:nvSpPr>
          <p:cNvPr id="37" name="Rectangle 36">
            <a:extLst>
              <a:ext uri="{FF2B5EF4-FFF2-40B4-BE49-F238E27FC236}">
                <a16:creationId xmlns:a16="http://schemas.microsoft.com/office/drawing/2014/main" id="{F665B3EE-9D26-455A-85E7-90016836B2BE}"/>
              </a:ext>
            </a:extLst>
          </p:cNvPr>
          <p:cNvSpPr/>
          <p:nvPr/>
        </p:nvSpPr>
        <p:spPr>
          <a:xfrm>
            <a:off x="2391001" y="4470492"/>
            <a:ext cx="3240658" cy="1846659"/>
          </a:xfrm>
          <a:prstGeom prst="rect">
            <a:avLst/>
          </a:prstGeom>
        </p:spPr>
        <p:txBody>
          <a:bodyPr wrap="square">
            <a:spAutoFit/>
          </a:bodyPr>
          <a:lstStyle/>
          <a:p>
            <a:r>
              <a:rPr lang="en-US" sz="1400" dirty="0">
                <a:solidFill>
                  <a:schemeClr val="bg1"/>
                </a:solidFill>
              </a:rPr>
              <a:t>Y = W0 + W1X1 + W2X2  </a:t>
            </a:r>
            <a:r>
              <a:rPr lang="en-US" sz="1400" dirty="0">
                <a:solidFill>
                  <a:schemeClr val="bg1"/>
                </a:solidFill>
                <a:sym typeface="Wingdings" panose="05000000000000000000" pitchFamily="2" charset="2"/>
              </a:rPr>
              <a:t> Represents equation of a plane.</a:t>
            </a:r>
          </a:p>
          <a:p>
            <a:endParaRPr lang="en-US" sz="1400" dirty="0">
              <a:solidFill>
                <a:schemeClr val="bg1"/>
              </a:solidFill>
              <a:sym typeface="Wingdings" panose="05000000000000000000" pitchFamily="2" charset="2"/>
            </a:endParaRPr>
          </a:p>
          <a:p>
            <a:r>
              <a:rPr lang="en-US" sz="1200" dirty="0">
                <a:solidFill>
                  <a:schemeClr val="bg1"/>
                </a:solidFill>
              </a:rPr>
              <a:t>Here we use partial derivatives to calculate the coefficients or weights </a:t>
            </a: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p:txBody>
      </p:sp>
      <p:sp>
        <p:nvSpPr>
          <p:cNvPr id="39" name="Rectangle 38">
            <a:extLst>
              <a:ext uri="{FF2B5EF4-FFF2-40B4-BE49-F238E27FC236}">
                <a16:creationId xmlns:a16="http://schemas.microsoft.com/office/drawing/2014/main" id="{DB1EE6F8-F045-43E3-9A49-220EE84B5604}"/>
              </a:ext>
            </a:extLst>
          </p:cNvPr>
          <p:cNvSpPr/>
          <p:nvPr/>
        </p:nvSpPr>
        <p:spPr>
          <a:xfrm>
            <a:off x="6336434" y="3879488"/>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E69B3D2-84AC-46E9-837F-0AF7C770C8DA}"/>
              </a:ext>
            </a:extLst>
          </p:cNvPr>
          <p:cNvSpPr/>
          <p:nvPr/>
        </p:nvSpPr>
        <p:spPr>
          <a:xfrm>
            <a:off x="6328221" y="4447965"/>
            <a:ext cx="3240658" cy="2062103"/>
          </a:xfrm>
          <a:prstGeom prst="rect">
            <a:avLst/>
          </a:prstGeom>
        </p:spPr>
        <p:txBody>
          <a:bodyPr wrap="square">
            <a:spAutoFit/>
          </a:bodyPr>
          <a:lstStyle/>
          <a:p>
            <a:r>
              <a:rPr lang="en-US" sz="1400" dirty="0">
                <a:solidFill>
                  <a:schemeClr val="bg1"/>
                </a:solidFill>
              </a:rPr>
              <a:t>Y = W0 + W1X1 + W2X2 +…</a:t>
            </a:r>
            <a:r>
              <a:rPr lang="en-US" sz="1400" dirty="0" err="1">
                <a:solidFill>
                  <a:schemeClr val="bg1"/>
                </a:solidFill>
              </a:rPr>
              <a:t>WnXn</a:t>
            </a:r>
            <a:r>
              <a:rPr lang="en-US" sz="1400" dirty="0">
                <a:solidFill>
                  <a:schemeClr val="bg1"/>
                </a:solidFill>
              </a:rPr>
              <a:t>  </a:t>
            </a:r>
            <a:r>
              <a:rPr lang="en-US" sz="1400" dirty="0">
                <a:solidFill>
                  <a:schemeClr val="bg1"/>
                </a:solidFill>
                <a:sym typeface="Wingdings" panose="05000000000000000000" pitchFamily="2" charset="2"/>
              </a:rPr>
              <a:t> Represents equation of a hyperplane.</a:t>
            </a:r>
          </a:p>
          <a:p>
            <a:endParaRPr lang="en-US" sz="1400" dirty="0">
              <a:solidFill>
                <a:schemeClr val="bg1"/>
              </a:solidFill>
              <a:sym typeface="Wingdings" panose="05000000000000000000" pitchFamily="2" charset="2"/>
            </a:endParaRPr>
          </a:p>
          <a:p>
            <a:r>
              <a:rPr lang="en-US" sz="1200" dirty="0">
                <a:solidFill>
                  <a:schemeClr val="bg1"/>
                </a:solidFill>
              </a:rPr>
              <a:t>Here we use partial derivatives to calculate the coefficients or weights </a:t>
            </a: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p:txBody>
      </p:sp>
      <p:sp>
        <p:nvSpPr>
          <p:cNvPr id="41" name="Title 1">
            <a:extLst>
              <a:ext uri="{FF2B5EF4-FFF2-40B4-BE49-F238E27FC236}">
                <a16:creationId xmlns:a16="http://schemas.microsoft.com/office/drawing/2014/main" id="{4B92C656-C439-419F-A50E-1A287A570E81}"/>
              </a:ext>
            </a:extLst>
          </p:cNvPr>
          <p:cNvSpPr txBox="1">
            <a:spLocks/>
          </p:cNvSpPr>
          <p:nvPr/>
        </p:nvSpPr>
        <p:spPr>
          <a:xfrm>
            <a:off x="6352338" y="3804869"/>
            <a:ext cx="3240659" cy="477569"/>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a:solidFill>
                  <a:srgbClr val="FFFF00"/>
                </a:solidFill>
              </a:rPr>
              <a:t>Hyperplane</a:t>
            </a:r>
          </a:p>
        </p:txBody>
      </p:sp>
    </p:spTree>
    <p:extLst>
      <p:ext uri="{BB962C8B-B14F-4D97-AF65-F5344CB8AC3E}">
        <p14:creationId xmlns:p14="http://schemas.microsoft.com/office/powerpoint/2010/main" val="356581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p:bldP spid="10" grpId="0"/>
      <p:bldP spid="18" grpId="0"/>
      <p:bldP spid="22" grpId="0"/>
      <p:bldP spid="27" grpId="0"/>
      <p:bldP spid="37" grpId="0"/>
      <p:bldP spid="39" grpId="0" animBg="1"/>
      <p:bldP spid="40" grpId="0"/>
      <p:bldP spid="41"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3DFloatVTI">
  <a:themeElements>
    <a:clrScheme name="AnalogousFromDarkSeedLeftStep">
      <a:dk1>
        <a:srgbClr val="000000"/>
      </a:dk1>
      <a:lt1>
        <a:srgbClr val="FFFFFF"/>
      </a:lt1>
      <a:dk2>
        <a:srgbClr val="243A41"/>
      </a:dk2>
      <a:lt2>
        <a:srgbClr val="E8E3E2"/>
      </a:lt2>
      <a:accent1>
        <a:srgbClr val="23ADDC"/>
      </a:accent1>
      <a:accent2>
        <a:srgbClr val="14B59A"/>
      </a:accent2>
      <a:accent3>
        <a:srgbClr val="21B75F"/>
      </a:accent3>
      <a:accent4>
        <a:srgbClr val="14BB14"/>
      </a:accent4>
      <a:accent5>
        <a:srgbClr val="5FB620"/>
      </a:accent5>
      <a:accent6>
        <a:srgbClr val="92AC13"/>
      </a:accent6>
      <a:hlink>
        <a:srgbClr val="489030"/>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1255</Words>
  <Application>Microsoft Office PowerPoint</Application>
  <PresentationFormat>Widescreen</PresentationFormat>
  <Paragraphs>175</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Avenir Next LT Pro</vt:lpstr>
      <vt:lpstr>Calibri</vt:lpstr>
      <vt:lpstr>Comic Sans MS</vt:lpstr>
      <vt:lpstr>Open Sans Light</vt:lpstr>
      <vt:lpstr>Times</vt:lpstr>
      <vt:lpstr>Wingdings</vt:lpstr>
      <vt:lpstr>3DFloatVTI</vt:lpstr>
      <vt:lpstr>Linear Algebra – Importance in Data Science</vt:lpstr>
      <vt:lpstr>Data Science – A Definition</vt:lpstr>
      <vt:lpstr>PowerPoint Presentation</vt:lpstr>
      <vt:lpstr>Data Science – Process</vt:lpstr>
      <vt:lpstr>PowerPoint Presentation</vt:lpstr>
      <vt:lpstr>PowerPoint Presentation</vt:lpstr>
      <vt:lpstr>“Big Data” Sources</vt:lpstr>
      <vt:lpstr>E.g. What can you do with the data? Traffic Prediction and Earthquake Warning</vt:lpstr>
      <vt:lpstr>“Mathematics Covered”</vt:lpstr>
      <vt:lpstr>Data Science – Role of Mathematics</vt:lpstr>
      <vt:lpstr>Data Science – Role of Linear Algebra</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 – Importance in Data Science</dc:title>
  <dc:creator>sairaman ramasubramanian</dc:creator>
  <cp:lastModifiedBy>sairaman ramasubramanian</cp:lastModifiedBy>
  <cp:revision>16</cp:revision>
  <dcterms:created xsi:type="dcterms:W3CDTF">2021-07-29T13:46:05Z</dcterms:created>
  <dcterms:modified xsi:type="dcterms:W3CDTF">2021-08-02T14:59:10Z</dcterms:modified>
</cp:coreProperties>
</file>