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B7621-B994-4437-A477-04F9FD23CA53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F338-BAFF-425D-AFC1-E5E889BF6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9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2551"/>
            <a:ext cx="7766936" cy="2765733"/>
          </a:xfrm>
        </p:spPr>
        <p:txBody>
          <a:bodyPr/>
          <a:lstStyle/>
          <a:p>
            <a:pPr algn="ctr"/>
            <a:r>
              <a:rPr lang="en-US" dirty="0" err="1">
                <a:highlight>
                  <a:srgbClr val="FFFFFF"/>
                </a:highlight>
                <a:latin typeface="-apple-system"/>
              </a:rPr>
              <a:t>DataSpark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dirty="0" smtClean="0">
                <a:highlight>
                  <a:srgbClr val="FFFFFF"/>
                </a:highlight>
                <a:latin typeface="-apple-system"/>
              </a:rPr>
              <a:t>Illuminating 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Insights for Global Electronics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dirty="0"/>
              <a:t>Capstone Project – 2</a:t>
            </a:r>
          </a:p>
          <a:p>
            <a:pPr algn="ctr"/>
            <a:r>
              <a:rPr lang="en-IN" dirty="0"/>
              <a:t>By:</a:t>
            </a:r>
          </a:p>
          <a:p>
            <a:pPr algn="ctr"/>
            <a:r>
              <a:rPr lang="en-IN" dirty="0" smtClean="0"/>
              <a:t>Sai </a:t>
            </a:r>
            <a:r>
              <a:rPr lang="en-IN" dirty="0" err="1" smtClean="0"/>
              <a:t>Vaishnav</a:t>
            </a:r>
            <a:r>
              <a:rPr lang="en-IN" dirty="0" smtClean="0"/>
              <a:t> J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27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53" y="2636108"/>
            <a:ext cx="8596668" cy="132080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50352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303336" cy="914400"/>
          </a:xfrm>
        </p:spPr>
        <p:txBody>
          <a:bodyPr/>
          <a:lstStyle/>
          <a:p>
            <a:r>
              <a:rPr lang="en-IN" dirty="0"/>
              <a:t>Customer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90" y="1524000"/>
            <a:ext cx="6013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Analysis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 </a:t>
            </a:r>
            <a:r>
              <a:rPr lang="en-US" dirty="0"/>
              <a:t>customers currently outnumber female customers.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</a:t>
            </a:r>
            <a:r>
              <a:rPr lang="en-US" dirty="0"/>
              <a:t>targeted advertisements aimed at female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</a:t>
            </a:r>
            <a:r>
              <a:rPr lang="en-US" dirty="0"/>
              <a:t>could help address this imbalance and drive </a:t>
            </a:r>
            <a:r>
              <a:rPr lang="en-US" dirty="0" smtClean="0"/>
              <a:t>overall </a:t>
            </a:r>
            <a:r>
              <a:rPr lang="en-US" dirty="0"/>
              <a:t>sales growth.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0789" y="3929449"/>
            <a:ext cx="6013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Analysis: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</a:t>
            </a:r>
            <a:r>
              <a:rPr lang="en-US" dirty="0"/>
              <a:t>are grouped by age </a:t>
            </a:r>
            <a:r>
              <a:rPr lang="en-US" dirty="0" smtClean="0"/>
              <a:t>buckets </a:t>
            </a:r>
            <a:r>
              <a:rPr lang="en-US" dirty="0"/>
              <a:t>and visualized using a bar </a:t>
            </a:r>
            <a:r>
              <a:rPr lang="en-US" dirty="0" smtClean="0"/>
              <a:t>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analysis reveals that individuals over 65 years constitute the </a:t>
            </a:r>
            <a:r>
              <a:rPr lang="en-US" dirty="0" smtClean="0"/>
              <a:t>largest </a:t>
            </a:r>
            <a:r>
              <a:rPr lang="en-US" dirty="0"/>
              <a:t>age group.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70" y="1164988"/>
            <a:ext cx="3268998" cy="2127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70" y="3929449"/>
            <a:ext cx="4158464" cy="19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308" y="1930400"/>
            <a:ext cx="904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Analysis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Location-based analysis is visualized on a world map, with </a:t>
            </a:r>
            <a:r>
              <a:rPr lang="en-US" dirty="0" smtClean="0"/>
              <a:t>highlighted areas </a:t>
            </a:r>
            <a:r>
              <a:rPr lang="en-US" dirty="0"/>
              <a:t>indicating sales intensity by area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country-level analysis shows that North America has the highest sales volume.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42" y="4159434"/>
            <a:ext cx="7181907" cy="21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265"/>
          </a:xfrm>
        </p:spPr>
        <p:txBody>
          <a:bodyPr/>
          <a:lstStyle/>
          <a:p>
            <a:r>
              <a:rPr lang="en-IN" dirty="0"/>
              <a:t>Sales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832" y="1477318"/>
            <a:ext cx="659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Monthly sales: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</a:t>
            </a:r>
            <a:r>
              <a:rPr lang="en-US" dirty="0"/>
              <a:t>peak in January, February, and December, indicating the need for adequate inventory to meet increased demand.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April </a:t>
            </a:r>
            <a:r>
              <a:rPr lang="en-US" dirty="0"/>
              <a:t>and March show the lowest sales, which could be improved through targeted marketing and a well-rounded product portfolio.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54" y="1349150"/>
            <a:ext cx="3404711" cy="2287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162" y="3937686"/>
            <a:ext cx="5667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Performers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Computers </a:t>
            </a:r>
            <a:r>
              <a:rPr lang="en-US" dirty="0"/>
              <a:t>are the top-performing category, and maintaining a well-balanced SKU selection by color is important, as there’s strong demand across a variety of colors.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54" y="4259954"/>
            <a:ext cx="3457749" cy="16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308" y="1375719"/>
            <a:ext cx="794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Revenue sales: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we can see the total list of products and their revenue of them.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8" y="2452184"/>
            <a:ext cx="7414054" cy="1779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211" y="4621427"/>
            <a:ext cx="740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According to the store keys, the revenue from each store key is shown.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86" y="5135963"/>
            <a:ext cx="1578920" cy="14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830"/>
          </a:xfrm>
        </p:spPr>
        <p:txBody>
          <a:bodyPr/>
          <a:lstStyle/>
          <a:p>
            <a:r>
              <a:rPr lang="en-IN" dirty="0"/>
              <a:t>Product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070" y="1631092"/>
            <a:ext cx="641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Profit Margin by Top Products</a:t>
            </a:r>
            <a:r>
              <a:rPr lang="en-US" dirty="0"/>
              <a:t>:</a:t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donut chart for the top 10 products reveals a well-balanced distribution, indicating that profit margins across these products are evenly maintained, which is a positive sign.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796" y="1232763"/>
            <a:ext cx="4701263" cy="2369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211" y="3772930"/>
            <a:ext cx="5997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Sales analysis by subcategory and category: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total sales of the products have been recorded from the products listed in category and sub-category.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96" y="3907479"/>
            <a:ext cx="3880876" cy="22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732" y="1581666"/>
            <a:ext cx="3296110" cy="21955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119" y="1449859"/>
            <a:ext cx="567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Least 10 Frequency Products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large portion of the bottom 10 products by frequency falls within the </a:t>
            </a:r>
            <a:r>
              <a:rPr lang="en-US" dirty="0" smtClean="0"/>
              <a:t>desktop and DVD </a:t>
            </a:r>
            <a:r>
              <a:rPr lang="en-US" dirty="0"/>
              <a:t>segments.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Conducting </a:t>
            </a:r>
            <a:r>
              <a:rPr lang="en-US" dirty="0"/>
              <a:t>competitor analysis could help identify potential gaps in our current offerings.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6119" y="3855308"/>
            <a:ext cx="4769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Frequency Products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best-selling products come from the </a:t>
            </a:r>
            <a:r>
              <a:rPr lang="en-US" dirty="0" smtClean="0"/>
              <a:t>laptop </a:t>
            </a:r>
            <a:r>
              <a:rPr lang="en-US" dirty="0"/>
              <a:t>and </a:t>
            </a:r>
            <a:r>
              <a:rPr lang="en-US" dirty="0" err="1" smtClean="0"/>
              <a:t>hardisks</a:t>
            </a:r>
            <a:r>
              <a:rPr lang="en-US" dirty="0" smtClean="0"/>
              <a:t>. </a:t>
            </a:r>
            <a:r>
              <a:rPr lang="en-US" dirty="0"/>
              <a:t>It's recommended to maintain ample inventory to meet customer demand.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732" y="4107526"/>
            <a:ext cx="3296110" cy="22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833" y="1622854"/>
            <a:ext cx="603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Analysis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total revenue analysis shows that North American stores lead in sales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However, the limited number of stores in Australia may be a missed opportunity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859" y="667265"/>
            <a:ext cx="5223284" cy="4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2595" y="1573427"/>
            <a:ext cx="6310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 Size Analysis</a:t>
            </a:r>
            <a:r>
              <a:rPr lang="en-US" dirty="0"/>
              <a:t>:</a:t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</a:t>
            </a:r>
            <a:r>
              <a:rPr lang="en-US" dirty="0"/>
              <a:t>with an area between 1,750 and 2,000 square feet contribute to more than 50% of total sales. Interestingly, the largest stores do not necessarily have the highest sales figures.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39" y="1653638"/>
            <a:ext cx="3884503" cy="2227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814119"/>
            <a:ext cx="520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 Age Analysis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</a:t>
            </a:r>
            <a:r>
              <a:rPr lang="en-US" dirty="0"/>
              <a:t>aged between 10 and 15 years generate the highest sales volume.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38" y="4317205"/>
            <a:ext cx="3884504" cy="17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2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454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Trebuchet MS</vt:lpstr>
      <vt:lpstr>Wingdings 3</vt:lpstr>
      <vt:lpstr>Facet</vt:lpstr>
      <vt:lpstr>DataSpark - Illuminating Insights for Global Electronics</vt:lpstr>
      <vt:lpstr>Customer Analysis</vt:lpstr>
      <vt:lpstr>Customer Analysis</vt:lpstr>
      <vt:lpstr>Sales Analysis</vt:lpstr>
      <vt:lpstr>Sales Analysis</vt:lpstr>
      <vt:lpstr>Product Analysis</vt:lpstr>
      <vt:lpstr>Product Analysis</vt:lpstr>
      <vt:lpstr>Store Analysis</vt:lpstr>
      <vt:lpstr>Store Analysis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 - Illuminating Insights for Global Electronics</dc:title>
  <dc:creator>admin</dc:creator>
  <cp:lastModifiedBy>admin</cp:lastModifiedBy>
  <cp:revision>7</cp:revision>
  <dcterms:created xsi:type="dcterms:W3CDTF">2024-11-03T11:19:56Z</dcterms:created>
  <dcterms:modified xsi:type="dcterms:W3CDTF">2024-11-03T12:17:21Z</dcterms:modified>
</cp:coreProperties>
</file>