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6" r:id="rId6"/>
    <p:sldId id="267" r:id="rId7"/>
    <p:sldId id="268" r:id="rId8"/>
    <p:sldId id="269" r:id="rId9"/>
    <p:sldId id="270" r:id="rId10"/>
    <p:sldId id="271"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B7621-B994-4437-A477-04F9FD23CA53}"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CF338-BAFF-425D-AFC1-E5E889BF6698}" type="slidenum">
              <a:rPr lang="en-IN" smtClean="0"/>
              <a:t>‹#›</a:t>
            </a:fld>
            <a:endParaRPr lang="en-IN"/>
          </a:p>
        </p:txBody>
      </p:sp>
    </p:spTree>
    <p:extLst>
      <p:ext uri="{BB962C8B-B14F-4D97-AF65-F5344CB8AC3E}">
        <p14:creationId xmlns:p14="http://schemas.microsoft.com/office/powerpoint/2010/main" val="376399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42551"/>
            <a:ext cx="7766936" cy="2765733"/>
          </a:xfrm>
        </p:spPr>
        <p:txBody>
          <a:bodyPr/>
          <a:lstStyle/>
          <a:p>
            <a:r>
              <a:rPr lang="en-US" b="1" dirty="0"/>
              <a:t>Microsoft: Classifying Cybersecurity Incidents with Machine Learning</a:t>
            </a:r>
            <a:endParaRPr lang="en-IN" dirty="0"/>
          </a:p>
        </p:txBody>
      </p:sp>
      <p:sp>
        <p:nvSpPr>
          <p:cNvPr id="3" name="Subtitle 2"/>
          <p:cNvSpPr>
            <a:spLocks noGrp="1"/>
          </p:cNvSpPr>
          <p:nvPr>
            <p:ph type="subTitle" idx="1"/>
          </p:nvPr>
        </p:nvSpPr>
        <p:spPr/>
        <p:txBody>
          <a:bodyPr>
            <a:normAutofit lnSpcReduction="10000"/>
          </a:bodyPr>
          <a:lstStyle/>
          <a:p>
            <a:pPr algn="ctr"/>
            <a:r>
              <a:rPr lang="en-IN" dirty="0"/>
              <a:t>Capstone Project – </a:t>
            </a:r>
            <a:r>
              <a:rPr lang="en-IN" dirty="0" smtClean="0"/>
              <a:t>4</a:t>
            </a:r>
            <a:endParaRPr lang="en-IN" dirty="0"/>
          </a:p>
          <a:p>
            <a:pPr algn="ctr"/>
            <a:r>
              <a:rPr lang="en-IN" dirty="0"/>
              <a:t>By:</a:t>
            </a:r>
          </a:p>
          <a:p>
            <a:pPr algn="ctr"/>
            <a:r>
              <a:rPr lang="en-IN" dirty="0" smtClean="0"/>
              <a:t>Sai </a:t>
            </a:r>
            <a:r>
              <a:rPr lang="en-IN" dirty="0" err="1" smtClean="0"/>
              <a:t>Vaishnav</a:t>
            </a:r>
            <a:r>
              <a:rPr lang="en-IN" dirty="0" smtClean="0"/>
              <a:t> J</a:t>
            </a:r>
            <a:endParaRPr lang="en-IN" dirty="0"/>
          </a:p>
          <a:p>
            <a:endParaRPr lang="en-IN" dirty="0"/>
          </a:p>
        </p:txBody>
      </p:sp>
    </p:spTree>
    <p:extLst>
      <p:ext uri="{BB962C8B-B14F-4D97-AF65-F5344CB8AC3E}">
        <p14:creationId xmlns:p14="http://schemas.microsoft.com/office/powerpoint/2010/main" val="127327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Box 2"/>
          <p:cNvSpPr txBox="1"/>
          <p:nvPr/>
        </p:nvSpPr>
        <p:spPr>
          <a:xfrm>
            <a:off x="889686" y="1930400"/>
            <a:ext cx="7521146" cy="2031325"/>
          </a:xfrm>
          <a:prstGeom prst="rect">
            <a:avLst/>
          </a:prstGeom>
          <a:noFill/>
        </p:spPr>
        <p:txBody>
          <a:bodyPr wrap="square" rtlCol="0">
            <a:spAutoFit/>
          </a:bodyPr>
          <a:lstStyle/>
          <a:p>
            <a:r>
              <a:rPr lang="en-US" dirty="0"/>
              <a:t>This project successfully demonstrated the application of machine learning for classifying cybersecurity incidents. The </a:t>
            </a:r>
            <a:r>
              <a:rPr lang="en-US" dirty="0" err="1"/>
              <a:t>Xgboost</a:t>
            </a:r>
            <a:r>
              <a:rPr lang="en-US" dirty="0"/>
              <a:t> emerged as the most balanced performer, making it a valuable tool for SOCs to prioritize and address cybersecurity threats more effectively. By implementing further improvements in </a:t>
            </a:r>
            <a:r>
              <a:rPr lang="en-US" dirty="0" err="1"/>
              <a:t>hyperparameter</a:t>
            </a:r>
            <a:r>
              <a:rPr lang="en-US" dirty="0"/>
              <a:t> tuning and feature engineering, this approach could offer even greater support to SOC analysts in real-time threat management</a:t>
            </a:r>
            <a:endParaRPr lang="en-IN" dirty="0"/>
          </a:p>
        </p:txBody>
      </p:sp>
    </p:spTree>
    <p:extLst>
      <p:ext uri="{BB962C8B-B14F-4D97-AF65-F5344CB8AC3E}">
        <p14:creationId xmlns:p14="http://schemas.microsoft.com/office/powerpoint/2010/main" val="334121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253" y="2636108"/>
            <a:ext cx="8596668" cy="1320800"/>
          </a:xfrm>
        </p:spPr>
        <p:txBody>
          <a:bodyPr>
            <a:normAutofit/>
          </a:bodyPr>
          <a:lstStyle/>
          <a:p>
            <a:r>
              <a:rPr lang="en-IN" sz="6600" dirty="0" smtClean="0"/>
              <a:t>Thank You!</a:t>
            </a:r>
            <a:endParaRPr lang="en-IN" sz="6600" dirty="0"/>
          </a:p>
        </p:txBody>
      </p:sp>
    </p:spTree>
    <p:extLst>
      <p:ext uri="{BB962C8B-B14F-4D97-AF65-F5344CB8AC3E}">
        <p14:creationId xmlns:p14="http://schemas.microsoft.com/office/powerpoint/2010/main" val="150352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303336" cy="914400"/>
          </a:xfrm>
        </p:spPr>
        <p:txBody>
          <a:bodyPr/>
          <a:lstStyle/>
          <a:p>
            <a:r>
              <a:rPr lang="en-US" b="1" dirty="0"/>
              <a:t>Objective</a:t>
            </a:r>
            <a:endParaRPr lang="en-IN" dirty="0"/>
          </a:p>
        </p:txBody>
      </p:sp>
      <p:sp>
        <p:nvSpPr>
          <p:cNvPr id="3" name="TextBox 2"/>
          <p:cNvSpPr txBox="1"/>
          <p:nvPr/>
        </p:nvSpPr>
        <p:spPr>
          <a:xfrm>
            <a:off x="650789" y="1524000"/>
            <a:ext cx="9457037" cy="1200329"/>
          </a:xfrm>
          <a:prstGeom prst="rect">
            <a:avLst/>
          </a:prstGeom>
          <a:noFill/>
        </p:spPr>
        <p:txBody>
          <a:bodyPr wrap="square" rtlCol="0">
            <a:spAutoFit/>
          </a:bodyPr>
          <a:lstStyle/>
          <a:p>
            <a:r>
              <a:rPr lang="en-US" dirty="0"/>
              <a:t>The project aims to assist Security Operation Centers (SOCs) by creating a machine learning model to predict the triage grade (true positive, benign positive, false positive) of cybersecurity incidents. The classification will enable SOC analysts to prioritize incident response, reducing response time to critical threats.</a:t>
            </a:r>
            <a:endParaRPr lang="en-IN" dirty="0"/>
          </a:p>
        </p:txBody>
      </p:sp>
      <p:sp>
        <p:nvSpPr>
          <p:cNvPr id="4" name="TextBox 3"/>
          <p:cNvSpPr txBox="1"/>
          <p:nvPr/>
        </p:nvSpPr>
        <p:spPr>
          <a:xfrm>
            <a:off x="677334" y="3369623"/>
            <a:ext cx="6013623" cy="2585323"/>
          </a:xfrm>
          <a:prstGeom prst="rect">
            <a:avLst/>
          </a:prstGeom>
          <a:noFill/>
        </p:spPr>
        <p:txBody>
          <a:bodyPr wrap="square" rtlCol="0">
            <a:spAutoFit/>
          </a:bodyPr>
          <a:lstStyle/>
          <a:p>
            <a:endParaRPr lang="en-US" b="1" dirty="0" smtClean="0"/>
          </a:p>
          <a:p>
            <a:pPr marL="285750" lvl="0" indent="-285750">
              <a:buFont typeface="Arial" panose="020B0604020202020204" pitchFamily="34" charset="0"/>
              <a:buChar char="•"/>
            </a:pPr>
            <a:r>
              <a:rPr lang="en-US" dirty="0"/>
              <a:t>Data Preprocessing and Feature Engineering</a:t>
            </a:r>
            <a:endParaRPr lang="en-IN" dirty="0"/>
          </a:p>
          <a:p>
            <a:pPr marL="285750" lvl="0" indent="-285750">
              <a:buFont typeface="Arial" panose="020B0604020202020204" pitchFamily="34" charset="0"/>
              <a:buChar char="•"/>
            </a:pPr>
            <a:r>
              <a:rPr lang="en-US" dirty="0"/>
              <a:t>Machine Learning Classification Techniques</a:t>
            </a:r>
            <a:endParaRPr lang="en-IN" dirty="0"/>
          </a:p>
          <a:p>
            <a:pPr marL="285750" lvl="0" indent="-285750">
              <a:buFont typeface="Arial" panose="020B0604020202020204" pitchFamily="34" charset="0"/>
              <a:buChar char="•"/>
            </a:pPr>
            <a:r>
              <a:rPr lang="en-US" dirty="0"/>
              <a:t>Model Evaluation Metrics (Macro-F1 Score, Precision, Recall)</a:t>
            </a:r>
            <a:endParaRPr lang="en-IN" dirty="0"/>
          </a:p>
          <a:p>
            <a:pPr marL="285750" lvl="0" indent="-285750">
              <a:buFont typeface="Arial" panose="020B0604020202020204" pitchFamily="34" charset="0"/>
              <a:buChar char="•"/>
            </a:pPr>
            <a:r>
              <a:rPr lang="en-US" dirty="0"/>
              <a:t>Cybersecurity Concepts and Frameworks (MITRE ATT&amp;CK)</a:t>
            </a:r>
            <a:endParaRPr lang="en-IN" dirty="0"/>
          </a:p>
          <a:p>
            <a:pPr marL="285750" lvl="0" indent="-285750">
              <a:buFont typeface="Arial" panose="020B0604020202020204" pitchFamily="34" charset="0"/>
              <a:buChar char="•"/>
            </a:pPr>
            <a:r>
              <a:rPr lang="en-US" dirty="0"/>
              <a:t>Handling Imbalanced Datasets</a:t>
            </a:r>
            <a:endParaRPr lang="en-IN" dirty="0"/>
          </a:p>
          <a:p>
            <a:pPr marL="285750" lvl="0" indent="-285750">
              <a:buFont typeface="Arial" panose="020B0604020202020204" pitchFamily="34" charset="0"/>
              <a:buChar char="•"/>
            </a:pPr>
            <a:r>
              <a:rPr lang="en-US" dirty="0"/>
              <a:t>Model Benchmarking and Optimization</a:t>
            </a:r>
            <a:endParaRPr lang="en-IN" dirty="0"/>
          </a:p>
        </p:txBody>
      </p:sp>
      <p:sp>
        <p:nvSpPr>
          <p:cNvPr id="7" name="TextBox 6"/>
          <p:cNvSpPr txBox="1"/>
          <p:nvPr/>
        </p:nvSpPr>
        <p:spPr>
          <a:xfrm>
            <a:off x="677334" y="2907958"/>
            <a:ext cx="5313405" cy="923330"/>
          </a:xfrm>
          <a:prstGeom prst="rect">
            <a:avLst/>
          </a:prstGeom>
          <a:noFill/>
        </p:spPr>
        <p:txBody>
          <a:bodyPr wrap="square" rtlCol="0">
            <a:spAutoFit/>
          </a:bodyPr>
          <a:lstStyle/>
          <a:p>
            <a:r>
              <a:rPr lang="en-US" sz="3600" b="1" dirty="0">
                <a:solidFill>
                  <a:schemeClr val="accent1"/>
                </a:solidFill>
              </a:rPr>
              <a:t>Skills Acquired</a:t>
            </a:r>
            <a:endParaRPr lang="en-IN" sz="3600" dirty="0">
              <a:solidFill>
                <a:schemeClr val="accent1"/>
              </a:solidFill>
            </a:endParaRPr>
          </a:p>
          <a:p>
            <a:endParaRPr lang="en-IN" dirty="0"/>
          </a:p>
        </p:txBody>
      </p:sp>
    </p:spTree>
    <p:extLst>
      <p:ext uri="{BB962C8B-B14F-4D97-AF65-F5344CB8AC3E}">
        <p14:creationId xmlns:p14="http://schemas.microsoft.com/office/powerpoint/2010/main" val="378971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IN" dirty="0"/>
          </a:p>
        </p:txBody>
      </p:sp>
      <p:sp>
        <p:nvSpPr>
          <p:cNvPr id="3" name="TextBox 2"/>
          <p:cNvSpPr txBox="1"/>
          <p:nvPr/>
        </p:nvSpPr>
        <p:spPr>
          <a:xfrm>
            <a:off x="677334" y="1394941"/>
            <a:ext cx="9045146" cy="1200329"/>
          </a:xfrm>
          <a:prstGeom prst="rect">
            <a:avLst/>
          </a:prstGeom>
          <a:noFill/>
        </p:spPr>
        <p:txBody>
          <a:bodyPr wrap="square" rtlCol="0">
            <a:spAutoFit/>
          </a:bodyPr>
          <a:lstStyle/>
          <a:p>
            <a:r>
              <a:rPr lang="en-US" dirty="0"/>
              <a:t>As a data scientist at Microsoft, the task is to create a model that classifies incidents based on historical evidence and customer feedback. Using the GUIDE dataset, the model should accurately predict triage grades (TP, BP, FP) to support SOCs in guided response systems, aiming to improve enterprise security</a:t>
            </a:r>
            <a:endParaRPr lang="en-IN" dirty="0"/>
          </a:p>
        </p:txBody>
      </p:sp>
      <p:sp>
        <p:nvSpPr>
          <p:cNvPr id="5" name="TextBox 4"/>
          <p:cNvSpPr txBox="1"/>
          <p:nvPr/>
        </p:nvSpPr>
        <p:spPr>
          <a:xfrm>
            <a:off x="677334" y="2907957"/>
            <a:ext cx="3937686" cy="646331"/>
          </a:xfrm>
          <a:prstGeom prst="rect">
            <a:avLst/>
          </a:prstGeom>
          <a:noFill/>
        </p:spPr>
        <p:txBody>
          <a:bodyPr wrap="square" rtlCol="0">
            <a:spAutoFit/>
          </a:bodyPr>
          <a:lstStyle/>
          <a:p>
            <a:r>
              <a:rPr lang="en-US" b="1" dirty="0">
                <a:solidFill>
                  <a:schemeClr val="accent1"/>
                </a:solidFill>
              </a:rPr>
              <a:t>Business Use Cases</a:t>
            </a:r>
            <a:endParaRPr lang="en-IN" dirty="0">
              <a:solidFill>
                <a:schemeClr val="accent1"/>
              </a:solidFill>
            </a:endParaRPr>
          </a:p>
          <a:p>
            <a:endParaRPr lang="en-IN" dirty="0">
              <a:solidFill>
                <a:schemeClr val="accent1"/>
              </a:solidFill>
            </a:endParaRPr>
          </a:p>
        </p:txBody>
      </p:sp>
      <p:sp>
        <p:nvSpPr>
          <p:cNvPr id="6" name="TextBox 5"/>
          <p:cNvSpPr txBox="1"/>
          <p:nvPr/>
        </p:nvSpPr>
        <p:spPr>
          <a:xfrm>
            <a:off x="799070" y="3554288"/>
            <a:ext cx="7224584"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t>SOC Automation</a:t>
            </a:r>
            <a:r>
              <a:rPr lang="en-US" dirty="0"/>
              <a:t>: Streamline incident triage, allowing SOC analysts to respond more efficiently to threats.</a:t>
            </a:r>
            <a:endParaRPr lang="en-IN" dirty="0"/>
          </a:p>
          <a:p>
            <a:pPr marL="285750" lvl="0" indent="-285750">
              <a:buFont typeface="Arial" panose="020B0604020202020204" pitchFamily="34" charset="0"/>
              <a:buChar char="•"/>
            </a:pPr>
            <a:r>
              <a:rPr lang="en-US" b="1" dirty="0"/>
              <a:t>Incident Response</a:t>
            </a:r>
            <a:r>
              <a:rPr lang="en-US" dirty="0"/>
              <a:t>: Automated guidance on action steps for different incidents.</a:t>
            </a:r>
            <a:endParaRPr lang="en-IN" dirty="0"/>
          </a:p>
          <a:p>
            <a:pPr marL="285750" lvl="0" indent="-285750">
              <a:buFont typeface="Arial" panose="020B0604020202020204" pitchFamily="34" charset="0"/>
              <a:buChar char="•"/>
            </a:pPr>
            <a:r>
              <a:rPr lang="en-US" b="1" dirty="0"/>
              <a:t>Threat Intelligence</a:t>
            </a:r>
            <a:r>
              <a:rPr lang="en-US" dirty="0"/>
              <a:t>: Enhanced threat detection by leveraging historical and customer-provided evidence.</a:t>
            </a:r>
            <a:endParaRPr lang="en-IN" dirty="0"/>
          </a:p>
          <a:p>
            <a:pPr marL="285750" lvl="0" indent="-285750">
              <a:buFont typeface="Arial" panose="020B0604020202020204" pitchFamily="34" charset="0"/>
              <a:buChar char="•"/>
            </a:pPr>
            <a:r>
              <a:rPr lang="en-US" b="1" dirty="0"/>
              <a:t>Enterprise Security</a:t>
            </a:r>
            <a:r>
              <a:rPr lang="en-US" dirty="0"/>
              <a:t>: Minimized false positives and prioritized response to real threats.</a:t>
            </a:r>
            <a:endParaRPr lang="en-IN" dirty="0"/>
          </a:p>
          <a:p>
            <a:endParaRPr lang="en-IN" dirty="0"/>
          </a:p>
        </p:txBody>
      </p:sp>
    </p:spTree>
    <p:extLst>
      <p:ext uri="{BB962C8B-B14F-4D97-AF65-F5344CB8AC3E}">
        <p14:creationId xmlns:p14="http://schemas.microsoft.com/office/powerpoint/2010/main" val="108958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23" y="535459"/>
            <a:ext cx="8596668" cy="667265"/>
          </a:xfrm>
        </p:spPr>
        <p:txBody>
          <a:bodyPr/>
          <a:lstStyle/>
          <a:p>
            <a:r>
              <a:rPr lang="en-IN" dirty="0" smtClean="0"/>
              <a:t>Project Approach</a:t>
            </a:r>
            <a:endParaRPr lang="en-IN" dirty="0"/>
          </a:p>
        </p:txBody>
      </p:sp>
      <p:sp>
        <p:nvSpPr>
          <p:cNvPr id="3" name="TextBox 2"/>
          <p:cNvSpPr txBox="1"/>
          <p:nvPr/>
        </p:nvSpPr>
        <p:spPr>
          <a:xfrm>
            <a:off x="790832" y="1477318"/>
            <a:ext cx="11071654" cy="4247317"/>
          </a:xfrm>
          <a:prstGeom prst="rect">
            <a:avLst/>
          </a:prstGeom>
          <a:noFill/>
        </p:spPr>
        <p:txBody>
          <a:bodyPr wrap="square" rtlCol="0">
            <a:spAutoFit/>
          </a:bodyPr>
          <a:lstStyle/>
          <a:p>
            <a:pPr lvl="0"/>
            <a:r>
              <a:rPr lang="en-US" b="1" dirty="0" smtClean="0"/>
              <a:t>1.Data </a:t>
            </a:r>
            <a:r>
              <a:rPr lang="en-US" b="1" dirty="0"/>
              <a:t>Exploration and Understanding</a:t>
            </a:r>
            <a:endParaRPr lang="en-IN" sz="1050" dirty="0"/>
          </a:p>
          <a:p>
            <a:pPr marL="742950" lvl="1" indent="-285750">
              <a:buFont typeface="Arial" panose="020B0604020202020204" pitchFamily="34" charset="0"/>
              <a:buChar char="•"/>
            </a:pPr>
            <a:r>
              <a:rPr lang="en-US" dirty="0"/>
              <a:t>Inspect and analyze the structure of the train.csv data.</a:t>
            </a:r>
            <a:endParaRPr lang="en-IN" sz="1050" dirty="0"/>
          </a:p>
          <a:p>
            <a:pPr marL="742950" lvl="1" indent="-285750">
              <a:buFont typeface="Arial" panose="020B0604020202020204" pitchFamily="34" charset="0"/>
              <a:buChar char="•"/>
            </a:pPr>
            <a:r>
              <a:rPr lang="en-US" dirty="0"/>
              <a:t>Perform EDA, focusing on class imbalance and correlations.</a:t>
            </a:r>
            <a:endParaRPr lang="en-IN" sz="1050" dirty="0"/>
          </a:p>
          <a:p>
            <a:r>
              <a:rPr lang="en-US" dirty="0"/>
              <a:t> </a:t>
            </a:r>
            <a:endParaRPr lang="en-IN" sz="1050" dirty="0"/>
          </a:p>
          <a:p>
            <a:pPr lvl="0"/>
            <a:r>
              <a:rPr lang="en-US" b="1" dirty="0" smtClean="0"/>
              <a:t>2.Data </a:t>
            </a:r>
            <a:r>
              <a:rPr lang="en-US" b="1" dirty="0"/>
              <a:t>Preprocessing</a:t>
            </a:r>
            <a:endParaRPr lang="en-IN" sz="1050" dirty="0"/>
          </a:p>
          <a:p>
            <a:pPr marL="742950" lvl="1" indent="-285750">
              <a:buFont typeface="Arial" panose="020B0604020202020204" pitchFamily="34" charset="0"/>
              <a:buChar char="•"/>
            </a:pPr>
            <a:r>
              <a:rPr lang="en-US" dirty="0"/>
              <a:t>Handle missing values through imputation or exclusion.</a:t>
            </a:r>
            <a:endParaRPr lang="en-IN" sz="1050" dirty="0"/>
          </a:p>
          <a:p>
            <a:pPr marL="742950" lvl="1" indent="-285750">
              <a:buFont typeface="Arial" panose="020B0604020202020204" pitchFamily="34" charset="0"/>
              <a:buChar char="•"/>
            </a:pPr>
            <a:r>
              <a:rPr lang="en-US" dirty="0"/>
              <a:t>Perform feature engineering and categorical encoding.</a:t>
            </a:r>
            <a:endParaRPr lang="en-IN" sz="1050" dirty="0"/>
          </a:p>
          <a:p>
            <a:pPr lvl="0"/>
            <a:r>
              <a:rPr lang="en-US" b="1" dirty="0" smtClean="0"/>
              <a:t>3.Data </a:t>
            </a:r>
            <a:r>
              <a:rPr lang="en-US" b="1" dirty="0"/>
              <a:t>Splitting</a:t>
            </a:r>
            <a:endParaRPr lang="en-IN" sz="1050" dirty="0"/>
          </a:p>
          <a:p>
            <a:pPr marL="742950" lvl="1" indent="-285750">
              <a:buFont typeface="Arial" panose="020B0604020202020204" pitchFamily="34" charset="0"/>
              <a:buChar char="•"/>
            </a:pPr>
            <a:r>
              <a:rPr lang="en-US" dirty="0"/>
              <a:t>Split the data into training and validation sets, using stratification if there is class imbalance.</a:t>
            </a:r>
            <a:endParaRPr lang="en-IN" sz="1050" dirty="0"/>
          </a:p>
          <a:p>
            <a:pPr lvl="0"/>
            <a:r>
              <a:rPr lang="en-US" b="1" dirty="0" smtClean="0"/>
              <a:t>4.Model </a:t>
            </a:r>
            <a:r>
              <a:rPr lang="en-US" b="1" dirty="0"/>
              <a:t>Selection and Training</a:t>
            </a:r>
            <a:endParaRPr lang="en-IN" sz="1050" dirty="0"/>
          </a:p>
          <a:p>
            <a:pPr marL="742950" lvl="1" indent="-285750">
              <a:buFont typeface="Arial" panose="020B0604020202020204" pitchFamily="34" charset="0"/>
              <a:buChar char="•"/>
            </a:pPr>
            <a:r>
              <a:rPr lang="en-US" dirty="0"/>
              <a:t>Begin with a baseline model for benchmarking.</a:t>
            </a:r>
            <a:endParaRPr lang="en-IN" sz="1050" dirty="0"/>
          </a:p>
          <a:p>
            <a:pPr marL="742950" lvl="1" indent="-285750">
              <a:buFont typeface="Arial" panose="020B0604020202020204" pitchFamily="34" charset="0"/>
              <a:buChar char="•"/>
            </a:pPr>
            <a:r>
              <a:rPr lang="en-US" dirty="0"/>
              <a:t>Experiment with advanced models (Random Forest, </a:t>
            </a:r>
            <a:r>
              <a:rPr lang="en-US" dirty="0" err="1"/>
              <a:t>XGBoost</a:t>
            </a:r>
            <a:r>
              <a:rPr lang="en-US" dirty="0"/>
              <a:t>, </a:t>
            </a:r>
            <a:r>
              <a:rPr lang="en-US" dirty="0" err="1"/>
              <a:t>LightGBM</a:t>
            </a:r>
            <a:r>
              <a:rPr lang="en-US" dirty="0"/>
              <a:t>, etc.), utilizing cross-validation and </a:t>
            </a:r>
            <a:r>
              <a:rPr lang="en-US" dirty="0" err="1"/>
              <a:t>hyperparameter</a:t>
            </a:r>
            <a:r>
              <a:rPr lang="en-US" dirty="0"/>
              <a:t> tuning.</a:t>
            </a:r>
            <a:endParaRPr lang="en-IN" sz="1050" dirty="0"/>
          </a:p>
          <a:p>
            <a:pPr lvl="0"/>
            <a:r>
              <a:rPr lang="en-US" b="1" dirty="0" smtClean="0"/>
              <a:t>5.Model </a:t>
            </a:r>
            <a:r>
              <a:rPr lang="en-US" b="1" dirty="0"/>
              <a:t>Evaluation and Tuning</a:t>
            </a:r>
            <a:endParaRPr lang="en-IN" sz="1050" dirty="0"/>
          </a:p>
          <a:p>
            <a:pPr marL="742950" lvl="1" indent="-285750">
              <a:buFont typeface="Arial" panose="020B0604020202020204" pitchFamily="34" charset="0"/>
              <a:buChar char="•"/>
            </a:pPr>
            <a:r>
              <a:rPr lang="en-US" dirty="0"/>
              <a:t>Focus on macro-F1, precision, and recall</a:t>
            </a:r>
            <a:r>
              <a:rPr lang="en-US" dirty="0" smtClean="0"/>
              <a:t>.</a:t>
            </a:r>
            <a:endParaRPr lang="en-IN" sz="1050" dirty="0"/>
          </a:p>
        </p:txBody>
      </p:sp>
    </p:spTree>
    <p:extLst>
      <p:ext uri="{BB962C8B-B14F-4D97-AF65-F5344CB8AC3E}">
        <p14:creationId xmlns:p14="http://schemas.microsoft.com/office/powerpoint/2010/main" val="63588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1978" y="650789"/>
            <a:ext cx="7537622" cy="1477328"/>
          </a:xfrm>
          <a:prstGeom prst="rect">
            <a:avLst/>
          </a:prstGeom>
          <a:noFill/>
        </p:spPr>
        <p:txBody>
          <a:bodyPr wrap="square" rtlCol="0">
            <a:spAutoFit/>
          </a:bodyPr>
          <a:lstStyle/>
          <a:p>
            <a:pPr lvl="0"/>
            <a:r>
              <a:rPr lang="en-US" b="1" dirty="0" smtClean="0"/>
              <a:t>6.Model </a:t>
            </a:r>
            <a:r>
              <a:rPr lang="en-US" b="1" dirty="0"/>
              <a:t>Interpretation</a:t>
            </a:r>
            <a:endParaRPr lang="en-IN" sz="1050" dirty="0"/>
          </a:p>
          <a:p>
            <a:pPr marL="742950" lvl="1" indent="-285750">
              <a:buFont typeface="Arial" panose="020B0604020202020204" pitchFamily="34" charset="0"/>
              <a:buChar char="•"/>
            </a:pPr>
            <a:r>
              <a:rPr lang="en-US" dirty="0"/>
              <a:t>Analyze feature importance and conduct error analysis.</a:t>
            </a:r>
            <a:endParaRPr lang="en-IN" sz="1050" dirty="0"/>
          </a:p>
          <a:p>
            <a:pPr lvl="0"/>
            <a:r>
              <a:rPr lang="en-US" b="1" dirty="0" smtClean="0"/>
              <a:t>7.Final </a:t>
            </a:r>
            <a:r>
              <a:rPr lang="en-US" b="1" dirty="0"/>
              <a:t>Evaluation on Test Set</a:t>
            </a:r>
            <a:endParaRPr lang="en-IN" sz="1050" dirty="0"/>
          </a:p>
          <a:p>
            <a:pPr marL="285750" indent="-285750">
              <a:buFont typeface="Arial" panose="020B0604020202020204" pitchFamily="34" charset="0"/>
              <a:buChar char="•"/>
            </a:pPr>
            <a:r>
              <a:rPr lang="en-US" dirty="0"/>
              <a:t>Evaluate the model’s performance on the test.csv, comparing it with baseline results</a:t>
            </a:r>
            <a:endParaRPr lang="en-IN" dirty="0"/>
          </a:p>
        </p:txBody>
      </p:sp>
      <p:sp>
        <p:nvSpPr>
          <p:cNvPr id="4" name="TextBox 3"/>
          <p:cNvSpPr txBox="1"/>
          <p:nvPr/>
        </p:nvSpPr>
        <p:spPr>
          <a:xfrm>
            <a:off x="634313" y="2298356"/>
            <a:ext cx="3921211" cy="646331"/>
          </a:xfrm>
          <a:prstGeom prst="rect">
            <a:avLst/>
          </a:prstGeom>
          <a:noFill/>
        </p:spPr>
        <p:txBody>
          <a:bodyPr wrap="square" rtlCol="0">
            <a:spAutoFit/>
          </a:bodyPr>
          <a:lstStyle/>
          <a:p>
            <a:r>
              <a:rPr lang="en-US" sz="3600" b="1" dirty="0">
                <a:solidFill>
                  <a:schemeClr val="accent1"/>
                </a:solidFill>
              </a:rPr>
              <a:t>Methodology</a:t>
            </a:r>
            <a:endParaRPr lang="en-IN" sz="3600" dirty="0">
              <a:solidFill>
                <a:schemeClr val="accent1"/>
              </a:solidFill>
            </a:endParaRPr>
          </a:p>
        </p:txBody>
      </p:sp>
      <p:sp>
        <p:nvSpPr>
          <p:cNvPr id="5" name="TextBox 4"/>
          <p:cNvSpPr txBox="1"/>
          <p:nvPr/>
        </p:nvSpPr>
        <p:spPr>
          <a:xfrm>
            <a:off x="766119" y="3064476"/>
            <a:ext cx="10865708" cy="2862322"/>
          </a:xfrm>
          <a:prstGeom prst="rect">
            <a:avLst/>
          </a:prstGeom>
          <a:noFill/>
        </p:spPr>
        <p:txBody>
          <a:bodyPr wrap="square" rtlCol="0">
            <a:spAutoFit/>
          </a:bodyPr>
          <a:lstStyle/>
          <a:p>
            <a:r>
              <a:rPr lang="en-US" b="1" i="1" dirty="0" smtClean="0">
                <a:solidFill>
                  <a:schemeClr val="accent1"/>
                </a:solidFill>
              </a:rPr>
              <a:t>1.Data </a:t>
            </a:r>
            <a:r>
              <a:rPr lang="en-US" b="1" i="1" dirty="0">
                <a:solidFill>
                  <a:schemeClr val="accent1"/>
                </a:solidFill>
              </a:rPr>
              <a:t>Exploration &amp; Preprocessing</a:t>
            </a:r>
            <a:endParaRPr lang="en-IN" b="1" i="1" dirty="0">
              <a:solidFill>
                <a:schemeClr val="accent1"/>
              </a:solidFill>
            </a:endParaRPr>
          </a:p>
          <a:p>
            <a:pPr marL="285750" lvl="0" indent="-285750">
              <a:buFont typeface="Arial" panose="020B0604020202020204" pitchFamily="34" charset="0"/>
              <a:buChar char="•"/>
            </a:pPr>
            <a:r>
              <a:rPr lang="en-US" b="1" dirty="0"/>
              <a:t>Data Source</a:t>
            </a:r>
            <a:r>
              <a:rPr lang="en-US" dirty="0"/>
              <a:t>: The datasets used for training and testing contained millions of rows with features such as '</a:t>
            </a:r>
            <a:r>
              <a:rPr lang="en-US" dirty="0" err="1"/>
              <a:t>AlertTitle</a:t>
            </a:r>
            <a:r>
              <a:rPr lang="en-US" dirty="0"/>
              <a:t>,' 'Category,' '</a:t>
            </a:r>
            <a:r>
              <a:rPr lang="en-US" dirty="0" err="1"/>
              <a:t>EntityType</a:t>
            </a:r>
            <a:r>
              <a:rPr lang="en-US" dirty="0"/>
              <a:t>,' '</a:t>
            </a:r>
            <a:r>
              <a:rPr lang="en-US" dirty="0" err="1"/>
              <a:t>EvidenceRole</a:t>
            </a:r>
            <a:r>
              <a:rPr lang="en-US" dirty="0"/>
              <a:t>,' among others. The target variable for prediction was '</a:t>
            </a:r>
            <a:r>
              <a:rPr lang="en-US" dirty="0" err="1"/>
              <a:t>IncidentGrade</a:t>
            </a:r>
            <a:r>
              <a:rPr lang="en-US" dirty="0"/>
              <a:t>.'</a:t>
            </a:r>
            <a:endParaRPr lang="en-IN" dirty="0"/>
          </a:p>
          <a:p>
            <a:pPr marL="285750" lvl="0" indent="-285750">
              <a:buFont typeface="Arial" panose="020B0604020202020204" pitchFamily="34" charset="0"/>
              <a:buChar char="•"/>
            </a:pPr>
            <a:r>
              <a:rPr lang="en-US" b="1" dirty="0"/>
              <a:t>Handling Missing Values</a:t>
            </a:r>
            <a:r>
              <a:rPr lang="en-US" dirty="0"/>
              <a:t>: Columns with significant missing values, including '</a:t>
            </a:r>
            <a:r>
              <a:rPr lang="en-US" dirty="0" err="1"/>
              <a:t>MitreTechniques</a:t>
            </a:r>
            <a:r>
              <a:rPr lang="en-US" dirty="0"/>
              <a:t>' and '</a:t>
            </a:r>
            <a:r>
              <a:rPr lang="en-US" dirty="0" err="1"/>
              <a:t>IncidentGrade</a:t>
            </a:r>
            <a:r>
              <a:rPr lang="en-US" dirty="0"/>
              <a:t>,' were addressed by imputing values where feasible and removing irrelevant columns.</a:t>
            </a:r>
            <a:endParaRPr lang="en-IN" dirty="0"/>
          </a:p>
          <a:p>
            <a:pPr marL="285750" lvl="0" indent="-285750">
              <a:buFont typeface="Arial" panose="020B0604020202020204" pitchFamily="34" charset="0"/>
              <a:buChar char="•"/>
            </a:pPr>
            <a:r>
              <a:rPr lang="en-US" b="1" dirty="0"/>
              <a:t>Feature Extraction</a:t>
            </a:r>
            <a:r>
              <a:rPr lang="en-US" dirty="0"/>
              <a:t>: Features like Year, Month, Day, and Hour were extracted from timestamp data, and unnecessary timestamp columns were dropped.</a:t>
            </a:r>
            <a:endParaRPr lang="en-IN" dirty="0"/>
          </a:p>
          <a:p>
            <a:pPr marL="285750" indent="-285750">
              <a:buFont typeface="Arial" panose="020B0604020202020204" pitchFamily="34" charset="0"/>
              <a:buChar char="•"/>
            </a:pPr>
            <a:r>
              <a:rPr lang="en-US" b="1" dirty="0"/>
              <a:t>Feature Encoding</a:t>
            </a:r>
            <a:r>
              <a:rPr lang="en-US" dirty="0"/>
              <a:t>: Categorical columns were label-encoded, allowing machine learning models to interpret them effectively and enhancing training efficiency.</a:t>
            </a:r>
            <a:endParaRPr lang="en-IN" dirty="0"/>
          </a:p>
        </p:txBody>
      </p:sp>
    </p:spTree>
    <p:extLst>
      <p:ext uri="{BB962C8B-B14F-4D97-AF65-F5344CB8AC3E}">
        <p14:creationId xmlns:p14="http://schemas.microsoft.com/office/powerpoint/2010/main" val="80104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8454" y="362465"/>
            <a:ext cx="8666205" cy="2862322"/>
          </a:xfrm>
          <a:prstGeom prst="rect">
            <a:avLst/>
          </a:prstGeom>
          <a:noFill/>
        </p:spPr>
        <p:txBody>
          <a:bodyPr wrap="square" rtlCol="0">
            <a:spAutoFit/>
          </a:bodyPr>
          <a:lstStyle/>
          <a:p>
            <a:r>
              <a:rPr lang="en-US" b="1" i="1" dirty="0">
                <a:solidFill>
                  <a:schemeClr val="accent1"/>
                </a:solidFill>
              </a:rPr>
              <a:t>2. Model Selection &amp; Training</a:t>
            </a:r>
            <a:endParaRPr lang="en-IN" b="1" i="1" dirty="0">
              <a:solidFill>
                <a:schemeClr val="accent1"/>
              </a:solidFill>
            </a:endParaRPr>
          </a:p>
          <a:p>
            <a:r>
              <a:rPr lang="en-US" dirty="0"/>
              <a:t>Multiple models were tested on a down sampled dataset to improve processing efficiency. The models tested included:</a:t>
            </a:r>
            <a:endParaRPr lang="en-IN" dirty="0"/>
          </a:p>
          <a:p>
            <a:pPr marL="285750" lvl="0" indent="-285750">
              <a:buFont typeface="Arial" panose="020B0604020202020204" pitchFamily="34" charset="0"/>
              <a:buChar char="•"/>
            </a:pPr>
            <a:r>
              <a:rPr lang="en-US" dirty="0"/>
              <a:t>Logistic Regression</a:t>
            </a:r>
            <a:endParaRPr lang="en-IN" dirty="0"/>
          </a:p>
          <a:p>
            <a:pPr marL="285750" lvl="0" indent="-285750">
              <a:buFont typeface="Arial" panose="020B0604020202020204" pitchFamily="34" charset="0"/>
              <a:buChar char="•"/>
            </a:pPr>
            <a:r>
              <a:rPr lang="en-US" dirty="0"/>
              <a:t>Decision Tree</a:t>
            </a:r>
            <a:endParaRPr lang="en-IN" dirty="0"/>
          </a:p>
          <a:p>
            <a:pPr marL="285750" lvl="0" indent="-285750">
              <a:buFont typeface="Arial" panose="020B0604020202020204" pitchFamily="34" charset="0"/>
              <a:buChar char="•"/>
            </a:pPr>
            <a:r>
              <a:rPr lang="en-US" dirty="0"/>
              <a:t>Random Forest</a:t>
            </a:r>
            <a:endParaRPr lang="en-IN" dirty="0"/>
          </a:p>
          <a:p>
            <a:pPr marL="285750" lvl="0" indent="-285750">
              <a:buFont typeface="Arial" panose="020B0604020202020204" pitchFamily="34" charset="0"/>
              <a:buChar char="•"/>
            </a:pPr>
            <a:r>
              <a:rPr lang="en-US" dirty="0" err="1"/>
              <a:t>XGBoost</a:t>
            </a:r>
            <a:endParaRPr lang="en-IN" dirty="0"/>
          </a:p>
          <a:p>
            <a:pPr marL="285750" lvl="0" indent="-285750">
              <a:buFont typeface="Arial" panose="020B0604020202020204" pitchFamily="34" charset="0"/>
              <a:buChar char="•"/>
            </a:pPr>
            <a:r>
              <a:rPr lang="en-US" dirty="0" err="1"/>
              <a:t>LightGBM</a:t>
            </a:r>
            <a:endParaRPr lang="en-IN" dirty="0"/>
          </a:p>
          <a:p>
            <a:pPr marL="285750" lvl="0" indent="-285750">
              <a:buFont typeface="Arial" panose="020B0604020202020204" pitchFamily="34" charset="0"/>
              <a:buChar char="•"/>
            </a:pPr>
            <a:r>
              <a:rPr lang="en-US" dirty="0"/>
              <a:t>Gradient Boosting</a:t>
            </a:r>
            <a:endParaRPr lang="en-IN" dirty="0"/>
          </a:p>
          <a:p>
            <a:endParaRPr lang="en-IN" dirty="0"/>
          </a:p>
        </p:txBody>
      </p:sp>
      <p:sp>
        <p:nvSpPr>
          <p:cNvPr id="4" name="TextBox 3"/>
          <p:cNvSpPr txBox="1"/>
          <p:nvPr/>
        </p:nvSpPr>
        <p:spPr>
          <a:xfrm>
            <a:off x="766119" y="3130378"/>
            <a:ext cx="8666205" cy="2585323"/>
          </a:xfrm>
          <a:prstGeom prst="rect">
            <a:avLst/>
          </a:prstGeom>
          <a:noFill/>
        </p:spPr>
        <p:txBody>
          <a:bodyPr wrap="square" rtlCol="0">
            <a:spAutoFit/>
          </a:bodyPr>
          <a:lstStyle/>
          <a:p>
            <a:r>
              <a:rPr lang="en-US" b="1" i="1" dirty="0">
                <a:solidFill>
                  <a:schemeClr val="accent1"/>
                </a:solidFill>
              </a:rPr>
              <a:t>3. Model Evaluation</a:t>
            </a:r>
            <a:endParaRPr lang="en-IN" b="1" i="1" dirty="0">
              <a:solidFill>
                <a:schemeClr val="accent1"/>
              </a:solidFill>
            </a:endParaRPr>
          </a:p>
          <a:p>
            <a:r>
              <a:rPr lang="en-US" dirty="0"/>
              <a:t>The models were evaluated based on the following metrics:</a:t>
            </a:r>
            <a:endParaRPr lang="en-IN" dirty="0"/>
          </a:p>
          <a:p>
            <a:pPr marL="285750" lvl="0" indent="-285750">
              <a:buFont typeface="Arial" panose="020B0604020202020204" pitchFamily="34" charset="0"/>
              <a:buChar char="•"/>
            </a:pPr>
            <a:r>
              <a:rPr lang="en-US" b="1" dirty="0"/>
              <a:t>Accuracy</a:t>
            </a:r>
            <a:r>
              <a:rPr lang="en-US" dirty="0"/>
              <a:t>: The overall correctness of the model.</a:t>
            </a:r>
            <a:endParaRPr lang="en-IN" dirty="0"/>
          </a:p>
          <a:p>
            <a:pPr marL="285750" lvl="0" indent="-285750">
              <a:buFont typeface="Arial" panose="020B0604020202020204" pitchFamily="34" charset="0"/>
              <a:buChar char="•"/>
            </a:pPr>
            <a:r>
              <a:rPr lang="en-US" b="1" dirty="0"/>
              <a:t>Precision</a:t>
            </a:r>
            <a:r>
              <a:rPr lang="en-US" dirty="0"/>
              <a:t>: The accuracy of positive predictions.</a:t>
            </a:r>
            <a:endParaRPr lang="en-IN" dirty="0"/>
          </a:p>
          <a:p>
            <a:pPr marL="285750" lvl="0" indent="-285750">
              <a:buFont typeface="Arial" panose="020B0604020202020204" pitchFamily="34" charset="0"/>
              <a:buChar char="•"/>
            </a:pPr>
            <a:r>
              <a:rPr lang="en-US" b="1" dirty="0"/>
              <a:t>Recall</a:t>
            </a:r>
            <a:r>
              <a:rPr lang="en-US" dirty="0"/>
              <a:t>: The model’s ability to capture all positive instances.</a:t>
            </a:r>
            <a:endParaRPr lang="en-IN" dirty="0"/>
          </a:p>
          <a:p>
            <a:pPr marL="285750" lvl="0" indent="-285750">
              <a:buFont typeface="Arial" panose="020B0604020202020204" pitchFamily="34" charset="0"/>
              <a:buChar char="•"/>
            </a:pPr>
            <a:r>
              <a:rPr lang="en-US" b="1" dirty="0"/>
              <a:t>F1 Score</a:t>
            </a:r>
            <a:r>
              <a:rPr lang="en-US" dirty="0"/>
              <a:t>: The harmonic mean of precision and recall.</a:t>
            </a:r>
            <a:endParaRPr lang="en-IN" dirty="0"/>
          </a:p>
          <a:p>
            <a:pPr marL="285750" lvl="0" indent="-285750">
              <a:buFont typeface="Arial" panose="020B0604020202020204" pitchFamily="34" charset="0"/>
              <a:buChar char="•"/>
            </a:pPr>
            <a:r>
              <a:rPr lang="en-US" b="1" dirty="0"/>
              <a:t>Macro-F1 Score</a:t>
            </a:r>
            <a:r>
              <a:rPr lang="en-US" dirty="0"/>
              <a:t>: The average F1 score across all classes, treating each class equally.</a:t>
            </a:r>
            <a:endParaRPr lang="en-IN" dirty="0"/>
          </a:p>
          <a:p>
            <a:endParaRPr lang="en-IN" dirty="0"/>
          </a:p>
        </p:txBody>
      </p:sp>
    </p:spTree>
    <p:extLst>
      <p:ext uri="{BB962C8B-B14F-4D97-AF65-F5344CB8AC3E}">
        <p14:creationId xmlns:p14="http://schemas.microsoft.com/office/powerpoint/2010/main" val="162433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741" y="313038"/>
            <a:ext cx="10437340" cy="923330"/>
          </a:xfrm>
          <a:prstGeom prst="rect">
            <a:avLst/>
          </a:prstGeom>
          <a:noFill/>
        </p:spPr>
        <p:txBody>
          <a:bodyPr wrap="square" rtlCol="0">
            <a:spAutoFit/>
          </a:bodyPr>
          <a:lstStyle/>
          <a:p>
            <a:r>
              <a:rPr lang="en-US" i="1" dirty="0">
                <a:solidFill>
                  <a:schemeClr val="accent1"/>
                </a:solidFill>
              </a:rPr>
              <a:t>3. </a:t>
            </a:r>
            <a:r>
              <a:rPr lang="en-US" b="1" i="1" dirty="0">
                <a:solidFill>
                  <a:schemeClr val="accent1"/>
                </a:solidFill>
              </a:rPr>
              <a:t>Model Performance Summary</a:t>
            </a:r>
            <a:endParaRPr lang="en-IN" b="1" dirty="0">
              <a:solidFill>
                <a:schemeClr val="accent1"/>
              </a:solidFill>
            </a:endParaRPr>
          </a:p>
          <a:p>
            <a:r>
              <a:rPr lang="en-US" dirty="0"/>
              <a:t>The following image shows the performance of each model based on key metrics:</a:t>
            </a:r>
            <a:endParaRPr lang="en-IN" dirty="0"/>
          </a:p>
          <a:p>
            <a:endParaRPr lang="en-IN" dirty="0"/>
          </a:p>
        </p:txBody>
      </p:sp>
      <p:pic>
        <p:nvPicPr>
          <p:cNvPr id="4" name="image1.png"/>
          <p:cNvPicPr/>
          <p:nvPr/>
        </p:nvPicPr>
        <p:blipFill>
          <a:blip r:embed="rId2"/>
          <a:srcRect/>
          <a:stretch>
            <a:fillRect/>
          </a:stretch>
        </p:blipFill>
        <p:spPr>
          <a:xfrm>
            <a:off x="806372" y="1236368"/>
            <a:ext cx="5471795" cy="2551430"/>
          </a:xfrm>
          <a:prstGeom prst="rect">
            <a:avLst/>
          </a:prstGeom>
          <a:ln/>
        </p:spPr>
      </p:pic>
      <p:sp>
        <p:nvSpPr>
          <p:cNvPr id="5" name="TextBox 4"/>
          <p:cNvSpPr txBox="1"/>
          <p:nvPr/>
        </p:nvSpPr>
        <p:spPr>
          <a:xfrm>
            <a:off x="894740" y="4514335"/>
            <a:ext cx="10766854" cy="1477328"/>
          </a:xfrm>
          <a:prstGeom prst="rect">
            <a:avLst/>
          </a:prstGeom>
          <a:noFill/>
        </p:spPr>
        <p:txBody>
          <a:bodyPr wrap="square" rtlCol="0">
            <a:spAutoFit/>
          </a:bodyPr>
          <a:lstStyle/>
          <a:p>
            <a:r>
              <a:rPr lang="en-US" b="1" i="1" dirty="0"/>
              <a:t>A</a:t>
            </a:r>
            <a:r>
              <a:rPr lang="en-US" b="1" i="1" dirty="0" smtClean="0"/>
              <a:t>. </a:t>
            </a:r>
            <a:r>
              <a:rPr lang="en-US" b="1" i="1" dirty="0"/>
              <a:t>Best Performing Model</a:t>
            </a:r>
            <a:endParaRPr lang="en-IN" b="1" i="1" dirty="0"/>
          </a:p>
          <a:p>
            <a:pPr marL="285750" lvl="0" indent="-285750">
              <a:buFont typeface="Arial" panose="020B0604020202020204" pitchFamily="34" charset="0"/>
              <a:buChar char="•"/>
            </a:pPr>
            <a:r>
              <a:rPr lang="en-US" b="1" dirty="0"/>
              <a:t>Random Forest</a:t>
            </a:r>
            <a:r>
              <a:rPr lang="en-US" dirty="0"/>
              <a:t>: Achieved the best overall performance with an accuracy of 90.93% and a Macro-F1 Score of 0.98. Its precision and recall scores (0.91 each) indicate a balanced ability to predict all incident classes fairly. Random Forest outperformed other models by maintaining a balance between accuracy, precision, recall, and the Macro-F1 Score.</a:t>
            </a:r>
            <a:endParaRPr lang="en-IN" dirty="0"/>
          </a:p>
        </p:txBody>
      </p:sp>
      <p:sp>
        <p:nvSpPr>
          <p:cNvPr id="6" name="TextBox 5"/>
          <p:cNvSpPr txBox="1"/>
          <p:nvPr/>
        </p:nvSpPr>
        <p:spPr>
          <a:xfrm>
            <a:off x="683741" y="3868004"/>
            <a:ext cx="5096039" cy="646331"/>
          </a:xfrm>
          <a:prstGeom prst="rect">
            <a:avLst/>
          </a:prstGeom>
          <a:noFill/>
        </p:spPr>
        <p:txBody>
          <a:bodyPr wrap="square" rtlCol="0">
            <a:spAutoFit/>
          </a:bodyPr>
          <a:lstStyle/>
          <a:p>
            <a:r>
              <a:rPr lang="en-US" b="1" i="1" dirty="0">
                <a:solidFill>
                  <a:schemeClr val="accent1"/>
                </a:solidFill>
              </a:rPr>
              <a:t>4.</a:t>
            </a:r>
            <a:r>
              <a:rPr lang="en-US" i="1" dirty="0">
                <a:solidFill>
                  <a:schemeClr val="accent1"/>
                </a:solidFill>
              </a:rPr>
              <a:t> </a:t>
            </a:r>
            <a:r>
              <a:rPr lang="en-IN" b="1" i="1" dirty="0" smtClean="0">
                <a:solidFill>
                  <a:schemeClr val="accent1"/>
                </a:solidFill>
              </a:rPr>
              <a:t>Project Outcomes</a:t>
            </a:r>
            <a:endParaRPr lang="en-IN" b="1"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70304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892" y="222422"/>
            <a:ext cx="10289060" cy="6740307"/>
          </a:xfrm>
          <a:prstGeom prst="rect">
            <a:avLst/>
          </a:prstGeom>
          <a:noFill/>
        </p:spPr>
        <p:txBody>
          <a:bodyPr wrap="square" rtlCol="0">
            <a:spAutoFit/>
          </a:bodyPr>
          <a:lstStyle/>
          <a:p>
            <a:r>
              <a:rPr lang="en-US" b="1" i="1" dirty="0">
                <a:solidFill>
                  <a:schemeClr val="accent1"/>
                </a:solidFill>
              </a:rPr>
              <a:t>B. Accuracy vs. Macro-F1 Score</a:t>
            </a:r>
            <a:endParaRPr lang="en-IN" b="1" i="1" dirty="0">
              <a:solidFill>
                <a:schemeClr val="accent1"/>
              </a:solidFill>
            </a:endParaRPr>
          </a:p>
          <a:p>
            <a:pPr marL="285750" lvl="0" indent="-285750">
              <a:buFont typeface="Arial" panose="020B0604020202020204" pitchFamily="34" charset="0"/>
              <a:buChar char="•"/>
            </a:pPr>
            <a:r>
              <a:rPr lang="en-US" dirty="0"/>
              <a:t>Both Random Forest and Decision Tree performed similarly in terms of accuracy (~0.97), but Random Forest had a slight advantage in Macro-F1 Score, indicating better performance across different incident grades. </a:t>
            </a:r>
            <a:r>
              <a:rPr lang="en-US" dirty="0" err="1"/>
              <a:t>XGBoost</a:t>
            </a:r>
            <a:r>
              <a:rPr lang="en-US" dirty="0"/>
              <a:t> and </a:t>
            </a:r>
            <a:r>
              <a:rPr lang="en-US" dirty="0" err="1"/>
              <a:t>LightGBM</a:t>
            </a:r>
            <a:r>
              <a:rPr lang="en-US" dirty="0"/>
              <a:t> exhibited slightly higher precision scores but lower recall, making them less suitable for situations where capturing all incidents accurately is critical</a:t>
            </a:r>
            <a:r>
              <a:rPr lang="en-US" dirty="0" smtClean="0"/>
              <a:t>.</a:t>
            </a:r>
          </a:p>
          <a:p>
            <a:pPr lvl="0"/>
            <a:endParaRPr lang="en-IN" dirty="0"/>
          </a:p>
          <a:p>
            <a:r>
              <a:rPr lang="en-US" b="1" i="1" dirty="0">
                <a:solidFill>
                  <a:schemeClr val="accent1"/>
                </a:solidFill>
              </a:rPr>
              <a:t>C. Error Analysis</a:t>
            </a:r>
            <a:endParaRPr lang="en-IN" b="1" i="1" dirty="0">
              <a:solidFill>
                <a:schemeClr val="accent1"/>
              </a:solidFill>
            </a:endParaRPr>
          </a:p>
          <a:p>
            <a:pPr marL="285750" lvl="0" indent="-285750">
              <a:buFont typeface="Arial" panose="020B0604020202020204" pitchFamily="34" charset="0"/>
              <a:buChar char="•"/>
            </a:pPr>
            <a:r>
              <a:rPr lang="en-US" b="1" dirty="0"/>
              <a:t>Logistic Regression</a:t>
            </a:r>
            <a:r>
              <a:rPr lang="en-US" dirty="0"/>
              <a:t>: Had a lower recall for minority classes, leading to misclassifications in critical instances. This makes it less suitable for applications where high recall across all incident types is essential.</a:t>
            </a:r>
            <a:endParaRPr lang="en-IN" dirty="0"/>
          </a:p>
          <a:p>
            <a:pPr marL="285750" lvl="0" indent="-285750">
              <a:buFont typeface="Arial" panose="020B0604020202020204" pitchFamily="34" charset="0"/>
              <a:buChar char="•"/>
            </a:pPr>
            <a:r>
              <a:rPr lang="en-US" b="1" dirty="0" err="1"/>
              <a:t>XGBoost</a:t>
            </a:r>
            <a:r>
              <a:rPr lang="en-US" b="1" dirty="0"/>
              <a:t> and </a:t>
            </a:r>
            <a:r>
              <a:rPr lang="en-US" b="1" dirty="0" err="1"/>
              <a:t>LightGBM</a:t>
            </a:r>
            <a:r>
              <a:rPr lang="en-US" dirty="0"/>
              <a:t>: Showed higher precision but slightly lower recall, indicating these models excel in cases where positive predictions are more likely to be correct, but they may miss some positive instances in the minority classes</a:t>
            </a:r>
            <a:r>
              <a:rPr lang="en-US" dirty="0" smtClean="0"/>
              <a:t>.</a:t>
            </a:r>
          </a:p>
          <a:p>
            <a:pPr lvl="0"/>
            <a:endParaRPr lang="en-IN" dirty="0"/>
          </a:p>
          <a:p>
            <a:r>
              <a:rPr lang="en-US" i="1" dirty="0">
                <a:solidFill>
                  <a:schemeClr val="accent1"/>
                </a:solidFill>
              </a:rPr>
              <a:t>D. Rationale for Model Selection</a:t>
            </a:r>
            <a:endParaRPr lang="en-IN" b="1" dirty="0">
              <a:solidFill>
                <a:schemeClr val="accent1"/>
              </a:solidFill>
            </a:endParaRPr>
          </a:p>
          <a:p>
            <a:pPr marL="285750" lvl="0" indent="-285750">
              <a:buFont typeface="Arial" panose="020B0604020202020204" pitchFamily="34" charset="0"/>
              <a:buChar char="•"/>
            </a:pPr>
            <a:r>
              <a:rPr lang="en-US" b="1" dirty="0"/>
              <a:t>Final Model</a:t>
            </a:r>
            <a:r>
              <a:rPr lang="en-US" dirty="0"/>
              <a:t>: </a:t>
            </a:r>
            <a:r>
              <a:rPr lang="en-US" dirty="0" err="1" smtClean="0"/>
              <a:t>XGBOOSTwas</a:t>
            </a:r>
            <a:r>
              <a:rPr lang="en-US" dirty="0" smtClean="0"/>
              <a:t> </a:t>
            </a:r>
            <a:r>
              <a:rPr lang="en-US" dirty="0"/>
              <a:t>selected as the final model due to its superior balance across key metrics (accuracy, F1 score, precision, recall). Its ensemble nature allows it to handle class imbalance effectively and reduce overfitting, making it well-suited to this cybersecurity classification task.</a:t>
            </a:r>
            <a:endParaRPr lang="en-IN" dirty="0"/>
          </a:p>
          <a:p>
            <a:pPr marL="285750" lvl="0" indent="-285750">
              <a:buFont typeface="Arial" panose="020B0604020202020204" pitchFamily="34" charset="0"/>
              <a:buChar char="•"/>
            </a:pPr>
            <a:r>
              <a:rPr lang="en-US" b="1" dirty="0"/>
              <a:t>Comparison with Other Models</a:t>
            </a:r>
            <a:r>
              <a:rPr lang="en-US" dirty="0"/>
              <a:t>: While </a:t>
            </a:r>
            <a:r>
              <a:rPr lang="en-US" dirty="0" err="1" smtClean="0"/>
              <a:t>Randomforest</a:t>
            </a:r>
            <a:r>
              <a:rPr lang="en-US" dirty="0" smtClean="0"/>
              <a:t> </a:t>
            </a:r>
            <a:r>
              <a:rPr lang="en-US" dirty="0"/>
              <a:t>and </a:t>
            </a:r>
            <a:r>
              <a:rPr lang="en-US" dirty="0" err="1"/>
              <a:t>LightGBM</a:t>
            </a:r>
            <a:r>
              <a:rPr lang="en-US" dirty="0"/>
              <a:t> achieved higher precision, their relatively lower recall scores indicated they might miss some critical incidents, which could be a limitation in a SOC environment where catching all types of incidents is crucial.</a:t>
            </a:r>
            <a:endParaRPr lang="en-IN" dirty="0"/>
          </a:p>
          <a:p>
            <a:endParaRPr lang="en-IN" dirty="0"/>
          </a:p>
        </p:txBody>
      </p:sp>
    </p:spTree>
    <p:extLst>
      <p:ext uri="{BB962C8B-B14F-4D97-AF65-F5344CB8AC3E}">
        <p14:creationId xmlns:p14="http://schemas.microsoft.com/office/powerpoint/2010/main" val="274594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173" y="436605"/>
            <a:ext cx="10692713" cy="5632311"/>
          </a:xfrm>
          <a:prstGeom prst="rect">
            <a:avLst/>
          </a:prstGeom>
          <a:noFill/>
        </p:spPr>
        <p:txBody>
          <a:bodyPr wrap="square" rtlCol="0">
            <a:spAutoFit/>
          </a:bodyPr>
          <a:lstStyle/>
          <a:p>
            <a:r>
              <a:rPr lang="en-US" i="1" dirty="0">
                <a:solidFill>
                  <a:schemeClr val="accent1"/>
                </a:solidFill>
              </a:rPr>
              <a:t>5. </a:t>
            </a:r>
            <a:r>
              <a:rPr lang="en-US" b="1" i="1" dirty="0">
                <a:solidFill>
                  <a:schemeClr val="accent1"/>
                </a:solidFill>
              </a:rPr>
              <a:t>Model Improvement</a:t>
            </a:r>
            <a:endParaRPr lang="en-IN" b="1" dirty="0">
              <a:solidFill>
                <a:schemeClr val="accent1"/>
              </a:solidFill>
            </a:endParaRPr>
          </a:p>
          <a:p>
            <a:r>
              <a:rPr lang="en-US" b="1" i="1" dirty="0">
                <a:solidFill>
                  <a:schemeClr val="accent1"/>
                </a:solidFill>
              </a:rPr>
              <a:t>A. </a:t>
            </a:r>
            <a:r>
              <a:rPr lang="en-US" b="1" i="1" dirty="0" err="1">
                <a:solidFill>
                  <a:schemeClr val="accent1"/>
                </a:solidFill>
              </a:rPr>
              <a:t>Hyperparameter</a:t>
            </a:r>
            <a:r>
              <a:rPr lang="en-US" b="1" i="1" dirty="0">
                <a:solidFill>
                  <a:schemeClr val="accent1"/>
                </a:solidFill>
              </a:rPr>
              <a:t> Tuning</a:t>
            </a:r>
            <a:endParaRPr lang="en-IN" b="1" i="1" dirty="0">
              <a:solidFill>
                <a:schemeClr val="accent1"/>
              </a:solidFill>
            </a:endParaRPr>
          </a:p>
          <a:p>
            <a:pPr marL="285750" lvl="0" indent="-285750">
              <a:buFont typeface="Arial" panose="020B0604020202020204" pitchFamily="34" charset="0"/>
              <a:buChar char="•"/>
            </a:pPr>
            <a:r>
              <a:rPr lang="en-US" dirty="0"/>
              <a:t>Using techniques like Grid Search or Random Search to optimize parameters such as </a:t>
            </a:r>
            <a:r>
              <a:rPr lang="en-US" dirty="0" err="1"/>
              <a:t>n_estimators</a:t>
            </a:r>
            <a:r>
              <a:rPr lang="en-US" dirty="0"/>
              <a:t>, </a:t>
            </a:r>
            <a:r>
              <a:rPr lang="en-US" dirty="0" err="1"/>
              <a:t>max_depth</a:t>
            </a:r>
            <a:r>
              <a:rPr lang="en-US" dirty="0"/>
              <a:t>, and </a:t>
            </a:r>
            <a:r>
              <a:rPr lang="en-US" dirty="0" err="1"/>
              <a:t>min_samples_split</a:t>
            </a:r>
            <a:r>
              <a:rPr lang="en-US" dirty="0"/>
              <a:t> for the Random Forest model could improve accuracy and generalizability</a:t>
            </a:r>
            <a:r>
              <a:rPr lang="en-US" dirty="0" smtClean="0"/>
              <a:t>.</a:t>
            </a:r>
          </a:p>
          <a:p>
            <a:pPr marL="285750" lvl="0" indent="-285750">
              <a:buFont typeface="Arial" panose="020B0604020202020204" pitchFamily="34" charset="0"/>
              <a:buChar char="•"/>
            </a:pPr>
            <a:endParaRPr lang="en-US" dirty="0"/>
          </a:p>
          <a:p>
            <a:pPr lvl="0"/>
            <a:endParaRPr lang="en-US" dirty="0" smtClean="0"/>
          </a:p>
          <a:p>
            <a:pPr lvl="0"/>
            <a:endParaRPr lang="en-US" dirty="0"/>
          </a:p>
          <a:p>
            <a:r>
              <a:rPr lang="en-US" b="1" i="1" dirty="0">
                <a:solidFill>
                  <a:schemeClr val="accent1"/>
                </a:solidFill>
              </a:rPr>
              <a:t>B. Cross-Validation</a:t>
            </a:r>
            <a:endParaRPr lang="en-IN" b="1" i="1" dirty="0">
              <a:solidFill>
                <a:schemeClr val="accent1"/>
              </a:solidFill>
            </a:endParaRPr>
          </a:p>
          <a:p>
            <a:pPr marL="285750" lvl="0" indent="-285750">
              <a:buFont typeface="Arial" panose="020B0604020202020204" pitchFamily="34" charset="0"/>
              <a:buChar char="•"/>
            </a:pPr>
            <a:r>
              <a:rPr lang="en-US" dirty="0"/>
              <a:t>Implementing k-fold cross-validation can further ensure robustness by evaluating the model across different data splits, helping to reduce overfitting and improving the model’s performance on unseen data</a:t>
            </a:r>
            <a:r>
              <a:rPr lang="en-US" dirty="0" smtClean="0"/>
              <a:t>.</a:t>
            </a:r>
          </a:p>
          <a:p>
            <a:pPr lvl="0"/>
            <a:endParaRPr lang="en-US" dirty="0"/>
          </a:p>
          <a:p>
            <a:pPr lvl="0"/>
            <a:endParaRPr lang="en-IN" dirty="0"/>
          </a:p>
          <a:p>
            <a:r>
              <a:rPr lang="en-US" i="1" dirty="0">
                <a:solidFill>
                  <a:schemeClr val="accent1"/>
                </a:solidFill>
              </a:rPr>
              <a:t>C</a:t>
            </a:r>
            <a:r>
              <a:rPr lang="en-US" b="1" i="1" dirty="0">
                <a:solidFill>
                  <a:schemeClr val="accent1"/>
                </a:solidFill>
              </a:rPr>
              <a:t>. Feature Engineering</a:t>
            </a:r>
            <a:endParaRPr lang="en-IN" b="1" i="1" dirty="0">
              <a:solidFill>
                <a:schemeClr val="accent1"/>
              </a:solidFill>
            </a:endParaRPr>
          </a:p>
          <a:p>
            <a:pPr marL="285750" lvl="0" indent="-285750">
              <a:buFont typeface="Arial" panose="020B0604020202020204" pitchFamily="34" charset="0"/>
              <a:buChar char="•"/>
            </a:pPr>
            <a:r>
              <a:rPr lang="en-US" dirty="0"/>
              <a:t>Additional feature engineering, such as exploring interactions or deriving contextual information from features like '</a:t>
            </a:r>
            <a:r>
              <a:rPr lang="en-US" dirty="0" err="1"/>
              <a:t>EntityType</a:t>
            </a:r>
            <a:r>
              <a:rPr lang="en-US" dirty="0"/>
              <a:t>' and 'Category,' could further enhance the model's ability to understand incident characteristics.</a:t>
            </a:r>
            <a:endParaRPr lang="en-IN" dirty="0"/>
          </a:p>
          <a:p>
            <a:pPr lvl="0"/>
            <a:endParaRPr lang="en-IN" dirty="0"/>
          </a:p>
          <a:p>
            <a:endParaRPr lang="en-IN" dirty="0"/>
          </a:p>
        </p:txBody>
      </p:sp>
    </p:spTree>
    <p:extLst>
      <p:ext uri="{BB962C8B-B14F-4D97-AF65-F5344CB8AC3E}">
        <p14:creationId xmlns:p14="http://schemas.microsoft.com/office/powerpoint/2010/main" val="421272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1092</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Microsoft: Classifying Cybersecurity Incidents with Machine Learning</vt:lpstr>
      <vt:lpstr>Objective</vt:lpstr>
      <vt:lpstr>Problem Statement</vt:lpstr>
      <vt:lpstr>Project Approach</vt:lpstr>
      <vt:lpstr>PowerPoint Presentation</vt:lpstr>
      <vt:lpstr>PowerPoint Presentation</vt:lpstr>
      <vt:lpstr>PowerPoint Presentation</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 Illuminating Insights for Global Electronics</dc:title>
  <dc:creator>admin</dc:creator>
  <cp:lastModifiedBy>admin</cp:lastModifiedBy>
  <cp:revision>13</cp:revision>
  <dcterms:created xsi:type="dcterms:W3CDTF">2024-11-03T11:19:56Z</dcterms:created>
  <dcterms:modified xsi:type="dcterms:W3CDTF">2025-01-11T11:46:51Z</dcterms:modified>
</cp:coreProperties>
</file>