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5" r:id="rId5"/>
    <p:sldId id="326" r:id="rId6"/>
    <p:sldId id="340" r:id="rId7"/>
    <p:sldId id="341" r:id="rId8"/>
    <p:sldId id="343" r:id="rId9"/>
    <p:sldId id="342" r:id="rId10"/>
    <p:sldId id="344" r:id="rId11"/>
    <p:sldId id="345" r:id="rId12"/>
    <p:sldId id="338" r:id="rId13"/>
    <p:sldId id="33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10:04:24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10:04:24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10:04:24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10:04:24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10:04:24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10:04:24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tri dish with some transparent capsules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471286"/>
            <a:ext cx="9287577" cy="1915427"/>
          </a:xfrm>
        </p:spPr>
        <p:txBody>
          <a:bodyPr/>
          <a:lstStyle/>
          <a:p>
            <a:r>
              <a:rPr lang="en-US" cap="none" dirty="0">
                <a:latin typeface="Candara" panose="020E0502030303020204" pitchFamily="34" charset="0"/>
              </a:rPr>
              <a:t>Multi-model KG using ARANGODB &amp; AQL</a:t>
            </a:r>
            <a:endParaRPr lang="en-US" sz="2400" b="1" cap="none" dirty="0">
              <a:solidFill>
                <a:schemeClr val="accent2">
                  <a:lumMod val="1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2160"/>
            <a:ext cx="9144000" cy="356616"/>
          </a:xfrm>
        </p:spPr>
        <p:txBody>
          <a:bodyPr/>
          <a:lstStyle/>
          <a:p>
            <a:r>
              <a:rPr lang="en-US" sz="3200" b="1" dirty="0">
                <a:solidFill>
                  <a:schemeClr val="accent2">
                    <a:lumMod val="10000"/>
                  </a:schemeClr>
                </a:solidFill>
              </a:rPr>
              <a:t>Batch – 1 (SAI TANUSHA) – TECH PIRATES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124712"/>
            <a:ext cx="5018773" cy="548640"/>
          </a:xfrm>
        </p:spPr>
        <p:txBody>
          <a:bodyPr/>
          <a:lstStyle/>
          <a:p>
            <a:r>
              <a:rPr lang="en-US" dirty="0"/>
              <a:t>Extraction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219" y="2438401"/>
            <a:ext cx="8111290" cy="3336757"/>
          </a:xfrm>
        </p:spPr>
        <p:txBody>
          <a:bodyPr/>
          <a:lstStyle/>
          <a:p>
            <a:r>
              <a:rPr lang="en-US" cap="none" dirty="0"/>
              <a:t>Qwikidata is a python package with tools that allow you to interact with wikidata.The package defines a set of classes that allow you to represent wikidata entities in a pythonic way. It also provides a pythonic way to access three data sources,</a:t>
            </a:r>
          </a:p>
          <a:p>
            <a:r>
              <a:rPr lang="en-US" cap="none" dirty="0"/>
              <a:t> 1) linked data interface   </a:t>
            </a:r>
          </a:p>
          <a:p>
            <a:r>
              <a:rPr lang="en-US" cap="none" dirty="0"/>
              <a:t>2) sparql query service   ---------- (IMPLEMENTED)   </a:t>
            </a:r>
          </a:p>
          <a:p>
            <a:r>
              <a:rPr lang="en-US" cap="none" dirty="0"/>
              <a:t>3) json dump   ---------- (IMPLEMENTED)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ED59B52-FEC9-A890-4C75-9523F2B731DA}"/>
                  </a:ext>
                </a:extLst>
              </p14:cNvPr>
              <p14:cNvContentPartPr/>
              <p14:nvPr/>
            </p14:nvContentPartPr>
            <p14:xfrm>
              <a:off x="3070061" y="141440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ED59B52-FEC9-A890-4C75-9523F2B73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1061" y="140576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210" y="1237786"/>
            <a:ext cx="5018773" cy="548640"/>
          </a:xfrm>
        </p:spPr>
        <p:txBody>
          <a:bodyPr/>
          <a:lstStyle/>
          <a:p>
            <a:r>
              <a:rPr lang="en-US" dirty="0"/>
              <a:t>SPARQL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479940" y="1252768"/>
            <a:ext cx="2284397" cy="292528"/>
          </a:xfrm>
        </p:spPr>
        <p:txBody>
          <a:bodyPr/>
          <a:lstStyle/>
          <a:p>
            <a:r>
              <a:rPr lang="en-US" dirty="0"/>
              <a:t>SPARQL QUERY SERVICE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ED59B52-FEC9-A890-4C75-9523F2B731DA}"/>
                  </a:ext>
                </a:extLst>
              </p14:cNvPr>
              <p14:cNvContentPartPr/>
              <p14:nvPr/>
            </p14:nvContentPartPr>
            <p14:xfrm>
              <a:off x="3070061" y="141440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ED59B52-FEC9-A890-4C75-9523F2B73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1061" y="140540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837E436-3447-71DD-8AE3-3DB7DF5C0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605" y="758191"/>
            <a:ext cx="7095763" cy="1507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7824F-33F3-7C62-8EC9-0A0AAEA3B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605" y="2441910"/>
            <a:ext cx="6748214" cy="29569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6EF864-EE19-712A-3885-859E057253E2}"/>
              </a:ext>
            </a:extLst>
          </p:cNvPr>
          <p:cNvSpPr txBox="1"/>
          <p:nvPr/>
        </p:nvSpPr>
        <p:spPr>
          <a:xfrm>
            <a:off x="1015640" y="2540341"/>
            <a:ext cx="31328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Property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Item collection containing single property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4EBC3D-FA95-9673-A0DF-41B4C21B3F4E}"/>
              </a:ext>
            </a:extLst>
          </p:cNvPr>
          <p:cNvSpPr txBox="1"/>
          <p:nvPr/>
        </p:nvSpPr>
        <p:spPr>
          <a:xfrm>
            <a:off x="1015640" y="3865888"/>
            <a:ext cx="32579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Let’s us describe data using a collection of three parts statements: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Row Identifier – </a:t>
            </a:r>
            <a:r>
              <a:rPr lang="en-IN" dirty="0"/>
              <a:t>(subject)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Column Name – </a:t>
            </a:r>
            <a:r>
              <a:rPr lang="en-US" dirty="0"/>
              <a:t>(predicate)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Value – (Object)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4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621" y="888856"/>
            <a:ext cx="3859924" cy="961763"/>
          </a:xfrm>
        </p:spPr>
        <p:txBody>
          <a:bodyPr/>
          <a:lstStyle/>
          <a:p>
            <a:r>
              <a:rPr lang="en-US" sz="3200" cap="none" dirty="0"/>
              <a:t>Qwikidata &amp;</a:t>
            </a:r>
            <a:br>
              <a:rPr lang="en-US" sz="3200" cap="none" dirty="0"/>
            </a:br>
            <a:r>
              <a:rPr lang="en-US" sz="3200" cap="none" dirty="0"/>
              <a:t>pyarango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479940" y="1252768"/>
            <a:ext cx="2284397" cy="292528"/>
          </a:xfrm>
        </p:spPr>
        <p:txBody>
          <a:bodyPr/>
          <a:lstStyle/>
          <a:p>
            <a:r>
              <a:rPr lang="en-US" dirty="0"/>
              <a:t>QWIKIDATA , PYARANGO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ED59B52-FEC9-A890-4C75-9523F2B731DA}"/>
                  </a:ext>
                </a:extLst>
              </p14:cNvPr>
              <p14:cNvContentPartPr/>
              <p14:nvPr/>
            </p14:nvContentPartPr>
            <p14:xfrm>
              <a:off x="3070061" y="141440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ED59B52-FEC9-A890-4C75-9523F2B73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1061" y="140540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96EF864-EE19-712A-3885-859E057253E2}"/>
              </a:ext>
            </a:extLst>
          </p:cNvPr>
          <p:cNvSpPr txBox="1"/>
          <p:nvPr/>
        </p:nvSpPr>
        <p:spPr>
          <a:xfrm>
            <a:off x="977621" y="2926453"/>
            <a:ext cx="31328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Property collection - WikiProps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Item collection - WikiItems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Edge Collection - WikiEdge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4EBC3D-FA95-9673-A0DF-41B4C21B3F4E}"/>
              </a:ext>
            </a:extLst>
          </p:cNvPr>
          <p:cNvSpPr txBox="1"/>
          <p:nvPr/>
        </p:nvSpPr>
        <p:spPr>
          <a:xfrm>
            <a:off x="977621" y="4149364"/>
            <a:ext cx="44088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3685 – items in formed WikiItems Collection</a:t>
            </a:r>
          </a:p>
          <a:p>
            <a:r>
              <a:rPr lang="en-US" dirty="0"/>
              <a:t>284 – properties in </a:t>
            </a:r>
            <a:r>
              <a:rPr lang="en-US" dirty="0" err="1"/>
              <a:t>WikiProps</a:t>
            </a:r>
            <a:r>
              <a:rPr lang="en-US" dirty="0"/>
              <a:t> Collection</a:t>
            </a:r>
          </a:p>
          <a:p>
            <a:r>
              <a:rPr lang="en-US" dirty="0"/>
              <a:t>12,648 – edges in </a:t>
            </a:r>
            <a:r>
              <a:rPr lang="en-US" dirty="0" err="1"/>
              <a:t>WikiEdge</a:t>
            </a:r>
            <a:r>
              <a:rPr lang="en-US" dirty="0"/>
              <a:t> Collection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0D3E8-B738-DF20-51F5-0919126F4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474" y="1621511"/>
            <a:ext cx="5620039" cy="33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1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0031B-DAA8-4B5F-20EB-CAF055BC47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42952" y="1451496"/>
            <a:ext cx="1784352" cy="189457"/>
          </a:xfrm>
        </p:spPr>
        <p:txBody>
          <a:bodyPr/>
          <a:lstStyle/>
          <a:p>
            <a:r>
              <a:rPr lang="en-US" dirty="0"/>
              <a:t>ARANGO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2D090-E82A-BC28-DA59-624CD06F10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8" r="17493" b="-1327"/>
          <a:stretch/>
        </p:blipFill>
        <p:spPr bwMode="auto">
          <a:xfrm>
            <a:off x="6415442" y="133152"/>
            <a:ext cx="5635387" cy="38660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5C6494-956B-1088-34E9-26BF9CE695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88"/>
          <a:stretch/>
        </p:blipFill>
        <p:spPr>
          <a:xfrm>
            <a:off x="1063295" y="2765660"/>
            <a:ext cx="5032706" cy="385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1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124712"/>
            <a:ext cx="5018773" cy="548640"/>
          </a:xfrm>
        </p:spPr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ED59B52-FEC9-A890-4C75-9523F2B731DA}"/>
                  </a:ext>
                </a:extLst>
              </p14:cNvPr>
              <p14:cNvContentPartPr/>
              <p14:nvPr/>
            </p14:nvContentPartPr>
            <p14:xfrm>
              <a:off x="3070061" y="141440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ED59B52-FEC9-A890-4C75-9523F2B73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1061" y="140540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CBA709E-BD84-26A3-043F-F9313ECDE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399" y="2268514"/>
            <a:ext cx="9388643" cy="44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7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69" y="746350"/>
            <a:ext cx="3949841" cy="679006"/>
          </a:xfrm>
        </p:spPr>
        <p:txBody>
          <a:bodyPr/>
          <a:lstStyle/>
          <a:p>
            <a:r>
              <a:rPr lang="en-US" dirty="0"/>
              <a:t>Question 1</a:t>
            </a:r>
            <a:endParaRPr lang="en-US" sz="1200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ED59B52-FEC9-A890-4C75-9523F2B731DA}"/>
                  </a:ext>
                </a:extLst>
              </p14:cNvPr>
              <p14:cNvContentPartPr/>
              <p14:nvPr/>
            </p14:nvContentPartPr>
            <p14:xfrm>
              <a:off x="3070061" y="141440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ED59B52-FEC9-A890-4C75-9523F2B73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1061" y="140540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C178B93-9D65-5954-C8E0-09D251E52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31" y="1672956"/>
            <a:ext cx="5731510" cy="1209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14A0CE-FBC3-306A-84FE-AFCD37D90C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995" b="54672"/>
          <a:stretch/>
        </p:blipFill>
        <p:spPr>
          <a:xfrm>
            <a:off x="6712419" y="1672956"/>
            <a:ext cx="4585469" cy="1308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992640-99E3-FF2D-F297-8A74EB8F27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431" y="2986489"/>
            <a:ext cx="8531826" cy="3573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125CC5-A330-4122-2255-03BB5EFCEAFF}"/>
              </a:ext>
            </a:extLst>
          </p:cNvPr>
          <p:cNvSpPr txBox="1"/>
          <p:nvPr/>
        </p:nvSpPr>
        <p:spPr>
          <a:xfrm>
            <a:off x="4753510" y="746350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cap="none" dirty="0">
                <a:solidFill>
                  <a:schemeClr val="accent2">
                    <a:lumMod val="10000"/>
                  </a:schemeClr>
                </a:solidFill>
                <a:effectLst/>
                <a:latin typeface="-apple-system"/>
              </a:rPr>
              <a:t>Find the instances of all the items collectively and extract the result in the form of </a:t>
            </a:r>
            <a:r>
              <a:rPr lang="en-US" sz="1800" b="0" i="0" cap="none" dirty="0" err="1">
                <a:solidFill>
                  <a:schemeClr val="accent2">
                    <a:lumMod val="10000"/>
                  </a:schemeClr>
                </a:solidFill>
                <a:effectLst/>
                <a:latin typeface="-apple-system"/>
              </a:rPr>
              <a:t>json</a:t>
            </a:r>
            <a:r>
              <a:rPr lang="en-US" sz="1800" b="0" i="0" cap="none" dirty="0">
                <a:solidFill>
                  <a:schemeClr val="accent2">
                    <a:lumMod val="10000"/>
                  </a:schemeClr>
                </a:solidFill>
                <a:effectLst/>
                <a:latin typeface="-apple-system"/>
              </a:rPr>
              <a:t>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82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69" y="746350"/>
            <a:ext cx="4153342" cy="679006"/>
          </a:xfrm>
        </p:spPr>
        <p:txBody>
          <a:bodyPr/>
          <a:lstStyle/>
          <a:p>
            <a:r>
              <a:rPr lang="en-US" dirty="0"/>
              <a:t>Question 2</a:t>
            </a:r>
            <a:endParaRPr lang="en-US" sz="1200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ED59B52-FEC9-A890-4C75-9523F2B731DA}"/>
                  </a:ext>
                </a:extLst>
              </p14:cNvPr>
              <p14:cNvContentPartPr/>
              <p14:nvPr/>
            </p14:nvContentPartPr>
            <p14:xfrm>
              <a:off x="3070061" y="141440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ED59B52-FEC9-A890-4C75-9523F2B73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1061" y="140540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E125CC5-A330-4122-2255-03BB5EFCEAFF}"/>
              </a:ext>
            </a:extLst>
          </p:cNvPr>
          <p:cNvSpPr txBox="1"/>
          <p:nvPr/>
        </p:nvSpPr>
        <p:spPr>
          <a:xfrm>
            <a:off x="4878638" y="741552"/>
            <a:ext cx="65086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2">
                    <a:lumMod val="10000"/>
                  </a:schemeClr>
                </a:solidFill>
                <a:effectLst/>
                <a:latin typeface="-apple-system"/>
              </a:rPr>
              <a:t>Using 3 Edge collections and with a minimum of 2 hops and a max of 3 hops between the airports find the path in the form of a graph.</a:t>
            </a:r>
            <a:endParaRPr lang="en-IN" dirty="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EB2E6-D88B-CA9B-FAEA-ED4A225EDF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240" b="47584"/>
          <a:stretch/>
        </p:blipFill>
        <p:spPr>
          <a:xfrm>
            <a:off x="958682" y="1790088"/>
            <a:ext cx="5469163" cy="22140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3124E0-7710-4A02-B8C4-CA3ABE028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3842" y="3021972"/>
            <a:ext cx="6373408" cy="276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1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BCABC-85E9-BA68-F054-2D775922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42951" y="1451497"/>
            <a:ext cx="1784352" cy="18945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03147-27BE-7492-36B6-F405F1156F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 algn="l">
              <a:buAutoNum type="arabicParenR"/>
            </a:pPr>
            <a:r>
              <a:rPr lang="en-US" dirty="0">
                <a:ea typeface="+mn-lt"/>
                <a:cs typeface="+mn-lt"/>
              </a:rPr>
              <a:t>Downloaded the Wikidata dump in JSON format</a:t>
            </a:r>
          </a:p>
          <a:p>
            <a:pPr marL="457200" indent="-457200" algn="l">
              <a:buAutoNum type="arabicParenR"/>
            </a:pPr>
            <a:r>
              <a:rPr lang="en-US" sz="2000" spc="0" dirty="0">
                <a:ea typeface="+mn-lt"/>
                <a:cs typeface="+mn-lt"/>
              </a:rPr>
              <a:t>Formed 2 document </a:t>
            </a:r>
            <a:r>
              <a:rPr lang="en-US" dirty="0">
                <a:ea typeface="+mn-lt"/>
                <a:cs typeface="+mn-lt"/>
              </a:rPr>
              <a:t>&amp; 1 edge collections</a:t>
            </a:r>
          </a:p>
          <a:p>
            <a:pPr marL="457200" indent="-457200" algn="l">
              <a:buAutoNum type="arabicParenR"/>
            </a:pPr>
            <a:r>
              <a:rPr lang="en-US" sz="2000" spc="0" dirty="0">
                <a:ea typeface="+mn-lt"/>
                <a:cs typeface="+mn-lt"/>
              </a:rPr>
              <a:t>Created a VIEW / Claim c</a:t>
            </a:r>
            <a:r>
              <a:rPr lang="en-US" dirty="0">
                <a:ea typeface="+mn-lt"/>
                <a:cs typeface="+mn-lt"/>
              </a:rPr>
              <a:t>ollection</a:t>
            </a:r>
          </a:p>
          <a:p>
            <a:pPr marL="457200" indent="-457200" algn="l">
              <a:buAutoNum type="arabicParenR"/>
            </a:pPr>
            <a:r>
              <a:rPr lang="en-US" dirty="0">
                <a:ea typeface="+mn-lt"/>
                <a:cs typeface="+mn-lt"/>
              </a:rPr>
              <a:t>Queried a graph using the collections </a:t>
            </a:r>
          </a:p>
          <a:p>
            <a:pPr marL="457200" indent="-457200" algn="l">
              <a:buAutoNum type="arabicParenR"/>
            </a:pPr>
            <a:r>
              <a:rPr lang="en-US" dirty="0">
                <a:ea typeface="+mn-lt"/>
                <a:cs typeface="+mn-lt"/>
              </a:rPr>
              <a:t>Implemented AQL queries on 2 instances</a:t>
            </a:r>
            <a:endParaRPr lang="en-US" sz="2000" spc="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2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{7781349F-E52D-4CF0-878C-6944091266BD}tf67061901_win32</Template>
  <TotalTime>42</TotalTime>
  <Words>262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Candara</vt:lpstr>
      <vt:lpstr>Daytona Condensed Light</vt:lpstr>
      <vt:lpstr>Posterama</vt:lpstr>
      <vt:lpstr>Office Theme</vt:lpstr>
      <vt:lpstr>Multi-model KG using ARANGODB &amp; AQL</vt:lpstr>
      <vt:lpstr>Extraction</vt:lpstr>
      <vt:lpstr>SPARQL </vt:lpstr>
      <vt:lpstr>Qwikidata &amp; pyarango</vt:lpstr>
      <vt:lpstr>PowerPoint Presentation</vt:lpstr>
      <vt:lpstr>VIEWS</vt:lpstr>
      <vt:lpstr>Question 1</vt:lpstr>
      <vt:lpstr>Question 2</vt:lpstr>
      <vt:lpstr>Summary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Multi-model KG using ARANGODB &amp; AQL</dc:title>
  <dc:creator>saitanusha</dc:creator>
  <cp:lastModifiedBy>saitanusha</cp:lastModifiedBy>
  <cp:revision>2</cp:revision>
  <dcterms:created xsi:type="dcterms:W3CDTF">2023-05-20T09:55:49Z</dcterms:created>
  <dcterms:modified xsi:type="dcterms:W3CDTF">2023-05-30T17:52:25Z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