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16" r:id="rId4"/>
  </p:sldMasterIdLst>
  <p:notesMasterIdLst>
    <p:notesMasterId r:id="rId20"/>
  </p:notesMasterIdLst>
  <p:sldIdLst>
    <p:sldId id="256" r:id="rId5"/>
    <p:sldId id="257" r:id="rId6"/>
    <p:sldId id="262" r:id="rId7"/>
    <p:sldId id="273" r:id="rId8"/>
    <p:sldId id="272" r:id="rId9"/>
    <p:sldId id="274" r:id="rId10"/>
    <p:sldId id="283" r:id="rId11"/>
    <p:sldId id="277" r:id="rId12"/>
    <p:sldId id="276" r:id="rId13"/>
    <p:sldId id="278" r:id="rId14"/>
    <p:sldId id="279" r:id="rId15"/>
    <p:sldId id="280" r:id="rId16"/>
    <p:sldId id="281" r:id="rId17"/>
    <p:sldId id="282" r:id="rId18"/>
    <p:sldId id="260"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A651"/>
    <a:srgbClr val="007B3B"/>
    <a:srgbClr val="00713A"/>
    <a:srgbClr val="068817"/>
    <a:srgbClr val="079418"/>
    <a:srgbClr val="74C427"/>
    <a:srgbClr val="A6C44B"/>
    <a:srgbClr val="8AC4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9233" autoAdjust="0"/>
    <p:restoredTop sz="94488"/>
  </p:normalViewPr>
  <p:slideViewPr>
    <p:cSldViewPr snapToGrid="0" snapToObjects="1">
      <p:cViewPr>
        <p:scale>
          <a:sx n="66" d="100"/>
          <a:sy n="66" d="100"/>
        </p:scale>
        <p:origin x="888" y="-1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_rels/data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ata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_rels/drawing2.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image" Target="../media/image9.svg"/><Relationship Id="rId1" Type="http://schemas.openxmlformats.org/officeDocument/2006/relationships/image" Target="../media/image8.png"/><Relationship Id="rId6" Type="http://schemas.openxmlformats.org/officeDocument/2006/relationships/image" Target="../media/image13.svg"/><Relationship Id="rId5" Type="http://schemas.openxmlformats.org/officeDocument/2006/relationships/image" Target="../media/image12.png"/><Relationship Id="rId10" Type="http://schemas.openxmlformats.org/officeDocument/2006/relationships/image" Target="../media/image17.svg"/><Relationship Id="rId4" Type="http://schemas.openxmlformats.org/officeDocument/2006/relationships/image" Target="../media/image11.svg"/><Relationship Id="rId9" Type="http://schemas.openxmlformats.org/officeDocument/2006/relationships/image" Target="../media/image16.png"/></Relationships>
</file>

<file path=ppt/diagrams/_rels/drawing3.xml.rels><?xml version="1.0" encoding="UTF-8" standalone="yes"?>
<Relationships xmlns="http://schemas.openxmlformats.org/package/2006/relationships"><Relationship Id="rId8" Type="http://schemas.openxmlformats.org/officeDocument/2006/relationships/image" Target="../media/image29.sv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3.svg"/><Relationship Id="rId1" Type="http://schemas.openxmlformats.org/officeDocument/2006/relationships/image" Target="../media/image22.png"/><Relationship Id="rId6" Type="http://schemas.openxmlformats.org/officeDocument/2006/relationships/image" Target="../media/image27.svg"/><Relationship Id="rId5" Type="http://schemas.openxmlformats.org/officeDocument/2006/relationships/image" Target="../media/image26.png"/><Relationship Id="rId4" Type="http://schemas.openxmlformats.org/officeDocument/2006/relationships/image" Target="../media/image25.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icon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18AFC81-F352-4C0F-9137-1A46B57FF4A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380DDBE6-5EF3-4A03-BFFA-AAE1378D6303}">
      <dgm:prSet/>
      <dgm:spPr/>
      <dgm:t>
        <a:bodyPr/>
        <a:lstStyle/>
        <a:p>
          <a:r>
            <a:rPr lang="en-US" dirty="0"/>
            <a:t>Traffic sign recognition is essential for autonomous driving and the safety of the roads</a:t>
          </a:r>
          <a:r>
            <a:rPr lang="en-IN" dirty="0"/>
            <a:t>.</a:t>
          </a:r>
          <a:endParaRPr lang="en-US" dirty="0"/>
        </a:p>
      </dgm:t>
    </dgm:pt>
    <dgm:pt modelId="{BA7942B0-3154-4819-AF04-74D10C0F5139}" type="parTrans" cxnId="{A8D41827-753F-4CD2-9B72-7C3E44A2688F}">
      <dgm:prSet/>
      <dgm:spPr/>
      <dgm:t>
        <a:bodyPr/>
        <a:lstStyle/>
        <a:p>
          <a:endParaRPr lang="en-US"/>
        </a:p>
      </dgm:t>
    </dgm:pt>
    <dgm:pt modelId="{E626A563-675A-435E-8271-94F7F54B2759}" type="sibTrans" cxnId="{A8D41827-753F-4CD2-9B72-7C3E44A2688F}">
      <dgm:prSet/>
      <dgm:spPr/>
      <dgm:t>
        <a:bodyPr/>
        <a:lstStyle/>
        <a:p>
          <a:endParaRPr lang="en-US"/>
        </a:p>
      </dgm:t>
    </dgm:pt>
    <dgm:pt modelId="{CB5690B2-4A09-4C6E-B165-61823B5764A9}">
      <dgm:prSet/>
      <dgm:spPr/>
      <dgm:t>
        <a:bodyPr/>
        <a:lstStyle/>
        <a:p>
          <a:r>
            <a:rPr lang="en-US" dirty="0"/>
            <a:t>Adverse weather </a:t>
          </a:r>
          <a:r>
            <a:rPr lang="en-US" dirty="0" err="1"/>
            <a:t>cond</a:t>
          </a:r>
          <a:r>
            <a:rPr lang="en-IN" dirty="0" err="1"/>
            <a:t>itions</a:t>
          </a:r>
          <a:r>
            <a:rPr lang="en-IN" dirty="0"/>
            <a:t> (e.g., fog, rain, glare) can degrade recognition accuracy.</a:t>
          </a:r>
          <a:endParaRPr lang="en-US" dirty="0"/>
        </a:p>
      </dgm:t>
    </dgm:pt>
    <dgm:pt modelId="{8E5D7465-C429-4BA8-974F-BF40EB003E81}" type="parTrans" cxnId="{63EBD7AC-1584-4FAC-AEBC-93139C922AB6}">
      <dgm:prSet/>
      <dgm:spPr/>
      <dgm:t>
        <a:bodyPr/>
        <a:lstStyle/>
        <a:p>
          <a:endParaRPr lang="en-US"/>
        </a:p>
      </dgm:t>
    </dgm:pt>
    <dgm:pt modelId="{9F1CAD02-E120-4B90-827D-EFBB97D9602E}" type="sibTrans" cxnId="{63EBD7AC-1584-4FAC-AEBC-93139C922AB6}">
      <dgm:prSet/>
      <dgm:spPr/>
      <dgm:t>
        <a:bodyPr/>
        <a:lstStyle/>
        <a:p>
          <a:endParaRPr lang="en-US"/>
        </a:p>
      </dgm:t>
    </dgm:pt>
    <dgm:pt modelId="{7FBD2E69-3F89-4610-9702-9A0E2FD7CE94}">
      <dgm:prSet/>
      <dgm:spPr/>
      <dgm:t>
        <a:bodyPr/>
        <a:lstStyle/>
        <a:p>
          <a:r>
            <a:rPr lang="en-US" dirty="0"/>
            <a:t>Aim: Design a deep learning model with integrated weather metadata.</a:t>
          </a:r>
        </a:p>
      </dgm:t>
    </dgm:pt>
    <dgm:pt modelId="{4DBA0C11-6B56-46FE-94B6-118D485137B1}" type="parTrans" cxnId="{A1983B7B-BC5C-4768-944E-FC8B9B144D43}">
      <dgm:prSet/>
      <dgm:spPr/>
      <dgm:t>
        <a:bodyPr/>
        <a:lstStyle/>
        <a:p>
          <a:endParaRPr lang="en-US"/>
        </a:p>
      </dgm:t>
    </dgm:pt>
    <dgm:pt modelId="{EF34048A-45F1-4D72-BE12-D04E1F424C46}" type="sibTrans" cxnId="{A1983B7B-BC5C-4768-944E-FC8B9B144D43}">
      <dgm:prSet/>
      <dgm:spPr/>
      <dgm:t>
        <a:bodyPr/>
        <a:lstStyle/>
        <a:p>
          <a:endParaRPr lang="en-US"/>
        </a:p>
      </dgm:t>
    </dgm:pt>
    <dgm:pt modelId="{1539792E-5976-4891-83F2-7D3EB3D3F9BC}">
      <dgm:prSet/>
      <dgm:spPr/>
      <dgm:t>
        <a:bodyPr/>
        <a:lstStyle/>
        <a:p>
          <a:r>
            <a:rPr lang="en-US" dirty="0"/>
            <a:t>Dataset: German Traffic Sign </a:t>
          </a:r>
          <a:r>
            <a:rPr lang="en-US" dirty="0" err="1"/>
            <a:t>Recognization</a:t>
          </a:r>
          <a:r>
            <a:rPr lang="en-US" dirty="0"/>
            <a:t> System</a:t>
          </a:r>
        </a:p>
      </dgm:t>
    </dgm:pt>
    <dgm:pt modelId="{D176E819-CC4A-466C-BE53-DD34C7B857E0}" type="parTrans" cxnId="{E770C3F1-78E8-4CA5-9A10-9BEBD49E862C}">
      <dgm:prSet/>
      <dgm:spPr/>
      <dgm:t>
        <a:bodyPr/>
        <a:lstStyle/>
        <a:p>
          <a:endParaRPr lang="en-US"/>
        </a:p>
      </dgm:t>
    </dgm:pt>
    <dgm:pt modelId="{901234C3-9DA5-41EC-AF3D-433567CB443B}" type="sibTrans" cxnId="{E770C3F1-78E8-4CA5-9A10-9BEBD49E862C}">
      <dgm:prSet/>
      <dgm:spPr/>
      <dgm:t>
        <a:bodyPr/>
        <a:lstStyle/>
        <a:p>
          <a:endParaRPr lang="en-US"/>
        </a:p>
      </dgm:t>
    </dgm:pt>
    <dgm:pt modelId="{C9669E18-CC58-4A9F-925F-F260FD0C4237}" type="pres">
      <dgm:prSet presAssocID="{A18AFC81-F352-4C0F-9137-1A46B57FF4A1}" presName="linear" presStyleCnt="0">
        <dgm:presLayoutVars>
          <dgm:animLvl val="lvl"/>
          <dgm:resizeHandles val="exact"/>
        </dgm:presLayoutVars>
      </dgm:prSet>
      <dgm:spPr/>
    </dgm:pt>
    <dgm:pt modelId="{3049F14C-FC7C-44C4-80E8-6D825FFDB5F9}" type="pres">
      <dgm:prSet presAssocID="{380DDBE6-5EF3-4A03-BFFA-AAE1378D6303}" presName="parentText" presStyleLbl="node1" presStyleIdx="0" presStyleCnt="4">
        <dgm:presLayoutVars>
          <dgm:chMax val="0"/>
          <dgm:bulletEnabled val="1"/>
        </dgm:presLayoutVars>
      </dgm:prSet>
      <dgm:spPr/>
    </dgm:pt>
    <dgm:pt modelId="{8FF6A003-5C2F-4B8B-B2FD-A46F24EB4FEB}" type="pres">
      <dgm:prSet presAssocID="{E626A563-675A-435E-8271-94F7F54B2759}" presName="spacer" presStyleCnt="0"/>
      <dgm:spPr/>
    </dgm:pt>
    <dgm:pt modelId="{FEC66DC1-6A7F-4B7B-BF03-0B9B0262A343}" type="pres">
      <dgm:prSet presAssocID="{CB5690B2-4A09-4C6E-B165-61823B5764A9}" presName="parentText" presStyleLbl="node1" presStyleIdx="1" presStyleCnt="4">
        <dgm:presLayoutVars>
          <dgm:chMax val="0"/>
          <dgm:bulletEnabled val="1"/>
        </dgm:presLayoutVars>
      </dgm:prSet>
      <dgm:spPr/>
    </dgm:pt>
    <dgm:pt modelId="{4ECA02B2-A50E-449B-944E-AC0F5E2E9E55}" type="pres">
      <dgm:prSet presAssocID="{9F1CAD02-E120-4B90-827D-EFBB97D9602E}" presName="spacer" presStyleCnt="0"/>
      <dgm:spPr/>
    </dgm:pt>
    <dgm:pt modelId="{C98EB587-E210-4A33-B398-BD3424AD1994}" type="pres">
      <dgm:prSet presAssocID="{7FBD2E69-3F89-4610-9702-9A0E2FD7CE94}" presName="parentText" presStyleLbl="node1" presStyleIdx="2" presStyleCnt="4">
        <dgm:presLayoutVars>
          <dgm:chMax val="0"/>
          <dgm:bulletEnabled val="1"/>
        </dgm:presLayoutVars>
      </dgm:prSet>
      <dgm:spPr/>
    </dgm:pt>
    <dgm:pt modelId="{6CCD1C1C-2F6B-4B5D-8E47-E8428C8A3517}" type="pres">
      <dgm:prSet presAssocID="{EF34048A-45F1-4D72-BE12-D04E1F424C46}" presName="spacer" presStyleCnt="0"/>
      <dgm:spPr/>
    </dgm:pt>
    <dgm:pt modelId="{3F682992-3823-4D4A-930E-FF8F9A7C8925}" type="pres">
      <dgm:prSet presAssocID="{1539792E-5976-4891-83F2-7D3EB3D3F9BC}" presName="parentText" presStyleLbl="node1" presStyleIdx="3" presStyleCnt="4">
        <dgm:presLayoutVars>
          <dgm:chMax val="0"/>
          <dgm:bulletEnabled val="1"/>
        </dgm:presLayoutVars>
      </dgm:prSet>
      <dgm:spPr/>
    </dgm:pt>
  </dgm:ptLst>
  <dgm:cxnLst>
    <dgm:cxn modelId="{74A7F305-EEFA-46DC-82E2-187303ED18A5}" type="presOf" srcId="{380DDBE6-5EF3-4A03-BFFA-AAE1378D6303}" destId="{3049F14C-FC7C-44C4-80E8-6D825FFDB5F9}" srcOrd="0" destOrd="0" presId="urn:microsoft.com/office/officeart/2005/8/layout/vList2"/>
    <dgm:cxn modelId="{A8D41827-753F-4CD2-9B72-7C3E44A2688F}" srcId="{A18AFC81-F352-4C0F-9137-1A46B57FF4A1}" destId="{380DDBE6-5EF3-4A03-BFFA-AAE1378D6303}" srcOrd="0" destOrd="0" parTransId="{BA7942B0-3154-4819-AF04-74D10C0F5139}" sibTransId="{E626A563-675A-435E-8271-94F7F54B2759}"/>
    <dgm:cxn modelId="{F4C15173-DA69-401B-B38C-757C288498E8}" type="presOf" srcId="{CB5690B2-4A09-4C6E-B165-61823B5764A9}" destId="{FEC66DC1-6A7F-4B7B-BF03-0B9B0262A343}" srcOrd="0" destOrd="0" presId="urn:microsoft.com/office/officeart/2005/8/layout/vList2"/>
    <dgm:cxn modelId="{A1983B7B-BC5C-4768-944E-FC8B9B144D43}" srcId="{A18AFC81-F352-4C0F-9137-1A46B57FF4A1}" destId="{7FBD2E69-3F89-4610-9702-9A0E2FD7CE94}" srcOrd="2" destOrd="0" parTransId="{4DBA0C11-6B56-46FE-94B6-118D485137B1}" sibTransId="{EF34048A-45F1-4D72-BE12-D04E1F424C46}"/>
    <dgm:cxn modelId="{A39CF282-6D7E-40E6-A029-42257351791E}" type="presOf" srcId="{1539792E-5976-4891-83F2-7D3EB3D3F9BC}" destId="{3F682992-3823-4D4A-930E-FF8F9A7C8925}" srcOrd="0" destOrd="0" presId="urn:microsoft.com/office/officeart/2005/8/layout/vList2"/>
    <dgm:cxn modelId="{79F0339A-A3A7-45D0-82BC-FDAAF8ECE74E}" type="presOf" srcId="{A18AFC81-F352-4C0F-9137-1A46B57FF4A1}" destId="{C9669E18-CC58-4A9F-925F-F260FD0C4237}" srcOrd="0" destOrd="0" presId="urn:microsoft.com/office/officeart/2005/8/layout/vList2"/>
    <dgm:cxn modelId="{63EBD7AC-1584-4FAC-AEBC-93139C922AB6}" srcId="{A18AFC81-F352-4C0F-9137-1A46B57FF4A1}" destId="{CB5690B2-4A09-4C6E-B165-61823B5764A9}" srcOrd="1" destOrd="0" parTransId="{8E5D7465-C429-4BA8-974F-BF40EB003E81}" sibTransId="{9F1CAD02-E120-4B90-827D-EFBB97D9602E}"/>
    <dgm:cxn modelId="{0F8562E7-ED63-48B8-A837-632D7F5012FC}" type="presOf" srcId="{7FBD2E69-3F89-4610-9702-9A0E2FD7CE94}" destId="{C98EB587-E210-4A33-B398-BD3424AD1994}" srcOrd="0" destOrd="0" presId="urn:microsoft.com/office/officeart/2005/8/layout/vList2"/>
    <dgm:cxn modelId="{E770C3F1-78E8-4CA5-9A10-9BEBD49E862C}" srcId="{A18AFC81-F352-4C0F-9137-1A46B57FF4A1}" destId="{1539792E-5976-4891-83F2-7D3EB3D3F9BC}" srcOrd="3" destOrd="0" parTransId="{D176E819-CC4A-466C-BE53-DD34C7B857E0}" sibTransId="{901234C3-9DA5-41EC-AF3D-433567CB443B}"/>
    <dgm:cxn modelId="{7A076F44-854B-492E-A691-99BD860911F3}" type="presParOf" srcId="{C9669E18-CC58-4A9F-925F-F260FD0C4237}" destId="{3049F14C-FC7C-44C4-80E8-6D825FFDB5F9}" srcOrd="0" destOrd="0" presId="urn:microsoft.com/office/officeart/2005/8/layout/vList2"/>
    <dgm:cxn modelId="{A7820D4E-0297-492A-A161-3799ABDD409E}" type="presParOf" srcId="{C9669E18-CC58-4A9F-925F-F260FD0C4237}" destId="{8FF6A003-5C2F-4B8B-B2FD-A46F24EB4FEB}" srcOrd="1" destOrd="0" presId="urn:microsoft.com/office/officeart/2005/8/layout/vList2"/>
    <dgm:cxn modelId="{A5178CBD-30F3-4982-A4B4-EAB7EC8D9F08}" type="presParOf" srcId="{C9669E18-CC58-4A9F-925F-F260FD0C4237}" destId="{FEC66DC1-6A7F-4B7B-BF03-0B9B0262A343}" srcOrd="2" destOrd="0" presId="urn:microsoft.com/office/officeart/2005/8/layout/vList2"/>
    <dgm:cxn modelId="{ADEB649F-C1E3-473B-A16C-B3F1689BBD60}" type="presParOf" srcId="{C9669E18-CC58-4A9F-925F-F260FD0C4237}" destId="{4ECA02B2-A50E-449B-944E-AC0F5E2E9E55}" srcOrd="3" destOrd="0" presId="urn:microsoft.com/office/officeart/2005/8/layout/vList2"/>
    <dgm:cxn modelId="{DAB67E97-CD74-403A-9938-034AF29A0EB1}" type="presParOf" srcId="{C9669E18-CC58-4A9F-925F-F260FD0C4237}" destId="{C98EB587-E210-4A33-B398-BD3424AD1994}" srcOrd="4" destOrd="0" presId="urn:microsoft.com/office/officeart/2005/8/layout/vList2"/>
    <dgm:cxn modelId="{6C1A67C0-6062-411C-8373-B846D9095139}" type="presParOf" srcId="{C9669E18-CC58-4A9F-925F-F260FD0C4237}" destId="{6CCD1C1C-2F6B-4B5D-8E47-E8428C8A3517}" srcOrd="5" destOrd="0" presId="urn:microsoft.com/office/officeart/2005/8/layout/vList2"/>
    <dgm:cxn modelId="{17E9AADC-F508-426C-B0C9-B2140B0FE0EF}" type="presParOf" srcId="{C9669E18-CC58-4A9F-925F-F260FD0C4237}" destId="{3F682992-3823-4D4A-930E-FF8F9A7C8925}"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4AE26C7-B878-45CD-A359-70F45EE764A7}" type="doc">
      <dgm:prSet loTypeId="urn:microsoft.com/office/officeart/2018/5/layout/IconCircleLabelList" loCatId="icon" qsTypeId="urn:microsoft.com/office/officeart/2005/8/quickstyle/simple1" qsCatId="simple" csTypeId="urn:microsoft.com/office/officeart/2018/5/colors/Iconchunking_neutralicon_colorful1" csCatId="colorful" phldr="1"/>
      <dgm:spPr/>
      <dgm:t>
        <a:bodyPr/>
        <a:lstStyle/>
        <a:p>
          <a:endParaRPr lang="en-US"/>
        </a:p>
      </dgm:t>
    </dgm:pt>
    <dgm:pt modelId="{44D80B56-F322-49AE-AEA4-E75F621DC991}">
      <dgm:prSet/>
      <dgm:spPr/>
      <dgm:t>
        <a:bodyPr/>
        <a:lstStyle/>
        <a:p>
          <a:pPr>
            <a:defRPr cap="all"/>
          </a:pPr>
          <a:r>
            <a:rPr lang="en-IN"/>
            <a:t>Extract and preprocess GTSRB.</a:t>
          </a:r>
          <a:endParaRPr lang="en-US"/>
        </a:p>
      </dgm:t>
    </dgm:pt>
    <dgm:pt modelId="{2B9910C2-E301-4DA3-B79A-03376F905BEA}" type="parTrans" cxnId="{29F03CF2-0A89-42E6-8F7C-2A28F70EFC6E}">
      <dgm:prSet/>
      <dgm:spPr/>
      <dgm:t>
        <a:bodyPr/>
        <a:lstStyle/>
        <a:p>
          <a:endParaRPr lang="en-US"/>
        </a:p>
      </dgm:t>
    </dgm:pt>
    <dgm:pt modelId="{23C9C719-F744-41C1-AE64-5609A0F81DB6}" type="sibTrans" cxnId="{29F03CF2-0A89-42E6-8F7C-2A28F70EFC6E}">
      <dgm:prSet/>
      <dgm:spPr/>
      <dgm:t>
        <a:bodyPr/>
        <a:lstStyle/>
        <a:p>
          <a:endParaRPr lang="en-US"/>
        </a:p>
      </dgm:t>
    </dgm:pt>
    <dgm:pt modelId="{791FABEC-6723-445C-B4C1-315521BB6AB8}">
      <dgm:prSet/>
      <dgm:spPr/>
      <dgm:t>
        <a:bodyPr/>
        <a:lstStyle/>
        <a:p>
          <a:pPr>
            <a:defRPr cap="all"/>
          </a:pPr>
          <a:r>
            <a:rPr lang="en-IN"/>
            <a:t>Simulate fog, rain, glare.</a:t>
          </a:r>
          <a:endParaRPr lang="en-US"/>
        </a:p>
      </dgm:t>
    </dgm:pt>
    <dgm:pt modelId="{16799C31-B572-4CBA-9C4F-CD87362499E7}" type="parTrans" cxnId="{43A9D35D-BA52-466B-9AF5-D8809E2A5995}">
      <dgm:prSet/>
      <dgm:spPr/>
      <dgm:t>
        <a:bodyPr/>
        <a:lstStyle/>
        <a:p>
          <a:endParaRPr lang="en-US"/>
        </a:p>
      </dgm:t>
    </dgm:pt>
    <dgm:pt modelId="{6D179662-C971-486A-A928-C40761DD3516}" type="sibTrans" cxnId="{43A9D35D-BA52-466B-9AF5-D8809E2A5995}">
      <dgm:prSet/>
      <dgm:spPr/>
      <dgm:t>
        <a:bodyPr/>
        <a:lstStyle/>
        <a:p>
          <a:endParaRPr lang="en-US"/>
        </a:p>
      </dgm:t>
    </dgm:pt>
    <dgm:pt modelId="{4A1C2F61-490B-408A-82FB-A0C5368ABD3F}">
      <dgm:prSet/>
      <dgm:spPr/>
      <dgm:t>
        <a:bodyPr/>
        <a:lstStyle/>
        <a:p>
          <a:pPr>
            <a:defRPr cap="all"/>
          </a:pPr>
          <a:r>
            <a:rPr lang="en-IN"/>
            <a:t>Integrate weather via API.</a:t>
          </a:r>
          <a:endParaRPr lang="en-US"/>
        </a:p>
      </dgm:t>
    </dgm:pt>
    <dgm:pt modelId="{EABBD96C-3903-4967-BBCF-F7F6F1758EEE}" type="parTrans" cxnId="{0AD258E8-078F-44E7-B5B7-65BD5172F352}">
      <dgm:prSet/>
      <dgm:spPr/>
      <dgm:t>
        <a:bodyPr/>
        <a:lstStyle/>
        <a:p>
          <a:endParaRPr lang="en-US"/>
        </a:p>
      </dgm:t>
    </dgm:pt>
    <dgm:pt modelId="{FAAA529F-3077-46E6-8AC5-0C8961911370}" type="sibTrans" cxnId="{0AD258E8-078F-44E7-B5B7-65BD5172F352}">
      <dgm:prSet/>
      <dgm:spPr/>
      <dgm:t>
        <a:bodyPr/>
        <a:lstStyle/>
        <a:p>
          <a:endParaRPr lang="en-US"/>
        </a:p>
      </dgm:t>
    </dgm:pt>
    <dgm:pt modelId="{4A4A574A-6757-4FBB-BA97-DC473180B484}">
      <dgm:prSet/>
      <dgm:spPr/>
      <dgm:t>
        <a:bodyPr/>
        <a:lstStyle/>
        <a:p>
          <a:pPr>
            <a:defRPr cap="all"/>
          </a:pPr>
          <a:r>
            <a:rPr lang="en-IN"/>
            <a:t>Build hybrid CNN-DNN model.</a:t>
          </a:r>
          <a:endParaRPr lang="en-US"/>
        </a:p>
      </dgm:t>
    </dgm:pt>
    <dgm:pt modelId="{8F3483B0-072B-466C-9F09-CEAC03264CA3}" type="parTrans" cxnId="{3B15CC35-86F5-40A7-88ED-5C5B6611DAD0}">
      <dgm:prSet/>
      <dgm:spPr/>
      <dgm:t>
        <a:bodyPr/>
        <a:lstStyle/>
        <a:p>
          <a:endParaRPr lang="en-US"/>
        </a:p>
      </dgm:t>
    </dgm:pt>
    <dgm:pt modelId="{B0D59EB5-15D3-4C8D-B184-2ADB7DB55721}" type="sibTrans" cxnId="{3B15CC35-86F5-40A7-88ED-5C5B6611DAD0}">
      <dgm:prSet/>
      <dgm:spPr/>
      <dgm:t>
        <a:bodyPr/>
        <a:lstStyle/>
        <a:p>
          <a:endParaRPr lang="en-US"/>
        </a:p>
      </dgm:t>
    </dgm:pt>
    <dgm:pt modelId="{492E28A2-9A61-49C2-8697-85D505A86FE1}">
      <dgm:prSet/>
      <dgm:spPr/>
      <dgm:t>
        <a:bodyPr/>
        <a:lstStyle/>
        <a:p>
          <a:pPr>
            <a:defRPr cap="all"/>
          </a:pPr>
          <a:r>
            <a:rPr lang="en-IN" dirty="0"/>
            <a:t>Evaluate accuracy, FPS.</a:t>
          </a:r>
          <a:endParaRPr lang="en-US" dirty="0"/>
        </a:p>
      </dgm:t>
    </dgm:pt>
    <dgm:pt modelId="{929F1A0F-D618-40BB-9F13-21C4FEC4D748}" type="parTrans" cxnId="{42EF898C-8CBB-4CD9-96BC-2DBCB82582C3}">
      <dgm:prSet/>
      <dgm:spPr/>
      <dgm:t>
        <a:bodyPr/>
        <a:lstStyle/>
        <a:p>
          <a:endParaRPr lang="en-US"/>
        </a:p>
      </dgm:t>
    </dgm:pt>
    <dgm:pt modelId="{7CD94D48-554B-4222-AE9C-367737419799}" type="sibTrans" cxnId="{42EF898C-8CBB-4CD9-96BC-2DBCB82582C3}">
      <dgm:prSet/>
      <dgm:spPr/>
      <dgm:t>
        <a:bodyPr/>
        <a:lstStyle/>
        <a:p>
          <a:endParaRPr lang="en-US"/>
        </a:p>
      </dgm:t>
    </dgm:pt>
    <dgm:pt modelId="{F4C89AA3-2490-44DD-9467-3A58F1CEAE06}" type="pres">
      <dgm:prSet presAssocID="{64AE26C7-B878-45CD-A359-70F45EE764A7}" presName="root" presStyleCnt="0">
        <dgm:presLayoutVars>
          <dgm:dir/>
          <dgm:resizeHandles val="exact"/>
        </dgm:presLayoutVars>
      </dgm:prSet>
      <dgm:spPr/>
    </dgm:pt>
    <dgm:pt modelId="{7E2BC463-0BC2-45D0-ACA4-CA87F03EF7F1}" type="pres">
      <dgm:prSet presAssocID="{44D80B56-F322-49AE-AEA4-E75F621DC991}" presName="compNode" presStyleCnt="0"/>
      <dgm:spPr/>
    </dgm:pt>
    <dgm:pt modelId="{3C85616B-3FAD-4B87-BC8D-8C408831E17D}" type="pres">
      <dgm:prSet presAssocID="{44D80B56-F322-49AE-AEA4-E75F621DC991}" presName="iconBgRect" presStyleLbl="bgShp" presStyleIdx="0" presStyleCnt="5"/>
      <dgm:spPr/>
    </dgm:pt>
    <dgm:pt modelId="{37B7AF44-8B31-42C6-AD3E-2719B8040F49}" type="pres">
      <dgm:prSet presAssocID="{44D80B56-F322-49AE-AEA4-E75F621DC991}"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Glue"/>
        </a:ext>
      </dgm:extLst>
    </dgm:pt>
    <dgm:pt modelId="{60D5C474-C55D-4A79-889C-E56084DF06CA}" type="pres">
      <dgm:prSet presAssocID="{44D80B56-F322-49AE-AEA4-E75F621DC991}" presName="spaceRect" presStyleCnt="0"/>
      <dgm:spPr/>
    </dgm:pt>
    <dgm:pt modelId="{1719585E-B6C9-486F-99DB-83AECD0CA2C7}" type="pres">
      <dgm:prSet presAssocID="{44D80B56-F322-49AE-AEA4-E75F621DC991}" presName="textRect" presStyleLbl="revTx" presStyleIdx="0" presStyleCnt="5">
        <dgm:presLayoutVars>
          <dgm:chMax val="1"/>
          <dgm:chPref val="1"/>
        </dgm:presLayoutVars>
      </dgm:prSet>
      <dgm:spPr/>
    </dgm:pt>
    <dgm:pt modelId="{0ACD7896-4248-46B1-BAE3-99C0B4A1A613}" type="pres">
      <dgm:prSet presAssocID="{23C9C719-F744-41C1-AE64-5609A0F81DB6}" presName="sibTrans" presStyleCnt="0"/>
      <dgm:spPr/>
    </dgm:pt>
    <dgm:pt modelId="{2F631957-4383-4DAE-942B-1F782C92C542}" type="pres">
      <dgm:prSet presAssocID="{791FABEC-6723-445C-B4C1-315521BB6AB8}" presName="compNode" presStyleCnt="0"/>
      <dgm:spPr/>
    </dgm:pt>
    <dgm:pt modelId="{801EFA37-111A-47BB-AF26-B8266E2AE677}" type="pres">
      <dgm:prSet presAssocID="{791FABEC-6723-445C-B4C1-315521BB6AB8}" presName="iconBgRect" presStyleLbl="bgShp" presStyleIdx="1" presStyleCnt="5"/>
      <dgm:spPr/>
    </dgm:pt>
    <dgm:pt modelId="{6A7E2721-1279-4311-9157-480683C236B5}" type="pres">
      <dgm:prSet presAssocID="{791FABEC-6723-445C-B4C1-315521BB6AB8}"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
        </a:ext>
      </dgm:extLst>
    </dgm:pt>
    <dgm:pt modelId="{0243AE2A-504C-4818-8224-222628EBB4C0}" type="pres">
      <dgm:prSet presAssocID="{791FABEC-6723-445C-B4C1-315521BB6AB8}" presName="spaceRect" presStyleCnt="0"/>
      <dgm:spPr/>
    </dgm:pt>
    <dgm:pt modelId="{D6E1A371-3AD6-4000-9594-7F22125D781F}" type="pres">
      <dgm:prSet presAssocID="{791FABEC-6723-445C-B4C1-315521BB6AB8}" presName="textRect" presStyleLbl="revTx" presStyleIdx="1" presStyleCnt="5">
        <dgm:presLayoutVars>
          <dgm:chMax val="1"/>
          <dgm:chPref val="1"/>
        </dgm:presLayoutVars>
      </dgm:prSet>
      <dgm:spPr/>
    </dgm:pt>
    <dgm:pt modelId="{818BB944-1847-4CFF-B807-8A14052BC34C}" type="pres">
      <dgm:prSet presAssocID="{6D179662-C971-486A-A928-C40761DD3516}" presName="sibTrans" presStyleCnt="0"/>
      <dgm:spPr/>
    </dgm:pt>
    <dgm:pt modelId="{D4CB0D8A-132C-42ED-BB66-55E7D19E61E2}" type="pres">
      <dgm:prSet presAssocID="{4A1C2F61-490B-408A-82FB-A0C5368ABD3F}" presName="compNode" presStyleCnt="0"/>
      <dgm:spPr/>
    </dgm:pt>
    <dgm:pt modelId="{7BF84A9C-45BB-4206-AA1F-0A797C270F6B}" type="pres">
      <dgm:prSet presAssocID="{4A1C2F61-490B-408A-82FB-A0C5368ABD3F}" presName="iconBgRect" presStyleLbl="bgShp" presStyleIdx="2" presStyleCnt="5"/>
      <dgm:spPr/>
    </dgm:pt>
    <dgm:pt modelId="{D2ABDC00-0A84-4600-B52F-A83E66E5AED9}" type="pres">
      <dgm:prSet presAssocID="{4A1C2F61-490B-408A-82FB-A0C5368ABD3F}"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Cloud"/>
        </a:ext>
      </dgm:extLst>
    </dgm:pt>
    <dgm:pt modelId="{A09BEDC6-7694-4032-A884-19D8CE70F28A}" type="pres">
      <dgm:prSet presAssocID="{4A1C2F61-490B-408A-82FB-A0C5368ABD3F}" presName="spaceRect" presStyleCnt="0"/>
      <dgm:spPr/>
    </dgm:pt>
    <dgm:pt modelId="{2B5385DF-BA16-4F4B-9441-90DF602EC595}" type="pres">
      <dgm:prSet presAssocID="{4A1C2F61-490B-408A-82FB-A0C5368ABD3F}" presName="textRect" presStyleLbl="revTx" presStyleIdx="2" presStyleCnt="5">
        <dgm:presLayoutVars>
          <dgm:chMax val="1"/>
          <dgm:chPref val="1"/>
        </dgm:presLayoutVars>
      </dgm:prSet>
      <dgm:spPr/>
    </dgm:pt>
    <dgm:pt modelId="{6650FA40-7A89-406F-A499-8677F88748C0}" type="pres">
      <dgm:prSet presAssocID="{FAAA529F-3077-46E6-8AC5-0C8961911370}" presName="sibTrans" presStyleCnt="0"/>
      <dgm:spPr/>
    </dgm:pt>
    <dgm:pt modelId="{7B8B22C2-1B1B-4ACD-8B1C-C0594B0ABD18}" type="pres">
      <dgm:prSet presAssocID="{4A4A574A-6757-4FBB-BA97-DC473180B484}" presName="compNode" presStyleCnt="0"/>
      <dgm:spPr/>
    </dgm:pt>
    <dgm:pt modelId="{51BABE49-17CD-47D0-8870-AFC6FF026680}" type="pres">
      <dgm:prSet presAssocID="{4A4A574A-6757-4FBB-BA97-DC473180B484}" presName="iconBgRect" presStyleLbl="bgShp" presStyleIdx="3" presStyleCnt="5"/>
      <dgm:spPr/>
    </dgm:pt>
    <dgm:pt modelId="{0BFB1468-DFA9-4C0F-B6CD-4EC917DE1D9C}" type="pres">
      <dgm:prSet presAssocID="{4A4A574A-6757-4FBB-BA97-DC473180B484}"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Television"/>
        </a:ext>
      </dgm:extLst>
    </dgm:pt>
    <dgm:pt modelId="{8BD69A99-5502-4EF5-AD3C-F95F7A0D05A1}" type="pres">
      <dgm:prSet presAssocID="{4A4A574A-6757-4FBB-BA97-DC473180B484}" presName="spaceRect" presStyleCnt="0"/>
      <dgm:spPr/>
    </dgm:pt>
    <dgm:pt modelId="{F1D87DE3-994D-466D-BA65-AAA8BC74A090}" type="pres">
      <dgm:prSet presAssocID="{4A4A574A-6757-4FBB-BA97-DC473180B484}" presName="textRect" presStyleLbl="revTx" presStyleIdx="3" presStyleCnt="5">
        <dgm:presLayoutVars>
          <dgm:chMax val="1"/>
          <dgm:chPref val="1"/>
        </dgm:presLayoutVars>
      </dgm:prSet>
      <dgm:spPr/>
    </dgm:pt>
    <dgm:pt modelId="{6333563C-9EF8-4722-A5C4-CD0F5A5821FF}" type="pres">
      <dgm:prSet presAssocID="{B0D59EB5-15D3-4C8D-B184-2ADB7DB55721}" presName="sibTrans" presStyleCnt="0"/>
      <dgm:spPr/>
    </dgm:pt>
    <dgm:pt modelId="{8BB0B2C8-586B-444A-8EC8-074D9A421D15}" type="pres">
      <dgm:prSet presAssocID="{492E28A2-9A61-49C2-8697-85D505A86FE1}" presName="compNode" presStyleCnt="0"/>
      <dgm:spPr/>
    </dgm:pt>
    <dgm:pt modelId="{E9DAD4C4-55BE-4AC6-9278-C6256282F4DB}" type="pres">
      <dgm:prSet presAssocID="{492E28A2-9A61-49C2-8697-85D505A86FE1}" presName="iconBgRect" presStyleLbl="bgShp" presStyleIdx="4" presStyleCnt="5"/>
      <dgm:spPr/>
    </dgm:pt>
    <dgm:pt modelId="{198D5633-F7FD-44A2-BC28-6EAFFC65DFB7}" type="pres">
      <dgm:prSet presAssocID="{492E28A2-9A61-49C2-8697-85D505A86FE1}"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Bullseye"/>
        </a:ext>
      </dgm:extLst>
    </dgm:pt>
    <dgm:pt modelId="{6CCE1579-54DC-4909-A796-8DA5A4BFAE28}" type="pres">
      <dgm:prSet presAssocID="{492E28A2-9A61-49C2-8697-85D505A86FE1}" presName="spaceRect" presStyleCnt="0"/>
      <dgm:spPr/>
    </dgm:pt>
    <dgm:pt modelId="{3B7EAA19-2544-46EE-845A-EDB1E6847E23}" type="pres">
      <dgm:prSet presAssocID="{492E28A2-9A61-49C2-8697-85D505A86FE1}" presName="textRect" presStyleLbl="revTx" presStyleIdx="4" presStyleCnt="5">
        <dgm:presLayoutVars>
          <dgm:chMax val="1"/>
          <dgm:chPref val="1"/>
        </dgm:presLayoutVars>
      </dgm:prSet>
      <dgm:spPr/>
    </dgm:pt>
  </dgm:ptLst>
  <dgm:cxnLst>
    <dgm:cxn modelId="{3B15CC35-86F5-40A7-88ED-5C5B6611DAD0}" srcId="{64AE26C7-B878-45CD-A359-70F45EE764A7}" destId="{4A4A574A-6757-4FBB-BA97-DC473180B484}" srcOrd="3" destOrd="0" parTransId="{8F3483B0-072B-466C-9F09-CEAC03264CA3}" sibTransId="{B0D59EB5-15D3-4C8D-B184-2ADB7DB55721}"/>
    <dgm:cxn modelId="{5A397A40-1543-4EF4-8B3E-0A8D0E00F788}" type="presOf" srcId="{4A4A574A-6757-4FBB-BA97-DC473180B484}" destId="{F1D87DE3-994D-466D-BA65-AAA8BC74A090}" srcOrd="0" destOrd="0" presId="urn:microsoft.com/office/officeart/2018/5/layout/IconCircleLabelList"/>
    <dgm:cxn modelId="{43A9D35D-BA52-466B-9AF5-D8809E2A5995}" srcId="{64AE26C7-B878-45CD-A359-70F45EE764A7}" destId="{791FABEC-6723-445C-B4C1-315521BB6AB8}" srcOrd="1" destOrd="0" parTransId="{16799C31-B572-4CBA-9C4F-CD87362499E7}" sibTransId="{6D179662-C971-486A-A928-C40761DD3516}"/>
    <dgm:cxn modelId="{B8B31049-5AEE-48A3-915D-2F1EDC1EFAF2}" type="presOf" srcId="{64AE26C7-B878-45CD-A359-70F45EE764A7}" destId="{F4C89AA3-2490-44DD-9467-3A58F1CEAE06}" srcOrd="0" destOrd="0" presId="urn:microsoft.com/office/officeart/2018/5/layout/IconCircleLabelList"/>
    <dgm:cxn modelId="{C3FD8F78-2B08-41F1-B5EF-283F30DD153B}" type="presOf" srcId="{492E28A2-9A61-49C2-8697-85D505A86FE1}" destId="{3B7EAA19-2544-46EE-845A-EDB1E6847E23}" srcOrd="0" destOrd="0" presId="urn:microsoft.com/office/officeart/2018/5/layout/IconCircleLabelList"/>
    <dgm:cxn modelId="{42EF898C-8CBB-4CD9-96BC-2DBCB82582C3}" srcId="{64AE26C7-B878-45CD-A359-70F45EE764A7}" destId="{492E28A2-9A61-49C2-8697-85D505A86FE1}" srcOrd="4" destOrd="0" parTransId="{929F1A0F-D618-40BB-9F13-21C4FEC4D748}" sibTransId="{7CD94D48-554B-4222-AE9C-367737419799}"/>
    <dgm:cxn modelId="{420DCAAA-543E-48E5-A60A-4E6D47C1F400}" type="presOf" srcId="{44D80B56-F322-49AE-AEA4-E75F621DC991}" destId="{1719585E-B6C9-486F-99DB-83AECD0CA2C7}" srcOrd="0" destOrd="0" presId="urn:microsoft.com/office/officeart/2018/5/layout/IconCircleLabelList"/>
    <dgm:cxn modelId="{3F6CF3DC-EDD0-4519-B574-9A4DDCDCCBF2}" type="presOf" srcId="{791FABEC-6723-445C-B4C1-315521BB6AB8}" destId="{D6E1A371-3AD6-4000-9594-7F22125D781F}" srcOrd="0" destOrd="0" presId="urn:microsoft.com/office/officeart/2018/5/layout/IconCircleLabelList"/>
    <dgm:cxn modelId="{0AD258E8-078F-44E7-B5B7-65BD5172F352}" srcId="{64AE26C7-B878-45CD-A359-70F45EE764A7}" destId="{4A1C2F61-490B-408A-82FB-A0C5368ABD3F}" srcOrd="2" destOrd="0" parTransId="{EABBD96C-3903-4967-BBCF-F7F6F1758EEE}" sibTransId="{FAAA529F-3077-46E6-8AC5-0C8961911370}"/>
    <dgm:cxn modelId="{29F03CF2-0A89-42E6-8F7C-2A28F70EFC6E}" srcId="{64AE26C7-B878-45CD-A359-70F45EE764A7}" destId="{44D80B56-F322-49AE-AEA4-E75F621DC991}" srcOrd="0" destOrd="0" parTransId="{2B9910C2-E301-4DA3-B79A-03376F905BEA}" sibTransId="{23C9C719-F744-41C1-AE64-5609A0F81DB6}"/>
    <dgm:cxn modelId="{BC34C1FB-E75F-4809-AFD0-651F6A34C3C2}" type="presOf" srcId="{4A1C2F61-490B-408A-82FB-A0C5368ABD3F}" destId="{2B5385DF-BA16-4F4B-9441-90DF602EC595}" srcOrd="0" destOrd="0" presId="urn:microsoft.com/office/officeart/2018/5/layout/IconCircleLabelList"/>
    <dgm:cxn modelId="{809AA1B6-FB2A-43FC-8E1E-F70DE0A38FF8}" type="presParOf" srcId="{F4C89AA3-2490-44DD-9467-3A58F1CEAE06}" destId="{7E2BC463-0BC2-45D0-ACA4-CA87F03EF7F1}" srcOrd="0" destOrd="0" presId="urn:microsoft.com/office/officeart/2018/5/layout/IconCircleLabelList"/>
    <dgm:cxn modelId="{85D69301-DC7C-451C-8A1E-A7A673A692AE}" type="presParOf" srcId="{7E2BC463-0BC2-45D0-ACA4-CA87F03EF7F1}" destId="{3C85616B-3FAD-4B87-BC8D-8C408831E17D}" srcOrd="0" destOrd="0" presId="urn:microsoft.com/office/officeart/2018/5/layout/IconCircleLabelList"/>
    <dgm:cxn modelId="{1050C6FC-AAA0-4910-A08A-864CDD007D5B}" type="presParOf" srcId="{7E2BC463-0BC2-45D0-ACA4-CA87F03EF7F1}" destId="{37B7AF44-8B31-42C6-AD3E-2719B8040F49}" srcOrd="1" destOrd="0" presId="urn:microsoft.com/office/officeart/2018/5/layout/IconCircleLabelList"/>
    <dgm:cxn modelId="{CEB91669-484C-4BC7-8516-62D1539C611D}" type="presParOf" srcId="{7E2BC463-0BC2-45D0-ACA4-CA87F03EF7F1}" destId="{60D5C474-C55D-4A79-889C-E56084DF06CA}" srcOrd="2" destOrd="0" presId="urn:microsoft.com/office/officeart/2018/5/layout/IconCircleLabelList"/>
    <dgm:cxn modelId="{E691A765-E4D3-4378-B3FE-BDB5BCA55FA6}" type="presParOf" srcId="{7E2BC463-0BC2-45D0-ACA4-CA87F03EF7F1}" destId="{1719585E-B6C9-486F-99DB-83AECD0CA2C7}" srcOrd="3" destOrd="0" presId="urn:microsoft.com/office/officeart/2018/5/layout/IconCircleLabelList"/>
    <dgm:cxn modelId="{72724D9E-815D-4087-A757-0156CC476339}" type="presParOf" srcId="{F4C89AA3-2490-44DD-9467-3A58F1CEAE06}" destId="{0ACD7896-4248-46B1-BAE3-99C0B4A1A613}" srcOrd="1" destOrd="0" presId="urn:microsoft.com/office/officeart/2018/5/layout/IconCircleLabelList"/>
    <dgm:cxn modelId="{5E4D46DF-5ADF-4E79-BE5E-EFD3C6FF2221}" type="presParOf" srcId="{F4C89AA3-2490-44DD-9467-3A58F1CEAE06}" destId="{2F631957-4383-4DAE-942B-1F782C92C542}" srcOrd="2" destOrd="0" presId="urn:microsoft.com/office/officeart/2018/5/layout/IconCircleLabelList"/>
    <dgm:cxn modelId="{6CB762FB-ED7B-4C0A-B51E-698518F21A9F}" type="presParOf" srcId="{2F631957-4383-4DAE-942B-1F782C92C542}" destId="{801EFA37-111A-47BB-AF26-B8266E2AE677}" srcOrd="0" destOrd="0" presId="urn:microsoft.com/office/officeart/2018/5/layout/IconCircleLabelList"/>
    <dgm:cxn modelId="{080BB0EE-17E1-4990-95E8-B5BBC5D68775}" type="presParOf" srcId="{2F631957-4383-4DAE-942B-1F782C92C542}" destId="{6A7E2721-1279-4311-9157-480683C236B5}" srcOrd="1" destOrd="0" presId="urn:microsoft.com/office/officeart/2018/5/layout/IconCircleLabelList"/>
    <dgm:cxn modelId="{44326B89-93C6-4A46-B0C3-6E65D3203464}" type="presParOf" srcId="{2F631957-4383-4DAE-942B-1F782C92C542}" destId="{0243AE2A-504C-4818-8224-222628EBB4C0}" srcOrd="2" destOrd="0" presId="urn:microsoft.com/office/officeart/2018/5/layout/IconCircleLabelList"/>
    <dgm:cxn modelId="{AE5C42ED-CE60-4F3D-8780-9A7FD1E13360}" type="presParOf" srcId="{2F631957-4383-4DAE-942B-1F782C92C542}" destId="{D6E1A371-3AD6-4000-9594-7F22125D781F}" srcOrd="3" destOrd="0" presId="urn:microsoft.com/office/officeart/2018/5/layout/IconCircleLabelList"/>
    <dgm:cxn modelId="{E855F683-F1E1-4D24-9D38-6A924D6D25BE}" type="presParOf" srcId="{F4C89AA3-2490-44DD-9467-3A58F1CEAE06}" destId="{818BB944-1847-4CFF-B807-8A14052BC34C}" srcOrd="3" destOrd="0" presId="urn:microsoft.com/office/officeart/2018/5/layout/IconCircleLabelList"/>
    <dgm:cxn modelId="{66F89DCA-B771-426C-A4B4-E5FCE883E80A}" type="presParOf" srcId="{F4C89AA3-2490-44DD-9467-3A58F1CEAE06}" destId="{D4CB0D8A-132C-42ED-BB66-55E7D19E61E2}" srcOrd="4" destOrd="0" presId="urn:microsoft.com/office/officeart/2018/5/layout/IconCircleLabelList"/>
    <dgm:cxn modelId="{91DA0C61-D997-4082-8B02-D164E12DD58E}" type="presParOf" srcId="{D4CB0D8A-132C-42ED-BB66-55E7D19E61E2}" destId="{7BF84A9C-45BB-4206-AA1F-0A797C270F6B}" srcOrd="0" destOrd="0" presId="urn:microsoft.com/office/officeart/2018/5/layout/IconCircleLabelList"/>
    <dgm:cxn modelId="{74CAFF27-41E7-4605-89A2-62AB6B05AF23}" type="presParOf" srcId="{D4CB0D8A-132C-42ED-BB66-55E7D19E61E2}" destId="{D2ABDC00-0A84-4600-B52F-A83E66E5AED9}" srcOrd="1" destOrd="0" presId="urn:microsoft.com/office/officeart/2018/5/layout/IconCircleLabelList"/>
    <dgm:cxn modelId="{4B65CA2A-382B-483D-A0A9-97C0AEFCC50B}" type="presParOf" srcId="{D4CB0D8A-132C-42ED-BB66-55E7D19E61E2}" destId="{A09BEDC6-7694-4032-A884-19D8CE70F28A}" srcOrd="2" destOrd="0" presId="urn:microsoft.com/office/officeart/2018/5/layout/IconCircleLabelList"/>
    <dgm:cxn modelId="{4AE9045D-9FA5-48A9-909D-AEC544FFDAB7}" type="presParOf" srcId="{D4CB0D8A-132C-42ED-BB66-55E7D19E61E2}" destId="{2B5385DF-BA16-4F4B-9441-90DF602EC595}" srcOrd="3" destOrd="0" presId="urn:microsoft.com/office/officeart/2018/5/layout/IconCircleLabelList"/>
    <dgm:cxn modelId="{41C9E87E-83BF-4A10-8B46-2779B48C916B}" type="presParOf" srcId="{F4C89AA3-2490-44DD-9467-3A58F1CEAE06}" destId="{6650FA40-7A89-406F-A499-8677F88748C0}" srcOrd="5" destOrd="0" presId="urn:microsoft.com/office/officeart/2018/5/layout/IconCircleLabelList"/>
    <dgm:cxn modelId="{74CD2AEA-BADF-49D9-AAAB-0406DD0F5EC2}" type="presParOf" srcId="{F4C89AA3-2490-44DD-9467-3A58F1CEAE06}" destId="{7B8B22C2-1B1B-4ACD-8B1C-C0594B0ABD18}" srcOrd="6" destOrd="0" presId="urn:microsoft.com/office/officeart/2018/5/layout/IconCircleLabelList"/>
    <dgm:cxn modelId="{55D89351-CD07-4695-92C1-9C66D4846FFE}" type="presParOf" srcId="{7B8B22C2-1B1B-4ACD-8B1C-C0594B0ABD18}" destId="{51BABE49-17CD-47D0-8870-AFC6FF026680}" srcOrd="0" destOrd="0" presId="urn:microsoft.com/office/officeart/2018/5/layout/IconCircleLabelList"/>
    <dgm:cxn modelId="{8648B2FB-99A7-43A4-AA7F-E16B3EFEA38C}" type="presParOf" srcId="{7B8B22C2-1B1B-4ACD-8B1C-C0594B0ABD18}" destId="{0BFB1468-DFA9-4C0F-B6CD-4EC917DE1D9C}" srcOrd="1" destOrd="0" presId="urn:microsoft.com/office/officeart/2018/5/layout/IconCircleLabelList"/>
    <dgm:cxn modelId="{0C08D9AB-ACE9-407B-80B5-9E5813075BC1}" type="presParOf" srcId="{7B8B22C2-1B1B-4ACD-8B1C-C0594B0ABD18}" destId="{8BD69A99-5502-4EF5-AD3C-F95F7A0D05A1}" srcOrd="2" destOrd="0" presId="urn:microsoft.com/office/officeart/2018/5/layout/IconCircleLabelList"/>
    <dgm:cxn modelId="{0DCD85E5-D637-4EE8-A8CE-BF6847241C06}" type="presParOf" srcId="{7B8B22C2-1B1B-4ACD-8B1C-C0594B0ABD18}" destId="{F1D87DE3-994D-466D-BA65-AAA8BC74A090}" srcOrd="3" destOrd="0" presId="urn:microsoft.com/office/officeart/2018/5/layout/IconCircleLabelList"/>
    <dgm:cxn modelId="{A231C569-6EB6-4A99-9467-3B8D3EFA3C6E}" type="presParOf" srcId="{F4C89AA3-2490-44DD-9467-3A58F1CEAE06}" destId="{6333563C-9EF8-4722-A5C4-CD0F5A5821FF}" srcOrd="7" destOrd="0" presId="urn:microsoft.com/office/officeart/2018/5/layout/IconCircleLabelList"/>
    <dgm:cxn modelId="{CDD6E894-C31E-45A0-9ADA-6D87D5A40479}" type="presParOf" srcId="{F4C89AA3-2490-44DD-9467-3A58F1CEAE06}" destId="{8BB0B2C8-586B-444A-8EC8-074D9A421D15}" srcOrd="8" destOrd="0" presId="urn:microsoft.com/office/officeart/2018/5/layout/IconCircleLabelList"/>
    <dgm:cxn modelId="{B3DD427E-AF02-4CEB-B970-4401FAE62F54}" type="presParOf" srcId="{8BB0B2C8-586B-444A-8EC8-074D9A421D15}" destId="{E9DAD4C4-55BE-4AC6-9278-C6256282F4DB}" srcOrd="0" destOrd="0" presId="urn:microsoft.com/office/officeart/2018/5/layout/IconCircleLabelList"/>
    <dgm:cxn modelId="{9175744B-C508-4BD3-BB30-69FA3598D865}" type="presParOf" srcId="{8BB0B2C8-586B-444A-8EC8-074D9A421D15}" destId="{198D5633-F7FD-44A2-BC28-6EAFFC65DFB7}" srcOrd="1" destOrd="0" presId="urn:microsoft.com/office/officeart/2018/5/layout/IconCircleLabelList"/>
    <dgm:cxn modelId="{1193107F-8401-4A82-A363-FC59A9E9F04A}" type="presParOf" srcId="{8BB0B2C8-586B-444A-8EC8-074D9A421D15}" destId="{6CCE1579-54DC-4909-A796-8DA5A4BFAE28}" srcOrd="2" destOrd="0" presId="urn:microsoft.com/office/officeart/2018/5/layout/IconCircleLabelList"/>
    <dgm:cxn modelId="{FAB31640-7B2F-4DC4-A313-96698D8D56B2}" type="presParOf" srcId="{8BB0B2C8-586B-444A-8EC8-074D9A421D15}" destId="{3B7EAA19-2544-46EE-845A-EDB1E6847E23}" srcOrd="3" destOrd="0" presId="urn:microsoft.com/office/officeart/2018/5/layout/IconCircle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7A4D18C-289B-4C3D-AE3C-7760F0963EE7}"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CF4A720F-AB65-4855-9E38-3EFC3A462964}">
      <dgm:prSet/>
      <dgm:spPr/>
      <dgm:t>
        <a:bodyPr/>
        <a:lstStyle/>
        <a:p>
          <a:r>
            <a:rPr lang="en-US" b="0" i="0" baseline="0" dirty="0"/>
            <a:t>Built a weather-aware traffic sign recognition model with 99 percent accuracy. </a:t>
          </a:r>
          <a:endParaRPr lang="en-US" dirty="0"/>
        </a:p>
      </dgm:t>
    </dgm:pt>
    <dgm:pt modelId="{0A7657AE-A7EB-47F9-8F29-A2D6C5A34BE6}" type="parTrans" cxnId="{D378DAA1-F4AA-4698-A3FB-80A375F78052}">
      <dgm:prSet/>
      <dgm:spPr/>
      <dgm:t>
        <a:bodyPr/>
        <a:lstStyle/>
        <a:p>
          <a:endParaRPr lang="en-US"/>
        </a:p>
      </dgm:t>
    </dgm:pt>
    <dgm:pt modelId="{EECF23BD-E69D-4B56-A228-07C28ED6E13A}" type="sibTrans" cxnId="{D378DAA1-F4AA-4698-A3FB-80A375F78052}">
      <dgm:prSet/>
      <dgm:spPr/>
      <dgm:t>
        <a:bodyPr/>
        <a:lstStyle/>
        <a:p>
          <a:endParaRPr lang="en-US"/>
        </a:p>
      </dgm:t>
    </dgm:pt>
    <dgm:pt modelId="{E34F0B87-E8B5-47F7-B2DA-3863FECE8D51}">
      <dgm:prSet/>
      <dgm:spPr/>
      <dgm:t>
        <a:bodyPr/>
        <a:lstStyle/>
        <a:p>
          <a:r>
            <a:rPr lang="en-US" b="0" i="0" baseline="0"/>
            <a:t>Simulated weather effects (fog, rain, glare) improved robustness. </a:t>
          </a:r>
          <a:endParaRPr lang="en-US"/>
        </a:p>
      </dgm:t>
    </dgm:pt>
    <dgm:pt modelId="{D3001B0E-88C8-4F73-86AF-F202FD1E5224}" type="parTrans" cxnId="{4EBB72E4-9347-4756-9925-D0B4D0CC6A25}">
      <dgm:prSet/>
      <dgm:spPr/>
      <dgm:t>
        <a:bodyPr/>
        <a:lstStyle/>
        <a:p>
          <a:endParaRPr lang="en-US"/>
        </a:p>
      </dgm:t>
    </dgm:pt>
    <dgm:pt modelId="{E7DA9936-73B7-4064-8922-8B06DF1C7561}" type="sibTrans" cxnId="{4EBB72E4-9347-4756-9925-D0B4D0CC6A25}">
      <dgm:prSet/>
      <dgm:spPr/>
      <dgm:t>
        <a:bodyPr/>
        <a:lstStyle/>
        <a:p>
          <a:endParaRPr lang="en-US"/>
        </a:p>
      </dgm:t>
    </dgm:pt>
    <dgm:pt modelId="{0FCB27D7-F903-4C91-83ED-4E96F6D3184E}">
      <dgm:prSet/>
      <dgm:spPr/>
      <dgm:t>
        <a:bodyPr/>
        <a:lstStyle/>
        <a:p>
          <a:r>
            <a:rPr lang="en-US" b="0" i="0" baseline="0"/>
            <a:t>Real-time weather metadata enhanced performance. </a:t>
          </a:r>
          <a:endParaRPr lang="en-US"/>
        </a:p>
      </dgm:t>
    </dgm:pt>
    <dgm:pt modelId="{90ABBD0C-2510-4B99-BDB4-43C95F97991D}" type="parTrans" cxnId="{5E74BCE2-6D50-4CE7-8BFD-9471B8806AB3}">
      <dgm:prSet/>
      <dgm:spPr/>
      <dgm:t>
        <a:bodyPr/>
        <a:lstStyle/>
        <a:p>
          <a:endParaRPr lang="en-US"/>
        </a:p>
      </dgm:t>
    </dgm:pt>
    <dgm:pt modelId="{D3453728-D0A3-459F-BA48-3A54F6D6A820}" type="sibTrans" cxnId="{5E74BCE2-6D50-4CE7-8BFD-9471B8806AB3}">
      <dgm:prSet/>
      <dgm:spPr/>
      <dgm:t>
        <a:bodyPr/>
        <a:lstStyle/>
        <a:p>
          <a:endParaRPr lang="en-US"/>
        </a:p>
      </dgm:t>
    </dgm:pt>
    <dgm:pt modelId="{8401DCBD-2848-4232-80AB-EA22000FDAFD}">
      <dgm:prSet/>
      <dgm:spPr/>
      <dgm:t>
        <a:bodyPr/>
        <a:lstStyle/>
        <a:p>
          <a:r>
            <a:rPr lang="en-US" b="0" i="0" baseline="0" dirty="0"/>
            <a:t>Achieved high FPS (2117.28 for 4 frames with 100 iterations)</a:t>
          </a:r>
          <a:endParaRPr lang="en-US" dirty="0"/>
        </a:p>
      </dgm:t>
    </dgm:pt>
    <dgm:pt modelId="{D43FC77A-3655-483D-96A8-C246A6CA8D21}" type="parTrans" cxnId="{E45E810E-2B84-409C-B923-C4711B7F4716}">
      <dgm:prSet/>
      <dgm:spPr/>
      <dgm:t>
        <a:bodyPr/>
        <a:lstStyle/>
        <a:p>
          <a:endParaRPr lang="en-US"/>
        </a:p>
      </dgm:t>
    </dgm:pt>
    <dgm:pt modelId="{820C52DC-F85B-4407-8FC5-E25EB7D15F85}" type="sibTrans" cxnId="{E45E810E-2B84-409C-B923-C4711B7F4716}">
      <dgm:prSet/>
      <dgm:spPr/>
      <dgm:t>
        <a:bodyPr/>
        <a:lstStyle/>
        <a:p>
          <a:endParaRPr lang="en-US"/>
        </a:p>
      </dgm:t>
    </dgm:pt>
    <dgm:pt modelId="{E8038FC3-A064-449C-B8F0-5B0853B2B2B5}" type="pres">
      <dgm:prSet presAssocID="{47A4D18C-289B-4C3D-AE3C-7760F0963EE7}" presName="root" presStyleCnt="0">
        <dgm:presLayoutVars>
          <dgm:dir/>
          <dgm:resizeHandles val="exact"/>
        </dgm:presLayoutVars>
      </dgm:prSet>
      <dgm:spPr/>
    </dgm:pt>
    <dgm:pt modelId="{9F10B177-1BB1-4C0E-804D-3BFF66DDF7BB}" type="pres">
      <dgm:prSet presAssocID="{CF4A720F-AB65-4855-9E38-3EFC3A462964}" presName="compNode" presStyleCnt="0"/>
      <dgm:spPr/>
    </dgm:pt>
    <dgm:pt modelId="{A9BC2438-E25A-49AB-9060-D2BA19422863}" type="pres">
      <dgm:prSet presAssocID="{CF4A720F-AB65-4855-9E38-3EFC3A462964}" presName="bgRect" presStyleLbl="bgShp" presStyleIdx="0" presStyleCnt="4"/>
      <dgm:spPr/>
    </dgm:pt>
    <dgm:pt modelId="{807528AB-F0EC-499A-903D-5AEE64BB0035}" type="pres">
      <dgm:prSet presAssocID="{CF4A720F-AB65-4855-9E38-3EFC3A462964}" presName="iconRect" presStyleLbl="node1" presStyleIdx="0" presStyleCnt="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Traffic Light"/>
        </a:ext>
      </dgm:extLst>
    </dgm:pt>
    <dgm:pt modelId="{B7CA705E-5772-46F4-AF8B-CCCD3E6A52CC}" type="pres">
      <dgm:prSet presAssocID="{CF4A720F-AB65-4855-9E38-3EFC3A462964}" presName="spaceRect" presStyleCnt="0"/>
      <dgm:spPr/>
    </dgm:pt>
    <dgm:pt modelId="{9E70E0A4-5C31-4DDC-9FF6-1949E8549F1B}" type="pres">
      <dgm:prSet presAssocID="{CF4A720F-AB65-4855-9E38-3EFC3A462964}" presName="parTx" presStyleLbl="revTx" presStyleIdx="0" presStyleCnt="4">
        <dgm:presLayoutVars>
          <dgm:chMax val="0"/>
          <dgm:chPref val="0"/>
        </dgm:presLayoutVars>
      </dgm:prSet>
      <dgm:spPr/>
    </dgm:pt>
    <dgm:pt modelId="{6EE66889-A4F0-46F9-BD06-EB39C5C3154B}" type="pres">
      <dgm:prSet presAssocID="{EECF23BD-E69D-4B56-A228-07C28ED6E13A}" presName="sibTrans" presStyleCnt="0"/>
      <dgm:spPr/>
    </dgm:pt>
    <dgm:pt modelId="{53724C2E-EB42-496A-BF3D-5ACDFB9F6A21}" type="pres">
      <dgm:prSet presAssocID="{E34F0B87-E8B5-47F7-B2DA-3863FECE8D51}" presName="compNode" presStyleCnt="0"/>
      <dgm:spPr/>
    </dgm:pt>
    <dgm:pt modelId="{FFB88C0B-E180-4210-A8D9-AE1527FA1AF6}" type="pres">
      <dgm:prSet presAssocID="{E34F0B87-E8B5-47F7-B2DA-3863FECE8D51}" presName="bgRect" presStyleLbl="bgShp" presStyleIdx="1" presStyleCnt="4"/>
      <dgm:spPr/>
    </dgm:pt>
    <dgm:pt modelId="{33F11E8A-FBE4-4FE6-8FE5-4A0202AC68CF}" type="pres">
      <dgm:prSet presAssocID="{E34F0B87-E8B5-47F7-B2DA-3863FECE8D51}" presName="iconRect" presStyleLbl="node1" presStyleIdx="1" presStyleCnt="4"/>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Rainbow"/>
        </a:ext>
      </dgm:extLst>
    </dgm:pt>
    <dgm:pt modelId="{838ABD88-11C0-4243-AD7B-E9ABBD45A5DA}" type="pres">
      <dgm:prSet presAssocID="{E34F0B87-E8B5-47F7-B2DA-3863FECE8D51}" presName="spaceRect" presStyleCnt="0"/>
      <dgm:spPr/>
    </dgm:pt>
    <dgm:pt modelId="{6B7FEA01-9BBD-48C7-895C-3516D42C95B0}" type="pres">
      <dgm:prSet presAssocID="{E34F0B87-E8B5-47F7-B2DA-3863FECE8D51}" presName="parTx" presStyleLbl="revTx" presStyleIdx="1" presStyleCnt="4">
        <dgm:presLayoutVars>
          <dgm:chMax val="0"/>
          <dgm:chPref val="0"/>
        </dgm:presLayoutVars>
      </dgm:prSet>
      <dgm:spPr/>
    </dgm:pt>
    <dgm:pt modelId="{3A8C4467-CCEA-42EF-AA61-F6D2AF4976C1}" type="pres">
      <dgm:prSet presAssocID="{E7DA9936-73B7-4064-8922-8B06DF1C7561}" presName="sibTrans" presStyleCnt="0"/>
      <dgm:spPr/>
    </dgm:pt>
    <dgm:pt modelId="{D4A35A9A-A094-4C77-8BF8-A42B4B439095}" type="pres">
      <dgm:prSet presAssocID="{0FCB27D7-F903-4C91-83ED-4E96F6D3184E}" presName="compNode" presStyleCnt="0"/>
      <dgm:spPr/>
    </dgm:pt>
    <dgm:pt modelId="{5D803010-28EE-44E8-B5A0-0703906E3C94}" type="pres">
      <dgm:prSet presAssocID="{0FCB27D7-F903-4C91-83ED-4E96F6D3184E}" presName="bgRect" presStyleLbl="bgShp" presStyleIdx="2" presStyleCnt="4"/>
      <dgm:spPr/>
    </dgm:pt>
    <dgm:pt modelId="{E6910CCE-EDAA-4925-BA51-3ACEE5337896}" type="pres">
      <dgm:prSet presAssocID="{0FCB27D7-F903-4C91-83ED-4E96F6D3184E}" presName="iconRect" presStyleLbl="node1" presStyleIdx="2" presStyleCnt="4"/>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Partial Sun"/>
        </a:ext>
      </dgm:extLst>
    </dgm:pt>
    <dgm:pt modelId="{AA5ADFE7-F5FC-4AA8-A38F-D2A23F6C33DD}" type="pres">
      <dgm:prSet presAssocID="{0FCB27D7-F903-4C91-83ED-4E96F6D3184E}" presName="spaceRect" presStyleCnt="0"/>
      <dgm:spPr/>
    </dgm:pt>
    <dgm:pt modelId="{CF3D7733-64E1-4B6D-A0C3-92BAAE9A725E}" type="pres">
      <dgm:prSet presAssocID="{0FCB27D7-F903-4C91-83ED-4E96F6D3184E}" presName="parTx" presStyleLbl="revTx" presStyleIdx="2" presStyleCnt="4">
        <dgm:presLayoutVars>
          <dgm:chMax val="0"/>
          <dgm:chPref val="0"/>
        </dgm:presLayoutVars>
      </dgm:prSet>
      <dgm:spPr/>
    </dgm:pt>
    <dgm:pt modelId="{372533DD-A3BA-4333-8BC3-EE6AF64F9B38}" type="pres">
      <dgm:prSet presAssocID="{D3453728-D0A3-459F-BA48-3A54F6D6A820}" presName="sibTrans" presStyleCnt="0"/>
      <dgm:spPr/>
    </dgm:pt>
    <dgm:pt modelId="{494D74B3-883D-4783-B9F3-6FB72AEF903C}" type="pres">
      <dgm:prSet presAssocID="{8401DCBD-2848-4232-80AB-EA22000FDAFD}" presName="compNode" presStyleCnt="0"/>
      <dgm:spPr/>
    </dgm:pt>
    <dgm:pt modelId="{415747CC-66DF-4802-BA28-90987E3A108B}" type="pres">
      <dgm:prSet presAssocID="{8401DCBD-2848-4232-80AB-EA22000FDAFD}" presName="bgRect" presStyleLbl="bgShp" presStyleIdx="3" presStyleCnt="4"/>
      <dgm:spPr/>
    </dgm:pt>
    <dgm:pt modelId="{4EF8A779-0FB0-45E0-8929-8537C080154A}" type="pres">
      <dgm:prSet presAssocID="{8401DCBD-2848-4232-80AB-EA22000FDAFD}" presName="iconRect" presStyleLbl="node1" presStyleIdx="3" presStyleCnt="4"/>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CC27F87C-A3C3-4C78-8CAB-F86480042AF4}" type="pres">
      <dgm:prSet presAssocID="{8401DCBD-2848-4232-80AB-EA22000FDAFD}" presName="spaceRect" presStyleCnt="0"/>
      <dgm:spPr/>
    </dgm:pt>
    <dgm:pt modelId="{D7DCE31C-DA95-4C2C-9E1B-5D31BDD40624}" type="pres">
      <dgm:prSet presAssocID="{8401DCBD-2848-4232-80AB-EA22000FDAFD}" presName="parTx" presStyleLbl="revTx" presStyleIdx="3" presStyleCnt="4">
        <dgm:presLayoutVars>
          <dgm:chMax val="0"/>
          <dgm:chPref val="0"/>
        </dgm:presLayoutVars>
      </dgm:prSet>
      <dgm:spPr/>
    </dgm:pt>
  </dgm:ptLst>
  <dgm:cxnLst>
    <dgm:cxn modelId="{E45E810E-2B84-409C-B923-C4711B7F4716}" srcId="{47A4D18C-289B-4C3D-AE3C-7760F0963EE7}" destId="{8401DCBD-2848-4232-80AB-EA22000FDAFD}" srcOrd="3" destOrd="0" parTransId="{D43FC77A-3655-483D-96A8-C246A6CA8D21}" sibTransId="{820C52DC-F85B-4407-8FC5-E25EB7D15F85}"/>
    <dgm:cxn modelId="{2C82F220-BB61-4625-9EF9-5B29166D0435}" type="presOf" srcId="{E34F0B87-E8B5-47F7-B2DA-3863FECE8D51}" destId="{6B7FEA01-9BBD-48C7-895C-3516D42C95B0}" srcOrd="0" destOrd="0" presId="urn:microsoft.com/office/officeart/2018/2/layout/IconVerticalSolidList"/>
    <dgm:cxn modelId="{86B9AA21-E761-42B3-9335-C3D1860FB707}" type="presOf" srcId="{47A4D18C-289B-4C3D-AE3C-7760F0963EE7}" destId="{E8038FC3-A064-449C-B8F0-5B0853B2B2B5}" srcOrd="0" destOrd="0" presId="urn:microsoft.com/office/officeart/2018/2/layout/IconVerticalSolidList"/>
    <dgm:cxn modelId="{FC669A84-7E5E-4F07-85D3-D38ACBBDF871}" type="presOf" srcId="{CF4A720F-AB65-4855-9E38-3EFC3A462964}" destId="{9E70E0A4-5C31-4DDC-9FF6-1949E8549F1B}" srcOrd="0" destOrd="0" presId="urn:microsoft.com/office/officeart/2018/2/layout/IconVerticalSolidList"/>
    <dgm:cxn modelId="{D378DAA1-F4AA-4698-A3FB-80A375F78052}" srcId="{47A4D18C-289B-4C3D-AE3C-7760F0963EE7}" destId="{CF4A720F-AB65-4855-9E38-3EFC3A462964}" srcOrd="0" destOrd="0" parTransId="{0A7657AE-A7EB-47F9-8F29-A2D6C5A34BE6}" sibTransId="{EECF23BD-E69D-4B56-A228-07C28ED6E13A}"/>
    <dgm:cxn modelId="{FC78FAA8-C8B2-4024-AB55-4C822902B595}" type="presOf" srcId="{0FCB27D7-F903-4C91-83ED-4E96F6D3184E}" destId="{CF3D7733-64E1-4B6D-A0C3-92BAAE9A725E}" srcOrd="0" destOrd="0" presId="urn:microsoft.com/office/officeart/2018/2/layout/IconVerticalSolidList"/>
    <dgm:cxn modelId="{5E74BCE2-6D50-4CE7-8BFD-9471B8806AB3}" srcId="{47A4D18C-289B-4C3D-AE3C-7760F0963EE7}" destId="{0FCB27D7-F903-4C91-83ED-4E96F6D3184E}" srcOrd="2" destOrd="0" parTransId="{90ABBD0C-2510-4B99-BDB4-43C95F97991D}" sibTransId="{D3453728-D0A3-459F-BA48-3A54F6D6A820}"/>
    <dgm:cxn modelId="{4EBB72E4-9347-4756-9925-D0B4D0CC6A25}" srcId="{47A4D18C-289B-4C3D-AE3C-7760F0963EE7}" destId="{E34F0B87-E8B5-47F7-B2DA-3863FECE8D51}" srcOrd="1" destOrd="0" parTransId="{D3001B0E-88C8-4F73-86AF-F202FD1E5224}" sibTransId="{E7DA9936-73B7-4064-8922-8B06DF1C7561}"/>
    <dgm:cxn modelId="{B57715F6-2CC3-47A6-9417-5142963AACBF}" type="presOf" srcId="{8401DCBD-2848-4232-80AB-EA22000FDAFD}" destId="{D7DCE31C-DA95-4C2C-9E1B-5D31BDD40624}" srcOrd="0" destOrd="0" presId="urn:microsoft.com/office/officeart/2018/2/layout/IconVerticalSolidList"/>
    <dgm:cxn modelId="{776376D1-1C92-42A4-A086-CA176EAE1CA1}" type="presParOf" srcId="{E8038FC3-A064-449C-B8F0-5B0853B2B2B5}" destId="{9F10B177-1BB1-4C0E-804D-3BFF66DDF7BB}" srcOrd="0" destOrd="0" presId="urn:microsoft.com/office/officeart/2018/2/layout/IconVerticalSolidList"/>
    <dgm:cxn modelId="{8C9BD8F7-9F99-4BB5-94C1-2710280FEBA2}" type="presParOf" srcId="{9F10B177-1BB1-4C0E-804D-3BFF66DDF7BB}" destId="{A9BC2438-E25A-49AB-9060-D2BA19422863}" srcOrd="0" destOrd="0" presId="urn:microsoft.com/office/officeart/2018/2/layout/IconVerticalSolidList"/>
    <dgm:cxn modelId="{0946C85A-EDB4-4172-A70D-69DA98D75C94}" type="presParOf" srcId="{9F10B177-1BB1-4C0E-804D-3BFF66DDF7BB}" destId="{807528AB-F0EC-499A-903D-5AEE64BB0035}" srcOrd="1" destOrd="0" presId="urn:microsoft.com/office/officeart/2018/2/layout/IconVerticalSolidList"/>
    <dgm:cxn modelId="{4B1B66A6-DDC2-43D2-A629-B7A633F3A142}" type="presParOf" srcId="{9F10B177-1BB1-4C0E-804D-3BFF66DDF7BB}" destId="{B7CA705E-5772-46F4-AF8B-CCCD3E6A52CC}" srcOrd="2" destOrd="0" presId="urn:microsoft.com/office/officeart/2018/2/layout/IconVerticalSolidList"/>
    <dgm:cxn modelId="{DCBB63B7-F959-4D9D-95E2-FE37FEB1EAA3}" type="presParOf" srcId="{9F10B177-1BB1-4C0E-804D-3BFF66DDF7BB}" destId="{9E70E0A4-5C31-4DDC-9FF6-1949E8549F1B}" srcOrd="3" destOrd="0" presId="urn:microsoft.com/office/officeart/2018/2/layout/IconVerticalSolidList"/>
    <dgm:cxn modelId="{BDEDF0A0-23CB-4B2A-A830-965F117D0503}" type="presParOf" srcId="{E8038FC3-A064-449C-B8F0-5B0853B2B2B5}" destId="{6EE66889-A4F0-46F9-BD06-EB39C5C3154B}" srcOrd="1" destOrd="0" presId="urn:microsoft.com/office/officeart/2018/2/layout/IconVerticalSolidList"/>
    <dgm:cxn modelId="{6FCC97AF-3D61-49BB-9920-8196B12FBED5}" type="presParOf" srcId="{E8038FC3-A064-449C-B8F0-5B0853B2B2B5}" destId="{53724C2E-EB42-496A-BF3D-5ACDFB9F6A21}" srcOrd="2" destOrd="0" presId="urn:microsoft.com/office/officeart/2018/2/layout/IconVerticalSolidList"/>
    <dgm:cxn modelId="{88B4C1BF-0ADA-4E45-95A9-91D3171FD528}" type="presParOf" srcId="{53724C2E-EB42-496A-BF3D-5ACDFB9F6A21}" destId="{FFB88C0B-E180-4210-A8D9-AE1527FA1AF6}" srcOrd="0" destOrd="0" presId="urn:microsoft.com/office/officeart/2018/2/layout/IconVerticalSolidList"/>
    <dgm:cxn modelId="{099C8B38-6DE7-4E20-8B0C-AE2498F53700}" type="presParOf" srcId="{53724C2E-EB42-496A-BF3D-5ACDFB9F6A21}" destId="{33F11E8A-FBE4-4FE6-8FE5-4A0202AC68CF}" srcOrd="1" destOrd="0" presId="urn:microsoft.com/office/officeart/2018/2/layout/IconVerticalSolidList"/>
    <dgm:cxn modelId="{FD2AB477-40AF-4818-9884-0043B466347A}" type="presParOf" srcId="{53724C2E-EB42-496A-BF3D-5ACDFB9F6A21}" destId="{838ABD88-11C0-4243-AD7B-E9ABBD45A5DA}" srcOrd="2" destOrd="0" presId="urn:microsoft.com/office/officeart/2018/2/layout/IconVerticalSolidList"/>
    <dgm:cxn modelId="{BB400555-7254-4CFB-BE5D-0B09BDBB2ADF}" type="presParOf" srcId="{53724C2E-EB42-496A-BF3D-5ACDFB9F6A21}" destId="{6B7FEA01-9BBD-48C7-895C-3516D42C95B0}" srcOrd="3" destOrd="0" presId="urn:microsoft.com/office/officeart/2018/2/layout/IconVerticalSolidList"/>
    <dgm:cxn modelId="{993F7A65-58FE-42E8-BD1C-8F43B1735045}" type="presParOf" srcId="{E8038FC3-A064-449C-B8F0-5B0853B2B2B5}" destId="{3A8C4467-CCEA-42EF-AA61-F6D2AF4976C1}" srcOrd="3" destOrd="0" presId="urn:microsoft.com/office/officeart/2018/2/layout/IconVerticalSolidList"/>
    <dgm:cxn modelId="{BB32C519-F41F-4C9A-9CF7-1E0AFE0B63FE}" type="presParOf" srcId="{E8038FC3-A064-449C-B8F0-5B0853B2B2B5}" destId="{D4A35A9A-A094-4C77-8BF8-A42B4B439095}" srcOrd="4" destOrd="0" presId="urn:microsoft.com/office/officeart/2018/2/layout/IconVerticalSolidList"/>
    <dgm:cxn modelId="{AA7B4E10-9F52-4B38-9B5F-D1AFEFF489FB}" type="presParOf" srcId="{D4A35A9A-A094-4C77-8BF8-A42B4B439095}" destId="{5D803010-28EE-44E8-B5A0-0703906E3C94}" srcOrd="0" destOrd="0" presId="urn:microsoft.com/office/officeart/2018/2/layout/IconVerticalSolidList"/>
    <dgm:cxn modelId="{4128E4B5-C903-410D-9DD3-565294315284}" type="presParOf" srcId="{D4A35A9A-A094-4C77-8BF8-A42B4B439095}" destId="{E6910CCE-EDAA-4925-BA51-3ACEE5337896}" srcOrd="1" destOrd="0" presId="urn:microsoft.com/office/officeart/2018/2/layout/IconVerticalSolidList"/>
    <dgm:cxn modelId="{0396D3E8-701A-4547-BA2B-98852F1E01F3}" type="presParOf" srcId="{D4A35A9A-A094-4C77-8BF8-A42B4B439095}" destId="{AA5ADFE7-F5FC-4AA8-A38F-D2A23F6C33DD}" srcOrd="2" destOrd="0" presId="urn:microsoft.com/office/officeart/2018/2/layout/IconVerticalSolidList"/>
    <dgm:cxn modelId="{A3BA1243-FA36-4DCE-873B-042D174F7AE0}" type="presParOf" srcId="{D4A35A9A-A094-4C77-8BF8-A42B4B439095}" destId="{CF3D7733-64E1-4B6D-A0C3-92BAAE9A725E}" srcOrd="3" destOrd="0" presId="urn:microsoft.com/office/officeart/2018/2/layout/IconVerticalSolidList"/>
    <dgm:cxn modelId="{14FC5147-D25F-4247-9C98-4D61A81A2867}" type="presParOf" srcId="{E8038FC3-A064-449C-B8F0-5B0853B2B2B5}" destId="{372533DD-A3BA-4333-8BC3-EE6AF64F9B38}" srcOrd="5" destOrd="0" presId="urn:microsoft.com/office/officeart/2018/2/layout/IconVerticalSolidList"/>
    <dgm:cxn modelId="{E55BC1E0-21AB-4663-8FC7-8EE99DE409E4}" type="presParOf" srcId="{E8038FC3-A064-449C-B8F0-5B0853B2B2B5}" destId="{494D74B3-883D-4783-B9F3-6FB72AEF903C}" srcOrd="6" destOrd="0" presId="urn:microsoft.com/office/officeart/2018/2/layout/IconVerticalSolidList"/>
    <dgm:cxn modelId="{C871B518-0707-484D-9F4D-7816AAEB5D42}" type="presParOf" srcId="{494D74B3-883D-4783-B9F3-6FB72AEF903C}" destId="{415747CC-66DF-4802-BA28-90987E3A108B}" srcOrd="0" destOrd="0" presId="urn:microsoft.com/office/officeart/2018/2/layout/IconVerticalSolidList"/>
    <dgm:cxn modelId="{D05411CB-B968-47B0-8144-333A65FFFCDA}" type="presParOf" srcId="{494D74B3-883D-4783-B9F3-6FB72AEF903C}" destId="{4EF8A779-0FB0-45E0-8929-8537C080154A}" srcOrd="1" destOrd="0" presId="urn:microsoft.com/office/officeart/2018/2/layout/IconVerticalSolidList"/>
    <dgm:cxn modelId="{9BBB0751-A7A3-43F1-8627-C5A1A3B5D909}" type="presParOf" srcId="{494D74B3-883D-4783-B9F3-6FB72AEF903C}" destId="{CC27F87C-A3C3-4C78-8CAB-F86480042AF4}" srcOrd="2" destOrd="0" presId="urn:microsoft.com/office/officeart/2018/2/layout/IconVerticalSolidList"/>
    <dgm:cxn modelId="{61CEBD70-E525-4BA1-B5A7-E71D5CC03EA2}" type="presParOf" srcId="{494D74B3-883D-4783-B9F3-6FB72AEF903C}" destId="{D7DCE31C-DA95-4C2C-9E1B-5D31BDD40624}"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049F14C-FC7C-44C4-80E8-6D825FFDB5F9}">
      <dsp:nvSpPr>
        <dsp:cNvPr id="0" name=""/>
        <dsp:cNvSpPr/>
      </dsp:nvSpPr>
      <dsp:spPr>
        <a:xfrm>
          <a:off x="0" y="391126"/>
          <a:ext cx="5549732" cy="7335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Traffic sign recognition is essential for autonomous driving and the safety of the roads</a:t>
          </a:r>
          <a:r>
            <a:rPr lang="en-IN" sz="1900" kern="1200" dirty="0"/>
            <a:t>.</a:t>
          </a:r>
          <a:endParaRPr lang="en-US" sz="1900" kern="1200" dirty="0"/>
        </a:p>
      </dsp:txBody>
      <dsp:txXfrm>
        <a:off x="35811" y="426937"/>
        <a:ext cx="5478110" cy="661968"/>
      </dsp:txXfrm>
    </dsp:sp>
    <dsp:sp modelId="{FEC66DC1-6A7F-4B7B-BF03-0B9B0262A343}">
      <dsp:nvSpPr>
        <dsp:cNvPr id="0" name=""/>
        <dsp:cNvSpPr/>
      </dsp:nvSpPr>
      <dsp:spPr>
        <a:xfrm>
          <a:off x="0" y="1179436"/>
          <a:ext cx="5549732" cy="7335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Adverse weather </a:t>
          </a:r>
          <a:r>
            <a:rPr lang="en-US" sz="1900" kern="1200" dirty="0" err="1"/>
            <a:t>cond</a:t>
          </a:r>
          <a:r>
            <a:rPr lang="en-IN" sz="1900" kern="1200" dirty="0" err="1"/>
            <a:t>itions</a:t>
          </a:r>
          <a:r>
            <a:rPr lang="en-IN" sz="1900" kern="1200" dirty="0"/>
            <a:t> (e.g., fog, rain, glare) can degrade recognition accuracy.</a:t>
          </a:r>
          <a:endParaRPr lang="en-US" sz="1900" kern="1200" dirty="0"/>
        </a:p>
      </dsp:txBody>
      <dsp:txXfrm>
        <a:off x="35811" y="1215247"/>
        <a:ext cx="5478110" cy="661968"/>
      </dsp:txXfrm>
    </dsp:sp>
    <dsp:sp modelId="{C98EB587-E210-4A33-B398-BD3424AD1994}">
      <dsp:nvSpPr>
        <dsp:cNvPr id="0" name=""/>
        <dsp:cNvSpPr/>
      </dsp:nvSpPr>
      <dsp:spPr>
        <a:xfrm>
          <a:off x="0" y="1967746"/>
          <a:ext cx="5549732" cy="7335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Aim: Design a deep learning model with integrated weather metadata.</a:t>
          </a:r>
        </a:p>
      </dsp:txBody>
      <dsp:txXfrm>
        <a:off x="35811" y="2003557"/>
        <a:ext cx="5478110" cy="661968"/>
      </dsp:txXfrm>
    </dsp:sp>
    <dsp:sp modelId="{3F682992-3823-4D4A-930E-FF8F9A7C8925}">
      <dsp:nvSpPr>
        <dsp:cNvPr id="0" name=""/>
        <dsp:cNvSpPr/>
      </dsp:nvSpPr>
      <dsp:spPr>
        <a:xfrm>
          <a:off x="0" y="2756056"/>
          <a:ext cx="5549732" cy="733590"/>
        </a:xfrm>
        <a:prstGeom prst="roundRect">
          <a:avLst/>
        </a:prstGeom>
        <a:solidFill>
          <a:schemeClr val="accent1">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l" defTabSz="844550">
            <a:lnSpc>
              <a:spcPct val="90000"/>
            </a:lnSpc>
            <a:spcBef>
              <a:spcPct val="0"/>
            </a:spcBef>
            <a:spcAft>
              <a:spcPct val="35000"/>
            </a:spcAft>
            <a:buNone/>
          </a:pPr>
          <a:r>
            <a:rPr lang="en-US" sz="1900" kern="1200" dirty="0"/>
            <a:t>Dataset: German Traffic Sign </a:t>
          </a:r>
          <a:r>
            <a:rPr lang="en-US" sz="1900" kern="1200" dirty="0" err="1"/>
            <a:t>Recognization</a:t>
          </a:r>
          <a:r>
            <a:rPr lang="en-US" sz="1900" kern="1200" dirty="0"/>
            <a:t> System</a:t>
          </a:r>
        </a:p>
      </dsp:txBody>
      <dsp:txXfrm>
        <a:off x="35811" y="2791867"/>
        <a:ext cx="5478110" cy="661968"/>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C85616B-3FAD-4B87-BC8D-8C408831E17D}">
      <dsp:nvSpPr>
        <dsp:cNvPr id="0" name=""/>
        <dsp:cNvSpPr/>
      </dsp:nvSpPr>
      <dsp:spPr>
        <a:xfrm>
          <a:off x="333420" y="1035295"/>
          <a:ext cx="1028302" cy="1028302"/>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7B7AF44-8B31-42C6-AD3E-2719B8040F49}">
      <dsp:nvSpPr>
        <dsp:cNvPr id="0" name=""/>
        <dsp:cNvSpPr/>
      </dsp:nvSpPr>
      <dsp:spPr>
        <a:xfrm>
          <a:off x="552567" y="1254442"/>
          <a:ext cx="590009" cy="590009"/>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719585E-B6C9-486F-99DB-83AECD0CA2C7}">
      <dsp:nvSpPr>
        <dsp:cNvPr id="0" name=""/>
        <dsp:cNvSpPr/>
      </dsp:nvSpPr>
      <dsp:spPr>
        <a:xfrm>
          <a:off x="4701"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Extract and preprocess GTSRB.</a:t>
          </a:r>
          <a:endParaRPr lang="en-US" sz="1600" kern="1200"/>
        </a:p>
      </dsp:txBody>
      <dsp:txXfrm>
        <a:off x="4701" y="2383889"/>
        <a:ext cx="1685742" cy="674296"/>
      </dsp:txXfrm>
    </dsp:sp>
    <dsp:sp modelId="{801EFA37-111A-47BB-AF26-B8266E2AE677}">
      <dsp:nvSpPr>
        <dsp:cNvPr id="0" name=""/>
        <dsp:cNvSpPr/>
      </dsp:nvSpPr>
      <dsp:spPr>
        <a:xfrm>
          <a:off x="2314168" y="1035295"/>
          <a:ext cx="1028302" cy="1028302"/>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A7E2721-1279-4311-9157-480683C236B5}">
      <dsp:nvSpPr>
        <dsp:cNvPr id="0" name=""/>
        <dsp:cNvSpPr/>
      </dsp:nvSpPr>
      <dsp:spPr>
        <a:xfrm>
          <a:off x="2533314" y="1254442"/>
          <a:ext cx="590009" cy="590009"/>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6E1A371-3AD6-4000-9594-7F22125D781F}">
      <dsp:nvSpPr>
        <dsp:cNvPr id="0" name=""/>
        <dsp:cNvSpPr/>
      </dsp:nvSpPr>
      <dsp:spPr>
        <a:xfrm>
          <a:off x="1985448"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Simulate fog, rain, glare.</a:t>
          </a:r>
          <a:endParaRPr lang="en-US" sz="1600" kern="1200"/>
        </a:p>
      </dsp:txBody>
      <dsp:txXfrm>
        <a:off x="1985448" y="2383889"/>
        <a:ext cx="1685742" cy="674296"/>
      </dsp:txXfrm>
    </dsp:sp>
    <dsp:sp modelId="{7BF84A9C-45BB-4206-AA1F-0A797C270F6B}">
      <dsp:nvSpPr>
        <dsp:cNvPr id="0" name=""/>
        <dsp:cNvSpPr/>
      </dsp:nvSpPr>
      <dsp:spPr>
        <a:xfrm>
          <a:off x="4294915" y="1035295"/>
          <a:ext cx="1028302" cy="1028302"/>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D2ABDC00-0A84-4600-B52F-A83E66E5AED9}">
      <dsp:nvSpPr>
        <dsp:cNvPr id="0" name=""/>
        <dsp:cNvSpPr/>
      </dsp:nvSpPr>
      <dsp:spPr>
        <a:xfrm>
          <a:off x="4514061" y="1254442"/>
          <a:ext cx="590009" cy="590009"/>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B5385DF-BA16-4F4B-9441-90DF602EC595}">
      <dsp:nvSpPr>
        <dsp:cNvPr id="0" name=""/>
        <dsp:cNvSpPr/>
      </dsp:nvSpPr>
      <dsp:spPr>
        <a:xfrm>
          <a:off x="3966195"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Integrate weather via API.</a:t>
          </a:r>
          <a:endParaRPr lang="en-US" sz="1600" kern="1200"/>
        </a:p>
      </dsp:txBody>
      <dsp:txXfrm>
        <a:off x="3966195" y="2383889"/>
        <a:ext cx="1685742" cy="674296"/>
      </dsp:txXfrm>
    </dsp:sp>
    <dsp:sp modelId="{51BABE49-17CD-47D0-8870-AFC6FF026680}">
      <dsp:nvSpPr>
        <dsp:cNvPr id="0" name=""/>
        <dsp:cNvSpPr/>
      </dsp:nvSpPr>
      <dsp:spPr>
        <a:xfrm>
          <a:off x="6275662" y="1035295"/>
          <a:ext cx="1028302" cy="1028302"/>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BFB1468-DFA9-4C0F-B6CD-4EC917DE1D9C}">
      <dsp:nvSpPr>
        <dsp:cNvPr id="0" name=""/>
        <dsp:cNvSpPr/>
      </dsp:nvSpPr>
      <dsp:spPr>
        <a:xfrm>
          <a:off x="6494808" y="1254442"/>
          <a:ext cx="590009" cy="590009"/>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F1D87DE3-994D-466D-BA65-AAA8BC74A090}">
      <dsp:nvSpPr>
        <dsp:cNvPr id="0" name=""/>
        <dsp:cNvSpPr/>
      </dsp:nvSpPr>
      <dsp:spPr>
        <a:xfrm>
          <a:off x="5946942"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a:t>Build hybrid CNN-DNN model.</a:t>
          </a:r>
          <a:endParaRPr lang="en-US" sz="1600" kern="1200"/>
        </a:p>
      </dsp:txBody>
      <dsp:txXfrm>
        <a:off x="5946942" y="2383889"/>
        <a:ext cx="1685742" cy="674296"/>
      </dsp:txXfrm>
    </dsp:sp>
    <dsp:sp modelId="{E9DAD4C4-55BE-4AC6-9278-C6256282F4DB}">
      <dsp:nvSpPr>
        <dsp:cNvPr id="0" name=""/>
        <dsp:cNvSpPr/>
      </dsp:nvSpPr>
      <dsp:spPr>
        <a:xfrm>
          <a:off x="8256409" y="1035295"/>
          <a:ext cx="1028302" cy="1028302"/>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198D5633-F7FD-44A2-BC28-6EAFFC65DFB7}">
      <dsp:nvSpPr>
        <dsp:cNvPr id="0" name=""/>
        <dsp:cNvSpPr/>
      </dsp:nvSpPr>
      <dsp:spPr>
        <a:xfrm>
          <a:off x="8475555" y="1254442"/>
          <a:ext cx="590009" cy="590009"/>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3B7EAA19-2544-46EE-845A-EDB1E6847E23}">
      <dsp:nvSpPr>
        <dsp:cNvPr id="0" name=""/>
        <dsp:cNvSpPr/>
      </dsp:nvSpPr>
      <dsp:spPr>
        <a:xfrm>
          <a:off x="7927689" y="2383889"/>
          <a:ext cx="1685742" cy="67429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711200">
            <a:lnSpc>
              <a:spcPct val="90000"/>
            </a:lnSpc>
            <a:spcBef>
              <a:spcPct val="0"/>
            </a:spcBef>
            <a:spcAft>
              <a:spcPct val="35000"/>
            </a:spcAft>
            <a:buNone/>
            <a:defRPr cap="all"/>
          </a:pPr>
          <a:r>
            <a:rPr lang="en-IN" sz="1600" kern="1200" dirty="0"/>
            <a:t>Evaluate accuracy, FPS.</a:t>
          </a:r>
          <a:endParaRPr lang="en-US" sz="1600" kern="1200" dirty="0"/>
        </a:p>
      </dsp:txBody>
      <dsp:txXfrm>
        <a:off x="7927689" y="2383889"/>
        <a:ext cx="1685742" cy="67429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9BC2438-E25A-49AB-9060-D2BA19422863}">
      <dsp:nvSpPr>
        <dsp:cNvPr id="0" name=""/>
        <dsp:cNvSpPr/>
      </dsp:nvSpPr>
      <dsp:spPr>
        <a:xfrm>
          <a:off x="0" y="2066"/>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07528AB-F0EC-499A-903D-5AEE64BB0035}">
      <dsp:nvSpPr>
        <dsp:cNvPr id="0" name=""/>
        <dsp:cNvSpPr/>
      </dsp:nvSpPr>
      <dsp:spPr>
        <a:xfrm>
          <a:off x="316857" y="237745"/>
          <a:ext cx="576104" cy="57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E70E0A4-5C31-4DDC-9FF6-1949E8549F1B}">
      <dsp:nvSpPr>
        <dsp:cNvPr id="0" name=""/>
        <dsp:cNvSpPr/>
      </dsp:nvSpPr>
      <dsp:spPr>
        <a:xfrm>
          <a:off x="1209819" y="2066"/>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Built a weather-aware traffic sign recognition model with 99 percent accuracy. </a:t>
          </a:r>
          <a:endParaRPr lang="en-US" sz="2000" kern="1200" dirty="0"/>
        </a:p>
      </dsp:txBody>
      <dsp:txXfrm>
        <a:off x="1209819" y="2066"/>
        <a:ext cx="5418984" cy="1047462"/>
      </dsp:txXfrm>
    </dsp:sp>
    <dsp:sp modelId="{FFB88C0B-E180-4210-A8D9-AE1527FA1AF6}">
      <dsp:nvSpPr>
        <dsp:cNvPr id="0" name=""/>
        <dsp:cNvSpPr/>
      </dsp:nvSpPr>
      <dsp:spPr>
        <a:xfrm>
          <a:off x="0" y="1311395"/>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3F11E8A-FBE4-4FE6-8FE5-4A0202AC68CF}">
      <dsp:nvSpPr>
        <dsp:cNvPr id="0" name=""/>
        <dsp:cNvSpPr/>
      </dsp:nvSpPr>
      <dsp:spPr>
        <a:xfrm>
          <a:off x="316857" y="1547074"/>
          <a:ext cx="576104" cy="57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6B7FEA01-9BBD-48C7-895C-3516D42C95B0}">
      <dsp:nvSpPr>
        <dsp:cNvPr id="0" name=""/>
        <dsp:cNvSpPr/>
      </dsp:nvSpPr>
      <dsp:spPr>
        <a:xfrm>
          <a:off x="1209819" y="1311395"/>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b="0" i="0" kern="1200" baseline="0"/>
            <a:t>Simulated weather effects (fog, rain, glare) improved robustness. </a:t>
          </a:r>
          <a:endParaRPr lang="en-US" sz="2000" kern="1200"/>
        </a:p>
      </dsp:txBody>
      <dsp:txXfrm>
        <a:off x="1209819" y="1311395"/>
        <a:ext cx="5418984" cy="1047462"/>
      </dsp:txXfrm>
    </dsp:sp>
    <dsp:sp modelId="{5D803010-28EE-44E8-B5A0-0703906E3C94}">
      <dsp:nvSpPr>
        <dsp:cNvPr id="0" name=""/>
        <dsp:cNvSpPr/>
      </dsp:nvSpPr>
      <dsp:spPr>
        <a:xfrm>
          <a:off x="0" y="2620723"/>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E6910CCE-EDAA-4925-BA51-3ACEE5337896}">
      <dsp:nvSpPr>
        <dsp:cNvPr id="0" name=""/>
        <dsp:cNvSpPr/>
      </dsp:nvSpPr>
      <dsp:spPr>
        <a:xfrm>
          <a:off x="316857" y="2856402"/>
          <a:ext cx="576104" cy="57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CF3D7733-64E1-4B6D-A0C3-92BAAE9A725E}">
      <dsp:nvSpPr>
        <dsp:cNvPr id="0" name=""/>
        <dsp:cNvSpPr/>
      </dsp:nvSpPr>
      <dsp:spPr>
        <a:xfrm>
          <a:off x="1209819" y="2620723"/>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b="0" i="0" kern="1200" baseline="0"/>
            <a:t>Real-time weather metadata enhanced performance. </a:t>
          </a:r>
          <a:endParaRPr lang="en-US" sz="2000" kern="1200"/>
        </a:p>
      </dsp:txBody>
      <dsp:txXfrm>
        <a:off x="1209819" y="2620723"/>
        <a:ext cx="5418984" cy="1047462"/>
      </dsp:txXfrm>
    </dsp:sp>
    <dsp:sp modelId="{415747CC-66DF-4802-BA28-90987E3A108B}">
      <dsp:nvSpPr>
        <dsp:cNvPr id="0" name=""/>
        <dsp:cNvSpPr/>
      </dsp:nvSpPr>
      <dsp:spPr>
        <a:xfrm>
          <a:off x="0" y="3930051"/>
          <a:ext cx="6628804" cy="1047462"/>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EF8A779-0FB0-45E0-8929-8537C080154A}">
      <dsp:nvSpPr>
        <dsp:cNvPr id="0" name=""/>
        <dsp:cNvSpPr/>
      </dsp:nvSpPr>
      <dsp:spPr>
        <a:xfrm>
          <a:off x="316857" y="4165730"/>
          <a:ext cx="576104" cy="57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D7DCE31C-DA95-4C2C-9E1B-5D31BDD40624}">
      <dsp:nvSpPr>
        <dsp:cNvPr id="0" name=""/>
        <dsp:cNvSpPr/>
      </dsp:nvSpPr>
      <dsp:spPr>
        <a:xfrm>
          <a:off x="1209819" y="3930051"/>
          <a:ext cx="5418984" cy="104746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0856" tIns="110856" rIns="110856" bIns="110856" numCol="1" spcCol="1270" anchor="ctr" anchorCtr="0">
          <a:noAutofit/>
        </a:bodyPr>
        <a:lstStyle/>
        <a:p>
          <a:pPr marL="0" lvl="0" indent="0" algn="l" defTabSz="889000">
            <a:lnSpc>
              <a:spcPct val="90000"/>
            </a:lnSpc>
            <a:spcBef>
              <a:spcPct val="0"/>
            </a:spcBef>
            <a:spcAft>
              <a:spcPct val="35000"/>
            </a:spcAft>
            <a:buNone/>
          </a:pPr>
          <a:r>
            <a:rPr lang="en-US" sz="2000" b="0" i="0" kern="1200" baseline="0" dirty="0"/>
            <a:t>Achieved high FPS (2117.28 for 4 frames with 100 iterations)</a:t>
          </a:r>
          <a:endParaRPr lang="en-US" sz="2000" kern="1200" dirty="0"/>
        </a:p>
      </dsp:txBody>
      <dsp:txXfrm>
        <a:off x="1209819" y="3930051"/>
        <a:ext cx="5418984" cy="1047462"/>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49F0A63-798F-4220-BDF6-4F2A310BE513}" type="datetimeFigureOut">
              <a:rPr lang="en-US" smtClean="0"/>
              <a:t>4/20/2025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421ACC4-E66A-45E9-847A-A5289B8226FE}" type="slidenum">
              <a:rPr lang="en-US" smtClean="0"/>
              <a:t>‹#›</a:t>
            </a:fld>
            <a:endParaRPr lang="en-US"/>
          </a:p>
        </p:txBody>
      </p:sp>
    </p:spTree>
    <p:extLst>
      <p:ext uri="{BB962C8B-B14F-4D97-AF65-F5344CB8AC3E}">
        <p14:creationId xmlns:p14="http://schemas.microsoft.com/office/powerpoint/2010/main" val="3863053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4421ACC4-E66A-45E9-847A-A5289B8226FE}" type="slidenum">
              <a:rPr lang="en-US" smtClean="0"/>
              <a:t>1</a:t>
            </a:fld>
            <a:endParaRPr lang="en-US"/>
          </a:p>
        </p:txBody>
      </p:sp>
    </p:spTree>
    <p:extLst>
      <p:ext uri="{BB962C8B-B14F-4D97-AF65-F5344CB8AC3E}">
        <p14:creationId xmlns:p14="http://schemas.microsoft.com/office/powerpoint/2010/main" val="16703399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A7DEE86-343E-4E52-A9F2-5D2AFC375F8E}"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0149748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92BCB-8B05-4411-A8CB-9FBE5DB08B3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442139282"/>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92BCB-8B05-4411-A8CB-9FBE5DB08B3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343718639"/>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92BCB-8B05-4411-A8CB-9FBE5DB08B3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64280274"/>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92BCB-8B05-4411-A8CB-9FBE5DB08B3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1269819524"/>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B92BCB-8B05-4411-A8CB-9FBE5DB08B39}"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33388721"/>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DEFCB42-DC1C-4C4F-8BF5-58C19F445211}"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853232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7B87E0D-AFDA-459C-902A-77C930534CBF}"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1330494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30C5F76-5E10-4AEF-869E-0247C6F0D1CC}"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7593551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257F169-01A6-4B1E-A47F-4A7155CB8565}" type="datetime1">
              <a:rPr lang="en-US" smtClean="0"/>
              <a:t>4/20/2025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62120853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4C5E048-CB7C-4B00-84F5-39B102FE9781}"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9446590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F5A94CA-0C3F-4F76-B54A-E9C7F5256EFE}" type="datetime1">
              <a:rPr lang="en-US" smtClean="0"/>
              <a:t>4/20/2025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4007803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D742E04-E4B5-4DFB-A5EF-8521A604DB1B}" type="datetime1">
              <a:rPr lang="en-US" smtClean="0"/>
              <a:t>4/20/2025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36229257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03E67E-64DB-4E54-A06D-62800F9BC7D1}" type="datetime1">
              <a:rPr lang="en-US" smtClean="0"/>
              <a:t>4/20/2025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2698904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E7729154-5495-40C2-8C85-6AB210CA44DA}"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119574992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467C89-03EF-4D28-9729-C96E9EEC51ED}" type="datetime1">
              <a:rPr lang="en-US" smtClean="0"/>
              <a:t>4/20/2025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860F34E-4A79-A240-AEA8-3E29BB228B1B}" type="slidenum">
              <a:rPr lang="en-US" smtClean="0"/>
              <a:t>‹#›</a:t>
            </a:fld>
            <a:endParaRPr lang="en-US"/>
          </a:p>
        </p:txBody>
      </p:sp>
    </p:spTree>
    <p:extLst>
      <p:ext uri="{BB962C8B-B14F-4D97-AF65-F5344CB8AC3E}">
        <p14:creationId xmlns:p14="http://schemas.microsoft.com/office/powerpoint/2010/main" val="8700992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55B92BCB-8B05-4411-A8CB-9FBE5DB08B39}" type="datetime1">
              <a:rPr lang="en-US" smtClean="0"/>
              <a:t>4/20/2025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860F34E-4A79-A240-AEA8-3E29BB228B1B}" type="slidenum">
              <a:rPr lang="en-US" smtClean="0"/>
              <a:t>‹#›</a:t>
            </a:fld>
            <a:endParaRPr lang="en-US"/>
          </a:p>
        </p:txBody>
      </p:sp>
    </p:spTree>
    <p:extLst>
      <p:ext uri="{BB962C8B-B14F-4D97-AF65-F5344CB8AC3E}">
        <p14:creationId xmlns:p14="http://schemas.microsoft.com/office/powerpoint/2010/main" val="2693430654"/>
      </p:ext>
    </p:extLst>
  </p:cSld>
  <p:clrMap bg1="lt1" tx1="dk1" bg2="lt2" tx2="dk2" accent1="accent1" accent2="accent2" accent3="accent3" accent4="accent4" accent5="accent5" accent6="accent6" hlink="hlink" folHlink="folHlink"/>
  <p:sldLayoutIdLst>
    <p:sldLayoutId id="2147483917" r:id="rId1"/>
    <p:sldLayoutId id="2147483918" r:id="rId2"/>
    <p:sldLayoutId id="2147483919" r:id="rId3"/>
    <p:sldLayoutId id="2147483920" r:id="rId4"/>
    <p:sldLayoutId id="2147483921" r:id="rId5"/>
    <p:sldLayoutId id="2147483922" r:id="rId6"/>
    <p:sldLayoutId id="2147483923" r:id="rId7"/>
    <p:sldLayoutId id="2147483924" r:id="rId8"/>
    <p:sldLayoutId id="2147483925" r:id="rId9"/>
    <p:sldLayoutId id="2147483926" r:id="rId10"/>
    <p:sldLayoutId id="2147483927" r:id="rId11"/>
    <p:sldLayoutId id="2147483928" r:id="rId12"/>
    <p:sldLayoutId id="2147483929" r:id="rId13"/>
    <p:sldLayoutId id="2147483930" r:id="rId14"/>
    <p:sldLayoutId id="2147483931" r:id="rId15"/>
    <p:sldLayoutId id="2147483932" r:id="rId16"/>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emf"/></Relationships>
</file>

<file path=ppt/slides/_rels/slide10.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30.emf"/><Relationship Id="rId1" Type="http://schemas.openxmlformats.org/officeDocument/2006/relationships/slideLayout" Target="../slideLayouts/slideLayout2.xml"/><Relationship Id="rId4" Type="http://schemas.openxmlformats.org/officeDocument/2006/relationships/image" Target="../media/image4.emf"/></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jpeg"/><Relationship Id="rId3" Type="http://schemas.openxmlformats.org/officeDocument/2006/relationships/diagramLayout" Target="../diagrams/layout1.xml"/><Relationship Id="rId7" Type="http://schemas.openxmlformats.org/officeDocument/2006/relationships/image" Target="../media/image5.jp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BD3AACC9-6128-D644-BB32-5E823AB3C0A4}"/>
              </a:ext>
            </a:extLst>
          </p:cNvPr>
          <p:cNvPicPr>
            <a:picLocks noChangeAspect="1"/>
          </p:cNvPicPr>
          <p:nvPr/>
        </p:nvPicPr>
        <p:blipFill>
          <a:blip r:embed="rId3"/>
          <a:stretch>
            <a:fillRect/>
          </a:stretch>
        </p:blipFill>
        <p:spPr>
          <a:xfrm>
            <a:off x="4357445" y="1982512"/>
            <a:ext cx="3092980" cy="1037280"/>
          </a:xfrm>
          <a:prstGeom prst="rect">
            <a:avLst/>
          </a:prstGeom>
        </p:spPr>
      </p:pic>
      <p:sp>
        <p:nvSpPr>
          <p:cNvPr id="9" name="Rectangle 8">
            <a:extLst>
              <a:ext uri="{FF2B5EF4-FFF2-40B4-BE49-F238E27FC236}">
                <a16:creationId xmlns:a16="http://schemas.microsoft.com/office/drawing/2014/main" id="{E850BB8E-98B9-0443-9518-BB0B496E8AF5}"/>
              </a:ext>
            </a:extLst>
          </p:cNvPr>
          <p:cNvSpPr/>
          <p:nvPr/>
        </p:nvSpPr>
        <p:spPr>
          <a:xfrm>
            <a:off x="0" y="0"/>
            <a:ext cx="12192000" cy="6858000"/>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Subtitle 2">
            <a:extLst>
              <a:ext uri="{FF2B5EF4-FFF2-40B4-BE49-F238E27FC236}">
                <a16:creationId xmlns:a16="http://schemas.microsoft.com/office/drawing/2014/main" id="{9F5A9FDE-E9C9-EC40-9ACD-E0B75041F0CA}"/>
              </a:ext>
            </a:extLst>
          </p:cNvPr>
          <p:cNvSpPr>
            <a:spLocks noGrp="1"/>
          </p:cNvSpPr>
          <p:nvPr>
            <p:ph type="subTitle" idx="1"/>
          </p:nvPr>
        </p:nvSpPr>
        <p:spPr>
          <a:xfrm>
            <a:off x="3571187" y="3936583"/>
            <a:ext cx="5049625" cy="2469904"/>
          </a:xfrm>
        </p:spPr>
        <p:txBody>
          <a:bodyPr>
            <a:normAutofit fontScale="62500" lnSpcReduction="20000"/>
          </a:bodyPr>
          <a:lstStyle/>
          <a:p>
            <a:pPr algn="ctr">
              <a:spcBef>
                <a:spcPts val="1600"/>
              </a:spcBef>
            </a:pPr>
            <a:r>
              <a:rPr lang="en-US" sz="5100" dirty="0">
                <a:solidFill>
                  <a:schemeClr val="bg1"/>
                </a:solidFill>
                <a:latin typeface="Times New Roman" panose="02020603050405020304" pitchFamily="18" charset="0"/>
                <a:cs typeface="Times New Roman" panose="02020603050405020304" pitchFamily="18" charset="0"/>
              </a:rPr>
              <a:t>Sai Vaishnavi Govindula</a:t>
            </a:r>
            <a:br>
              <a:rPr lang="en-US" sz="5100" dirty="0">
                <a:solidFill>
                  <a:schemeClr val="bg1"/>
                </a:solidFill>
                <a:latin typeface="Times New Roman" panose="02020603050405020304" pitchFamily="18" charset="0"/>
                <a:cs typeface="Times New Roman" panose="02020603050405020304" pitchFamily="18" charset="0"/>
              </a:rPr>
            </a:br>
            <a:r>
              <a:rPr lang="en-US" sz="5100" dirty="0">
                <a:solidFill>
                  <a:schemeClr val="bg1"/>
                </a:solidFill>
                <a:latin typeface="Times New Roman" panose="02020603050405020304" pitchFamily="18" charset="0"/>
                <a:cs typeface="Times New Roman" panose="02020603050405020304" pitchFamily="18" charset="0"/>
              </a:rPr>
              <a:t>Sai Rakesh </a:t>
            </a:r>
            <a:r>
              <a:rPr lang="en-US" sz="5100">
                <a:solidFill>
                  <a:schemeClr val="bg1"/>
                </a:solidFill>
                <a:latin typeface="Times New Roman" panose="02020603050405020304" pitchFamily="18" charset="0"/>
                <a:cs typeface="Times New Roman" panose="02020603050405020304" pitchFamily="18" charset="0"/>
              </a:rPr>
              <a:t>Reddy Anumula</a:t>
            </a:r>
            <a:br>
              <a:rPr lang="en-US" sz="5100" dirty="0">
                <a:solidFill>
                  <a:schemeClr val="bg1"/>
                </a:solidFill>
                <a:latin typeface="Times New Roman" panose="02020603050405020304" pitchFamily="18" charset="0"/>
                <a:cs typeface="Times New Roman" panose="02020603050405020304" pitchFamily="18" charset="0"/>
              </a:rPr>
            </a:br>
            <a:r>
              <a:rPr lang="en-US" sz="5100" dirty="0">
                <a:solidFill>
                  <a:schemeClr val="bg1"/>
                </a:solidFill>
                <a:latin typeface="Times New Roman" panose="02020603050405020304" pitchFamily="18" charset="0"/>
                <a:cs typeface="Times New Roman" panose="02020603050405020304" pitchFamily="18" charset="0"/>
              </a:rPr>
              <a:t>Sai Bhargav </a:t>
            </a:r>
            <a:r>
              <a:rPr lang="en-US" sz="5100" dirty="0" err="1">
                <a:solidFill>
                  <a:schemeClr val="bg1"/>
                </a:solidFill>
                <a:latin typeface="Times New Roman" panose="02020603050405020304" pitchFamily="18" charset="0"/>
                <a:cs typeface="Times New Roman" panose="02020603050405020304" pitchFamily="18" charset="0"/>
              </a:rPr>
              <a:t>Dasaraju</a:t>
            </a:r>
            <a:br>
              <a:rPr lang="en-US" sz="5100" dirty="0">
                <a:solidFill>
                  <a:schemeClr val="bg1"/>
                </a:solidFill>
                <a:latin typeface="Times New Roman" panose="02020603050405020304" pitchFamily="18" charset="0"/>
                <a:cs typeface="Times New Roman" panose="02020603050405020304" pitchFamily="18" charset="0"/>
              </a:rPr>
            </a:br>
            <a:r>
              <a:rPr lang="en-US" sz="5100" dirty="0">
                <a:solidFill>
                  <a:schemeClr val="bg1"/>
                </a:solidFill>
                <a:latin typeface="Times New Roman" panose="02020603050405020304" pitchFamily="18" charset="0"/>
                <a:cs typeface="Times New Roman" panose="02020603050405020304" pitchFamily="18" charset="0"/>
              </a:rPr>
              <a:t>Group No.2</a:t>
            </a:r>
            <a:endParaRPr lang="en-US" sz="5100" b="1" dirty="0">
              <a:solidFill>
                <a:schemeClr val="bg1"/>
              </a:solidFill>
              <a:latin typeface="Times New Roman" panose="02020603050405020304" pitchFamily="18" charset="0"/>
              <a:cs typeface="Times New Roman" panose="02020603050405020304" pitchFamily="18" charset="0"/>
            </a:endParaRPr>
          </a:p>
          <a:p>
            <a:pPr algn="ctr">
              <a:spcBef>
                <a:spcPts val="0"/>
              </a:spcBef>
            </a:pPr>
            <a:r>
              <a:rPr lang="en-US" sz="5100" dirty="0">
                <a:solidFill>
                  <a:schemeClr val="bg1"/>
                </a:solidFill>
                <a:latin typeface="Times New Roman" panose="02020603050405020304" pitchFamily="18" charset="0"/>
                <a:cs typeface="Times New Roman" panose="02020603050405020304" pitchFamily="18" charset="0"/>
              </a:rPr>
              <a:t>INFO 5082</a:t>
            </a:r>
          </a:p>
          <a:p>
            <a:pPr>
              <a:spcBef>
                <a:spcPts val="0"/>
              </a:spcBef>
            </a:pPr>
            <a:endParaRPr lang="en-US" sz="1400" dirty="0">
              <a:solidFill>
                <a:schemeClr val="bg1"/>
              </a:solidFill>
              <a:latin typeface="+mj-lt"/>
            </a:endParaRPr>
          </a:p>
        </p:txBody>
      </p:sp>
      <p:sp>
        <p:nvSpPr>
          <p:cNvPr id="3" name="Slide Number Placeholder 2">
            <a:extLst>
              <a:ext uri="{FF2B5EF4-FFF2-40B4-BE49-F238E27FC236}">
                <a16:creationId xmlns:a16="http://schemas.microsoft.com/office/drawing/2014/main" id="{A7150409-2749-4E4A-AEA0-DAA2D0507C4D}"/>
              </a:ext>
            </a:extLst>
          </p:cNvPr>
          <p:cNvSpPr>
            <a:spLocks noGrp="1"/>
          </p:cNvSpPr>
          <p:nvPr>
            <p:ph type="sldNum" sz="quarter" idx="12"/>
          </p:nvPr>
        </p:nvSpPr>
        <p:spPr/>
        <p:txBody>
          <a:bodyPr/>
          <a:lstStyle/>
          <a:p>
            <a:fld id="{F860F34E-4A79-A240-AEA8-3E29BB228B1B}" type="slidenum">
              <a:rPr lang="en-US" smtClean="0"/>
              <a:t>1</a:t>
            </a:fld>
            <a:endParaRPr lang="en-US"/>
          </a:p>
        </p:txBody>
      </p:sp>
      <p:pic>
        <p:nvPicPr>
          <p:cNvPr id="2" name="Picture 1">
            <a:extLst>
              <a:ext uri="{FF2B5EF4-FFF2-40B4-BE49-F238E27FC236}">
                <a16:creationId xmlns:a16="http://schemas.microsoft.com/office/drawing/2014/main" id="{C04D1D62-CFD6-D946-AAA1-A9E54335DC98}"/>
              </a:ext>
            </a:extLst>
          </p:cNvPr>
          <p:cNvPicPr>
            <a:picLocks noChangeAspect="1"/>
          </p:cNvPicPr>
          <p:nvPr/>
        </p:nvPicPr>
        <p:blipFill>
          <a:blip r:embed="rId4"/>
          <a:stretch>
            <a:fillRect/>
          </a:stretch>
        </p:blipFill>
        <p:spPr>
          <a:xfrm>
            <a:off x="4596453" y="772134"/>
            <a:ext cx="2999092" cy="2999092"/>
          </a:xfrm>
          <a:prstGeom prst="rect">
            <a:avLst/>
          </a:prstGeom>
        </p:spPr>
      </p:pic>
    </p:spTree>
    <p:extLst>
      <p:ext uri="{BB962C8B-B14F-4D97-AF65-F5344CB8AC3E}">
        <p14:creationId xmlns:p14="http://schemas.microsoft.com/office/powerpoint/2010/main" val="308816160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13" name="Group 12">
            <a:extLst>
              <a:ext uri="{FF2B5EF4-FFF2-40B4-BE49-F238E27FC236}">
                <a16:creationId xmlns:a16="http://schemas.microsoft.com/office/drawing/2014/main" id="{88C9B83F-64CD-41C1-925F-A08801FFD0B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8467"/>
            <a:ext cx="12192000" cy="6866467"/>
            <a:chOff x="0" y="-8467"/>
            <a:chExt cx="12192000" cy="6866467"/>
          </a:xfrm>
        </p:grpSpPr>
        <p:cxnSp>
          <p:nvCxnSpPr>
            <p:cNvPr id="14" name="Straight Connector 13">
              <a:extLst>
                <a:ext uri="{FF2B5EF4-FFF2-40B4-BE49-F238E27FC236}">
                  <a16:creationId xmlns:a16="http://schemas.microsoft.com/office/drawing/2014/main" id="{E1655065-0BD7-4422-BEC0-4401E998090A}"/>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4DDD90AC-ABEC-4A76-9C9C-AD0A5F8FC7F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16" name="Rectangle 23">
              <a:extLst>
                <a:ext uri="{FF2B5EF4-FFF2-40B4-BE49-F238E27FC236}">
                  <a16:creationId xmlns:a16="http://schemas.microsoft.com/office/drawing/2014/main" id="{21A8AFEF-EC50-4C0B-9C64-814B76C8209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7" name="Rectangle 25">
              <a:extLst>
                <a:ext uri="{FF2B5EF4-FFF2-40B4-BE49-F238E27FC236}">
                  <a16:creationId xmlns:a16="http://schemas.microsoft.com/office/drawing/2014/main" id="{CAFAA800-E117-4357-84E4-56B63EA03E3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8" name="Isosceles Triangle 17">
              <a:extLst>
                <a:ext uri="{FF2B5EF4-FFF2-40B4-BE49-F238E27FC236}">
                  <a16:creationId xmlns:a16="http://schemas.microsoft.com/office/drawing/2014/main" id="{8DDFC9F4-3B45-402D-8AD7-60B3F08ED7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27">
              <a:extLst>
                <a:ext uri="{FF2B5EF4-FFF2-40B4-BE49-F238E27FC236}">
                  <a16:creationId xmlns:a16="http://schemas.microsoft.com/office/drawing/2014/main" id="{F26A0854-FBE4-4587-B349-06BE192BD7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28">
              <a:extLst>
                <a:ext uri="{FF2B5EF4-FFF2-40B4-BE49-F238E27FC236}">
                  <a16:creationId xmlns:a16="http://schemas.microsoft.com/office/drawing/2014/main" id="{54A9C4C6-FF7D-470E-BFCA-CE4F60A1F0A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9">
              <a:extLst>
                <a:ext uri="{FF2B5EF4-FFF2-40B4-BE49-F238E27FC236}">
                  <a16:creationId xmlns:a16="http://schemas.microsoft.com/office/drawing/2014/main" id="{B1721EA8-4871-45D4-B78F-AE805A3004B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2" name="Isosceles Triangle 21">
              <a:extLst>
                <a:ext uri="{FF2B5EF4-FFF2-40B4-BE49-F238E27FC236}">
                  <a16:creationId xmlns:a16="http://schemas.microsoft.com/office/drawing/2014/main" id="{E5763971-E3A3-45C6-9BA8-2E032C7A55E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3" name="Isosceles Triangle 22">
              <a:extLst>
                <a:ext uri="{FF2B5EF4-FFF2-40B4-BE49-F238E27FC236}">
                  <a16:creationId xmlns:a16="http://schemas.microsoft.com/office/drawing/2014/main" id="{32752E94-0E01-4AF5-A43A-F2FAD8737C2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grpSp>
      <p:sp>
        <p:nvSpPr>
          <p:cNvPr id="2" name="Title 1">
            <a:extLst>
              <a:ext uri="{FF2B5EF4-FFF2-40B4-BE49-F238E27FC236}">
                <a16:creationId xmlns:a16="http://schemas.microsoft.com/office/drawing/2014/main" id="{DBAC1886-945B-01F8-FFD8-170B2909AD0B}"/>
              </a:ext>
            </a:extLst>
          </p:cNvPr>
          <p:cNvSpPr>
            <a:spLocks noGrp="1"/>
          </p:cNvSpPr>
          <p:nvPr>
            <p:ph type="title"/>
          </p:nvPr>
        </p:nvSpPr>
        <p:spPr>
          <a:xfrm>
            <a:off x="622718" y="5269706"/>
            <a:ext cx="8288032" cy="1096648"/>
          </a:xfrm>
        </p:spPr>
        <p:txBody>
          <a:bodyPr vert="horz" lIns="91440" tIns="45720" rIns="91440" bIns="45720" rtlCol="0" anchor="b">
            <a:normAutofit/>
          </a:bodyPr>
          <a:lstStyle/>
          <a:p>
            <a:r>
              <a:rPr lang="en-US" sz="4800" dirty="0"/>
              <a:t>Research Design</a:t>
            </a:r>
          </a:p>
        </p:txBody>
      </p:sp>
      <p:sp>
        <p:nvSpPr>
          <p:cNvPr id="4" name="Slide Number Placeholder 3">
            <a:extLst>
              <a:ext uri="{FF2B5EF4-FFF2-40B4-BE49-F238E27FC236}">
                <a16:creationId xmlns:a16="http://schemas.microsoft.com/office/drawing/2014/main" id="{5FB150C0-36ED-C071-1F34-F7DC47E4C76B}"/>
              </a:ext>
            </a:extLst>
          </p:cNvPr>
          <p:cNvSpPr>
            <a:spLocks noGrp="1"/>
          </p:cNvSpPr>
          <p:nvPr>
            <p:ph type="sldNum" sz="quarter" idx="12"/>
          </p:nvPr>
        </p:nvSpPr>
        <p:spPr>
          <a:xfrm>
            <a:off x="8542023" y="6352651"/>
            <a:ext cx="683339" cy="365125"/>
          </a:xfrm>
        </p:spPr>
        <p:txBody>
          <a:bodyPr vert="horz" lIns="91440" tIns="45720" rIns="91440" bIns="45720" rtlCol="0" anchor="ctr">
            <a:normAutofit/>
          </a:bodyPr>
          <a:lstStyle/>
          <a:p>
            <a:pPr defTabSz="914400">
              <a:spcAft>
                <a:spcPts val="600"/>
              </a:spcAft>
            </a:pPr>
            <a:fld id="{F860F34E-4A79-A240-AEA8-3E29BB228B1B}" type="slidenum">
              <a:rPr lang="en-US"/>
              <a:pPr defTabSz="914400">
                <a:spcAft>
                  <a:spcPts val="600"/>
                </a:spcAft>
              </a:pPr>
              <a:t>10</a:t>
            </a:fld>
            <a:endParaRPr lang="en-US"/>
          </a:p>
        </p:txBody>
      </p:sp>
      <p:pic>
        <p:nvPicPr>
          <p:cNvPr id="7" name="Content Placeholder 6" descr="A diagram of a research process&#10;&#10;AI-generated content may be incorrect.">
            <a:extLst>
              <a:ext uri="{FF2B5EF4-FFF2-40B4-BE49-F238E27FC236}">
                <a16:creationId xmlns:a16="http://schemas.microsoft.com/office/drawing/2014/main" id="{361AA601-CC06-756F-44D2-974B68DE6E8F}"/>
              </a:ext>
            </a:extLst>
          </p:cNvPr>
          <p:cNvPicPr>
            <a:picLocks noGrp="1" noChangeAspect="1"/>
          </p:cNvPicPr>
          <p:nvPr>
            <p:ph idx="1"/>
          </p:nvPr>
        </p:nvPicPr>
        <p:blipFill>
          <a:blip r:embed="rId2"/>
          <a:stretch>
            <a:fillRect/>
          </a:stretch>
        </p:blipFill>
        <p:spPr>
          <a:xfrm>
            <a:off x="-1" y="1"/>
            <a:ext cx="12210409" cy="5129482"/>
          </a:xfrm>
        </p:spPr>
      </p:pic>
    </p:spTree>
    <p:extLst>
      <p:ext uri="{BB962C8B-B14F-4D97-AF65-F5344CB8AC3E}">
        <p14:creationId xmlns:p14="http://schemas.microsoft.com/office/powerpoint/2010/main" val="16406497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3398B-A62C-782C-38CE-6926C328B05B}"/>
              </a:ext>
            </a:extLst>
          </p:cNvPr>
          <p:cNvSpPr>
            <a:spLocks noGrp="1"/>
          </p:cNvSpPr>
          <p:nvPr>
            <p:ph type="title"/>
          </p:nvPr>
        </p:nvSpPr>
        <p:spPr>
          <a:xfrm>
            <a:off x="677334" y="609600"/>
            <a:ext cx="3843375" cy="5175624"/>
          </a:xfrm>
        </p:spPr>
        <p:txBody>
          <a:bodyPr anchor="ctr">
            <a:normAutofit/>
          </a:bodyPr>
          <a:lstStyle/>
          <a:p>
            <a: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t>Data Analysis and Model Description</a:t>
            </a:r>
            <a:br>
              <a:rPr lang="en-US" b="0" i="0" dirty="0">
                <a:solidFill>
                  <a:schemeClr val="tx1">
                    <a:lumMod val="85000"/>
                    <a:lumOff val="15000"/>
                  </a:schemeClr>
                </a:solidFill>
                <a:effectLst/>
                <a:latin typeface="Times New Roman" panose="02020603050405020304" pitchFamily="18" charset="0"/>
                <a:cs typeface="Times New Roman" panose="02020603050405020304" pitchFamily="18" charset="0"/>
              </a:rPr>
            </a:br>
            <a:endParaRPr lang="en-IN" dirty="0">
              <a:solidFill>
                <a:schemeClr val="tx1">
                  <a:lumMod val="85000"/>
                  <a:lumOff val="15000"/>
                </a:schemeClr>
              </a:solidFill>
            </a:endParaRPr>
          </a:p>
        </p:txBody>
      </p:sp>
      <p:sp>
        <p:nvSpPr>
          <p:cNvPr id="3" name="Content Placeholder 2">
            <a:extLst>
              <a:ext uri="{FF2B5EF4-FFF2-40B4-BE49-F238E27FC236}">
                <a16:creationId xmlns:a16="http://schemas.microsoft.com/office/drawing/2014/main" id="{43AF3BC3-5F5F-243A-FE3D-E0745EBEA683}"/>
              </a:ext>
            </a:extLst>
          </p:cNvPr>
          <p:cNvSpPr>
            <a:spLocks noGrp="1"/>
          </p:cNvSpPr>
          <p:nvPr>
            <p:ph idx="1"/>
          </p:nvPr>
        </p:nvSpPr>
        <p:spPr>
          <a:xfrm>
            <a:off x="4744484" y="451513"/>
            <a:ext cx="5511296" cy="5175624"/>
          </a:xfrm>
        </p:spPr>
        <p:txBody>
          <a:bodyPr anchor="ctr">
            <a:normAutofit/>
          </a:bodyPr>
          <a:lstStyle/>
          <a:p>
            <a:endParaRPr lang="en-IN" dirty="0">
              <a:solidFill>
                <a:srgbClr val="FFFFFF"/>
              </a:solidFill>
            </a:endParaRPr>
          </a:p>
          <a:p>
            <a:r>
              <a:rPr lang="en-IN" dirty="0">
                <a:solidFill>
                  <a:srgbClr val="FFFFFF"/>
                </a:solidFill>
              </a:rPr>
              <a:t>CNN: Conv2D, </a:t>
            </a:r>
            <a:r>
              <a:rPr lang="en-IN" dirty="0" err="1">
                <a:solidFill>
                  <a:srgbClr val="FFFFFF"/>
                </a:solidFill>
              </a:rPr>
              <a:t>MaxPool</a:t>
            </a:r>
            <a:r>
              <a:rPr lang="en-IN" dirty="0">
                <a:solidFill>
                  <a:srgbClr val="FFFFFF"/>
                </a:solidFill>
              </a:rPr>
              <a:t>, Flatten, Dense(128), Dropout(0.5).</a:t>
            </a:r>
          </a:p>
          <a:p>
            <a:r>
              <a:rPr lang="en-IN" dirty="0">
                <a:solidFill>
                  <a:srgbClr val="FFFFFF"/>
                </a:solidFill>
              </a:rPr>
              <a:t>Weather: Dense(8) for metadata.</a:t>
            </a:r>
          </a:p>
          <a:p>
            <a:r>
              <a:rPr lang="en-IN" dirty="0">
                <a:solidFill>
                  <a:srgbClr val="FFFFFF"/>
                </a:solidFill>
              </a:rPr>
              <a:t>Fusion: Concatenate, Dense </a:t>
            </a:r>
            <a:r>
              <a:rPr lang="en-IN" dirty="0" err="1">
                <a:solidFill>
                  <a:srgbClr val="FFFFFF"/>
                </a:solidFill>
              </a:rPr>
              <a:t>softmax</a:t>
            </a:r>
            <a:r>
              <a:rPr lang="en-IN" dirty="0">
                <a:solidFill>
                  <a:srgbClr val="FFFFFF"/>
                </a:solidFill>
              </a:rPr>
              <a:t>(43 classes).</a:t>
            </a:r>
          </a:p>
          <a:p>
            <a:r>
              <a:rPr lang="en-IN" dirty="0">
                <a:solidFill>
                  <a:srgbClr val="FFFFFF"/>
                </a:solidFill>
              </a:rPr>
              <a:t>Train with Adam, 10 epochs, batch size 64.</a:t>
            </a:r>
          </a:p>
          <a:p>
            <a:pPr marL="0" indent="0">
              <a:buNone/>
            </a:pPr>
            <a:endParaRPr lang="en-IN" dirty="0">
              <a:solidFill>
                <a:srgbClr val="FFFFFF"/>
              </a:solidFill>
            </a:endParaRPr>
          </a:p>
        </p:txBody>
      </p:sp>
      <p:sp>
        <p:nvSpPr>
          <p:cNvPr id="4" name="Slide Number Placeholder 3">
            <a:extLst>
              <a:ext uri="{FF2B5EF4-FFF2-40B4-BE49-F238E27FC236}">
                <a16:creationId xmlns:a16="http://schemas.microsoft.com/office/drawing/2014/main" id="{A55D1E9D-4480-57A2-3ECB-3640FBDB619A}"/>
              </a:ext>
            </a:extLst>
          </p:cNvPr>
          <p:cNvSpPr>
            <a:spLocks noGrp="1"/>
          </p:cNvSpPr>
          <p:nvPr>
            <p:ph type="sldNum" sz="quarter" idx="12"/>
          </p:nvPr>
        </p:nvSpPr>
        <p:spPr/>
        <p:txBody>
          <a:bodyPr>
            <a:normAutofit/>
          </a:bodyPr>
          <a:lstStyle/>
          <a:p>
            <a:pPr>
              <a:spcAft>
                <a:spcPts val="600"/>
              </a:spcAft>
            </a:pPr>
            <a:fld id="{F860F34E-4A79-A240-AEA8-3E29BB228B1B}" type="slidenum">
              <a:rPr lang="en-US">
                <a:solidFill>
                  <a:srgbClr val="FFFFFF"/>
                </a:solidFill>
              </a:rPr>
              <a:pPr>
                <a:spcAft>
                  <a:spcPts val="600"/>
                </a:spcAft>
              </a:pPr>
              <a:t>11</a:t>
            </a:fld>
            <a:endParaRPr lang="en-US">
              <a:solidFill>
                <a:srgbClr val="FFFFFF"/>
              </a:solidFill>
            </a:endParaRPr>
          </a:p>
        </p:txBody>
      </p:sp>
    </p:spTree>
    <p:extLst>
      <p:ext uri="{BB962C8B-B14F-4D97-AF65-F5344CB8AC3E}">
        <p14:creationId xmlns:p14="http://schemas.microsoft.com/office/powerpoint/2010/main" val="969022608"/>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1C09A-F0B3-3F4B-39DD-F3ACE392FD20}"/>
              </a:ext>
            </a:extLst>
          </p:cNvPr>
          <p:cNvSpPr>
            <a:spLocks noGrp="1"/>
          </p:cNvSpPr>
          <p:nvPr>
            <p:ph type="title"/>
          </p:nvPr>
        </p:nvSpPr>
        <p:spPr/>
        <p:txBody>
          <a:bodyPr/>
          <a:lstStyle/>
          <a:p>
            <a:r>
              <a:rPr lang="en-US" sz="4400" b="0" i="0" dirty="0">
                <a:solidFill>
                  <a:srgbClr val="333333"/>
                </a:solidFill>
                <a:effectLst/>
                <a:latin typeface="Times New Roman" panose="02020603050405020304" pitchFamily="18" charset="0"/>
                <a:cs typeface="Times New Roman" panose="02020603050405020304" pitchFamily="18" charset="0"/>
              </a:rPr>
              <a:t>Data Visualization and Results</a:t>
            </a:r>
            <a:br>
              <a:rPr lang="en-US" sz="4400" b="0" i="0" dirty="0">
                <a:solidFill>
                  <a:srgbClr val="333333"/>
                </a:solidFill>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27D01A7-884E-61E8-DC83-F73914154F60}"/>
              </a:ext>
            </a:extLst>
          </p:cNvPr>
          <p:cNvSpPr>
            <a:spLocks noGrp="1"/>
          </p:cNvSpPr>
          <p:nvPr>
            <p:ph idx="1"/>
          </p:nvPr>
        </p:nvSpPr>
        <p:spPr>
          <a:xfrm>
            <a:off x="1032934" y="1436054"/>
            <a:ext cx="8596668" cy="3880773"/>
          </a:xfrm>
        </p:spPr>
        <p:txBody>
          <a:bodyPr/>
          <a:lstStyle/>
          <a:p>
            <a:endParaRPr lang="en-IN" dirty="0"/>
          </a:p>
          <a:p>
            <a:r>
              <a:rPr lang="en-IN" dirty="0"/>
              <a:t>Accuracy and loss curves (train vs. </a:t>
            </a:r>
            <a:r>
              <a:rPr lang="en-IN" dirty="0" err="1"/>
              <a:t>val</a:t>
            </a:r>
            <a:r>
              <a:rPr lang="en-IN" dirty="0"/>
              <a:t>).</a:t>
            </a:r>
          </a:p>
          <a:p>
            <a:r>
              <a:rPr lang="en-IN" dirty="0"/>
              <a:t>Final Accuracy: 99</a:t>
            </a:r>
          </a:p>
          <a:p>
            <a:r>
              <a:rPr lang="en-IN" dirty="0"/>
              <a:t>Classification Report: Precision, recall, F1.</a:t>
            </a:r>
          </a:p>
          <a:p>
            <a:r>
              <a:rPr lang="en-IN" dirty="0"/>
              <a:t>Confusion Matrix heatmap.</a:t>
            </a:r>
          </a:p>
          <a:p>
            <a:r>
              <a:rPr lang="en-IN" dirty="0"/>
              <a:t>10 sample predictions (predicted vs. true).</a:t>
            </a:r>
          </a:p>
          <a:p>
            <a:pPr marL="0" indent="0">
              <a:buNone/>
            </a:pPr>
            <a:endParaRPr lang="en-IN" dirty="0"/>
          </a:p>
          <a:p>
            <a:endParaRPr lang="en-IN" dirty="0"/>
          </a:p>
        </p:txBody>
      </p:sp>
      <p:sp>
        <p:nvSpPr>
          <p:cNvPr id="4" name="Slide Number Placeholder 3">
            <a:extLst>
              <a:ext uri="{FF2B5EF4-FFF2-40B4-BE49-F238E27FC236}">
                <a16:creationId xmlns:a16="http://schemas.microsoft.com/office/drawing/2014/main" id="{1F1788A4-0C8F-37B6-B91D-ACA66086BDA3}"/>
              </a:ext>
            </a:extLst>
          </p:cNvPr>
          <p:cNvSpPr>
            <a:spLocks noGrp="1"/>
          </p:cNvSpPr>
          <p:nvPr>
            <p:ph type="sldNum" sz="quarter" idx="12"/>
          </p:nvPr>
        </p:nvSpPr>
        <p:spPr/>
        <p:txBody>
          <a:bodyPr/>
          <a:lstStyle/>
          <a:p>
            <a:fld id="{F860F34E-4A79-A240-AEA8-3E29BB228B1B}" type="slidenum">
              <a:rPr lang="en-US" smtClean="0"/>
              <a:t>12</a:t>
            </a:fld>
            <a:endParaRPr lang="en-US"/>
          </a:p>
        </p:txBody>
      </p:sp>
      <p:pic>
        <p:nvPicPr>
          <p:cNvPr id="9218" name="Picture 2">
            <a:extLst>
              <a:ext uri="{FF2B5EF4-FFF2-40B4-BE49-F238E27FC236}">
                <a16:creationId xmlns:a16="http://schemas.microsoft.com/office/drawing/2014/main" id="{06BEBFF6-C7D2-2CC0-B63F-BBD385E4119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432879"/>
            <a:ext cx="3676650" cy="2647950"/>
          </a:xfrm>
          <a:prstGeom prst="rect">
            <a:avLst/>
          </a:prstGeom>
          <a:noFill/>
          <a:extLst>
            <a:ext uri="{909E8E84-426E-40DD-AFC4-6F175D3DCCD1}">
              <a14:hiddenFill xmlns:a14="http://schemas.microsoft.com/office/drawing/2010/main">
                <a:solidFill>
                  <a:srgbClr val="FFFFFF"/>
                </a:solidFill>
              </a14:hiddenFill>
            </a:ext>
          </a:extLst>
        </p:spPr>
      </p:pic>
      <p:pic>
        <p:nvPicPr>
          <p:cNvPr id="9220" name="Picture 4">
            <a:extLst>
              <a:ext uri="{FF2B5EF4-FFF2-40B4-BE49-F238E27FC236}">
                <a16:creationId xmlns:a16="http://schemas.microsoft.com/office/drawing/2014/main" id="{7CCCE903-2B78-0B05-105E-AA55B6DD216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59957" y="4088446"/>
            <a:ext cx="7572375" cy="2667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4904501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22BD0B-C63D-930B-85A6-E7A2F706CA34}"/>
              </a:ext>
            </a:extLst>
          </p:cNvPr>
          <p:cNvSpPr>
            <a:spLocks noGrp="1"/>
          </p:cNvSpPr>
          <p:nvPr>
            <p:ph type="title"/>
          </p:nvPr>
        </p:nvSpPr>
        <p:spPr>
          <a:xfrm>
            <a:off x="652481" y="1382486"/>
            <a:ext cx="3547581" cy="4093028"/>
          </a:xfrm>
        </p:spPr>
        <p:txBody>
          <a:bodyPr anchor="ctr">
            <a:normAutofit/>
          </a:bodyPr>
          <a:lstStyle/>
          <a:p>
            <a:r>
              <a:rPr lang="en-US" sz="4400" dirty="0">
                <a:solidFill>
                  <a:schemeClr val="tx1"/>
                </a:solidFill>
              </a:rPr>
              <a:t>Conclusion</a:t>
            </a:r>
            <a:endParaRPr lang="en-IN" sz="4400" dirty="0">
              <a:solidFill>
                <a:schemeClr val="tx1"/>
              </a:solidFill>
            </a:endParaRPr>
          </a:p>
        </p:txBody>
      </p:sp>
      <p:graphicFrame>
        <p:nvGraphicFramePr>
          <p:cNvPr id="40" name="Rectangle 1">
            <a:extLst>
              <a:ext uri="{FF2B5EF4-FFF2-40B4-BE49-F238E27FC236}">
                <a16:creationId xmlns:a16="http://schemas.microsoft.com/office/drawing/2014/main" id="{F527161B-69EB-B6A5-6BA3-A4302DA295A3}"/>
              </a:ext>
            </a:extLst>
          </p:cNvPr>
          <p:cNvGraphicFramePr>
            <a:graphicFrameLocks noGrp="1"/>
          </p:cNvGraphicFramePr>
          <p:nvPr>
            <p:ph idx="1"/>
            <p:extLst>
              <p:ext uri="{D42A27DB-BD31-4B8C-83A1-F6EECF244321}">
                <p14:modId xmlns:p14="http://schemas.microsoft.com/office/powerpoint/2010/main" val="2655584625"/>
              </p:ext>
            </p:extLst>
          </p:nvPr>
        </p:nvGraphicFramePr>
        <p:xfrm>
          <a:off x="4916553" y="944563"/>
          <a:ext cx="6628804" cy="497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0900849E-64D4-9199-E38D-B0901ACB50B0}"/>
              </a:ext>
            </a:extLst>
          </p:cNvPr>
          <p:cNvSpPr>
            <a:spLocks noGrp="1"/>
          </p:cNvSpPr>
          <p:nvPr>
            <p:ph type="sldNum" sz="quarter" idx="12"/>
          </p:nvPr>
        </p:nvSpPr>
        <p:spPr>
          <a:xfrm>
            <a:off x="10529090" y="6041362"/>
            <a:ext cx="683339" cy="365125"/>
          </a:xfrm>
        </p:spPr>
        <p:txBody>
          <a:bodyPr>
            <a:normAutofit/>
          </a:bodyPr>
          <a:lstStyle/>
          <a:p>
            <a:pPr>
              <a:spcAft>
                <a:spcPts val="600"/>
              </a:spcAft>
            </a:pPr>
            <a:fld id="{F860F34E-4A79-A240-AEA8-3E29BB228B1B}" type="slidenum">
              <a:rPr lang="en-US">
                <a:solidFill>
                  <a:srgbClr val="FFFFFF"/>
                </a:solidFill>
              </a:rPr>
              <a:pPr>
                <a:spcAft>
                  <a:spcPts val="600"/>
                </a:spcAft>
              </a:pPr>
              <a:t>13</a:t>
            </a:fld>
            <a:endParaRPr lang="en-US">
              <a:solidFill>
                <a:srgbClr val="FFFFFF"/>
              </a:solidFill>
            </a:endParaRPr>
          </a:p>
        </p:txBody>
      </p:sp>
    </p:spTree>
    <p:extLst>
      <p:ext uri="{BB962C8B-B14F-4D97-AF65-F5344CB8AC3E}">
        <p14:creationId xmlns:p14="http://schemas.microsoft.com/office/powerpoint/2010/main" val="1578988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D1A5E4-3B99-5381-2792-7FF0FE11DB26}"/>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References</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524A918E-F588-91AC-DC59-09D439108CCA}"/>
              </a:ext>
            </a:extLst>
          </p:cNvPr>
          <p:cNvSpPr>
            <a:spLocks noGrp="1"/>
          </p:cNvSpPr>
          <p:nvPr>
            <p:ph idx="1"/>
          </p:nvPr>
        </p:nvSpPr>
        <p:spPr>
          <a:xfrm>
            <a:off x="435006" y="1535837"/>
            <a:ext cx="8838996" cy="4505525"/>
          </a:xfrm>
        </p:spPr>
        <p:txBody>
          <a:bodyPr>
            <a:normAutofit fontScale="62500" lnSpcReduction="20000"/>
          </a:bodyPr>
          <a:lstStyle/>
          <a:p>
            <a:r>
              <a:rPr lang="en-IN" dirty="0"/>
              <a:t>Aziz, S., &amp; Youssef, M. (2018). Traffic sign recognition based on Extreme Learning Machine and feature extraction techniques. 2018 International Conference on Computer and Applications (ICCA), 232–237. </a:t>
            </a:r>
          </a:p>
          <a:p>
            <a:r>
              <a:rPr lang="en-IN" dirty="0"/>
              <a:t>Gurumurthy, S., &amp; Karthikeyan, V. (2023). A lightweight convolutional neural network (CNN) architecture for traffic sign recognition in urban road networks. Sensors, 23(5), </a:t>
            </a:r>
          </a:p>
          <a:p>
            <a:r>
              <a:rPr lang="en-IN" dirty="0"/>
              <a:t>Madani, A., &amp; Yusof, R. (2023). Enhanced traffic sign recognition with ensemble learning. Applied Sciences, 13(6), 3984. </a:t>
            </a:r>
          </a:p>
          <a:p>
            <a:r>
              <a:rPr lang="en-IN" dirty="0" err="1"/>
              <a:t>Sermanet</a:t>
            </a:r>
            <a:r>
              <a:rPr lang="en-IN" dirty="0"/>
              <a:t>, P., &amp; LeCun, Y. (2024). Optimized detection and classification on GTSRB: Advancing traffic sign recognition with convolutional neural networks. </a:t>
            </a:r>
            <a:r>
              <a:rPr lang="en-IN" dirty="0" err="1"/>
              <a:t>arXiv</a:t>
            </a:r>
            <a:r>
              <a:rPr lang="en-IN" dirty="0"/>
              <a:t>. </a:t>
            </a:r>
          </a:p>
          <a:p>
            <a:r>
              <a:rPr lang="en-IN" dirty="0"/>
              <a:t>Weng, J., &amp; Chiu, C.-C. (2019). Improved traffic sign detection and recognition algorithm for intelligent vehicles. IEEE Access, 7, 168506–168517. </a:t>
            </a:r>
          </a:p>
          <a:p>
            <a:r>
              <a:rPr lang="en-IN" dirty="0"/>
              <a:t>Sreya, G., Asha, V., &amp; Amrutha, K. (2021). Recent advances in traffic sign recognition: Approaches and datasets. Procedia Computer Science, 192, 2489–2498. </a:t>
            </a:r>
          </a:p>
          <a:p>
            <a:r>
              <a:rPr lang="en-IN" dirty="0" err="1"/>
              <a:t>Zaibi</a:t>
            </a:r>
            <a:r>
              <a:rPr lang="en-IN" dirty="0"/>
              <a:t>, A., </a:t>
            </a:r>
            <a:r>
              <a:rPr lang="en-IN" dirty="0" err="1"/>
              <a:t>Ladgham</a:t>
            </a:r>
            <a:r>
              <a:rPr lang="en-IN" dirty="0"/>
              <a:t>, M., &amp; </a:t>
            </a:r>
            <a:r>
              <a:rPr lang="en-IN" dirty="0" err="1"/>
              <a:t>Sakly</a:t>
            </a:r>
            <a:r>
              <a:rPr lang="en-IN" dirty="0"/>
              <a:t>, A. (2021). A lightweight model for traffic sign classification based on enhanced LeNet-5 network. Journal of Sensors, 2021, 1–13. </a:t>
            </a:r>
          </a:p>
          <a:p>
            <a:r>
              <a:rPr lang="en-IN" dirty="0"/>
              <a:t>Manik Das Adhikari Ji-Myong Kim and Sang-Guk Yum. Development of a deep neural network-based life accident evaluation model for weather-related railway accidents. KSCE Journal of Civil Engineering, 28(10):4624–4638, 2024. </a:t>
            </a:r>
          </a:p>
          <a:p>
            <a:r>
              <a:rPr lang="en-IN" dirty="0"/>
              <a:t> </a:t>
            </a:r>
            <a:r>
              <a:rPr lang="en-IN" dirty="0" err="1"/>
              <a:t>Yixun</a:t>
            </a:r>
            <a:r>
              <a:rPr lang="en-IN" dirty="0"/>
              <a:t> Zhou </a:t>
            </a:r>
            <a:r>
              <a:rPr lang="en-IN" dirty="0" err="1"/>
              <a:t>Junguo</a:t>
            </a:r>
            <a:r>
              <a:rPr lang="en-IN" dirty="0"/>
              <a:t> Liao and </a:t>
            </a:r>
            <a:r>
              <a:rPr lang="en-IN" dirty="0" err="1"/>
              <a:t>Qiangqiang</a:t>
            </a:r>
            <a:r>
              <a:rPr lang="en-IN" dirty="0"/>
              <a:t> Qin. An adaptive traffic sign recognition scheme based on deep learning in complex environment. IEEE Intl Conf on Parallel Distributed Processing with Applications, Big Data Cloud Computing, Sustainable Computing Communications, Social Computing Networking, 2022. </a:t>
            </a:r>
          </a:p>
          <a:p>
            <a:r>
              <a:rPr lang="en-IN" dirty="0"/>
              <a:t>Vishal Jaiswal Suraj Singh, Vivek Patel and Shivam Yadav. Weather forecasting using </a:t>
            </a:r>
            <a:r>
              <a:rPr lang="en-IN" dirty="0" err="1"/>
              <a:t>api</a:t>
            </a:r>
            <a:r>
              <a:rPr lang="en-IN" dirty="0"/>
              <a:t>: A comparative study, 2023. </a:t>
            </a:r>
          </a:p>
          <a:p>
            <a:r>
              <a:rPr lang="en-IN" dirty="0"/>
              <a:t>Chunyu Yang Yuan An and Shuo Zhang. A lightweight network architecture for traffic sign recognition based on enhanced lenet-5. Frontiers in Neuroscience, 18:1431033, 2024. </a:t>
            </a:r>
          </a:p>
          <a:p>
            <a:pPr marL="0" indent="0">
              <a:buNone/>
            </a:pPr>
            <a:endParaRPr lang="en-IN" dirty="0"/>
          </a:p>
        </p:txBody>
      </p:sp>
      <p:sp>
        <p:nvSpPr>
          <p:cNvPr id="4" name="Slide Number Placeholder 3">
            <a:extLst>
              <a:ext uri="{FF2B5EF4-FFF2-40B4-BE49-F238E27FC236}">
                <a16:creationId xmlns:a16="http://schemas.microsoft.com/office/drawing/2014/main" id="{673A0CC6-62B4-C0A3-00B3-293C5DB6B24A}"/>
              </a:ext>
            </a:extLst>
          </p:cNvPr>
          <p:cNvSpPr>
            <a:spLocks noGrp="1"/>
          </p:cNvSpPr>
          <p:nvPr>
            <p:ph type="sldNum" sz="quarter" idx="12"/>
          </p:nvPr>
        </p:nvSpPr>
        <p:spPr/>
        <p:txBody>
          <a:bodyPr/>
          <a:lstStyle/>
          <a:p>
            <a:fld id="{F860F34E-4A79-A240-AEA8-3E29BB228B1B}" type="slidenum">
              <a:rPr lang="en-US" smtClean="0"/>
              <a:t>14</a:t>
            </a:fld>
            <a:endParaRPr lang="en-US"/>
          </a:p>
        </p:txBody>
      </p:sp>
    </p:spTree>
    <p:extLst>
      <p:ext uri="{BB962C8B-B14F-4D97-AF65-F5344CB8AC3E}">
        <p14:creationId xmlns:p14="http://schemas.microsoft.com/office/powerpoint/2010/main" val="19086970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Oval 16">
            <a:extLst>
              <a:ext uri="{FF2B5EF4-FFF2-40B4-BE49-F238E27FC236}">
                <a16:creationId xmlns:a16="http://schemas.microsoft.com/office/drawing/2014/main" id="{F402B760-09FB-7348-8C67-DCAC88C6CBC2}"/>
              </a:ext>
            </a:extLst>
          </p:cNvPr>
          <p:cNvSpPr/>
          <p:nvPr/>
        </p:nvSpPr>
        <p:spPr>
          <a:xfrm>
            <a:off x="8076008" y="1039839"/>
            <a:ext cx="3457401" cy="3457401"/>
          </a:xfrm>
          <a:prstGeom prst="ellipse">
            <a:avLst/>
          </a:prstGeom>
          <a:solidFill>
            <a:srgbClr val="74C427"/>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500" dirty="0">
              <a:ln w="0"/>
              <a:solidFill>
                <a:schemeClr val="bg1"/>
              </a:solidFill>
              <a:effectLst>
                <a:outerShdw blurRad="38100" dist="19050" dir="2700000" algn="tl" rotWithShape="0">
                  <a:schemeClr val="dk1">
                    <a:alpha val="40000"/>
                  </a:schemeClr>
                </a:outerShdw>
              </a:effectLst>
            </a:endParaRPr>
          </a:p>
        </p:txBody>
      </p:sp>
      <p:sp>
        <p:nvSpPr>
          <p:cNvPr id="21" name="Oval 20">
            <a:extLst>
              <a:ext uri="{FF2B5EF4-FFF2-40B4-BE49-F238E27FC236}">
                <a16:creationId xmlns:a16="http://schemas.microsoft.com/office/drawing/2014/main" id="{10A4EF44-D1A3-E14E-BB09-389A47FCDC48}"/>
              </a:ext>
            </a:extLst>
          </p:cNvPr>
          <p:cNvSpPr/>
          <p:nvPr/>
        </p:nvSpPr>
        <p:spPr>
          <a:xfrm>
            <a:off x="6124379" y="1774456"/>
            <a:ext cx="2496674" cy="2496674"/>
          </a:xfrm>
          <a:prstGeom prst="ellipse">
            <a:avLst/>
          </a:prstGeom>
          <a:solidFill>
            <a:srgbClr val="007B3B"/>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sp>
        <p:nvSpPr>
          <p:cNvPr id="22" name="Oval 21">
            <a:extLst>
              <a:ext uri="{FF2B5EF4-FFF2-40B4-BE49-F238E27FC236}">
                <a16:creationId xmlns:a16="http://schemas.microsoft.com/office/drawing/2014/main" id="{683A2ACE-0D5E-384B-9A6E-674AEC575B68}"/>
              </a:ext>
            </a:extLst>
          </p:cNvPr>
          <p:cNvSpPr/>
          <p:nvPr/>
        </p:nvSpPr>
        <p:spPr>
          <a:xfrm>
            <a:off x="7512922" y="3762622"/>
            <a:ext cx="1946630" cy="1946630"/>
          </a:xfrm>
          <a:prstGeom prst="ellipse">
            <a:avLst/>
          </a:prstGeom>
          <a:solidFill>
            <a:srgbClr val="00A65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b" anchorCtr="0" forceAA="0" compatLnSpc="1">
            <a:prstTxWarp prst="textNoShape">
              <a:avLst/>
            </a:prstTxWarp>
            <a:noAutofit/>
          </a:bodyPr>
          <a:lstStyle/>
          <a:p>
            <a:pPr algn="ctr"/>
            <a:endParaRPr lang="en-US" sz="1300" dirty="0">
              <a:ln w="0"/>
              <a:solidFill>
                <a:schemeClr val="bg1"/>
              </a:solidFill>
              <a:effectLst>
                <a:outerShdw blurRad="38100" dist="19050" dir="2700000" algn="tl" rotWithShape="0">
                  <a:schemeClr val="dk1">
                    <a:alpha val="40000"/>
                  </a:schemeClr>
                </a:outerShdw>
              </a:effectLst>
            </a:endParaRPr>
          </a:p>
        </p:txBody>
      </p:sp>
      <p:pic>
        <p:nvPicPr>
          <p:cNvPr id="24" name="Picture 23">
            <a:extLst>
              <a:ext uri="{FF2B5EF4-FFF2-40B4-BE49-F238E27FC236}">
                <a16:creationId xmlns:a16="http://schemas.microsoft.com/office/drawing/2014/main" id="{FB2AF749-8A90-084D-9E88-6F607893C5B7}"/>
              </a:ext>
            </a:extLst>
          </p:cNvPr>
          <p:cNvPicPr>
            <a:picLocks noChangeAspect="1"/>
          </p:cNvPicPr>
          <p:nvPr/>
        </p:nvPicPr>
        <p:blipFill>
          <a:blip r:embed="rId2"/>
          <a:stretch>
            <a:fillRect/>
          </a:stretch>
        </p:blipFill>
        <p:spPr>
          <a:xfrm>
            <a:off x="9384903" y="1310738"/>
            <a:ext cx="839610" cy="927436"/>
          </a:xfrm>
          <a:prstGeom prst="rect">
            <a:avLst/>
          </a:prstGeom>
        </p:spPr>
      </p:pic>
      <p:pic>
        <p:nvPicPr>
          <p:cNvPr id="25" name="Picture 24">
            <a:extLst>
              <a:ext uri="{FF2B5EF4-FFF2-40B4-BE49-F238E27FC236}">
                <a16:creationId xmlns:a16="http://schemas.microsoft.com/office/drawing/2014/main" id="{A9675027-528B-EB43-A286-5E8E73779BB3}"/>
              </a:ext>
            </a:extLst>
          </p:cNvPr>
          <p:cNvPicPr>
            <a:picLocks noChangeAspect="1"/>
          </p:cNvPicPr>
          <p:nvPr/>
        </p:nvPicPr>
        <p:blipFill>
          <a:blip r:embed="rId2"/>
          <a:stretch>
            <a:fillRect/>
          </a:stretch>
        </p:blipFill>
        <p:spPr>
          <a:xfrm>
            <a:off x="7026259" y="2179707"/>
            <a:ext cx="608650" cy="672317"/>
          </a:xfrm>
          <a:prstGeom prst="rect">
            <a:avLst/>
          </a:prstGeom>
        </p:spPr>
      </p:pic>
      <p:pic>
        <p:nvPicPr>
          <p:cNvPr id="26" name="Picture 25">
            <a:extLst>
              <a:ext uri="{FF2B5EF4-FFF2-40B4-BE49-F238E27FC236}">
                <a16:creationId xmlns:a16="http://schemas.microsoft.com/office/drawing/2014/main" id="{FCBEC96E-9508-B645-BDEB-A15BFDD9BA90}"/>
              </a:ext>
            </a:extLst>
          </p:cNvPr>
          <p:cNvPicPr>
            <a:picLocks noChangeAspect="1"/>
          </p:cNvPicPr>
          <p:nvPr/>
        </p:nvPicPr>
        <p:blipFill>
          <a:blip r:embed="rId2"/>
          <a:stretch>
            <a:fillRect/>
          </a:stretch>
        </p:blipFill>
        <p:spPr>
          <a:xfrm>
            <a:off x="8262513" y="4071080"/>
            <a:ext cx="447447" cy="494252"/>
          </a:xfrm>
          <a:prstGeom prst="rect">
            <a:avLst/>
          </a:prstGeom>
        </p:spPr>
      </p:pic>
      <p:pic>
        <p:nvPicPr>
          <p:cNvPr id="12" name="Picture 11">
            <a:extLst>
              <a:ext uri="{FF2B5EF4-FFF2-40B4-BE49-F238E27FC236}">
                <a16:creationId xmlns:a16="http://schemas.microsoft.com/office/drawing/2014/main" id="{3FA7DCF1-6C16-374C-8F76-507B203E3BBD}"/>
              </a:ext>
            </a:extLst>
          </p:cNvPr>
          <p:cNvPicPr>
            <a:picLocks noChangeAspect="1"/>
          </p:cNvPicPr>
          <p:nvPr/>
        </p:nvPicPr>
        <p:blipFill>
          <a:blip r:embed="rId3"/>
          <a:stretch>
            <a:fillRect/>
          </a:stretch>
        </p:blipFill>
        <p:spPr>
          <a:xfrm>
            <a:off x="9606580" y="6329398"/>
            <a:ext cx="2358689" cy="113868"/>
          </a:xfrm>
          <a:prstGeom prst="rect">
            <a:avLst/>
          </a:prstGeom>
        </p:spPr>
      </p:pic>
      <p:pic>
        <p:nvPicPr>
          <p:cNvPr id="14" name="Picture 13">
            <a:extLst>
              <a:ext uri="{FF2B5EF4-FFF2-40B4-BE49-F238E27FC236}">
                <a16:creationId xmlns:a16="http://schemas.microsoft.com/office/drawing/2014/main" id="{6F2A6CD8-29EB-AC48-A197-87E92D2FF2CD}"/>
              </a:ext>
            </a:extLst>
          </p:cNvPr>
          <p:cNvPicPr>
            <a:picLocks noChangeAspect="1"/>
          </p:cNvPicPr>
          <p:nvPr/>
        </p:nvPicPr>
        <p:blipFill>
          <a:blip r:embed="rId4"/>
          <a:stretch>
            <a:fillRect/>
          </a:stretch>
        </p:blipFill>
        <p:spPr>
          <a:xfrm>
            <a:off x="231962" y="6016749"/>
            <a:ext cx="1599045" cy="685305"/>
          </a:xfrm>
          <a:prstGeom prst="rect">
            <a:avLst/>
          </a:prstGeom>
        </p:spPr>
      </p:pic>
      <p:sp>
        <p:nvSpPr>
          <p:cNvPr id="15" name="Title 1">
            <a:extLst>
              <a:ext uri="{FF2B5EF4-FFF2-40B4-BE49-F238E27FC236}">
                <a16:creationId xmlns:a16="http://schemas.microsoft.com/office/drawing/2014/main" id="{83A07544-8A84-4A57-8CC5-729BD65230BD}"/>
              </a:ext>
            </a:extLst>
          </p:cNvPr>
          <p:cNvSpPr>
            <a:spLocks noGrp="1"/>
          </p:cNvSpPr>
          <p:nvPr>
            <p:ph type="title"/>
          </p:nvPr>
        </p:nvSpPr>
        <p:spPr>
          <a:xfrm>
            <a:off x="2295926" y="3013333"/>
            <a:ext cx="10677965" cy="754769"/>
          </a:xfrm>
        </p:spPr>
        <p:txBody>
          <a:bodyPr>
            <a:normAutofit/>
          </a:bodyPr>
          <a:lstStyle/>
          <a:p>
            <a:r>
              <a:rPr lang="en-US" b="1" dirty="0">
                <a:solidFill>
                  <a:srgbClr val="079418"/>
                </a:solidFill>
              </a:rPr>
              <a:t>Thank You</a:t>
            </a:r>
            <a:endParaRPr lang="en-US" dirty="0"/>
          </a:p>
        </p:txBody>
      </p:sp>
      <p:sp>
        <p:nvSpPr>
          <p:cNvPr id="2" name="Slide Number Placeholder 1">
            <a:extLst>
              <a:ext uri="{FF2B5EF4-FFF2-40B4-BE49-F238E27FC236}">
                <a16:creationId xmlns:a16="http://schemas.microsoft.com/office/drawing/2014/main" id="{8A320F0C-3D09-44B1-A6D4-37BE17747D6D}"/>
              </a:ext>
            </a:extLst>
          </p:cNvPr>
          <p:cNvSpPr>
            <a:spLocks noGrp="1"/>
          </p:cNvSpPr>
          <p:nvPr>
            <p:ph type="sldNum" sz="quarter" idx="12"/>
          </p:nvPr>
        </p:nvSpPr>
        <p:spPr/>
        <p:txBody>
          <a:bodyPr/>
          <a:lstStyle/>
          <a:p>
            <a:fld id="{F860F34E-4A79-A240-AEA8-3E29BB228B1B}" type="slidenum">
              <a:rPr lang="en-US" smtClean="0"/>
              <a:t>15</a:t>
            </a:fld>
            <a:endParaRPr lang="en-US"/>
          </a:p>
        </p:txBody>
      </p:sp>
    </p:spTree>
    <p:extLst>
      <p:ext uri="{BB962C8B-B14F-4D97-AF65-F5344CB8AC3E}">
        <p14:creationId xmlns:p14="http://schemas.microsoft.com/office/powerpoint/2010/main" val="2633207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8F09505-16A9-5F40-9BAF-3E022D3C2EAB}"/>
              </a:ext>
            </a:extLst>
          </p:cNvPr>
          <p:cNvSpPr/>
          <p:nvPr/>
        </p:nvSpPr>
        <p:spPr>
          <a:xfrm>
            <a:off x="0" y="-101600"/>
            <a:ext cx="12192000" cy="6959599"/>
          </a:xfrm>
          <a:prstGeom prst="rect">
            <a:avLst/>
          </a:prstGeom>
          <a:gradFill flip="none" rotWithShape="1">
            <a:gsLst>
              <a:gs pos="0">
                <a:srgbClr val="00A44E"/>
              </a:gs>
              <a:gs pos="100000">
                <a:srgbClr val="004A24"/>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1831008" y="1482572"/>
            <a:ext cx="8152088" cy="3723356"/>
          </a:xfrm>
        </p:spPr>
        <p:txBody>
          <a:bodyPr>
            <a:normAutofit/>
          </a:bodyPr>
          <a:lstStyle/>
          <a:p>
            <a:pPr marL="0" indent="0" algn="ctr">
              <a:lnSpc>
                <a:spcPct val="110000"/>
              </a:lnSpc>
              <a:buNone/>
            </a:pPr>
            <a:r>
              <a:rPr lang="en-US" sz="4000" b="1" dirty="0">
                <a:solidFill>
                  <a:schemeClr val="bg1"/>
                </a:solidFill>
                <a:latin typeface="Times New Roman" panose="02020603050405020304" pitchFamily="18" charset="0"/>
                <a:cs typeface="Times New Roman" panose="02020603050405020304" pitchFamily="18" charset="0"/>
              </a:rPr>
              <a:t>Weather Aware Traffic Sign Recognition System</a:t>
            </a:r>
          </a:p>
          <a:p>
            <a:pPr marL="0" indent="0" algn="ctr">
              <a:lnSpc>
                <a:spcPct val="110000"/>
              </a:lnSpc>
              <a:buNone/>
            </a:pPr>
            <a:endParaRPr lang="en-US" sz="4000" b="1" dirty="0">
              <a:solidFill>
                <a:schemeClr val="bg1"/>
              </a:solidFill>
              <a:latin typeface="Times New Roman" panose="02020603050405020304" pitchFamily="18" charset="0"/>
              <a:cs typeface="Times New Roman" panose="02020603050405020304" pitchFamily="18" charset="0"/>
            </a:endParaRPr>
          </a:p>
          <a:p>
            <a:pPr marL="0" indent="0" algn="ctr">
              <a:lnSpc>
                <a:spcPct val="110000"/>
              </a:lnSpc>
              <a:buNone/>
            </a:pPr>
            <a:r>
              <a:rPr lang="en-US" sz="1500" dirty="0">
                <a:solidFill>
                  <a:schemeClr val="bg1"/>
                </a:solidFill>
                <a:latin typeface="Times New Roman" panose="02020603050405020304" pitchFamily="18" charset="0"/>
                <a:cs typeface="Times New Roman" panose="02020603050405020304" pitchFamily="18" charset="0"/>
              </a:rPr>
              <a:t>This project  pre-process the GTSRB dataset by implementing region-of-interest cropping, sign recognition normalization, and adding fog, rain, and glare augmentation. It has real-time, integrated weather metadata and achieves good frames per second for real-time inference. The pipeline prepares 39,209 images alleviating class imbalance for robust CNN and DNN training along with environments imbalances</a:t>
            </a:r>
          </a:p>
        </p:txBody>
      </p:sp>
      <p:sp>
        <p:nvSpPr>
          <p:cNvPr id="2" name="Slide Number Placeholder 1">
            <a:extLst>
              <a:ext uri="{FF2B5EF4-FFF2-40B4-BE49-F238E27FC236}">
                <a16:creationId xmlns:a16="http://schemas.microsoft.com/office/drawing/2014/main" id="{FE692014-46C0-4B98-BCEF-92C154242C2E}"/>
              </a:ext>
            </a:extLst>
          </p:cNvPr>
          <p:cNvSpPr>
            <a:spLocks noGrp="1"/>
          </p:cNvSpPr>
          <p:nvPr>
            <p:ph type="sldNum" sz="quarter" idx="12"/>
          </p:nvPr>
        </p:nvSpPr>
        <p:spPr/>
        <p:txBody>
          <a:bodyPr/>
          <a:lstStyle/>
          <a:p>
            <a:fld id="{F860F34E-4A79-A240-AEA8-3E29BB228B1B}" type="slidenum">
              <a:rPr lang="en-US" smtClean="0"/>
              <a:t>2</a:t>
            </a:fld>
            <a:endParaRPr lang="en-US"/>
          </a:p>
        </p:txBody>
      </p:sp>
      <p:pic>
        <p:nvPicPr>
          <p:cNvPr id="7" name="Picture 6">
            <a:extLst>
              <a:ext uri="{FF2B5EF4-FFF2-40B4-BE49-F238E27FC236}">
                <a16:creationId xmlns:a16="http://schemas.microsoft.com/office/drawing/2014/main" id="{DFFC1D17-55AD-6C45-BF39-A59E65E2791E}"/>
              </a:ext>
            </a:extLst>
          </p:cNvPr>
          <p:cNvPicPr>
            <a:picLocks noChangeAspect="1"/>
          </p:cNvPicPr>
          <p:nvPr/>
        </p:nvPicPr>
        <p:blipFill>
          <a:blip r:embed="rId2"/>
          <a:stretch>
            <a:fillRect/>
          </a:stretch>
        </p:blipFill>
        <p:spPr>
          <a:xfrm>
            <a:off x="9606580" y="6329398"/>
            <a:ext cx="2358689" cy="113868"/>
          </a:xfrm>
          <a:prstGeom prst="rect">
            <a:avLst/>
          </a:prstGeom>
        </p:spPr>
      </p:pic>
      <p:pic>
        <p:nvPicPr>
          <p:cNvPr id="10" name="Picture 9">
            <a:extLst>
              <a:ext uri="{FF2B5EF4-FFF2-40B4-BE49-F238E27FC236}">
                <a16:creationId xmlns:a16="http://schemas.microsoft.com/office/drawing/2014/main" id="{89B29CF7-7FFE-834F-A256-BC3C11FAF001}"/>
              </a:ext>
            </a:extLst>
          </p:cNvPr>
          <p:cNvPicPr>
            <a:picLocks noChangeAspect="1"/>
          </p:cNvPicPr>
          <p:nvPr/>
        </p:nvPicPr>
        <p:blipFill>
          <a:blip r:embed="rId3"/>
          <a:stretch>
            <a:fillRect/>
          </a:stretch>
        </p:blipFill>
        <p:spPr>
          <a:xfrm>
            <a:off x="231962" y="6016749"/>
            <a:ext cx="1599045" cy="685305"/>
          </a:xfrm>
          <a:prstGeom prst="rect">
            <a:avLst/>
          </a:prstGeom>
        </p:spPr>
      </p:pic>
    </p:spTree>
    <p:extLst>
      <p:ext uri="{BB962C8B-B14F-4D97-AF65-F5344CB8AC3E}">
        <p14:creationId xmlns:p14="http://schemas.microsoft.com/office/powerpoint/2010/main" val="1278755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A7AD38CC-4F1C-48A1-AB51-7AEC952911E0}"/>
              </a:ext>
            </a:extLst>
          </p:cNvPr>
          <p:cNvSpPr>
            <a:spLocks noGrp="1"/>
          </p:cNvSpPr>
          <p:nvPr>
            <p:ph type="title"/>
          </p:nvPr>
        </p:nvSpPr>
        <p:spPr>
          <a:xfrm>
            <a:off x="677334" y="182289"/>
            <a:ext cx="8596668" cy="1320800"/>
          </a:xfrm>
        </p:spPr>
        <p:txBody>
          <a:bodyPr anchor="t">
            <a:normAutofit/>
          </a:bodyPr>
          <a:lstStyle/>
          <a:p>
            <a:r>
              <a:rPr lang="en-US" b="1" dirty="0">
                <a:latin typeface="Times New Roman" panose="02020603050405020304" pitchFamily="18" charset="0"/>
                <a:cs typeface="Times New Roman" panose="02020603050405020304" pitchFamily="18" charset="0"/>
              </a:rPr>
              <a:t>Agenda</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5DB1086-1365-B942-BFE2-A2552509A3D9}"/>
              </a:ext>
            </a:extLst>
          </p:cNvPr>
          <p:cNvSpPr>
            <a:spLocks noGrp="1"/>
          </p:cNvSpPr>
          <p:nvPr>
            <p:ph idx="1"/>
          </p:nvPr>
        </p:nvSpPr>
        <p:spPr>
          <a:xfrm>
            <a:off x="677334" y="1220790"/>
            <a:ext cx="5220430" cy="3701270"/>
          </a:xfrm>
        </p:spPr>
        <p:txBody>
          <a:bodyPr>
            <a:noAutofit/>
          </a:bodyPr>
          <a:lstStyle/>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Title</a:t>
            </a:r>
          </a:p>
          <a:p>
            <a:pPr>
              <a:lnSpc>
                <a:spcPct val="90000"/>
              </a:lnSpc>
              <a:buFont typeface="+mj-lt"/>
              <a:buAutoNum type="arabicPeriod"/>
            </a:pPr>
            <a:r>
              <a:rPr lang="en-US" sz="2000" b="1" dirty="0">
                <a:latin typeface="Times New Roman" panose="02020603050405020304" pitchFamily="18" charset="0"/>
                <a:cs typeface="Times New Roman" panose="02020603050405020304" pitchFamily="18" charset="0"/>
              </a:rPr>
              <a:t>Motivation</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Background</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Abstract(Problem statement)</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Literature Survey</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Objectives of the Study</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Set and Data Processing</a:t>
            </a:r>
          </a:p>
          <a:p>
            <a:pPr>
              <a:lnSpc>
                <a:spcPct val="90000"/>
              </a:lnSpc>
              <a:buFont typeface="+mj-lt"/>
              <a:buAutoNum type="arabicPeriod"/>
            </a:pPr>
            <a:r>
              <a:rPr lang="en-US" sz="2000" b="1" dirty="0">
                <a:latin typeface="Times New Roman" panose="02020603050405020304" pitchFamily="18" charset="0"/>
                <a:cs typeface="Times New Roman" panose="02020603050405020304" pitchFamily="18" charset="0"/>
              </a:rPr>
              <a:t>Research Design(Blueprint/Workflow)</a:t>
            </a:r>
            <a:endParaRPr lang="en-US" sz="2000" b="1" i="0" dirty="0">
              <a:effectLst/>
              <a:latin typeface="Times New Roman" panose="02020603050405020304" pitchFamily="18" charset="0"/>
              <a:cs typeface="Times New Roman" panose="02020603050405020304" pitchFamily="18" charset="0"/>
            </a:endParaRP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Analysis and Model Description</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Data Visualization and Results</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Conclusion</a:t>
            </a:r>
          </a:p>
          <a:p>
            <a:pPr>
              <a:lnSpc>
                <a:spcPct val="90000"/>
              </a:lnSpc>
              <a:buFont typeface="+mj-lt"/>
              <a:buAutoNum type="arabicPeriod"/>
            </a:pPr>
            <a:r>
              <a:rPr lang="en-US" sz="2000" b="1" i="0" dirty="0">
                <a:effectLst/>
                <a:latin typeface="Times New Roman" panose="02020603050405020304" pitchFamily="18" charset="0"/>
                <a:cs typeface="Times New Roman" panose="02020603050405020304" pitchFamily="18" charset="0"/>
              </a:rPr>
              <a:t>References</a:t>
            </a:r>
          </a:p>
        </p:txBody>
      </p:sp>
      <p:pic>
        <p:nvPicPr>
          <p:cNvPr id="9" name="Picture 8">
            <a:extLst>
              <a:ext uri="{FF2B5EF4-FFF2-40B4-BE49-F238E27FC236}">
                <a16:creationId xmlns:a16="http://schemas.microsoft.com/office/drawing/2014/main" id="{ECB6D677-D81E-484B-BFB8-CF94D1CE1711}"/>
              </a:ext>
            </a:extLst>
          </p:cNvPr>
          <p:cNvPicPr>
            <a:picLocks noChangeAspect="1"/>
          </p:cNvPicPr>
          <p:nvPr/>
        </p:nvPicPr>
        <p:blipFill>
          <a:blip r:embed="rId2"/>
          <a:stretch>
            <a:fillRect/>
          </a:stretch>
        </p:blipFill>
        <p:spPr>
          <a:xfrm>
            <a:off x="8769165" y="6519217"/>
            <a:ext cx="3145536" cy="156494"/>
          </a:xfrm>
          <a:prstGeom prst="rect">
            <a:avLst/>
          </a:prstGeom>
        </p:spPr>
      </p:pic>
      <p:sp>
        <p:nvSpPr>
          <p:cNvPr id="4" name="Slide Number Placeholder 3">
            <a:extLst>
              <a:ext uri="{FF2B5EF4-FFF2-40B4-BE49-F238E27FC236}">
                <a16:creationId xmlns:a16="http://schemas.microsoft.com/office/drawing/2014/main" id="{34896B3D-642C-4784-AEDF-18C0033657CC}"/>
              </a:ext>
            </a:extLst>
          </p:cNvPr>
          <p:cNvSpPr>
            <a:spLocks noGrp="1"/>
          </p:cNvSpPr>
          <p:nvPr>
            <p:ph type="sldNum" sz="quarter" idx="12"/>
          </p:nvPr>
        </p:nvSpPr>
        <p:spPr>
          <a:xfrm>
            <a:off x="8590663" y="6041362"/>
            <a:ext cx="683339" cy="365125"/>
          </a:xfrm>
        </p:spPr>
        <p:txBody>
          <a:bodyPr>
            <a:normAutofit/>
          </a:bodyPr>
          <a:lstStyle/>
          <a:p>
            <a:pPr>
              <a:spcAft>
                <a:spcPts val="600"/>
              </a:spcAft>
            </a:pPr>
            <a:fld id="{F860F34E-4A79-A240-AEA8-3E29BB228B1B}" type="slidenum">
              <a:rPr lang="en-US" smtClean="0">
                <a:latin typeface="Times New Roman" panose="02020603050405020304" pitchFamily="18" charset="0"/>
                <a:cs typeface="Times New Roman" panose="02020603050405020304" pitchFamily="18" charset="0"/>
              </a:rPr>
              <a:pPr>
                <a:spcAft>
                  <a:spcPts val="600"/>
                </a:spcAft>
              </a:pPr>
              <a:t>3</a:t>
            </a:fld>
            <a:endParaRPr lang="en-US">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9B30FB0-FF45-D042-89A3-79367CD4EE43}"/>
              </a:ext>
            </a:extLst>
          </p:cNvPr>
          <p:cNvPicPr>
            <a:picLocks noChangeAspect="1"/>
          </p:cNvPicPr>
          <p:nvPr/>
        </p:nvPicPr>
        <p:blipFill>
          <a:blip r:embed="rId3"/>
          <a:stretch>
            <a:fillRect/>
          </a:stretch>
        </p:blipFill>
        <p:spPr>
          <a:xfrm>
            <a:off x="231962" y="6336929"/>
            <a:ext cx="1599045" cy="521071"/>
          </a:xfrm>
          <a:prstGeom prst="rect">
            <a:avLst/>
          </a:prstGeom>
        </p:spPr>
      </p:pic>
    </p:spTree>
    <p:extLst>
      <p:ext uri="{BB962C8B-B14F-4D97-AF65-F5344CB8AC3E}">
        <p14:creationId xmlns:p14="http://schemas.microsoft.com/office/powerpoint/2010/main" val="40400717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DD259-8A5C-7483-0D27-EFE7DB5AC6A5}"/>
              </a:ext>
            </a:extLst>
          </p:cNvPr>
          <p:cNvSpPr>
            <a:spLocks noGrp="1"/>
          </p:cNvSpPr>
          <p:nvPr>
            <p:ph type="title"/>
          </p:nvPr>
        </p:nvSpPr>
        <p:spPr>
          <a:xfrm>
            <a:off x="989768" y="609600"/>
            <a:ext cx="5498361" cy="1320800"/>
          </a:xfrm>
        </p:spPr>
        <p:txBody>
          <a:bodyPr anchor="ctr">
            <a:normAutofit/>
          </a:bodyPr>
          <a:lstStyle/>
          <a:p>
            <a:r>
              <a:rPr lang="en-US">
                <a:latin typeface="Times New Roman" panose="02020603050405020304" pitchFamily="18" charset="0"/>
                <a:cs typeface="Times New Roman" panose="02020603050405020304" pitchFamily="18" charset="0"/>
              </a:rPr>
              <a:t>Motivation</a:t>
            </a:r>
            <a:br>
              <a:rPr lang="en-US">
                <a:latin typeface="Times New Roman" panose="02020603050405020304" pitchFamily="18" charset="0"/>
                <a:cs typeface="Times New Roman" panose="02020603050405020304" pitchFamily="18" charset="0"/>
              </a:rPr>
            </a:br>
            <a:endParaRPr lang="en-IN" dirty="0"/>
          </a:p>
        </p:txBody>
      </p:sp>
      <p:graphicFrame>
        <p:nvGraphicFramePr>
          <p:cNvPr id="7191" name="Content Placeholder 2">
            <a:extLst>
              <a:ext uri="{FF2B5EF4-FFF2-40B4-BE49-F238E27FC236}">
                <a16:creationId xmlns:a16="http://schemas.microsoft.com/office/drawing/2014/main" id="{EAED8364-B03B-2854-B903-A841BCC91C1C}"/>
              </a:ext>
            </a:extLst>
          </p:cNvPr>
          <p:cNvGraphicFramePr>
            <a:graphicFrameLocks noGrp="1"/>
          </p:cNvGraphicFramePr>
          <p:nvPr>
            <p:ph idx="1"/>
            <p:extLst>
              <p:ext uri="{D42A27DB-BD31-4B8C-83A1-F6EECF244321}">
                <p14:modId xmlns:p14="http://schemas.microsoft.com/office/powerpoint/2010/main" val="1997709632"/>
              </p:ext>
            </p:extLst>
          </p:nvPr>
        </p:nvGraphicFramePr>
        <p:xfrm>
          <a:off x="989770" y="2160589"/>
          <a:ext cx="5549732" cy="388077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7DDEE891-4536-FC6F-F135-DD8E86AC76AA}"/>
              </a:ext>
            </a:extLst>
          </p:cNvPr>
          <p:cNvSpPr>
            <a:spLocks noGrp="1"/>
          </p:cNvSpPr>
          <p:nvPr>
            <p:ph type="sldNum" sz="quarter" idx="12"/>
          </p:nvPr>
        </p:nvSpPr>
        <p:spPr>
          <a:xfrm>
            <a:off x="6470204" y="6041362"/>
            <a:ext cx="683339" cy="365125"/>
          </a:xfrm>
        </p:spPr>
        <p:txBody>
          <a:bodyPr>
            <a:normAutofit/>
          </a:bodyPr>
          <a:lstStyle/>
          <a:p>
            <a:pPr>
              <a:spcAft>
                <a:spcPts val="600"/>
              </a:spcAft>
            </a:pPr>
            <a:fld id="{F860F34E-4A79-A240-AEA8-3E29BB228B1B}" type="slidenum">
              <a:rPr lang="en-US" smtClean="0">
                <a:solidFill>
                  <a:srgbClr val="90C226"/>
                </a:solidFill>
              </a:rPr>
              <a:pPr>
                <a:spcAft>
                  <a:spcPts val="600"/>
                </a:spcAft>
              </a:pPr>
              <a:t>4</a:t>
            </a:fld>
            <a:endParaRPr lang="en-US">
              <a:solidFill>
                <a:srgbClr val="90C226"/>
              </a:solidFill>
            </a:endParaRPr>
          </a:p>
        </p:txBody>
      </p:sp>
      <p:pic>
        <p:nvPicPr>
          <p:cNvPr id="9" name="Picture 8" descr="A red stop sign with white letters&#10;&#10;AI-generated content may be incorrect.">
            <a:extLst>
              <a:ext uri="{FF2B5EF4-FFF2-40B4-BE49-F238E27FC236}">
                <a16:creationId xmlns:a16="http://schemas.microsoft.com/office/drawing/2014/main" id="{2F791982-CF19-4D71-3FC5-94BF1441CAB0}"/>
              </a:ext>
            </a:extLst>
          </p:cNvPr>
          <p:cNvPicPr>
            <a:picLocks noChangeAspect="1"/>
          </p:cNvPicPr>
          <p:nvPr/>
        </p:nvPicPr>
        <p:blipFill>
          <a:blip r:embed="rId7"/>
          <a:srcRect l="3347" r="12488"/>
          <a:stretch/>
        </p:blipFill>
        <p:spPr>
          <a:xfrm>
            <a:off x="7531482" y="10"/>
            <a:ext cx="4657341" cy="3448414"/>
          </a:xfrm>
          <a:prstGeom prst="rect">
            <a:avLst/>
          </a:prstGeom>
        </p:spPr>
      </p:pic>
      <p:pic>
        <p:nvPicPr>
          <p:cNvPr id="7170" name="Picture 2" descr="Stop Sign Picture | Free Photograph | Photos Public Domain">
            <a:extLst>
              <a:ext uri="{FF2B5EF4-FFF2-40B4-BE49-F238E27FC236}">
                <a16:creationId xmlns:a16="http://schemas.microsoft.com/office/drawing/2014/main" id="{50A0CC7D-74A2-24A7-FE3E-237E143AA62E}"/>
              </a:ext>
            </a:extLst>
          </p:cNvPr>
          <p:cNvPicPr>
            <a:picLocks noChangeAspect="1" noChangeArrowheads="1"/>
          </p:cNvPicPr>
          <p:nvPr/>
        </p:nvPicPr>
        <p:blipFill>
          <a:blip r:embed="rId8">
            <a:extLst>
              <a:ext uri="{28A0092B-C50C-407E-A947-70E740481C1C}">
                <a14:useLocalDpi xmlns:a14="http://schemas.microsoft.com/office/drawing/2010/main" val="0"/>
              </a:ext>
            </a:extLst>
          </a:blip>
          <a:srcRect t="12491" r="-3" b="13881"/>
          <a:stretch/>
        </p:blipFill>
        <p:spPr bwMode="auto">
          <a:xfrm>
            <a:off x="7528308" y="3437472"/>
            <a:ext cx="4657341" cy="34289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1371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3C8799-7C66-0077-B1B9-476F44605668}"/>
              </a:ext>
            </a:extLst>
          </p:cNvPr>
          <p:cNvSpPr>
            <a:spLocks noGrp="1"/>
          </p:cNvSpPr>
          <p:nvPr>
            <p:ph type="title"/>
          </p:nvPr>
        </p:nvSpPr>
        <p:spPr>
          <a:xfrm>
            <a:off x="2849562" y="609600"/>
            <a:ext cx="6424440" cy="1320800"/>
          </a:xfrm>
        </p:spPr>
        <p:txBody>
          <a:bodyPr>
            <a:normAutofit/>
          </a:bodyPr>
          <a:lstStyle/>
          <a:p>
            <a:r>
              <a:rPr lang="en-US" i="0">
                <a:effectLst/>
                <a:latin typeface="Times New Roman" panose="02020603050405020304" pitchFamily="18" charset="0"/>
                <a:cs typeface="Times New Roman" panose="02020603050405020304" pitchFamily="18" charset="0"/>
              </a:rPr>
              <a:t>Background</a:t>
            </a:r>
            <a:br>
              <a:rPr lang="en-US" i="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D0116EE-B1AF-9F5C-8477-F8C1FE17B47B}"/>
              </a:ext>
            </a:extLst>
          </p:cNvPr>
          <p:cNvSpPr>
            <a:spLocks noGrp="1"/>
          </p:cNvSpPr>
          <p:nvPr>
            <p:ph idx="1"/>
          </p:nvPr>
        </p:nvSpPr>
        <p:spPr>
          <a:xfrm>
            <a:off x="2849562" y="2160589"/>
            <a:ext cx="6424440" cy="3880773"/>
          </a:xfrm>
        </p:spPr>
        <p:txBody>
          <a:bodyPr>
            <a:normAutofit/>
          </a:bodyPr>
          <a:lstStyle/>
          <a:p>
            <a:endParaRPr lang="en-US" dirty="0"/>
          </a:p>
          <a:p>
            <a:r>
              <a:rPr lang="en-US" dirty="0"/>
              <a:t>Recognition systems heavily rely on image data only.</a:t>
            </a:r>
          </a:p>
          <a:p>
            <a:r>
              <a:rPr lang="en-US" dirty="0"/>
              <a:t>Weather-related visibility reduction results in misclassification by CNNs. </a:t>
            </a:r>
          </a:p>
          <a:p>
            <a:r>
              <a:rPr lang="en-US" dirty="0"/>
              <a:t> Other studies ignore weather; this research adds it as a parameter. </a:t>
            </a:r>
          </a:p>
          <a:p>
            <a:r>
              <a:rPr lang="en-US" dirty="0"/>
              <a:t> Include temperature and humidity data in the model.</a:t>
            </a:r>
          </a:p>
          <a:p>
            <a:pPr marL="0" indent="0">
              <a:buNone/>
            </a:pPr>
            <a:endParaRPr lang="en-IN" dirty="0"/>
          </a:p>
        </p:txBody>
      </p:sp>
      <p:sp>
        <p:nvSpPr>
          <p:cNvPr id="4" name="Slide Number Placeholder 3">
            <a:extLst>
              <a:ext uri="{FF2B5EF4-FFF2-40B4-BE49-F238E27FC236}">
                <a16:creationId xmlns:a16="http://schemas.microsoft.com/office/drawing/2014/main" id="{7BBEC55A-9FF4-5655-C99C-9806963CA5B8}"/>
              </a:ext>
            </a:extLst>
          </p:cNvPr>
          <p:cNvSpPr>
            <a:spLocks noGrp="1"/>
          </p:cNvSpPr>
          <p:nvPr>
            <p:ph type="sldNum" sz="quarter" idx="12"/>
          </p:nvPr>
        </p:nvSpPr>
        <p:spPr/>
        <p:txBody>
          <a:bodyPr>
            <a:normAutofit/>
          </a:bodyPr>
          <a:lstStyle/>
          <a:p>
            <a:pPr>
              <a:spcAft>
                <a:spcPts val="600"/>
              </a:spcAft>
            </a:pPr>
            <a:fld id="{F860F34E-4A79-A240-AEA8-3E29BB228B1B}" type="slidenum">
              <a:rPr lang="en-US" smtClean="0"/>
              <a:pPr>
                <a:spcAft>
                  <a:spcPts val="600"/>
                </a:spcAft>
              </a:pPr>
              <a:t>5</a:t>
            </a:fld>
            <a:endParaRPr lang="en-US"/>
          </a:p>
        </p:txBody>
      </p:sp>
      <p:pic>
        <p:nvPicPr>
          <p:cNvPr id="6" name="Picture 5" descr="A sign with a exclamation mark on it&#10;&#10;AI-generated content may be incorrect.">
            <a:extLst>
              <a:ext uri="{FF2B5EF4-FFF2-40B4-BE49-F238E27FC236}">
                <a16:creationId xmlns:a16="http://schemas.microsoft.com/office/drawing/2014/main" id="{62E69A28-701E-43E7-3C6C-D354C5823074}"/>
              </a:ext>
            </a:extLst>
          </p:cNvPr>
          <p:cNvPicPr>
            <a:picLocks noChangeAspect="1"/>
          </p:cNvPicPr>
          <p:nvPr/>
        </p:nvPicPr>
        <p:blipFill>
          <a:blip r:embed="rId2"/>
          <a:srcRect l="30696" t="142" r="35017" b="2"/>
          <a:stretch/>
        </p:blipFill>
        <p:spPr>
          <a:xfrm>
            <a:off x="20" y="10"/>
            <a:ext cx="2734036" cy="6867719"/>
          </a:xfrm>
          <a:custGeom>
            <a:avLst/>
            <a:gdLst/>
            <a:ahLst/>
            <a:cxnLst/>
            <a:rect l="l" t="t" r="r" b="b"/>
            <a:pathLst>
              <a:path w="2734056" h="6858000">
                <a:moveTo>
                  <a:pt x="0" y="0"/>
                </a:moveTo>
                <a:lnTo>
                  <a:pt x="1674254" y="0"/>
                </a:lnTo>
                <a:lnTo>
                  <a:pt x="2734056" y="6850199"/>
                </a:lnTo>
                <a:lnTo>
                  <a:pt x="2734056" y="6858000"/>
                </a:lnTo>
                <a:lnTo>
                  <a:pt x="461457" y="6858000"/>
                </a:lnTo>
                <a:lnTo>
                  <a:pt x="0" y="4134118"/>
                </a:lnTo>
                <a:close/>
              </a:path>
            </a:pathLst>
          </a:custGeom>
        </p:spPr>
      </p:pic>
    </p:spTree>
    <p:extLst>
      <p:ext uri="{BB962C8B-B14F-4D97-AF65-F5344CB8AC3E}">
        <p14:creationId xmlns:p14="http://schemas.microsoft.com/office/powerpoint/2010/main" val="33582899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EE767-6F70-8135-34F0-6B6913502DD9}"/>
              </a:ext>
            </a:extLst>
          </p:cNvPr>
          <p:cNvSpPr>
            <a:spLocks noGrp="1"/>
          </p:cNvSpPr>
          <p:nvPr>
            <p:ph type="title"/>
          </p:nvPr>
        </p:nvSpPr>
        <p:spPr>
          <a:xfrm>
            <a:off x="1043950" y="1179151"/>
            <a:ext cx="1864350" cy="3824649"/>
          </a:xfrm>
        </p:spPr>
        <p:txBody>
          <a:bodyPr anchor="ctr">
            <a:normAutofit/>
          </a:bodyPr>
          <a:lstStyle/>
          <a:p>
            <a:r>
              <a:rPr lang="en-US" i="0" dirty="0">
                <a:effectLst/>
                <a:latin typeface="Times New Roman" panose="02020603050405020304" pitchFamily="18" charset="0"/>
                <a:cs typeface="Times New Roman" panose="02020603050405020304" pitchFamily="18" charset="0"/>
              </a:rPr>
              <a:t>Abstract</a:t>
            </a:r>
            <a:endParaRPr lang="en-IN" dirty="0"/>
          </a:p>
        </p:txBody>
      </p:sp>
      <p:sp>
        <p:nvSpPr>
          <p:cNvPr id="3" name="Content Placeholder 2">
            <a:extLst>
              <a:ext uri="{FF2B5EF4-FFF2-40B4-BE49-F238E27FC236}">
                <a16:creationId xmlns:a16="http://schemas.microsoft.com/office/drawing/2014/main" id="{C789A7A8-2470-B292-89D2-77CB73A20ED2}"/>
              </a:ext>
            </a:extLst>
          </p:cNvPr>
          <p:cNvSpPr>
            <a:spLocks noGrp="1"/>
          </p:cNvSpPr>
          <p:nvPr>
            <p:ph idx="1"/>
          </p:nvPr>
        </p:nvSpPr>
        <p:spPr>
          <a:xfrm>
            <a:off x="2971604" y="1077239"/>
            <a:ext cx="6341016" cy="4603900"/>
          </a:xfrm>
        </p:spPr>
        <p:txBody>
          <a:bodyPr anchor="ctr">
            <a:normAutofit/>
          </a:bodyPr>
          <a:lstStyle/>
          <a:p>
            <a:pPr marL="0" indent="0">
              <a:buNone/>
            </a:pPr>
            <a:r>
              <a:rPr lang="en-US" dirty="0"/>
              <a:t>Recognition of traffic signs becomes problematic in low visibility weather conditions. This directly affects the safety of fully autonomous vehicles. The purpose of this research is to increase the accuracy of weather monitoring AI systems through the use of image data. A novel weather-aware traffic sign recognition deep learning model is developed to enhance performance in poor weather conditions. A hybrid CNN-DNN architecture is constructed by simulating weather influences on the GTSRB dataset and incorporating real-time weather data. The proposed model demonstrates effective accuracy and real-time performance, rendering it practical for autonomous driving in various weather conditions.</a:t>
            </a:r>
            <a:endParaRPr lang="en-IN" dirty="0"/>
          </a:p>
        </p:txBody>
      </p:sp>
      <p:sp>
        <p:nvSpPr>
          <p:cNvPr id="4" name="Slide Number Placeholder 3">
            <a:extLst>
              <a:ext uri="{FF2B5EF4-FFF2-40B4-BE49-F238E27FC236}">
                <a16:creationId xmlns:a16="http://schemas.microsoft.com/office/drawing/2014/main" id="{0EB308F3-A592-0827-AE26-FFCD1B3330DF}"/>
              </a:ext>
            </a:extLst>
          </p:cNvPr>
          <p:cNvSpPr>
            <a:spLocks noGrp="1"/>
          </p:cNvSpPr>
          <p:nvPr>
            <p:ph type="sldNum" sz="quarter" idx="12"/>
          </p:nvPr>
        </p:nvSpPr>
        <p:spPr/>
        <p:txBody>
          <a:bodyPr>
            <a:normAutofit/>
          </a:bodyPr>
          <a:lstStyle/>
          <a:p>
            <a:pPr>
              <a:spcAft>
                <a:spcPts val="600"/>
              </a:spcAft>
            </a:pPr>
            <a:fld id="{F860F34E-4A79-A240-AEA8-3E29BB228B1B}" type="slidenum">
              <a:rPr lang="en-US"/>
              <a:pPr>
                <a:spcAft>
                  <a:spcPts val="600"/>
                </a:spcAft>
              </a:pPr>
              <a:t>6</a:t>
            </a:fld>
            <a:endParaRPr lang="en-US"/>
          </a:p>
        </p:txBody>
      </p:sp>
    </p:spTree>
    <p:extLst>
      <p:ext uri="{BB962C8B-B14F-4D97-AF65-F5344CB8AC3E}">
        <p14:creationId xmlns:p14="http://schemas.microsoft.com/office/powerpoint/2010/main" val="34636600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26AD-7584-CD35-A540-2F360FB8F562}"/>
              </a:ext>
            </a:extLst>
          </p:cNvPr>
          <p:cNvSpPr>
            <a:spLocks noGrp="1"/>
          </p:cNvSpPr>
          <p:nvPr>
            <p:ph type="title"/>
          </p:nvPr>
        </p:nvSpPr>
        <p:spPr/>
        <p:txBody>
          <a:bodyPr/>
          <a:lstStyle/>
          <a:p>
            <a:r>
              <a:rPr lang="en-US" sz="3600" b="1" i="0" dirty="0">
                <a:effectLst/>
                <a:latin typeface="Times New Roman" panose="02020603050405020304" pitchFamily="18" charset="0"/>
                <a:cs typeface="Times New Roman" panose="02020603050405020304" pitchFamily="18" charset="0"/>
              </a:rPr>
              <a:t>Literature Survey</a:t>
            </a:r>
            <a:br>
              <a:rPr lang="en-US" sz="3600" b="1" i="0" dirty="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ECBBF4D5-3F98-003C-0379-B994A75BB3AB}"/>
              </a:ext>
            </a:extLst>
          </p:cNvPr>
          <p:cNvSpPr>
            <a:spLocks noGrp="1"/>
          </p:cNvSpPr>
          <p:nvPr>
            <p:ph idx="1"/>
          </p:nvPr>
        </p:nvSpPr>
        <p:spPr>
          <a:xfrm>
            <a:off x="468086" y="1578429"/>
            <a:ext cx="8805916" cy="4462933"/>
          </a:xfrm>
        </p:spPr>
        <p:txBody>
          <a:bodyPr>
            <a:normAutofit/>
          </a:bodyPr>
          <a:lstStyle/>
          <a:p>
            <a:pPr marL="0" indent="0">
              <a:buNone/>
            </a:pPr>
            <a:r>
              <a:rPr lang="en-US" dirty="0"/>
              <a:t>Adhikari et al. (2024) focused on improving traffic safety during adverse weather by implementing machine learning systems that can anticipate and prevent risks. </a:t>
            </a:r>
          </a:p>
          <a:p>
            <a:pPr marL="0" indent="0">
              <a:buNone/>
            </a:pPr>
            <a:r>
              <a:rPr lang="en-US" dirty="0"/>
              <a:t>Zhou et al. (2022) introduced an adaptive deep learning approach for traffic sign detection that adjusts to varying visual conditions, enhancing model flexibility.</a:t>
            </a:r>
          </a:p>
          <a:p>
            <a:pPr marL="0" indent="0">
              <a:buNone/>
            </a:pPr>
            <a:r>
              <a:rPr lang="en-US" dirty="0"/>
              <a:t> Jaiswal et al. (2023) validated the accuracy and reliability of weather APIs to ensure trustworthy integration into real-time transportation systems. </a:t>
            </a:r>
          </a:p>
          <a:p>
            <a:pPr marL="0" indent="0">
              <a:buNone/>
            </a:pPr>
            <a:r>
              <a:rPr lang="en-US" dirty="0"/>
              <a:t>Yang et al. (2024) proposed a lightweight CNN-based model to improve the efficiency and speed of traffic sign recognition in resource-constrained environments. </a:t>
            </a:r>
          </a:p>
          <a:p>
            <a:pPr marL="0" indent="0">
              <a:buNone/>
            </a:pPr>
            <a:r>
              <a:rPr lang="en-US" dirty="0"/>
              <a:t>Kim et al. (2023) utilized Generative Adversarial Networks (GANs) to generate synthetic images simulating foggy and rainy conditions, improving model resilience.</a:t>
            </a:r>
          </a:p>
          <a:p>
            <a:pPr marL="0" indent="0">
              <a:buNone/>
            </a:pPr>
            <a:r>
              <a:rPr lang="en-US" dirty="0"/>
              <a:t> </a:t>
            </a:r>
            <a:endParaRPr lang="en-IN" dirty="0"/>
          </a:p>
        </p:txBody>
      </p:sp>
      <p:sp>
        <p:nvSpPr>
          <p:cNvPr id="4" name="Slide Number Placeholder 3">
            <a:extLst>
              <a:ext uri="{FF2B5EF4-FFF2-40B4-BE49-F238E27FC236}">
                <a16:creationId xmlns:a16="http://schemas.microsoft.com/office/drawing/2014/main" id="{C3E2C6CE-36C1-07F6-72F1-33A7D94125E7}"/>
              </a:ext>
            </a:extLst>
          </p:cNvPr>
          <p:cNvSpPr>
            <a:spLocks noGrp="1"/>
          </p:cNvSpPr>
          <p:nvPr>
            <p:ph type="sldNum" sz="quarter" idx="12"/>
          </p:nvPr>
        </p:nvSpPr>
        <p:spPr/>
        <p:txBody>
          <a:bodyPr/>
          <a:lstStyle/>
          <a:p>
            <a:fld id="{F860F34E-4A79-A240-AEA8-3E29BB228B1B}" type="slidenum">
              <a:rPr lang="en-US" smtClean="0"/>
              <a:t>7</a:t>
            </a:fld>
            <a:endParaRPr lang="en-US"/>
          </a:p>
        </p:txBody>
      </p:sp>
    </p:spTree>
    <p:extLst>
      <p:ext uri="{BB962C8B-B14F-4D97-AF65-F5344CB8AC3E}">
        <p14:creationId xmlns:p14="http://schemas.microsoft.com/office/powerpoint/2010/main" val="12542879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C8518-D7EA-6074-F77E-3DB4824FB18E}"/>
              </a:ext>
            </a:extLst>
          </p:cNvPr>
          <p:cNvSpPr>
            <a:spLocks noGrp="1"/>
          </p:cNvSpPr>
          <p:nvPr>
            <p:ph type="title"/>
          </p:nvPr>
        </p:nvSpPr>
        <p:spPr>
          <a:xfrm>
            <a:off x="1286933" y="609600"/>
            <a:ext cx="10197494" cy="1099457"/>
          </a:xfrm>
        </p:spPr>
        <p:txBody>
          <a:bodyPr>
            <a:normAutofit/>
          </a:bodyPr>
          <a:lstStyle/>
          <a:p>
            <a:pPr>
              <a:lnSpc>
                <a:spcPct val="90000"/>
              </a:lnSpc>
            </a:pPr>
            <a:r>
              <a:rPr lang="en-US" b="0" i="0">
                <a:effectLst/>
                <a:latin typeface="Times New Roman" panose="02020603050405020304" pitchFamily="18" charset="0"/>
                <a:cs typeface="Times New Roman" panose="02020603050405020304" pitchFamily="18" charset="0"/>
              </a:rPr>
              <a:t>Objectives of the Study</a:t>
            </a:r>
            <a:br>
              <a:rPr lang="en-US" b="0" i="0">
                <a:effectLst/>
                <a:latin typeface="Times New Roman" panose="02020603050405020304" pitchFamily="18" charset="0"/>
                <a:cs typeface="Times New Roman" panose="02020603050405020304" pitchFamily="18" charset="0"/>
              </a:rPr>
            </a:br>
            <a:endParaRPr lang="en-IN"/>
          </a:p>
        </p:txBody>
      </p:sp>
      <p:graphicFrame>
        <p:nvGraphicFramePr>
          <p:cNvPr id="11" name="Content Placeholder 2">
            <a:extLst>
              <a:ext uri="{FF2B5EF4-FFF2-40B4-BE49-F238E27FC236}">
                <a16:creationId xmlns:a16="http://schemas.microsoft.com/office/drawing/2014/main" id="{F5BCE79F-6B92-DE19-1D95-36B05C99B510}"/>
              </a:ext>
            </a:extLst>
          </p:cNvPr>
          <p:cNvGraphicFramePr>
            <a:graphicFrameLocks noGrp="1"/>
          </p:cNvGraphicFramePr>
          <p:nvPr>
            <p:ph idx="1"/>
            <p:extLst>
              <p:ext uri="{D42A27DB-BD31-4B8C-83A1-F6EECF244321}">
                <p14:modId xmlns:p14="http://schemas.microsoft.com/office/powerpoint/2010/main" val="3208735930"/>
              </p:ext>
            </p:extLst>
          </p:nvPr>
        </p:nvGraphicFramePr>
        <p:xfrm>
          <a:off x="1286933" y="1948543"/>
          <a:ext cx="9618133" cy="40934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Slide Number Placeholder 3">
            <a:extLst>
              <a:ext uri="{FF2B5EF4-FFF2-40B4-BE49-F238E27FC236}">
                <a16:creationId xmlns:a16="http://schemas.microsoft.com/office/drawing/2014/main" id="{5383F374-E968-962A-D41F-42A2B56C8144}"/>
              </a:ext>
            </a:extLst>
          </p:cNvPr>
          <p:cNvSpPr>
            <a:spLocks noGrp="1"/>
          </p:cNvSpPr>
          <p:nvPr>
            <p:ph type="sldNum" sz="quarter" idx="12"/>
          </p:nvPr>
        </p:nvSpPr>
        <p:spPr>
          <a:xfrm>
            <a:off x="9894532" y="6182876"/>
            <a:ext cx="683339" cy="365125"/>
          </a:xfrm>
        </p:spPr>
        <p:txBody>
          <a:bodyPr>
            <a:normAutofit/>
          </a:bodyPr>
          <a:lstStyle/>
          <a:p>
            <a:pPr>
              <a:spcAft>
                <a:spcPts val="600"/>
              </a:spcAft>
            </a:pPr>
            <a:fld id="{F860F34E-4A79-A240-AEA8-3E29BB228B1B}" type="slidenum">
              <a:rPr lang="en-US" smtClean="0"/>
              <a:pPr>
                <a:spcAft>
                  <a:spcPts val="600"/>
                </a:spcAft>
              </a:pPr>
              <a:t>8</a:t>
            </a:fld>
            <a:endParaRPr lang="en-US"/>
          </a:p>
        </p:txBody>
      </p:sp>
    </p:spTree>
    <p:extLst>
      <p:ext uri="{BB962C8B-B14F-4D97-AF65-F5344CB8AC3E}">
        <p14:creationId xmlns:p14="http://schemas.microsoft.com/office/powerpoint/2010/main" val="12097353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6D58E6-C2F2-03A5-72A5-983D454E914D}"/>
              </a:ext>
            </a:extLst>
          </p:cNvPr>
          <p:cNvSpPr>
            <a:spLocks noGrp="1"/>
          </p:cNvSpPr>
          <p:nvPr>
            <p:ph type="title"/>
          </p:nvPr>
        </p:nvSpPr>
        <p:spPr>
          <a:xfrm>
            <a:off x="677334" y="609600"/>
            <a:ext cx="2938468" cy="5431762"/>
          </a:xfrm>
        </p:spPr>
        <p:txBody>
          <a:bodyPr anchor="ctr">
            <a:normAutofit/>
          </a:bodyPr>
          <a:lstStyle/>
          <a:p>
            <a:r>
              <a:rPr lang="en-US" b="0" i="0">
                <a:effectLst/>
                <a:latin typeface="Times New Roman" panose="02020603050405020304" pitchFamily="18" charset="0"/>
                <a:cs typeface="Times New Roman" panose="02020603050405020304" pitchFamily="18" charset="0"/>
              </a:rPr>
              <a:t>Data Set and Data Processing</a:t>
            </a:r>
            <a:br>
              <a:rPr lang="en-US" b="0" i="0">
                <a:effectLst/>
                <a:latin typeface="Times New Roman" panose="0202060305040502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361417E2-6280-54AC-A570-2817D0D3380E}"/>
              </a:ext>
            </a:extLst>
          </p:cNvPr>
          <p:cNvSpPr>
            <a:spLocks noGrp="1"/>
          </p:cNvSpPr>
          <p:nvPr>
            <p:ph idx="1"/>
          </p:nvPr>
        </p:nvSpPr>
        <p:spPr>
          <a:xfrm>
            <a:off x="3846889" y="609602"/>
            <a:ext cx="5424112" cy="3208334"/>
          </a:xfrm>
        </p:spPr>
        <p:txBody>
          <a:bodyPr>
            <a:normAutofit/>
          </a:bodyPr>
          <a:lstStyle/>
          <a:p>
            <a:endParaRPr lang="en-IN" dirty="0"/>
          </a:p>
          <a:p>
            <a:r>
              <a:rPr lang="en-IN" dirty="0"/>
              <a:t>Dataset: GTSRB (39,209 images, 43 classes).</a:t>
            </a:r>
          </a:p>
          <a:p>
            <a:r>
              <a:rPr lang="en-IN" dirty="0"/>
              <a:t>Preprocessing: Resize, crop using ROI, normalize.</a:t>
            </a:r>
          </a:p>
          <a:p>
            <a:r>
              <a:rPr lang="en-IN" dirty="0"/>
              <a:t>Class distribution summarized in </a:t>
            </a:r>
            <a:r>
              <a:rPr lang="en-IN" dirty="0" err="1"/>
              <a:t>DataFrame</a:t>
            </a:r>
            <a:r>
              <a:rPr lang="en-IN" dirty="0"/>
              <a:t>.</a:t>
            </a:r>
          </a:p>
          <a:p>
            <a:r>
              <a:rPr lang="en-US" dirty="0"/>
              <a:t>Applied rotation, zoom, flip, brightness changes, and noise to improve model robustness. Simulated rain and fog to train under adverse weather conditions.</a:t>
            </a:r>
            <a:endParaRPr lang="en-IN" dirty="0"/>
          </a:p>
          <a:p>
            <a:pPr marL="0" indent="0">
              <a:buNone/>
            </a:pPr>
            <a:endParaRPr lang="en-IN" dirty="0"/>
          </a:p>
        </p:txBody>
      </p:sp>
      <p:sp>
        <p:nvSpPr>
          <p:cNvPr id="4" name="Slide Number Placeholder 3">
            <a:extLst>
              <a:ext uri="{FF2B5EF4-FFF2-40B4-BE49-F238E27FC236}">
                <a16:creationId xmlns:a16="http://schemas.microsoft.com/office/drawing/2014/main" id="{5B033B70-678E-A0E0-F5F5-82E2FB4EC399}"/>
              </a:ext>
            </a:extLst>
          </p:cNvPr>
          <p:cNvSpPr>
            <a:spLocks noGrp="1"/>
          </p:cNvSpPr>
          <p:nvPr>
            <p:ph type="sldNum" sz="quarter" idx="12"/>
          </p:nvPr>
        </p:nvSpPr>
        <p:spPr/>
        <p:txBody>
          <a:bodyPr>
            <a:normAutofit/>
          </a:bodyPr>
          <a:lstStyle/>
          <a:p>
            <a:pPr>
              <a:spcAft>
                <a:spcPts val="600"/>
              </a:spcAft>
            </a:pPr>
            <a:fld id="{F860F34E-4A79-A240-AEA8-3E29BB228B1B}" type="slidenum">
              <a:rPr lang="en-US" smtClean="0"/>
              <a:pPr>
                <a:spcAft>
                  <a:spcPts val="600"/>
                </a:spcAft>
              </a:pPr>
              <a:t>9</a:t>
            </a:fld>
            <a:endParaRPr lang="en-US"/>
          </a:p>
        </p:txBody>
      </p:sp>
      <p:pic>
        <p:nvPicPr>
          <p:cNvPr id="8194" name="Picture 2">
            <a:extLst>
              <a:ext uri="{FF2B5EF4-FFF2-40B4-BE49-F238E27FC236}">
                <a16:creationId xmlns:a16="http://schemas.microsoft.com/office/drawing/2014/main" id="{E543CAC9-7DF1-5DE4-45A0-656511F58AE7}"/>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3846889" y="4048918"/>
            <a:ext cx="5424112" cy="15333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3596812"/>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1BC53262D9389439DB7126C278E1938" ma:contentTypeVersion="13" ma:contentTypeDescription="Create a new document." ma:contentTypeScope="" ma:versionID="11aa28e320925595c2afe8a38fb0a1dc">
  <xsd:schema xmlns:xsd="http://www.w3.org/2001/XMLSchema" xmlns:xs="http://www.w3.org/2001/XMLSchema" xmlns:p="http://schemas.microsoft.com/office/2006/metadata/properties" xmlns:ns3="e249a01f-b15f-43ec-bf1d-d8f012bee34e" xmlns:ns4="3f3986c4-075a-4e53-9ccb-c35c73fadc6d" targetNamespace="http://schemas.microsoft.com/office/2006/metadata/properties" ma:root="true" ma:fieldsID="94d36ea8b10a2eedb2d5049d0d1abe99" ns3:_="" ns4:_="">
    <xsd:import namespace="e249a01f-b15f-43ec-bf1d-d8f012bee34e"/>
    <xsd:import namespace="3f3986c4-075a-4e53-9ccb-c35c73fadc6d"/>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ObjectDetectorVersions" minOccurs="0"/>
                <xsd:element ref="ns3:MediaServiceSearchProperties" minOccurs="0"/>
                <xsd:element ref="ns3:MediaServiceDateTaken" minOccurs="0"/>
                <xsd:element ref="ns3:MediaServiceSystemTags" minOccurs="0"/>
                <xsd:element ref="ns3:MediaServiceGenerationTime" minOccurs="0"/>
                <xsd:element ref="ns3:MediaServiceEventHashCode"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249a01f-b15f-43ec-bf1d-d8f012bee34e"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MediaServiceDateTaken" ma:index="16" nillable="true" ma:displayName="MediaServiceDateTaken" ma:hidden="true" ma:indexed="true" ma:internalName="MediaServiceDateTaken"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LengthInSeconds" ma:index="20"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3f3986c4-075a-4e53-9ccb-c35c73fadc6d"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e249a01f-b15f-43ec-bf1d-d8f012bee34e" xsi:nil="true"/>
  </documentManagement>
</p:properties>
</file>

<file path=customXml/itemProps1.xml><?xml version="1.0" encoding="utf-8"?>
<ds:datastoreItem xmlns:ds="http://schemas.openxmlformats.org/officeDocument/2006/customXml" ds:itemID="{089FD955-8CB2-45EF-AB42-215EAB712C0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e249a01f-b15f-43ec-bf1d-d8f012bee34e"/>
    <ds:schemaRef ds:uri="3f3986c4-075a-4e53-9ccb-c35c73fadc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9F3A9B8-2CC9-477C-917F-17860DB1B5E0}">
  <ds:schemaRefs>
    <ds:schemaRef ds:uri="http://schemas.microsoft.com/sharepoint/v3/contenttype/forms"/>
  </ds:schemaRefs>
</ds:datastoreItem>
</file>

<file path=customXml/itemProps3.xml><?xml version="1.0" encoding="utf-8"?>
<ds:datastoreItem xmlns:ds="http://schemas.openxmlformats.org/officeDocument/2006/customXml" ds:itemID="{6CC0C92A-075C-4350-874C-CBE83E9922D0}">
  <ds:schemaRefs>
    <ds:schemaRef ds:uri="http://purl.org/dc/elements/1.1/"/>
    <ds:schemaRef ds:uri="http://www.w3.org/XML/1998/namespace"/>
    <ds:schemaRef ds:uri="e249a01f-b15f-43ec-bf1d-d8f012bee34e"/>
    <ds:schemaRef ds:uri="3f3986c4-075a-4e53-9ccb-c35c73fadc6d"/>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dcmitype/"/>
    <ds:schemaRef ds:uri="http://purl.org/dc/terms/"/>
  </ds:schemaRefs>
</ds:datastoreItem>
</file>

<file path=docMetadata/LabelInfo.xml><?xml version="1.0" encoding="utf-8"?>
<clbl:labelList xmlns:clbl="http://schemas.microsoft.com/office/2020/mipLabelMetadata">
  <clbl:label id="{37f4b8a2-ad4f-41b5-9a91-284d2cc38f56}" enabled="1" method="Standard" siteId="{70de1992-07c6-480f-a318-a1afcba03983}" removed="0"/>
</clbl:labelList>
</file>

<file path=docProps/app.xml><?xml version="1.0" encoding="utf-8"?>
<Properties xmlns="http://schemas.openxmlformats.org/officeDocument/2006/extended-properties" xmlns:vt="http://schemas.openxmlformats.org/officeDocument/2006/docPropsVTypes">
  <Template>Facet</Template>
  <TotalTime>2287</TotalTime>
  <Words>1084</Words>
  <Application>Microsoft Office PowerPoint</Application>
  <PresentationFormat>Widescreen</PresentationFormat>
  <Paragraphs>98</Paragraphs>
  <Slides>15</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Arial</vt:lpstr>
      <vt:lpstr>Calibri</vt:lpstr>
      <vt:lpstr>Times New Roman</vt:lpstr>
      <vt:lpstr>Trebuchet MS</vt:lpstr>
      <vt:lpstr>Wingdings 3</vt:lpstr>
      <vt:lpstr>Facet</vt:lpstr>
      <vt:lpstr>PowerPoint Presentation</vt:lpstr>
      <vt:lpstr>PowerPoint Presentation</vt:lpstr>
      <vt:lpstr>Agenda</vt:lpstr>
      <vt:lpstr>Motivation </vt:lpstr>
      <vt:lpstr>Background </vt:lpstr>
      <vt:lpstr>Abstract</vt:lpstr>
      <vt:lpstr>Literature Survey </vt:lpstr>
      <vt:lpstr>Objectives of the Study </vt:lpstr>
      <vt:lpstr>Data Set and Data Processing </vt:lpstr>
      <vt:lpstr>Research Design</vt:lpstr>
      <vt:lpstr>Data Analysis and Model Description </vt:lpstr>
      <vt:lpstr>Data Visualization and Results </vt:lpstr>
      <vt:lpstr>Conclusion</vt:lpstr>
      <vt:lpstr>References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 Clayton</dc:creator>
  <cp:lastModifiedBy>Govindula, Sai Vaishnavi</cp:lastModifiedBy>
  <cp:revision>53</cp:revision>
  <cp:lastPrinted>2019-08-23T20:44:22Z</cp:lastPrinted>
  <dcterms:created xsi:type="dcterms:W3CDTF">2019-07-08T18:39:15Z</dcterms:created>
  <dcterms:modified xsi:type="dcterms:W3CDTF">2025-04-21T00:02:00Z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0x01010071BC53262D9389439DB7126C278E1938</vt:lpwstr>
  </property>
</Properties>
</file>