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3" r:id="rId4"/>
    <p:sldId id="262" r:id="rId5"/>
    <p:sldId id="264" r:id="rId6"/>
    <p:sldId id="265" r:id="rId7"/>
    <p:sldId id="266" r:id="rId8"/>
    <p:sldId id="267" r:id="rId9"/>
    <p:sldId id="260" r:id="rId10"/>
    <p:sldId id="261" r:id="rId11"/>
    <p:sldId id="259" r:id="rId12"/>
  </p:sldIdLst>
  <p:sldSz cx="12192000" cy="6858000"/>
  <p:notesSz cx="6858000" cy="9144000"/>
  <p:embeddedFontLs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7F160-9442-D50E-75E4-C5490D068546}" v="363" dt="2024-10-06T17:55:28.578"/>
    <p1510:client id="{ACE12711-752E-3794-6184-7CE5934F1D66}" v="935" dt="2024-10-06T12:14:54.014"/>
    <p1510:client id="{E1AEE138-4A20-B406-0A9F-742FFC2E2A8B}" v="346" dt="2024-10-06T12:59:52.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gopisetty-sai-charan-gsc12104016/"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61734"/>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a:latin typeface="Calibri"/>
                <a:ea typeface="Calibri"/>
                <a:cs typeface="Calibri"/>
              </a:rPr>
            </a:br>
            <a:r>
              <a:rPr lang="en-IN" sz="3200" b="1">
                <a:solidFill>
                  <a:srgbClr val="002060"/>
                </a:solidFill>
                <a:latin typeface="Calibri"/>
                <a:ea typeface="Calibri"/>
                <a:cs typeface="Calibri"/>
              </a:rPr>
              <a:t>AMCAT – Exploratory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739D5C-8351-1158-6343-B8942DE6A7F1}"/>
              </a:ext>
            </a:extLst>
          </p:cNvPr>
          <p:cNvSpPr>
            <a:spLocks noGrp="1"/>
          </p:cNvSpPr>
          <p:nvPr>
            <p:ph type="body" idx="1"/>
          </p:nvPr>
        </p:nvSpPr>
        <p:spPr>
          <a:xfrm>
            <a:off x="536275" y="546040"/>
            <a:ext cx="10515600" cy="5774696"/>
          </a:xfrm>
        </p:spPr>
        <p:txBody>
          <a:bodyPr/>
          <a:lstStyle/>
          <a:p>
            <a:pPr marL="114300" indent="0">
              <a:buNone/>
            </a:pPr>
            <a:r>
              <a:rPr lang="en-US" sz="2000" b="1"/>
              <a:t>3.    Personality Scores</a:t>
            </a:r>
            <a:r>
              <a:rPr lang="en-US" sz="2000"/>
              <a:t>:</a:t>
            </a:r>
            <a:endParaRPr lang="en-US"/>
          </a:p>
          <a:p>
            <a:pPr lvl="1"/>
            <a:r>
              <a:rPr lang="en-US" sz="2000"/>
              <a:t>Standardized scores for conscientiousness, agreeableness, and extraversion are left-skewed, indicating most students scored lower in these traits.</a:t>
            </a:r>
            <a:br>
              <a:rPr lang="en-US" sz="2000"/>
            </a:br>
            <a:br>
              <a:rPr lang="en-US" sz="2000"/>
            </a:br>
            <a:endParaRPr lang="en-US" sz="2000"/>
          </a:p>
          <a:p>
            <a:pPr marL="114300" indent="0">
              <a:buNone/>
            </a:pPr>
            <a:r>
              <a:rPr lang="en-US" sz="2000" b="1"/>
              <a:t>4.    Gender Distribution</a:t>
            </a:r>
            <a:r>
              <a:rPr lang="en-US" sz="2000"/>
              <a:t>:</a:t>
            </a:r>
          </a:p>
          <a:p>
            <a:pPr lvl="1"/>
            <a:r>
              <a:rPr lang="en-US" sz="2000"/>
              <a:t>Approximately 76% of AMCAT exam takers are male, while 24% are female.</a:t>
            </a:r>
            <a:br>
              <a:rPr lang="en-US" sz="2000"/>
            </a:br>
            <a:br>
              <a:rPr lang="en-US" sz="2000"/>
            </a:br>
            <a:endParaRPr lang="en-US" sz="2000"/>
          </a:p>
          <a:p>
            <a:pPr marL="114300" indent="0">
              <a:buNone/>
            </a:pPr>
            <a:r>
              <a:rPr lang="en-US" sz="2000" b="1"/>
              <a:t>5.    Specializations</a:t>
            </a:r>
            <a:r>
              <a:rPr lang="en-US" sz="2000"/>
              <a:t>:</a:t>
            </a:r>
            <a:endParaRPr lang="en-US"/>
          </a:p>
          <a:p>
            <a:pPr lvl="1"/>
            <a:r>
              <a:rPr lang="en-US" sz="2000"/>
              <a:t>Electronics and Communication Engineering has the highest number of candidates (800), while Electronics and Instrumentation Engineering has the least (32).</a:t>
            </a:r>
            <a:br>
              <a:rPr lang="en-US" sz="2000"/>
            </a:br>
            <a:br>
              <a:rPr lang="en-US" sz="2000"/>
            </a:br>
            <a:endParaRPr lang="en-US" sz="2000"/>
          </a:p>
          <a:p>
            <a:pPr marL="114300" indent="0">
              <a:buNone/>
            </a:pPr>
            <a:r>
              <a:rPr lang="en-US" sz="2000" b="1"/>
              <a:t>6.    State-wise Participation</a:t>
            </a:r>
            <a:r>
              <a:rPr lang="en-US" sz="2000"/>
              <a:t>:</a:t>
            </a:r>
            <a:endParaRPr lang="en-US"/>
          </a:p>
          <a:p>
            <a:pPr lvl="1"/>
            <a:r>
              <a:rPr lang="en-US" sz="2000"/>
              <a:t>Uttar Pradesh has the highest number of candidates (915) taking the AMCAT exam, compared to other states.</a:t>
            </a:r>
          </a:p>
          <a:p>
            <a:pPr>
              <a:buAutoNum type="arabicPeriod"/>
            </a:pPr>
            <a:endParaRPr lang="en-US" sz="4800"/>
          </a:p>
        </p:txBody>
      </p:sp>
    </p:spTree>
    <p:extLst>
      <p:ext uri="{BB962C8B-B14F-4D97-AF65-F5344CB8AC3E}">
        <p14:creationId xmlns:p14="http://schemas.microsoft.com/office/powerpoint/2010/main" val="128617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285437" cy="3877944"/>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IN" sz="1800" b="1" dirty="0">
                <a:solidFill>
                  <a:schemeClr val="dk1"/>
                </a:solidFill>
                <a:latin typeface="Calibri"/>
                <a:ea typeface="Calibri"/>
                <a:cs typeface="Calibri"/>
              </a:rPr>
              <a:t>     </a:t>
            </a:r>
            <a:r>
              <a:rPr lang="en-IN" sz="2200" dirty="0">
                <a:solidFill>
                  <a:schemeClr val="dk1"/>
                </a:solidFill>
                <a:latin typeface="Libre Baskerville"/>
                <a:ea typeface="Calibri"/>
                <a:cs typeface="Calibri"/>
              </a:rPr>
              <a:t> </a:t>
            </a:r>
            <a:r>
              <a:rPr lang="en-IN" sz="2200" dirty="0">
                <a:solidFill>
                  <a:schemeClr val="dk1"/>
                </a:solidFill>
                <a:latin typeface="Calibri"/>
                <a:ea typeface="Calibri"/>
                <a:cs typeface="Calibri"/>
              </a:rPr>
              <a:t>Hi! I'm </a:t>
            </a:r>
            <a:r>
              <a:rPr lang="en-IN" sz="2200" b="1" dirty="0" err="1">
                <a:solidFill>
                  <a:schemeClr val="accent6">
                    <a:lumMod val="49000"/>
                  </a:schemeClr>
                </a:solidFill>
                <a:latin typeface="Calibri"/>
                <a:ea typeface="Calibri"/>
                <a:cs typeface="Calibri"/>
              </a:rPr>
              <a:t>Gopisetty</a:t>
            </a:r>
            <a:r>
              <a:rPr lang="en-IN" sz="2200" b="1" dirty="0">
                <a:solidFill>
                  <a:schemeClr val="accent6">
                    <a:lumMod val="49000"/>
                  </a:schemeClr>
                </a:solidFill>
                <a:latin typeface="Calibri"/>
                <a:ea typeface="Calibri"/>
                <a:cs typeface="Calibri"/>
              </a:rPr>
              <a:t> Sai Charan</a:t>
            </a:r>
            <a:r>
              <a:rPr lang="en-IN" sz="2200" dirty="0">
                <a:solidFill>
                  <a:srgbClr val="FFC000"/>
                </a:solidFill>
                <a:latin typeface="Calibri"/>
                <a:ea typeface="Calibri"/>
                <a:cs typeface="Calibri"/>
              </a:rPr>
              <a:t> </a:t>
            </a:r>
            <a:r>
              <a:rPr lang="en-IN" sz="2200" dirty="0">
                <a:solidFill>
                  <a:schemeClr val="dk1"/>
                </a:solidFill>
                <a:latin typeface="Calibri"/>
                <a:ea typeface="Calibri"/>
                <a:cs typeface="Calibri"/>
              </a:rPr>
              <a:t>(</a:t>
            </a:r>
            <a:r>
              <a:rPr lang="en-IN" sz="2200" dirty="0">
                <a:solidFill>
                  <a:schemeClr val="accent1"/>
                </a:solidFill>
                <a:latin typeface="Calibri"/>
                <a:ea typeface="Calibri"/>
                <a:cs typeface="Calibri"/>
              </a:rPr>
              <a:t>IN9240393</a:t>
            </a:r>
            <a:r>
              <a:rPr lang="en-IN" sz="2200" dirty="0">
                <a:solidFill>
                  <a:schemeClr val="dk1"/>
                </a:solidFill>
                <a:latin typeface="Calibri"/>
                <a:ea typeface="Calibri"/>
                <a:cs typeface="Calibri"/>
              </a:rPr>
              <a:t>) from Sri Venkateswara University College of Engineering, Tirupati currently pursuing 4th Year of Bachelors in Electronics and Communication Domain. </a:t>
            </a:r>
            <a:endParaRPr lang="en-US" sz="2200" dirty="0">
              <a:solidFill>
                <a:schemeClr val="dk1"/>
              </a:solidFill>
              <a:latin typeface="Calibri"/>
            </a:endParaRPr>
          </a:p>
          <a:p>
            <a:pPr>
              <a:buSzPts val="1800"/>
            </a:pPr>
            <a:r>
              <a:rPr lang="en-IN" sz="2200" b="1" dirty="0">
                <a:solidFill>
                  <a:schemeClr val="dk1"/>
                </a:solidFill>
                <a:latin typeface="Calibri"/>
                <a:ea typeface="Calibri"/>
                <a:cs typeface="Calibri"/>
              </a:rPr>
              <a:t>     </a:t>
            </a:r>
            <a:r>
              <a:rPr lang="en-IN" sz="2200" dirty="0">
                <a:solidFill>
                  <a:schemeClr val="dk1"/>
                </a:solidFill>
                <a:latin typeface="Calibri"/>
                <a:ea typeface="Calibri"/>
                <a:cs typeface="Calibri"/>
              </a:rPr>
              <a:t>  </a:t>
            </a:r>
            <a:r>
              <a:rPr lang="en-IN" sz="2200" dirty="0">
                <a:solidFill>
                  <a:schemeClr val="dk1"/>
                </a:solidFill>
                <a:latin typeface="Calibri"/>
                <a:ea typeface="Calibri"/>
              </a:rPr>
              <a:t>I want to learn data science because I love solving problems and working with data to find patterns and insights. By learning data science, I aim to develop the skills needed to contribute to innovative projects and drive meaningful outcomes in the industry. </a:t>
            </a:r>
            <a:endParaRPr lang="en-IN" sz="2200" b="1" dirty="0">
              <a:solidFill>
                <a:schemeClr val="dk1"/>
              </a:solidFill>
              <a:latin typeface="Calibri"/>
              <a:ea typeface="Calibri"/>
              <a:cs typeface="Calibri"/>
            </a:endParaRPr>
          </a:p>
          <a:p>
            <a:pPr>
              <a:buSzPts val="1800"/>
            </a:pPr>
            <a:r>
              <a:rPr lang="en-IN" sz="2200" dirty="0">
                <a:solidFill>
                  <a:schemeClr val="dk1"/>
                </a:solidFill>
                <a:latin typeface="Calibri"/>
                <a:ea typeface="Calibri"/>
              </a:rPr>
              <a:t>       I have previously worked at Zettabyte Plus as a Front-end Web Developer and at YBI Foundation as a Data Analyst Intern.</a:t>
            </a:r>
            <a:endParaRPr lang="en-IN" sz="2200" b="1" dirty="0">
              <a:solidFill>
                <a:schemeClr val="dk1"/>
              </a:solidFill>
              <a:latin typeface="Calibri"/>
              <a:ea typeface="Calibri"/>
              <a:cs typeface="Calibri"/>
            </a:endParaRPr>
          </a:p>
          <a:p>
            <a:pPr>
              <a:buSzPts val="1800"/>
            </a:pPr>
            <a:endParaRPr lang="en-IN" sz="2200">
              <a:solidFill>
                <a:schemeClr val="dk1"/>
              </a:solidFill>
              <a:latin typeface="Calibri"/>
              <a:ea typeface="Calibri"/>
            </a:endParaRPr>
          </a:p>
          <a:p>
            <a:pPr>
              <a:buSzPts val="1800"/>
            </a:pPr>
            <a:r>
              <a:rPr lang="en-IN" sz="2000" dirty="0">
                <a:solidFill>
                  <a:schemeClr val="dk1"/>
                </a:solidFill>
                <a:latin typeface="Calibri"/>
                <a:ea typeface="Calibri"/>
              </a:rPr>
              <a:t>My </a:t>
            </a:r>
            <a:r>
              <a:rPr lang="en-IN" sz="2000" err="1">
                <a:solidFill>
                  <a:schemeClr val="dk1"/>
                </a:solidFill>
                <a:latin typeface="Calibri"/>
                <a:ea typeface="Calibri"/>
              </a:rPr>
              <a:t>Github</a:t>
            </a:r>
            <a:r>
              <a:rPr lang="en-IN" sz="2000" dirty="0">
                <a:solidFill>
                  <a:schemeClr val="dk1"/>
                </a:solidFill>
                <a:latin typeface="Calibri"/>
                <a:ea typeface="Calibri"/>
              </a:rPr>
              <a:t> Profile    : </a:t>
            </a:r>
            <a:r>
              <a:rPr lang="en-IN" sz="2000" u="sng" dirty="0">
                <a:solidFill>
                  <a:srgbClr val="0070C0"/>
                </a:solidFill>
                <a:latin typeface="Calibri"/>
                <a:ea typeface="Calibri"/>
              </a:rPr>
              <a:t>https://www.github.com/Sai34Charan/</a:t>
            </a:r>
            <a:endParaRPr lang="en-IN" sz="2000" b="1" u="sng">
              <a:solidFill>
                <a:srgbClr val="0070C0"/>
              </a:solidFill>
              <a:latin typeface="Calibri"/>
              <a:ea typeface="Calibri"/>
              <a:cs typeface="Calibri"/>
            </a:endParaRPr>
          </a:p>
          <a:p>
            <a:pPr>
              <a:buSzPts val="1800"/>
            </a:pPr>
            <a:r>
              <a:rPr lang="en-IN" sz="2000" dirty="0">
                <a:solidFill>
                  <a:schemeClr val="dk1"/>
                </a:solidFill>
                <a:latin typeface="Calibri"/>
                <a:ea typeface="Calibri"/>
              </a:rPr>
              <a:t>My </a:t>
            </a:r>
            <a:r>
              <a:rPr lang="en-IN" sz="2000" err="1">
                <a:solidFill>
                  <a:schemeClr val="dk1"/>
                </a:solidFill>
                <a:latin typeface="Calibri"/>
                <a:ea typeface="Calibri"/>
              </a:rPr>
              <a:t>Linkedin</a:t>
            </a:r>
            <a:r>
              <a:rPr lang="en-IN" sz="2000" dirty="0">
                <a:solidFill>
                  <a:schemeClr val="dk1"/>
                </a:solidFill>
                <a:latin typeface="Calibri"/>
                <a:ea typeface="Calibri"/>
              </a:rPr>
              <a:t> Profile : </a:t>
            </a:r>
            <a:r>
              <a:rPr lang="en-IN" sz="2000" u="sng" dirty="0">
                <a:solidFill>
                  <a:srgbClr val="0070C0"/>
                </a:solidFill>
                <a:latin typeface="Calibri"/>
                <a:ea typeface="Calibri"/>
                <a:hlinkClick r:id="rId3"/>
              </a:rPr>
              <a:t>https://www.linkedin.com/in/gopisetty-sai-charan-gsc12104016/</a:t>
            </a:r>
            <a:endParaRPr lang="en-IN" sz="2000" dirty="0">
              <a:latin typeface="Calibri"/>
              <a:ea typeface="Calibri"/>
            </a:endParaRPr>
          </a:p>
        </p:txBody>
      </p:sp>
      <p:sp>
        <p:nvSpPr>
          <p:cNvPr id="105" name="Google Shape;105;p3"/>
          <p:cNvSpPr txBox="1"/>
          <p:nvPr/>
        </p:nvSpPr>
        <p:spPr>
          <a:xfrm>
            <a:off x="427656" y="416554"/>
            <a:ext cx="6099463" cy="633979"/>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4400" b="1" i="0" u="none" strike="noStrike" cap="none" dirty="0">
                <a:solidFill>
                  <a:srgbClr val="FF0000"/>
                </a:solidFill>
                <a:latin typeface="Calibri"/>
                <a:ea typeface="Lato Black"/>
                <a:cs typeface="Lato Black"/>
                <a:sym typeface="Lato Black"/>
              </a:rPr>
              <a:t>About me</a:t>
            </a:r>
            <a:r>
              <a:rPr lang="en-IN" sz="4400" b="1" dirty="0">
                <a:solidFill>
                  <a:srgbClr val="FF0000"/>
                </a:solidFill>
                <a:latin typeface="Calibri"/>
                <a:ea typeface="Lato Black"/>
                <a:cs typeface="Lato Black"/>
                <a:sym typeface="Lato Black"/>
              </a:rPr>
              <a:t> :</a:t>
            </a:r>
            <a:endParaRPr sz="4400" b="1"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111D-9769-A08C-D7F0-8C3933164C63}"/>
              </a:ext>
            </a:extLst>
          </p:cNvPr>
          <p:cNvSpPr>
            <a:spLocks noGrp="1"/>
          </p:cNvSpPr>
          <p:nvPr>
            <p:ph type="title"/>
          </p:nvPr>
        </p:nvSpPr>
        <p:spPr/>
        <p:txBody>
          <a:bodyPr/>
          <a:lstStyle/>
          <a:p>
            <a:r>
              <a:rPr lang="en-US" b="1">
                <a:solidFill>
                  <a:srgbClr val="FF0000"/>
                </a:solidFill>
              </a:rPr>
              <a:t>Business Problem :</a:t>
            </a:r>
          </a:p>
        </p:txBody>
      </p:sp>
      <p:sp>
        <p:nvSpPr>
          <p:cNvPr id="3" name="Text Placeholder 2">
            <a:extLst>
              <a:ext uri="{FF2B5EF4-FFF2-40B4-BE49-F238E27FC236}">
                <a16:creationId xmlns:a16="http://schemas.microsoft.com/office/drawing/2014/main" id="{DEB2D2E5-0730-1E88-FDC1-A323C481FF0B}"/>
              </a:ext>
            </a:extLst>
          </p:cNvPr>
          <p:cNvSpPr>
            <a:spLocks noGrp="1"/>
          </p:cNvSpPr>
          <p:nvPr>
            <p:ph type="body" idx="1"/>
          </p:nvPr>
        </p:nvSpPr>
        <p:spPr>
          <a:xfrm>
            <a:off x="838200" y="1825625"/>
            <a:ext cx="10788769" cy="4351338"/>
          </a:xfrm>
        </p:spPr>
        <p:txBody>
          <a:bodyPr/>
          <a:lstStyle/>
          <a:p>
            <a:r>
              <a:rPr lang="en-US"/>
              <a:t>The main aim of this project is with respect to current job market over higher competition, how likely do freshers as well as experienced candidates can get the job in concerned domain of interest. In which how the salary will deviate with respect to the Job location, Specialization, Skills, Exam Scores, College Tiers, Experience and more parameters are involved.</a:t>
            </a:r>
          </a:p>
        </p:txBody>
      </p:sp>
    </p:spTree>
    <p:extLst>
      <p:ext uri="{BB962C8B-B14F-4D97-AF65-F5344CB8AC3E}">
        <p14:creationId xmlns:p14="http://schemas.microsoft.com/office/powerpoint/2010/main" val="176834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C775-0ABA-6858-846B-D3351591FCDF}"/>
              </a:ext>
            </a:extLst>
          </p:cNvPr>
          <p:cNvSpPr>
            <a:spLocks noGrp="1"/>
          </p:cNvSpPr>
          <p:nvPr>
            <p:ph type="title"/>
          </p:nvPr>
        </p:nvSpPr>
        <p:spPr/>
        <p:txBody>
          <a:bodyPr/>
          <a:lstStyle/>
          <a:p>
            <a:r>
              <a:rPr lang="en-US" b="1">
                <a:solidFill>
                  <a:srgbClr val="FF0000"/>
                </a:solidFill>
              </a:rPr>
              <a:t>Objective of the project :</a:t>
            </a:r>
          </a:p>
        </p:txBody>
      </p:sp>
      <p:sp>
        <p:nvSpPr>
          <p:cNvPr id="3" name="Text Placeholder 2">
            <a:extLst>
              <a:ext uri="{FF2B5EF4-FFF2-40B4-BE49-F238E27FC236}">
                <a16:creationId xmlns:a16="http://schemas.microsoft.com/office/drawing/2014/main" id="{DB258BE0-A564-28BB-2EE6-9C02EFFCB582}"/>
              </a:ext>
            </a:extLst>
          </p:cNvPr>
          <p:cNvSpPr>
            <a:spLocks noGrp="1"/>
          </p:cNvSpPr>
          <p:nvPr>
            <p:ph type="body" idx="1"/>
          </p:nvPr>
        </p:nvSpPr>
        <p:spPr/>
        <p:txBody>
          <a:bodyPr>
            <a:normAutofit/>
          </a:bodyPr>
          <a:lstStyle/>
          <a:p>
            <a:r>
              <a:rPr lang="en-US"/>
              <a:t>To Perform Univariate and Bivariate Analysis to understand data distribution in order to identify patterns and relationship with the data, offering valuable insights for employment outcomes of engineering graduates.</a:t>
            </a:r>
          </a:p>
        </p:txBody>
      </p:sp>
    </p:spTree>
    <p:extLst>
      <p:ext uri="{BB962C8B-B14F-4D97-AF65-F5344CB8AC3E}">
        <p14:creationId xmlns:p14="http://schemas.microsoft.com/office/powerpoint/2010/main" val="3960083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3DC3-D211-BBCA-A98B-DD0F965BA4C9}"/>
              </a:ext>
            </a:extLst>
          </p:cNvPr>
          <p:cNvSpPr>
            <a:spLocks noGrp="1"/>
          </p:cNvSpPr>
          <p:nvPr>
            <p:ph type="title"/>
          </p:nvPr>
        </p:nvSpPr>
        <p:spPr>
          <a:xfrm>
            <a:off x="622540" y="206974"/>
            <a:ext cx="10515600" cy="1325563"/>
          </a:xfrm>
        </p:spPr>
        <p:txBody>
          <a:bodyPr>
            <a:normAutofit/>
          </a:bodyPr>
          <a:lstStyle/>
          <a:p>
            <a:r>
              <a:rPr lang="en-US" b="1">
                <a:solidFill>
                  <a:srgbClr val="FF0000"/>
                </a:solidFill>
              </a:rPr>
              <a:t>Exploratory Data Analysis: </a:t>
            </a:r>
          </a:p>
        </p:txBody>
      </p:sp>
      <p:sp>
        <p:nvSpPr>
          <p:cNvPr id="3" name="Text Placeholder 2">
            <a:extLst>
              <a:ext uri="{FF2B5EF4-FFF2-40B4-BE49-F238E27FC236}">
                <a16:creationId xmlns:a16="http://schemas.microsoft.com/office/drawing/2014/main" id="{6D4F450B-34FF-B00A-1213-E18F6492EF5B}"/>
              </a:ext>
            </a:extLst>
          </p:cNvPr>
          <p:cNvSpPr>
            <a:spLocks noGrp="1"/>
          </p:cNvSpPr>
          <p:nvPr>
            <p:ph type="body" idx="1"/>
          </p:nvPr>
        </p:nvSpPr>
        <p:spPr/>
        <p:txBody>
          <a:bodyPr>
            <a:normAutofit fontScale="92500" lnSpcReduction="20000"/>
          </a:bodyPr>
          <a:lstStyle/>
          <a:p>
            <a:pPr marL="114300" indent="0">
              <a:buNone/>
            </a:pPr>
            <a:r>
              <a:rPr lang="en-US"/>
              <a:t> </a:t>
            </a:r>
            <a:r>
              <a:rPr lang="en-US" sz="2200"/>
              <a:t>This process involves concerned points in order extract insights through Visual and Non-Visual approaches.</a:t>
            </a:r>
          </a:p>
          <a:p>
            <a:pPr marL="114300" indent="0">
              <a:buNone/>
            </a:pPr>
            <a:r>
              <a:rPr lang="en-US" sz="2200"/>
              <a:t> 1. </a:t>
            </a:r>
            <a:r>
              <a:rPr lang="en-US" sz="2200" b="1">
                <a:solidFill>
                  <a:schemeClr val="accent2">
                    <a:lumMod val="49000"/>
                  </a:schemeClr>
                </a:solidFill>
              </a:rPr>
              <a:t>Data Cleaning Steps</a:t>
            </a:r>
            <a:r>
              <a:rPr lang="en-US" sz="2200">
                <a:solidFill>
                  <a:schemeClr val="accent2">
                    <a:lumMod val="49000"/>
                  </a:schemeClr>
                </a:solidFill>
              </a:rPr>
              <a:t> </a:t>
            </a:r>
            <a:r>
              <a:rPr lang="en-US" sz="2200"/>
              <a:t>:</a:t>
            </a:r>
          </a:p>
          <a:p>
            <a:pPr marL="114300" indent="0">
              <a:buNone/>
            </a:pPr>
            <a:r>
              <a:rPr lang="en-US" sz="2200"/>
              <a:t>       Removing duplicates, handling missing values, correcting errors.</a:t>
            </a:r>
          </a:p>
          <a:p>
            <a:pPr marL="114300" indent="0">
              <a:buNone/>
            </a:pPr>
            <a:r>
              <a:rPr lang="en-US" sz="2200"/>
              <a:t> 2. </a:t>
            </a:r>
            <a:r>
              <a:rPr lang="en-US" sz="2200" b="1">
                <a:solidFill>
                  <a:schemeClr val="accent2">
                    <a:lumMod val="49000"/>
                  </a:schemeClr>
                </a:solidFill>
              </a:rPr>
              <a:t>Data Manipulation Steps</a:t>
            </a:r>
            <a:r>
              <a:rPr lang="en-US" sz="2200"/>
              <a:t> :</a:t>
            </a:r>
          </a:p>
          <a:p>
            <a:pPr marL="114300" indent="0">
              <a:buNone/>
            </a:pPr>
            <a:r>
              <a:rPr lang="en-US" sz="2200"/>
              <a:t>       Sorting data, creating new variables, merging datasets.</a:t>
            </a:r>
          </a:p>
          <a:p>
            <a:pPr marL="114300" indent="0">
              <a:buNone/>
            </a:pPr>
            <a:r>
              <a:rPr lang="en-US" sz="2200"/>
              <a:t> 3. </a:t>
            </a:r>
            <a:r>
              <a:rPr lang="en-US" sz="2200" b="1">
                <a:solidFill>
                  <a:schemeClr val="accent2">
                    <a:lumMod val="49000"/>
                  </a:schemeClr>
                </a:solidFill>
              </a:rPr>
              <a:t>Univariate Analysis Steps</a:t>
            </a:r>
            <a:r>
              <a:rPr lang="en-US" sz="2200"/>
              <a:t> :</a:t>
            </a:r>
            <a:endParaRPr lang="en-US"/>
          </a:p>
          <a:p>
            <a:pPr marL="114300" indent="0">
              <a:buNone/>
            </a:pPr>
            <a:r>
              <a:rPr lang="en-US" sz="2200"/>
              <a:t>       </a:t>
            </a:r>
            <a:r>
              <a:rPr lang="en-US" sz="2200" b="1"/>
              <a:t>Non-Visual</a:t>
            </a:r>
            <a:r>
              <a:rPr lang="en-US" sz="2200"/>
              <a:t>: Calculating mean, median, mode, and standard deviation.</a:t>
            </a:r>
            <a:endParaRPr lang="en-US"/>
          </a:p>
          <a:p>
            <a:pPr marL="114300" indent="0">
              <a:buNone/>
            </a:pPr>
            <a:r>
              <a:rPr lang="en-US" sz="2200"/>
              <a:t>       </a:t>
            </a:r>
            <a:r>
              <a:rPr lang="en-US" sz="2200" b="1"/>
              <a:t>Visual</a:t>
            </a:r>
            <a:r>
              <a:rPr lang="en-US" sz="2200"/>
              <a:t>: Plotting histograms and box plots to visualize data distribution.</a:t>
            </a:r>
            <a:endParaRPr lang="en-US"/>
          </a:p>
          <a:p>
            <a:pPr marL="114300" indent="0">
              <a:buNone/>
            </a:pPr>
            <a:r>
              <a:rPr lang="en-US" sz="2200"/>
              <a:t> 4. </a:t>
            </a:r>
            <a:r>
              <a:rPr lang="en-US" sz="2200" b="1">
                <a:solidFill>
                  <a:schemeClr val="accent2">
                    <a:lumMod val="49000"/>
                  </a:schemeClr>
                </a:solidFill>
              </a:rPr>
              <a:t>Bivariate Analysis Steps</a:t>
            </a:r>
            <a:r>
              <a:rPr lang="en-US" sz="2200"/>
              <a:t> :</a:t>
            </a:r>
            <a:endParaRPr lang="en-US"/>
          </a:p>
          <a:p>
            <a:pPr marL="114300" indent="0">
              <a:buNone/>
            </a:pPr>
            <a:r>
              <a:rPr lang="en-US" sz="2200"/>
              <a:t>      </a:t>
            </a:r>
            <a:r>
              <a:rPr lang="en-US" sz="2200" b="1"/>
              <a:t> Non-Visual</a:t>
            </a:r>
            <a:r>
              <a:rPr lang="en-US" sz="2200"/>
              <a:t>: Calculating correlation coefficients, performing regression analysis.</a:t>
            </a:r>
            <a:endParaRPr lang="en-US"/>
          </a:p>
          <a:p>
            <a:pPr marL="114300" indent="0">
              <a:buNone/>
            </a:pPr>
            <a:r>
              <a:rPr lang="en-US" sz="2200"/>
              <a:t>       </a:t>
            </a:r>
            <a:r>
              <a:rPr lang="en-US" sz="2200" b="1"/>
              <a:t>Visual</a:t>
            </a:r>
            <a:r>
              <a:rPr lang="en-US" sz="2200"/>
              <a:t>: Creating scatter plots and heatmaps to explore relationships between variables</a:t>
            </a:r>
            <a:endParaRPr lang="en-US"/>
          </a:p>
        </p:txBody>
      </p:sp>
    </p:spTree>
    <p:extLst>
      <p:ext uri="{BB962C8B-B14F-4D97-AF65-F5344CB8AC3E}">
        <p14:creationId xmlns:p14="http://schemas.microsoft.com/office/powerpoint/2010/main" val="298570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BAA2-9391-3836-EAD9-AF8867E834FA}"/>
              </a:ext>
            </a:extLst>
          </p:cNvPr>
          <p:cNvSpPr>
            <a:spLocks noGrp="1"/>
          </p:cNvSpPr>
          <p:nvPr>
            <p:ph type="title"/>
          </p:nvPr>
        </p:nvSpPr>
        <p:spPr>
          <a:xfrm>
            <a:off x="710392" y="658482"/>
            <a:ext cx="4679859" cy="593785"/>
          </a:xfrm>
        </p:spPr>
        <p:txBody>
          <a:bodyPr>
            <a:noAutofit/>
          </a:bodyPr>
          <a:lstStyle/>
          <a:p>
            <a:r>
              <a:rPr lang="en-US" sz="3600" b="1">
                <a:solidFill>
                  <a:srgbClr val="C00000"/>
                </a:solidFill>
              </a:rPr>
              <a:t>Univariate Analysis :</a:t>
            </a:r>
          </a:p>
        </p:txBody>
      </p:sp>
      <p:pic>
        <p:nvPicPr>
          <p:cNvPr id="6" name="Picture Placeholder 5">
            <a:extLst>
              <a:ext uri="{FF2B5EF4-FFF2-40B4-BE49-F238E27FC236}">
                <a16:creationId xmlns:a16="http://schemas.microsoft.com/office/drawing/2014/main" id="{F704218A-10C6-81F0-E655-6089E37327A2}"/>
              </a:ext>
            </a:extLst>
          </p:cNvPr>
          <p:cNvPicPr>
            <a:picLocks noGrp="1" noChangeAspect="1"/>
          </p:cNvPicPr>
          <p:nvPr>
            <p:ph type="pic" idx="2"/>
          </p:nvPr>
        </p:nvPicPr>
        <p:blipFill>
          <a:blip r:embed="rId2"/>
          <a:srcRect l="1251" t="-74" r="-795"/>
          <a:stretch/>
        </p:blipFill>
        <p:spPr>
          <a:xfrm>
            <a:off x="4986109" y="652912"/>
            <a:ext cx="7207397" cy="5165006"/>
          </a:xfrm>
        </p:spPr>
      </p:pic>
      <p:sp>
        <p:nvSpPr>
          <p:cNvPr id="3" name="Text Placeholder 2">
            <a:extLst>
              <a:ext uri="{FF2B5EF4-FFF2-40B4-BE49-F238E27FC236}">
                <a16:creationId xmlns:a16="http://schemas.microsoft.com/office/drawing/2014/main" id="{267CD99F-5B63-73CA-3974-DA3EFBBF25EB}"/>
              </a:ext>
            </a:extLst>
          </p:cNvPr>
          <p:cNvSpPr>
            <a:spLocks noGrp="1"/>
          </p:cNvSpPr>
          <p:nvPr>
            <p:ph type="body" idx="1"/>
          </p:nvPr>
        </p:nvSpPr>
        <p:spPr>
          <a:xfrm>
            <a:off x="480355" y="1712343"/>
            <a:ext cx="4291670" cy="3811588"/>
          </a:xfrm>
        </p:spPr>
        <p:txBody>
          <a:bodyPr>
            <a:normAutofit/>
          </a:bodyPr>
          <a:lstStyle/>
          <a:p>
            <a:pPr marL="571500" indent="-342900">
              <a:buChar char="•"/>
            </a:pPr>
            <a:r>
              <a:rPr lang="en-US" sz="2200" dirty="0"/>
              <a:t>The targeted salary attribute having outliers that are skewed right . It indicates that most of the candidates having higher </a:t>
            </a:r>
            <a:r>
              <a:rPr lang="en-US" sz="2200"/>
              <a:t>salaries than the average.</a:t>
            </a:r>
            <a:endParaRPr lang="en-US" sz="2200" dirty="0"/>
          </a:p>
          <a:p>
            <a:pPr marL="571500" indent="-342900">
              <a:buChar char="•"/>
            </a:pPr>
            <a:r>
              <a:rPr lang="en-US" sz="2200" dirty="0"/>
              <a:t>A significant peak at 4,000,000 suggest that larger number of employees work at this range.</a:t>
            </a:r>
          </a:p>
        </p:txBody>
      </p:sp>
    </p:spTree>
    <p:extLst>
      <p:ext uri="{BB962C8B-B14F-4D97-AF65-F5344CB8AC3E}">
        <p14:creationId xmlns:p14="http://schemas.microsoft.com/office/powerpoint/2010/main" val="14413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F1BD-7CB3-8BDB-51A4-03539B917B07}"/>
              </a:ext>
            </a:extLst>
          </p:cNvPr>
          <p:cNvSpPr>
            <a:spLocks noGrp="1"/>
          </p:cNvSpPr>
          <p:nvPr>
            <p:ph type="title"/>
          </p:nvPr>
        </p:nvSpPr>
        <p:spPr>
          <a:xfrm>
            <a:off x="7280845" y="931653"/>
            <a:ext cx="4248538" cy="665672"/>
          </a:xfrm>
        </p:spPr>
        <p:txBody>
          <a:bodyPr>
            <a:normAutofit/>
          </a:bodyPr>
          <a:lstStyle/>
          <a:p>
            <a:r>
              <a:rPr lang="en-US" sz="4000" b="1" dirty="0">
                <a:solidFill>
                  <a:srgbClr val="FF0000"/>
                </a:solidFill>
              </a:rPr>
              <a:t>Bivariate Analysis :</a:t>
            </a:r>
          </a:p>
        </p:txBody>
      </p:sp>
      <p:pic>
        <p:nvPicPr>
          <p:cNvPr id="5" name="Picture Placeholder 4">
            <a:extLst>
              <a:ext uri="{FF2B5EF4-FFF2-40B4-BE49-F238E27FC236}">
                <a16:creationId xmlns:a16="http://schemas.microsoft.com/office/drawing/2014/main" id="{00B90326-8588-2E75-86A8-734A40FBCA61}"/>
              </a:ext>
            </a:extLst>
          </p:cNvPr>
          <p:cNvPicPr>
            <a:picLocks noGrp="1" noChangeAspect="1"/>
          </p:cNvPicPr>
          <p:nvPr>
            <p:ph type="pic" idx="2"/>
          </p:nvPr>
        </p:nvPicPr>
        <p:blipFill>
          <a:blip r:embed="rId2"/>
          <a:srcRect t="126" b="126"/>
          <a:stretch/>
        </p:blipFill>
        <p:spPr>
          <a:xfrm>
            <a:off x="482391" y="958551"/>
            <a:ext cx="6459747" cy="5175549"/>
          </a:xfrm>
        </p:spPr>
      </p:pic>
      <p:sp>
        <p:nvSpPr>
          <p:cNvPr id="4" name="Text Placeholder 3">
            <a:extLst>
              <a:ext uri="{FF2B5EF4-FFF2-40B4-BE49-F238E27FC236}">
                <a16:creationId xmlns:a16="http://schemas.microsoft.com/office/drawing/2014/main" id="{9C45664D-59B4-560B-44A9-B767E5961210}"/>
              </a:ext>
            </a:extLst>
          </p:cNvPr>
          <p:cNvSpPr>
            <a:spLocks noGrp="1"/>
          </p:cNvSpPr>
          <p:nvPr>
            <p:ph type="body" idx="1"/>
          </p:nvPr>
        </p:nvSpPr>
        <p:spPr>
          <a:xfrm>
            <a:off x="7280845" y="2057400"/>
            <a:ext cx="4248538" cy="3811588"/>
          </a:xfrm>
        </p:spPr>
        <p:txBody>
          <a:bodyPr/>
          <a:lstStyle/>
          <a:p>
            <a:pPr marL="514350" indent="-285750">
              <a:buChar char="•"/>
            </a:pPr>
            <a:r>
              <a:rPr lang="en-US" sz="2200" dirty="0"/>
              <a:t>From the Box plot it is seen that males are tend to earn a higher distributed salaries compared to the females though the average salary tend to approximately same. </a:t>
            </a:r>
          </a:p>
          <a:p>
            <a:pPr marL="514350" indent="-285750">
              <a:buChar char="•"/>
            </a:pPr>
            <a:r>
              <a:rPr lang="en-US" sz="2200" dirty="0"/>
              <a:t>A similar bar plot is drawn between the other columns in this bivariate analysis.</a:t>
            </a:r>
          </a:p>
        </p:txBody>
      </p:sp>
    </p:spTree>
    <p:extLst>
      <p:ext uri="{BB962C8B-B14F-4D97-AF65-F5344CB8AC3E}">
        <p14:creationId xmlns:p14="http://schemas.microsoft.com/office/powerpoint/2010/main" val="254708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FBB4-232A-FF3C-33AD-7214B83B8456}"/>
              </a:ext>
            </a:extLst>
          </p:cNvPr>
          <p:cNvSpPr>
            <a:spLocks noGrp="1"/>
          </p:cNvSpPr>
          <p:nvPr>
            <p:ph type="title"/>
          </p:nvPr>
        </p:nvSpPr>
        <p:spPr/>
        <p:txBody>
          <a:bodyPr/>
          <a:lstStyle/>
          <a:p>
            <a:r>
              <a:rPr lang="en-US" b="1" dirty="0">
                <a:solidFill>
                  <a:srgbClr val="FF0000"/>
                </a:solidFill>
              </a:rPr>
              <a:t>Research Questions :</a:t>
            </a:r>
          </a:p>
        </p:txBody>
      </p:sp>
      <p:sp>
        <p:nvSpPr>
          <p:cNvPr id="4" name="Text Placeholder 3">
            <a:extLst>
              <a:ext uri="{FF2B5EF4-FFF2-40B4-BE49-F238E27FC236}">
                <a16:creationId xmlns:a16="http://schemas.microsoft.com/office/drawing/2014/main" id="{4E8E3CE1-1125-E478-4503-E16FC3BC1535}"/>
              </a:ext>
            </a:extLst>
          </p:cNvPr>
          <p:cNvSpPr>
            <a:spLocks noGrp="1"/>
          </p:cNvSpPr>
          <p:nvPr>
            <p:ph type="body" idx="1"/>
          </p:nvPr>
        </p:nvSpPr>
        <p:spPr/>
        <p:txBody>
          <a:bodyPr/>
          <a:lstStyle/>
          <a:p>
            <a:pPr marL="114300" indent="0">
              <a:buNone/>
            </a:pPr>
            <a:r>
              <a:rPr lang="en-US" b="1" dirty="0">
                <a:solidFill>
                  <a:srgbClr val="0070C0"/>
                </a:solidFill>
              </a:rPr>
              <a:t>Is there any Relationship between Gender and Specialization?</a:t>
            </a:r>
            <a:endParaRPr lang="en-US"/>
          </a:p>
          <a:p>
            <a:pPr marL="114300" indent="0">
              <a:buNone/>
            </a:pPr>
            <a:r>
              <a:rPr lang="en-US" dirty="0"/>
              <a:t>Ans. </a:t>
            </a:r>
          </a:p>
          <a:p>
            <a:pPr marL="114300" indent="0">
              <a:buNone/>
            </a:pPr>
            <a:r>
              <a:rPr lang="en-US" dirty="0"/>
              <a:t>From, Chi- Square test statistics : 45.25649, P- value : 3.51, There is a relationship between Gender and Specialization.</a:t>
            </a:r>
          </a:p>
        </p:txBody>
      </p:sp>
      <p:sp>
        <p:nvSpPr>
          <p:cNvPr id="5" name="Text Placeholder 4">
            <a:extLst>
              <a:ext uri="{FF2B5EF4-FFF2-40B4-BE49-F238E27FC236}">
                <a16:creationId xmlns:a16="http://schemas.microsoft.com/office/drawing/2014/main" id="{283AD6A9-1D43-63AC-75B5-5CD60CB07A2A}"/>
              </a:ext>
            </a:extLst>
          </p:cNvPr>
          <p:cNvSpPr>
            <a:spLocks noGrp="1"/>
          </p:cNvSpPr>
          <p:nvPr>
            <p:ph type="body" idx="2"/>
          </p:nvPr>
        </p:nvSpPr>
        <p:spPr/>
        <p:txBody>
          <a:bodyPr/>
          <a:lstStyle/>
          <a:p>
            <a:pPr marL="114300" indent="0">
              <a:buNone/>
            </a:pPr>
            <a:r>
              <a:rPr lang="en-US" b="1" dirty="0">
                <a:solidFill>
                  <a:schemeClr val="accent4">
                    <a:lumMod val="49000"/>
                  </a:schemeClr>
                </a:solidFill>
              </a:rPr>
              <a:t>How do quantitative ability     scores correlate with computer programming scores?</a:t>
            </a:r>
          </a:p>
          <a:p>
            <a:pPr marL="114300" indent="0">
              <a:buNone/>
            </a:pPr>
            <a:r>
              <a:rPr lang="en-US" dirty="0">
                <a:solidFill>
                  <a:schemeClr val="tx1">
                    <a:lumMod val="95000"/>
                    <a:lumOff val="5000"/>
                  </a:schemeClr>
                </a:solidFill>
              </a:rPr>
              <a:t>Ans.</a:t>
            </a:r>
          </a:p>
          <a:p>
            <a:pPr marL="114300" indent="0">
              <a:buNone/>
            </a:pPr>
            <a:r>
              <a:rPr lang="en-US" dirty="0">
                <a:solidFill>
                  <a:schemeClr val="tx1">
                    <a:lumMod val="95000"/>
                    <a:lumOff val="5000"/>
                  </a:schemeClr>
                </a:solidFill>
              </a:rPr>
              <a:t>A strong positive correlation value of 0.64 can be seen that there is linear relationship between programming scores and quantitative scores .</a:t>
            </a:r>
            <a:endParaRPr lang="en-US" dirty="0"/>
          </a:p>
        </p:txBody>
      </p:sp>
    </p:spTree>
    <p:extLst>
      <p:ext uri="{BB962C8B-B14F-4D97-AF65-F5344CB8AC3E}">
        <p14:creationId xmlns:p14="http://schemas.microsoft.com/office/powerpoint/2010/main" val="84607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D4C4-4511-DD7B-8BAD-EBED1D1479EB}"/>
              </a:ext>
            </a:extLst>
          </p:cNvPr>
          <p:cNvSpPr>
            <a:spLocks noGrp="1"/>
          </p:cNvSpPr>
          <p:nvPr>
            <p:ph type="title"/>
          </p:nvPr>
        </p:nvSpPr>
        <p:spPr/>
        <p:txBody>
          <a:bodyPr/>
          <a:lstStyle/>
          <a:p>
            <a:r>
              <a:rPr lang="en-US" b="1">
                <a:solidFill>
                  <a:srgbClr val="C00000"/>
                </a:solidFill>
              </a:rPr>
              <a:t>Conclusion :</a:t>
            </a:r>
            <a:endParaRPr lang="en-US">
              <a:solidFill>
                <a:srgbClr val="C00000"/>
              </a:solidFill>
            </a:endParaRPr>
          </a:p>
        </p:txBody>
      </p:sp>
      <p:sp>
        <p:nvSpPr>
          <p:cNvPr id="3" name="Text Placeholder 2">
            <a:extLst>
              <a:ext uri="{FF2B5EF4-FFF2-40B4-BE49-F238E27FC236}">
                <a16:creationId xmlns:a16="http://schemas.microsoft.com/office/drawing/2014/main" id="{E78A3C51-D1F6-0B64-9B6B-35503DACA42D}"/>
              </a:ext>
            </a:extLst>
          </p:cNvPr>
          <p:cNvSpPr>
            <a:spLocks noGrp="1"/>
          </p:cNvSpPr>
          <p:nvPr>
            <p:ph type="body" idx="1"/>
          </p:nvPr>
        </p:nvSpPr>
        <p:spPr>
          <a:xfrm>
            <a:off x="838200" y="1034870"/>
            <a:ext cx="10515600" cy="4351338"/>
          </a:xfrm>
        </p:spPr>
        <p:txBody>
          <a:bodyPr spcFirstLastPara="1" wrap="square" lIns="91425" tIns="45700" rIns="91425" bIns="45700" anchor="t" anchorCtr="0">
            <a:noAutofit/>
          </a:bodyPr>
          <a:lstStyle/>
          <a:p>
            <a:pPr marL="114300" indent="0">
              <a:buNone/>
            </a:pPr>
            <a:endParaRPr lang="en-US"/>
          </a:p>
          <a:p>
            <a:pPr marL="114300" indent="0">
              <a:buNone/>
            </a:pPr>
            <a:r>
              <a:rPr lang="en-US" sz="2000">
                <a:cs typeface="Times New Roman"/>
              </a:rPr>
              <a:t>Through this entire Exploratory Data Analysis, the drawn insights deals with the salary field which gives the hypothetical ideas about the how the particular parameters contributes the job opportunities that may be the specialization, exam scores, skills and more in the path. Few key points are...</a:t>
            </a:r>
            <a:endParaRPr lang="en-US" sz="2000"/>
          </a:p>
          <a:p>
            <a:pPr marL="571500" indent="-457200">
              <a:buAutoNum type="arabicPeriod"/>
            </a:pPr>
            <a:r>
              <a:rPr lang="en-US" sz="2000" b="1">
                <a:cs typeface="Times New Roman"/>
              </a:rPr>
              <a:t>Salary Distribution</a:t>
            </a:r>
            <a:r>
              <a:rPr lang="en-US" sz="2000">
                <a:cs typeface="Times New Roman"/>
              </a:rPr>
              <a:t>:</a:t>
            </a:r>
            <a:endParaRPr lang="en-US" sz="2000"/>
          </a:p>
          <a:p>
            <a:pPr lvl="1"/>
            <a:r>
              <a:rPr lang="en-US" sz="2000">
                <a:cs typeface="Times New Roman"/>
              </a:rPr>
              <a:t>The salary attribute shows right-skewed outliers, indicating that a few candidates earn significantly more than the average salary.</a:t>
            </a:r>
            <a:br>
              <a:rPr lang="en-US" sz="2000">
                <a:cs typeface="Times New Roman"/>
              </a:rPr>
            </a:br>
            <a:br>
              <a:rPr lang="en-US" sz="2000">
                <a:cs typeface="Times New Roman"/>
              </a:rPr>
            </a:br>
            <a:endParaRPr lang="en-US" sz="2000">
              <a:cs typeface="Times New Roman"/>
            </a:endParaRPr>
          </a:p>
          <a:p>
            <a:pPr>
              <a:buAutoNum type="arabicPeriod"/>
            </a:pPr>
            <a:r>
              <a:rPr lang="en-US" sz="2000" b="1">
                <a:cs typeface="Times New Roman"/>
              </a:rPr>
              <a:t>Engineering Scores</a:t>
            </a:r>
            <a:r>
              <a:rPr lang="en-US" sz="2000">
                <a:cs typeface="Times New Roman"/>
              </a:rPr>
              <a:t>:</a:t>
            </a:r>
            <a:endParaRPr lang="en-US" sz="2000"/>
          </a:p>
          <a:p>
            <a:pPr lvl="1"/>
            <a:r>
              <a:rPr lang="en-US" sz="2000">
                <a:cs typeface="Times New Roman"/>
              </a:rPr>
              <a:t>Fields like Computer Science, Mechanical Engineering, Civil Engineering, Electrical Engineering, and Telecom Engineering have right-skewed outliers, suggesting higher scores pulling the mean to the right.</a:t>
            </a:r>
            <a:br>
              <a:rPr lang="en-US" sz="2000">
                <a:cs typeface="Times New Roman"/>
              </a:rPr>
            </a:br>
            <a:endParaRPr lang="en-US" sz="2000">
              <a:cs typeface="Times New Roman"/>
            </a:endParaRPr>
          </a:p>
          <a:p>
            <a:pPr>
              <a:buAutoNum type="arabicPeriod"/>
            </a:pPr>
            <a:endParaRPr lang="en-US"/>
          </a:p>
        </p:txBody>
      </p:sp>
    </p:spTree>
    <p:extLst>
      <p:ext uri="{BB962C8B-B14F-4D97-AF65-F5344CB8AC3E}">
        <p14:creationId xmlns:p14="http://schemas.microsoft.com/office/powerpoint/2010/main" val="258960359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3</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Business Problem :</vt:lpstr>
      <vt:lpstr>Objective of the project :</vt:lpstr>
      <vt:lpstr>Exploratory Data Analysis: </vt:lpstr>
      <vt:lpstr>Univariate Analysis :</vt:lpstr>
      <vt:lpstr>Bivariate Analysis :</vt:lpstr>
      <vt:lpstr>Research Questions :</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revision>101</cp:revision>
  <dcterms:created xsi:type="dcterms:W3CDTF">2021-02-16T05:19:01Z</dcterms:created>
  <dcterms:modified xsi:type="dcterms:W3CDTF">2024-10-06T17:56:06Z</dcterms:modified>
</cp:coreProperties>
</file>