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f3bc9071c2fa0b7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f3bc9071c2fa0b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5084de0336163e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5084de0336163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e84aa68d17d88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e84aa68d17d88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8efa3a746407a0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8efa3a746407a0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8efa3a746407a0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8efa3a746407a0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8efa3a746407a0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8efa3a746407a0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f3bc9071c2fa0b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f3bc9071c2fa0b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f3bc9071c2fa0b7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f3bc9071c2fa0b7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4071e646f92122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4071e646f92122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5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6383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Power Of Storytelling</a:t>
            </a:r>
            <a:endParaRPr sz="6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0825"/>
            <a:ext cx="9144004" cy="398434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4000"/>
              </a:srgbClr>
            </a:outerShdw>
          </a:effectLst>
        </p:spPr>
      </p:pic>
      <p:sp>
        <p:nvSpPr>
          <p:cNvPr id="57" name="Google Shape;57;p13"/>
          <p:cNvSpPr txBox="1"/>
          <p:nvPr/>
        </p:nvSpPr>
        <p:spPr>
          <a:xfrm flipH="1" rot="10800000">
            <a:off x="4675" y="1702222"/>
            <a:ext cx="9144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J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-5" y="10"/>
            <a:ext cx="91440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"The most powerful person in the world is the storyteller. The storyteller sets the vision, values, and agenda of an entire generation that is to come."  </a:t>
            </a:r>
            <a:endParaRPr b="1" sz="4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b="1" sz="4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          - </a:t>
            </a:r>
            <a:r>
              <a:rPr b="1" lang="en" sz="4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Steve Jobs</a:t>
            </a:r>
            <a:endParaRPr b="1" sz="4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4670" y="2044479"/>
            <a:ext cx="91440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               Vodafone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                 5 star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                 Amul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                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" y="0"/>
            <a:ext cx="4786825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1500" y="0"/>
            <a:ext cx="4357175" cy="269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1500" y="2698363"/>
            <a:ext cx="4357175" cy="2445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4675" y="728512"/>
            <a:ext cx="91440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</a:rPr>
              <a:t>          </a:t>
            </a:r>
            <a:r>
              <a:rPr b="1" lang="en" sz="4000">
                <a:solidFill>
                  <a:schemeClr val="dk2"/>
                </a:solidFill>
              </a:rPr>
              <a:t>Storytelling….</a:t>
            </a:r>
            <a:endParaRPr b="1" sz="4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2"/>
                </a:solidFill>
              </a:rPr>
              <a:t>            </a:t>
            </a:r>
            <a:endParaRPr b="1" sz="4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2"/>
                </a:solidFill>
              </a:rPr>
              <a:t>                            </a:t>
            </a:r>
            <a:r>
              <a:rPr lang="en" sz="4000">
                <a:solidFill>
                  <a:schemeClr val="dk2"/>
                </a:solidFill>
              </a:rPr>
              <a:t>1. Captivates</a:t>
            </a:r>
            <a:endParaRPr sz="4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</a:rPr>
              <a:t>                            2. Connects</a:t>
            </a:r>
            <a:endParaRPr sz="4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</a:rPr>
              <a:t>                            3. Inspires</a:t>
            </a:r>
            <a:endParaRPr sz="4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2"/>
                </a:solidFill>
              </a:rPr>
              <a:t>       </a:t>
            </a:r>
            <a:endParaRPr b="1" sz="4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-5" y="606097"/>
            <a:ext cx="91440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       </a:t>
            </a:r>
            <a:r>
              <a:rPr b="1" lang="en" sz="2800">
                <a:solidFill>
                  <a:schemeClr val="dk2"/>
                </a:solidFill>
              </a:rPr>
              <a:t>      </a:t>
            </a:r>
            <a:r>
              <a:rPr b="1" lang="en" sz="4000">
                <a:solidFill>
                  <a:schemeClr val="dk2"/>
                </a:solidFill>
              </a:rPr>
              <a:t>Why Storytelling Matters?</a:t>
            </a:r>
            <a:endParaRPr b="1" sz="4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dk2"/>
              </a:solidFill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</a:pPr>
            <a:r>
              <a:rPr lang="en" sz="4000">
                <a:solidFill>
                  <a:schemeClr val="dk2"/>
                </a:solidFill>
              </a:rPr>
              <a:t>Connect with your audience on an emotional level.</a:t>
            </a:r>
            <a:endParaRPr sz="4000">
              <a:solidFill>
                <a:schemeClr val="dk2"/>
              </a:solidFill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</a:pPr>
            <a:r>
              <a:rPr lang="en" sz="4000">
                <a:solidFill>
                  <a:schemeClr val="dk2"/>
                </a:solidFill>
              </a:rPr>
              <a:t>Make your brand memorable.</a:t>
            </a:r>
            <a:endParaRPr sz="4000">
              <a:solidFill>
                <a:schemeClr val="dk2"/>
              </a:solidFill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</a:pPr>
            <a:r>
              <a:rPr lang="en" sz="4000">
                <a:solidFill>
                  <a:schemeClr val="dk2"/>
                </a:solidFill>
              </a:rPr>
              <a:t>Drive engagement</a:t>
            </a:r>
            <a:endParaRPr sz="4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-11" y="373610"/>
            <a:ext cx="9144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</a:rPr>
              <a:t>     </a:t>
            </a:r>
            <a:r>
              <a:rPr b="1" lang="en" sz="4000">
                <a:solidFill>
                  <a:schemeClr val="dk2"/>
                </a:solidFill>
              </a:rPr>
              <a:t>     The "Share a Coke" Campaign: A Storytelling Masterclass</a:t>
            </a:r>
            <a:endParaRPr b="1" sz="4000">
              <a:solidFill>
                <a:schemeClr val="dk2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375" y="1789600"/>
            <a:ext cx="4878625" cy="33539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4675" y="1789600"/>
            <a:ext cx="42606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Launched in 2011, the "Share a Coke" campaign was a global phenomenon that replaced the Coca-Cola logo with popular names on cans and bottles</a:t>
            </a:r>
            <a:r>
              <a:rPr lang="en" sz="3500">
                <a:solidFill>
                  <a:schemeClr val="dk2"/>
                </a:solidFill>
              </a:rPr>
              <a:t>.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264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53937"/>
            <a:ext cx="3627622" cy="203716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3780023" y="2953919"/>
            <a:ext cx="5364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</a:pPr>
            <a:r>
              <a:rPr lang="en" sz="3000">
                <a:solidFill>
                  <a:schemeClr val="dk2"/>
                </a:solidFill>
              </a:rPr>
              <a:t>Personalized coke by replacing their logo with their loved ones name</a:t>
            </a:r>
            <a:endParaRPr sz="3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75" y="1"/>
            <a:ext cx="8991601" cy="24034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 rot="-1015">
            <a:off x="0" y="1360"/>
            <a:ext cx="914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2"/>
                </a:solidFill>
              </a:rPr>
              <a:t>Nike's Just Do It Campaign </a:t>
            </a:r>
            <a:endParaRPr b="1" sz="4000">
              <a:solidFill>
                <a:schemeClr val="dk2"/>
              </a:solidFill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4670" y="2571760"/>
            <a:ext cx="9144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4670" y="2403460"/>
            <a:ext cx="914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2"/>
                </a:solidFill>
              </a:rPr>
              <a:t>Apple’s Product Launch Events</a:t>
            </a:r>
            <a:endParaRPr b="1" sz="4000">
              <a:solidFill>
                <a:schemeClr val="dk2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03450"/>
            <a:ext cx="9144000" cy="274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-5" y="0"/>
            <a:ext cx="9144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</a:rPr>
              <a:t>Not just in marketing……..</a:t>
            </a:r>
            <a:endParaRPr sz="4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2"/>
              </a:solidFill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5150"/>
            <a:ext cx="4968952" cy="392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950" y="1215150"/>
            <a:ext cx="4175050" cy="377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-5" y="587417"/>
            <a:ext cx="9144000" cy="47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2"/>
                </a:solidFill>
              </a:rPr>
              <a:t>Storytelling</a:t>
            </a:r>
            <a:endParaRPr sz="37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2"/>
                </a:solidFill>
              </a:rPr>
              <a:t>            1. Evoke emotions</a:t>
            </a:r>
            <a:endParaRPr sz="37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2"/>
                </a:solidFill>
              </a:rPr>
              <a:t>            2. Convey messages </a:t>
            </a:r>
            <a:endParaRPr sz="37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2"/>
                </a:solidFill>
              </a:rPr>
              <a:t>            3. Foster Communication</a:t>
            </a:r>
            <a:endParaRPr sz="37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2"/>
                </a:solidFill>
              </a:rPr>
              <a:t>This makes it an essential component in human communation and expression </a:t>
            </a:r>
            <a:endParaRPr sz="37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2"/>
                </a:solidFill>
              </a:rPr>
              <a:t>            </a:t>
            </a:r>
            <a:endParaRPr sz="3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