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9.jpeg" ContentType="image/jpeg"/>
  <Override PartName="/ppt/media/image11.jpeg" ContentType="image/jpeg"/>
  <Override PartName="/ppt/media/image15.jpeg" ContentType="image/jpeg"/>
  <Override PartName="/ppt/media/image14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media/image13.jpeg" ContentType="image/jpeg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1256400" y="1491840"/>
            <a:ext cx="6630840" cy="54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38200" y="1237320"/>
            <a:ext cx="6267600" cy="223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164;p8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61616">
              <a:alpha val="4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 rot="600">
            <a:off x="719640" y="1303560"/>
            <a:ext cx="7703640" cy="201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12000" spc="-1" strike="noStrike">
                <a:solidFill>
                  <a:srgbClr val="faf9ec"/>
                </a:solidFill>
                <a:latin typeface="Cinzel"/>
                <a:ea typeface="Cinzel"/>
              </a:rPr>
              <a:t>xx%</a:t>
            </a:r>
            <a:endParaRPr b="0" lang="en-IN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4;p67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61616">
              <a:alpha val="5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6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168;p8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61616">
              <a:alpha val="4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 rot="21598800">
            <a:off x="720000" y="3075840"/>
            <a:ext cx="3286080" cy="604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6;p6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61616">
              <a:alpha val="5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 rot="1800">
            <a:off x="2909520" y="1653840"/>
            <a:ext cx="1051560" cy="9666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5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50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IN" sz="5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1508040"/>
            <a:ext cx="2193120" cy="791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 rot="1800">
            <a:off x="2909880" y="3326040"/>
            <a:ext cx="1051560" cy="9666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720000" y="3180240"/>
            <a:ext cx="2193120" cy="791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 rot="21598200">
            <a:off x="5182200" y="1654200"/>
            <a:ext cx="1051560" cy="9666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title"/>
          </p:nvPr>
        </p:nvSpPr>
        <p:spPr>
          <a:xfrm>
            <a:off x="6230880" y="1508040"/>
            <a:ext cx="2193120" cy="791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title"/>
          </p:nvPr>
        </p:nvSpPr>
        <p:spPr>
          <a:xfrm rot="21598200">
            <a:off x="5182200" y="3326400"/>
            <a:ext cx="1051560" cy="9666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title"/>
          </p:nvPr>
        </p:nvSpPr>
        <p:spPr>
          <a:xfrm>
            <a:off x="6230880" y="3180240"/>
            <a:ext cx="2193120" cy="791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9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6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31;p64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61616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000" y="2612880"/>
            <a:ext cx="4359960" cy="153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4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720000" y="581040"/>
            <a:ext cx="1863360" cy="18054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11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36;p65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61616">
              <a:alpha val="4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256400" y="149184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60;p7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61616">
              <a:alpha val="5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6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title"/>
          </p:nvPr>
        </p:nvSpPr>
        <p:spPr>
          <a:xfrm>
            <a:off x="1680480" y="1356120"/>
            <a:ext cx="27414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1680480" y="3755160"/>
            <a:ext cx="27414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1680480" y="2555640"/>
            <a:ext cx="27414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title"/>
          </p:nvPr>
        </p:nvSpPr>
        <p:spPr>
          <a:xfrm>
            <a:off x="4726080" y="3708360"/>
            <a:ext cx="27414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title"/>
          </p:nvPr>
        </p:nvSpPr>
        <p:spPr>
          <a:xfrm>
            <a:off x="4726080" y="1356120"/>
            <a:ext cx="27414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title"/>
          </p:nvPr>
        </p:nvSpPr>
        <p:spPr>
          <a:xfrm>
            <a:off x="4726080" y="2555640"/>
            <a:ext cx="27414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75;p7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61616">
              <a:alpha val="5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6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title"/>
          </p:nvPr>
        </p:nvSpPr>
        <p:spPr>
          <a:xfrm>
            <a:off x="910440" y="1842840"/>
            <a:ext cx="24678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title"/>
          </p:nvPr>
        </p:nvSpPr>
        <p:spPr>
          <a:xfrm>
            <a:off x="5765400" y="1842840"/>
            <a:ext cx="24678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title"/>
          </p:nvPr>
        </p:nvSpPr>
        <p:spPr>
          <a:xfrm>
            <a:off x="910440" y="3121200"/>
            <a:ext cx="24678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title"/>
          </p:nvPr>
        </p:nvSpPr>
        <p:spPr>
          <a:xfrm>
            <a:off x="5765400" y="3121200"/>
            <a:ext cx="24678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86;p7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61616">
              <a:alpha val="4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6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title"/>
          </p:nvPr>
        </p:nvSpPr>
        <p:spPr>
          <a:xfrm>
            <a:off x="3193920" y="1180800"/>
            <a:ext cx="40903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title"/>
          </p:nvPr>
        </p:nvSpPr>
        <p:spPr>
          <a:xfrm>
            <a:off x="3193920" y="2381040"/>
            <a:ext cx="40903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title"/>
          </p:nvPr>
        </p:nvSpPr>
        <p:spPr>
          <a:xfrm>
            <a:off x="3193920" y="3581280"/>
            <a:ext cx="40903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98;p75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61616">
              <a:alpha val="7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20000" y="2252160"/>
            <a:ext cx="2284920" cy="113832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6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title"/>
          </p:nvPr>
        </p:nvSpPr>
        <p:spPr>
          <a:xfrm>
            <a:off x="720000" y="1515240"/>
            <a:ext cx="22849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title"/>
          </p:nvPr>
        </p:nvSpPr>
        <p:spPr>
          <a:xfrm>
            <a:off x="3429360" y="2252160"/>
            <a:ext cx="2284920" cy="113832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6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title"/>
          </p:nvPr>
        </p:nvSpPr>
        <p:spPr>
          <a:xfrm>
            <a:off x="3429360" y="1515240"/>
            <a:ext cx="22849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title"/>
          </p:nvPr>
        </p:nvSpPr>
        <p:spPr>
          <a:xfrm>
            <a:off x="6138720" y="2252160"/>
            <a:ext cx="2284920" cy="113832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6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 type="title"/>
          </p:nvPr>
        </p:nvSpPr>
        <p:spPr>
          <a:xfrm>
            <a:off x="6138720" y="1515240"/>
            <a:ext cx="22849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6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110;p76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61616">
              <a:alpha val="5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6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ubTitle"/>
          </p:nvPr>
        </p:nvSpPr>
        <p:spPr>
          <a:xfrm rot="21599400">
            <a:off x="4741560" y="4502880"/>
            <a:ext cx="4195080" cy="425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af9ec"/>
                </a:solidFill>
                <a:latin typeface="Inter"/>
                <a:ea typeface="Inter"/>
              </a:rPr>
              <a:t>By - Karthick Js  23N221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title"/>
          </p:nvPr>
        </p:nvSpPr>
        <p:spPr>
          <a:xfrm>
            <a:off x="1438200" y="1244880"/>
            <a:ext cx="6267600" cy="223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000" spc="-1" strike="noStrike">
                <a:solidFill>
                  <a:srgbClr val="faf9ec"/>
                </a:solidFill>
                <a:latin typeface="Cinzel"/>
                <a:ea typeface="Cinzel"/>
              </a:rPr>
              <a:t>Hubble</a:t>
            </a:r>
            <a:r>
              <a:rPr b="1" lang="en" sz="5100" spc="-1" strike="noStrike">
                <a:solidFill>
                  <a:srgbClr val="faf9ec"/>
                </a:solidFill>
                <a:latin typeface="Cinzel"/>
                <a:ea typeface="Cinzel"/>
              </a:rPr>
              <a:t> </a:t>
            </a:r>
            <a:endParaRPr b="0" lang="en-IN" sz="5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100" spc="-1" strike="noStrike">
                <a:solidFill>
                  <a:srgbClr val="faf9ec"/>
                </a:solidFill>
                <a:latin typeface="Cinzel"/>
                <a:ea typeface="Cinzel"/>
              </a:rPr>
              <a:t>Space Telescope</a:t>
            </a:r>
            <a:endParaRPr b="0" lang="en-IN" sz="5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259;p15"/>
          <p:cNvSpPr/>
          <p:nvPr/>
        </p:nvSpPr>
        <p:spPr>
          <a:xfrm>
            <a:off x="311040" y="311040"/>
            <a:ext cx="843372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Google Shape;260;p15"/>
          <p:cNvSpPr/>
          <p:nvPr/>
        </p:nvSpPr>
        <p:spPr>
          <a:xfrm>
            <a:off x="298080" y="259200"/>
            <a:ext cx="8368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af9ec"/>
                </a:solidFill>
                <a:latin typeface="Inter"/>
                <a:ea typeface="Inter"/>
              </a:rPr>
              <a:t>	</a:t>
            </a:r>
            <a:r>
              <a:rPr b="1" lang="en" sz="2800" spc="-1" strike="noStrike">
                <a:solidFill>
                  <a:srgbClr val="faf9ec"/>
                </a:solidFill>
                <a:latin typeface="Cinzel"/>
                <a:ea typeface="Cinzel"/>
              </a:rPr>
              <a:t>Universe through hubble telescope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29" name="Google Shape;261;p15"/>
          <p:cNvSpPr/>
          <p:nvPr/>
        </p:nvSpPr>
        <p:spPr>
          <a:xfrm>
            <a:off x="303120" y="842040"/>
            <a:ext cx="8537760" cy="39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af9ec"/>
                </a:solidFill>
                <a:latin typeface="Inter"/>
                <a:ea typeface="Inter"/>
              </a:rPr>
              <a:t>	</a:t>
            </a:r>
            <a:endParaRPr b="0" lang="en-IN" sz="14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Hubble played a key role in determining the age of the universe.</a:t>
            </a:r>
            <a:endParaRPr b="0" lang="en-IN" sz="1900" spc="-1" strike="noStrike">
              <a:latin typeface="Arial"/>
            </a:endParaRPr>
          </a:p>
          <a:p>
            <a:pPr marL="1371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 </a:t>
            </a:r>
            <a:endParaRPr b="0" lang="en-IN" sz="19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In 1929, Edwin hubble discovered galaxies moves away from us,and coined the redshift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9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This changed the view of astrophysics  view of the universe.</a:t>
            </a:r>
            <a:endParaRPr b="0" lang="en-IN" sz="1900" spc="-1" strike="noStrike">
              <a:latin typeface="Arial"/>
            </a:endParaRPr>
          </a:p>
          <a:p>
            <a:pPr marL="1371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 </a:t>
            </a:r>
            <a:endParaRPr b="0" lang="en-IN" sz="19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Edwin Hubble deduced a constant known as hubble constant of the redshift and calculated the age of the universe.</a:t>
            </a:r>
            <a:endParaRPr b="0" lang="en-IN" sz="1900" spc="-1" strike="noStrike">
              <a:latin typeface="Arial"/>
            </a:endParaRPr>
          </a:p>
          <a:p>
            <a:pPr marL="1371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 </a:t>
            </a:r>
            <a:endParaRPr b="0" lang="en-IN" sz="19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But it failed as the distance value was not that accurate using the  old instruments.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266;p16"/>
          <p:cNvSpPr/>
          <p:nvPr/>
        </p:nvSpPr>
        <p:spPr>
          <a:xfrm>
            <a:off x="401760" y="324000"/>
            <a:ext cx="833040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af9ec"/>
                </a:solidFill>
                <a:latin typeface="Cinzel"/>
                <a:ea typeface="Cinzel"/>
              </a:rPr>
              <a:t>Universe through hubble telescope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31" name="Google Shape;267;p16"/>
          <p:cNvSpPr/>
          <p:nvPr/>
        </p:nvSpPr>
        <p:spPr>
          <a:xfrm>
            <a:off x="168480" y="984600"/>
            <a:ext cx="8770680" cy="39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af9ec"/>
                </a:solidFill>
                <a:latin typeface="Inter"/>
                <a:ea typeface="Inter"/>
              </a:rPr>
              <a:t>	</a:t>
            </a:r>
            <a:endParaRPr b="0" lang="en-IN" sz="14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Hubble helped to find out the precise value of the hubble constant.</a:t>
            </a:r>
            <a:endParaRPr b="0" lang="en-IN" sz="19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 </a:t>
            </a:r>
            <a:endParaRPr b="0" lang="en-IN" sz="19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By Hubble values The age of the universe is found out to be </a:t>
            </a:r>
            <a:r>
              <a:rPr b="1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13.8 Billion </a:t>
            </a: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years.</a:t>
            </a:r>
            <a:endParaRPr b="0" lang="en-IN" sz="19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 </a:t>
            </a:r>
            <a:endParaRPr b="0" lang="en-IN" sz="19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However there is still a debate going on as The values arrived by the cosmic microwave background is slightly different from that of hubble value.</a:t>
            </a:r>
            <a:endParaRPr b="0" lang="en-IN" sz="19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9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720000" y="2917800"/>
            <a:ext cx="4954320" cy="153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300" spc="-1" strike="noStrike">
                <a:solidFill>
                  <a:srgbClr val="faf9ec"/>
                </a:solidFill>
                <a:latin typeface="Cinzel"/>
                <a:ea typeface="Cinzel"/>
              </a:rPr>
              <a:t>Dark matter</a:t>
            </a:r>
            <a:endParaRPr b="0" lang="en-IN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title"/>
          </p:nvPr>
        </p:nvSpPr>
        <p:spPr>
          <a:xfrm>
            <a:off x="720000" y="1112400"/>
            <a:ext cx="1832040" cy="18054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0" spc="-1" strike="noStrike">
                <a:solidFill>
                  <a:srgbClr val="160d00"/>
                </a:solidFill>
                <a:latin typeface="Cinzel"/>
                <a:ea typeface="Cinzel"/>
              </a:rPr>
              <a:t>4</a:t>
            </a:r>
            <a:endParaRPr b="0" lang="en-IN" sz="1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ubTitle"/>
          </p:nvPr>
        </p:nvSpPr>
        <p:spPr>
          <a:xfrm rot="600">
            <a:off x="719640" y="4048200"/>
            <a:ext cx="4534560" cy="399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af9ec"/>
                </a:solidFill>
                <a:latin typeface="Inter"/>
                <a:ea typeface="Inter"/>
              </a:rPr>
              <a:t>Hubble study of Dark Matter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279;p27"/>
          <p:cNvSpPr/>
          <p:nvPr/>
        </p:nvSpPr>
        <p:spPr>
          <a:xfrm>
            <a:off x="361440" y="311040"/>
            <a:ext cx="84211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2286000" indent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900" spc="-1" strike="noStrike">
                <a:solidFill>
                  <a:srgbClr val="faf9ec"/>
                </a:solidFill>
                <a:latin typeface="Cinzel"/>
                <a:ea typeface="Cinzel"/>
              </a:rPr>
              <a:t>DARK MATTER</a:t>
            </a:r>
            <a:endParaRPr b="0" lang="en-IN" sz="2900" spc="-1" strike="noStrike">
              <a:latin typeface="Arial"/>
            </a:endParaRPr>
          </a:p>
        </p:txBody>
      </p:sp>
      <p:sp>
        <p:nvSpPr>
          <p:cNvPr id="536" name="Google Shape;280;p27"/>
          <p:cNvSpPr/>
          <p:nvPr/>
        </p:nvSpPr>
        <p:spPr>
          <a:xfrm>
            <a:off x="4832640" y="1710000"/>
            <a:ext cx="43401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Google Shape;281;p27"/>
          <p:cNvSpPr/>
          <p:nvPr/>
        </p:nvSpPr>
        <p:spPr>
          <a:xfrm>
            <a:off x="272160" y="971640"/>
            <a:ext cx="8705880" cy="39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900" spc="-1" strike="noStrike">
              <a:latin typeface="Arial"/>
            </a:endParaRPr>
          </a:p>
          <a:p>
            <a:pPr marL="914400" indent="-35568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faf9ec"/>
                </a:solidFill>
                <a:latin typeface="Inter"/>
                <a:ea typeface="Inter"/>
              </a:rPr>
              <a:t>In 2006, X-Chandra and Hubble first found out the traces of Dark Matter.</a:t>
            </a:r>
            <a:endParaRPr b="0" lang="en-IN" sz="2000" spc="-1" strike="noStrike">
              <a:latin typeface="Arial"/>
            </a:endParaRPr>
          </a:p>
          <a:p>
            <a:pPr marL="18288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914400" indent="-35568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faf9ec"/>
                </a:solidFill>
                <a:latin typeface="Inter"/>
                <a:ea typeface="Inter"/>
              </a:rPr>
              <a:t> </a:t>
            </a:r>
            <a:r>
              <a:rPr b="0" lang="en" sz="2000" spc="-1" strike="noStrike">
                <a:solidFill>
                  <a:srgbClr val="faf9ec"/>
                </a:solidFill>
                <a:latin typeface="Inter"/>
                <a:ea typeface="Inter"/>
              </a:rPr>
              <a:t>It was found at the galactic cluster as a mysterious particle holding up the galaxies in the cluster.</a:t>
            </a:r>
            <a:endParaRPr b="0" lang="en-IN" sz="2000" spc="-1" strike="noStrike">
              <a:latin typeface="Arial"/>
            </a:endParaRPr>
          </a:p>
          <a:p>
            <a:pPr marL="18288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af9ec"/>
                </a:solidFill>
                <a:latin typeface="Inter"/>
                <a:ea typeface="Inter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914400" indent="-35568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faf9ec"/>
                </a:solidFill>
                <a:latin typeface="Inter"/>
                <a:ea typeface="Inter"/>
              </a:rPr>
              <a:t>In 2004,Hubble found a image of the collision two galactic cluster which has a small ring like swelling which astrophysics term as dark matter ring</a:t>
            </a:r>
            <a:endParaRPr b="0" lang="en-IN" sz="2000" spc="-1" strike="noStrike">
              <a:latin typeface="Arial"/>
            </a:endParaRPr>
          </a:p>
          <a:p>
            <a:pPr marL="914400" indent="-35568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914400" indent="-35568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faf9ec"/>
                </a:solidFill>
                <a:latin typeface="Inter"/>
                <a:ea typeface="Inter"/>
              </a:rPr>
              <a:t>It is seen by the phenomenon of gravitational lensing. </a:t>
            </a: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	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286;p28" descr=""/>
          <p:cNvPicPr/>
          <p:nvPr/>
        </p:nvPicPr>
        <p:blipFill>
          <a:blip r:embed="rId1"/>
          <a:stretch/>
        </p:blipFill>
        <p:spPr>
          <a:xfrm>
            <a:off x="217080" y="152280"/>
            <a:ext cx="4213440" cy="4679640"/>
          </a:xfrm>
          <a:prstGeom prst="rect">
            <a:avLst/>
          </a:prstGeom>
          <a:ln w="0">
            <a:noFill/>
          </a:ln>
        </p:spPr>
      </p:pic>
      <p:sp>
        <p:nvSpPr>
          <p:cNvPr id="539" name="Google Shape;287;p28"/>
          <p:cNvSpPr/>
          <p:nvPr/>
        </p:nvSpPr>
        <p:spPr>
          <a:xfrm>
            <a:off x="4625280" y="250920"/>
            <a:ext cx="4158720" cy="44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af9ec"/>
                </a:solidFill>
                <a:latin typeface="Inter"/>
                <a:ea typeface="Inter"/>
              </a:rPr>
              <a:t>“ </a:t>
            </a:r>
            <a:r>
              <a:rPr b="0" lang="en" sz="2000" spc="-1" strike="noStrike">
                <a:solidFill>
                  <a:srgbClr val="faf9ec"/>
                </a:solidFill>
                <a:latin typeface="Inter"/>
                <a:ea typeface="Inter"/>
              </a:rPr>
              <a:t>I was annoyed when I saw the ring because It was a great flaw in our data.I couldn’t believe my result. But The more I tried to remove the ring The more it appeared.It took more than a year to convince myself that the ring was real” – Jee(astrophysicist at NASA)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 rot="21599400">
            <a:off x="4033800" y="3076200"/>
            <a:ext cx="3674520" cy="604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af9ec"/>
                </a:solidFill>
                <a:latin typeface="Cinzel"/>
                <a:ea typeface="Cinzel"/>
              </a:rPr>
              <a:t>– </a:t>
            </a:r>
            <a:r>
              <a:rPr b="1" lang="en" sz="2400" spc="-1" strike="noStrike">
                <a:solidFill>
                  <a:srgbClr val="faf9ec"/>
                </a:solidFill>
                <a:latin typeface="Cinzel"/>
                <a:ea typeface="Cinzel"/>
              </a:rPr>
              <a:t>Stephen Hawking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subTitle"/>
          </p:nvPr>
        </p:nvSpPr>
        <p:spPr>
          <a:xfrm>
            <a:off x="953280" y="832680"/>
            <a:ext cx="5602320" cy="2242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af9ec"/>
                </a:solidFill>
                <a:latin typeface="Inter"/>
                <a:ea typeface="Inter"/>
              </a:rPr>
              <a:t>“</a:t>
            </a:r>
            <a:r>
              <a:rPr b="0" lang="en" sz="2400" spc="-1" strike="noStrike">
                <a:solidFill>
                  <a:srgbClr val="faf9ec"/>
                </a:solidFill>
                <a:latin typeface="Inter"/>
                <a:ea typeface="Inter"/>
              </a:rPr>
              <a:t>We are just an advanced breed of monkeys on a minor planet on a very average star. But we can understand the universe . That makes us something special.”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298;g2bccdd83d38_1_38"/>
          <p:cNvSpPr/>
          <p:nvPr/>
        </p:nvSpPr>
        <p:spPr>
          <a:xfrm>
            <a:off x="324000" y="272160"/>
            <a:ext cx="8317440" cy="81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Google Shape;299;g2bccdd83d38_1_38"/>
          <p:cNvSpPr/>
          <p:nvPr/>
        </p:nvSpPr>
        <p:spPr>
          <a:xfrm>
            <a:off x="751320" y="1256760"/>
            <a:ext cx="7488360" cy="26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400" spc="-1" strike="noStrike">
                <a:solidFill>
                  <a:srgbClr val="faf9ec"/>
                </a:solidFill>
                <a:latin typeface="Cinzel"/>
                <a:ea typeface="Cinzel"/>
              </a:rPr>
              <a:t>Thanks for your    patience listening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 rot="1800">
            <a:off x="3052080" y="1653840"/>
            <a:ext cx="1051560" cy="9666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rgbClr val="160d00"/>
                </a:solidFill>
                <a:latin typeface="Cinzel"/>
                <a:ea typeface="Cinzel"/>
              </a:rPr>
              <a:t>1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title"/>
          </p:nvPr>
        </p:nvSpPr>
        <p:spPr>
          <a:xfrm>
            <a:off x="410760" y="1508040"/>
            <a:ext cx="2498400" cy="53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faf9ec"/>
                </a:solidFill>
                <a:latin typeface="Cinzel"/>
                <a:ea typeface="Cinzel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ubTitle"/>
          </p:nvPr>
        </p:nvSpPr>
        <p:spPr>
          <a:xfrm>
            <a:off x="563400" y="2045880"/>
            <a:ext cx="2193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af9ec"/>
                </a:solidFill>
                <a:latin typeface="Inter"/>
                <a:ea typeface="Inter"/>
              </a:rPr>
              <a:t>Introduction about the hubble telescope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6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100" spc="-1" strike="noStrike">
                <a:solidFill>
                  <a:srgbClr val="faf9ec"/>
                </a:solidFill>
                <a:latin typeface="Cinzel"/>
                <a:ea typeface="Cinzel"/>
              </a:rPr>
              <a:t>Table of contents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title"/>
          </p:nvPr>
        </p:nvSpPr>
        <p:spPr>
          <a:xfrm rot="1800">
            <a:off x="3052440" y="3326040"/>
            <a:ext cx="1051560" cy="9666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rgbClr val="160d00"/>
                </a:solidFill>
                <a:latin typeface="Cinzel"/>
                <a:ea typeface="Cinzel"/>
              </a:rPr>
              <a:t>3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6"/>
          <p:cNvSpPr>
            <a:spLocks noGrp="1"/>
          </p:cNvSpPr>
          <p:nvPr>
            <p:ph type="title"/>
          </p:nvPr>
        </p:nvSpPr>
        <p:spPr>
          <a:xfrm>
            <a:off x="233280" y="3212280"/>
            <a:ext cx="2679840" cy="791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faf9ec"/>
                </a:solidFill>
                <a:latin typeface="Cinzel"/>
                <a:ea typeface="Cinzel"/>
              </a:rPr>
              <a:t>Universe Through Hubble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7"/>
          <p:cNvSpPr>
            <a:spLocks noGrp="1"/>
          </p:cNvSpPr>
          <p:nvPr>
            <p:ph type="subTitle"/>
          </p:nvPr>
        </p:nvSpPr>
        <p:spPr>
          <a:xfrm>
            <a:off x="720000" y="3901320"/>
            <a:ext cx="2193120" cy="53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af9ec"/>
                </a:solidFill>
                <a:latin typeface="Inter"/>
                <a:ea typeface="Inter"/>
              </a:rPr>
              <a:t>How Hubble helped us to see the universe </a:t>
            </a:r>
            <a:endParaRPr b="0" lang="en-IN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04" name="PlaceHolder 8"/>
          <p:cNvSpPr>
            <a:spLocks noGrp="1"/>
          </p:cNvSpPr>
          <p:nvPr>
            <p:ph type="title"/>
          </p:nvPr>
        </p:nvSpPr>
        <p:spPr>
          <a:xfrm rot="21598200">
            <a:off x="4949280" y="1654200"/>
            <a:ext cx="1051560" cy="9666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rgbClr val="160d00"/>
                </a:solidFill>
                <a:latin typeface="Cinzel"/>
                <a:ea typeface="Cinzel"/>
              </a:rPr>
              <a:t>2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9"/>
          <p:cNvSpPr>
            <a:spLocks noGrp="1"/>
          </p:cNvSpPr>
          <p:nvPr>
            <p:ph type="title"/>
          </p:nvPr>
        </p:nvSpPr>
        <p:spPr>
          <a:xfrm>
            <a:off x="6230880" y="1508040"/>
            <a:ext cx="2193120" cy="791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faf9ec"/>
                </a:solidFill>
                <a:latin typeface="Cinzel"/>
                <a:ea typeface="Cinzel"/>
              </a:rPr>
              <a:t>Exploring the Exoplanets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10"/>
          <p:cNvSpPr>
            <a:spLocks noGrp="1"/>
          </p:cNvSpPr>
          <p:nvPr>
            <p:ph type="subTitle"/>
          </p:nvPr>
        </p:nvSpPr>
        <p:spPr>
          <a:xfrm>
            <a:off x="6230880" y="2254680"/>
            <a:ext cx="2193120" cy="6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af9ec"/>
                </a:solidFill>
                <a:latin typeface="Inter"/>
                <a:ea typeface="Inter"/>
              </a:rPr>
              <a:t>How exoplanets are found by telescopes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7" name="PlaceHolder 11"/>
          <p:cNvSpPr>
            <a:spLocks noGrp="1"/>
          </p:cNvSpPr>
          <p:nvPr>
            <p:ph type="title"/>
          </p:nvPr>
        </p:nvSpPr>
        <p:spPr>
          <a:xfrm rot="21598200">
            <a:off x="4949280" y="3326400"/>
            <a:ext cx="1051560" cy="9666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rgbClr val="160d00"/>
                </a:solidFill>
                <a:latin typeface="Cinzel"/>
                <a:ea typeface="Cinzel"/>
              </a:rPr>
              <a:t>4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12"/>
          <p:cNvSpPr>
            <a:spLocks noGrp="1"/>
          </p:cNvSpPr>
          <p:nvPr>
            <p:ph type="title"/>
          </p:nvPr>
        </p:nvSpPr>
        <p:spPr>
          <a:xfrm>
            <a:off x="6230880" y="3371400"/>
            <a:ext cx="2193120" cy="473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faf9ec"/>
                </a:solidFill>
                <a:latin typeface="Cinzel"/>
                <a:ea typeface="Cinzel"/>
              </a:rPr>
              <a:t>Dark  matter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13"/>
          <p:cNvSpPr>
            <a:spLocks noGrp="1"/>
          </p:cNvSpPr>
          <p:nvPr>
            <p:ph type="subTitle"/>
          </p:nvPr>
        </p:nvSpPr>
        <p:spPr>
          <a:xfrm>
            <a:off x="6230880" y="3868920"/>
            <a:ext cx="2193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af9ec"/>
                </a:solidFill>
                <a:latin typeface="Inter"/>
                <a:ea typeface="Inter"/>
              </a:rPr>
              <a:t>Hubble role in finding the dark matter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720000" y="2917800"/>
            <a:ext cx="4954320" cy="153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300" spc="-1" strike="noStrike">
                <a:solidFill>
                  <a:srgbClr val="faf9ec"/>
                </a:solidFill>
                <a:latin typeface="Cinzel"/>
                <a:ea typeface="Cinzel"/>
              </a:rPr>
              <a:t>Introduction</a:t>
            </a:r>
            <a:endParaRPr b="0" lang="en-IN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title"/>
          </p:nvPr>
        </p:nvSpPr>
        <p:spPr>
          <a:xfrm>
            <a:off x="720000" y="1112040"/>
            <a:ext cx="1863360" cy="18054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0" spc="-1" strike="noStrike">
                <a:solidFill>
                  <a:srgbClr val="160d00"/>
                </a:solidFill>
                <a:latin typeface="Cinzel"/>
                <a:ea typeface="Cinzel"/>
              </a:rPr>
              <a:t>1</a:t>
            </a:r>
            <a:endParaRPr b="0" lang="en-IN" sz="1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ubTitle"/>
          </p:nvPr>
        </p:nvSpPr>
        <p:spPr>
          <a:xfrm rot="600">
            <a:off x="719640" y="4048200"/>
            <a:ext cx="4534560" cy="399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af9ec"/>
                </a:solidFill>
                <a:latin typeface="Inter"/>
                <a:ea typeface="Inter"/>
              </a:rPr>
              <a:t>HUBBLE SPACE TELESCOPE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1191600" y="92880"/>
            <a:ext cx="6630840" cy="116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faf9ec"/>
                </a:solidFill>
                <a:latin typeface="Cinzel"/>
                <a:ea typeface="Cinzel"/>
              </a:rPr>
              <a:t>Introduction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ubTitle"/>
          </p:nvPr>
        </p:nvSpPr>
        <p:spPr>
          <a:xfrm>
            <a:off x="362880" y="1261800"/>
            <a:ext cx="8511480" cy="362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Named After The Scientist Edwin Hubble.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	</a:t>
            </a:r>
            <a:endParaRPr b="0" lang="en-IN" sz="19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Edwin Hubble is known for his great observation on galaxies.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9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Hubble Played a vital role in the exploration of the outer Space.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  </a:t>
            </a:r>
            <a:endParaRPr b="0" lang="en-IN" sz="1900" spc="-1" strike="noStrike">
              <a:latin typeface="Arial"/>
            </a:endParaRPr>
          </a:p>
          <a:p>
            <a:pPr marL="914400" indent="-3492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It has solved and created many mysterious of the space(including the dark matter and the age of the universe).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faf9ec"/>
                </a:solidFill>
                <a:latin typeface="Inter"/>
                <a:ea typeface="Inter"/>
              </a:rPr>
              <a:t>	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720000" y="2917800"/>
            <a:ext cx="4954320" cy="153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300" spc="-1" strike="noStrike">
                <a:solidFill>
                  <a:srgbClr val="faf9ec"/>
                </a:solidFill>
                <a:latin typeface="Cinzel"/>
                <a:ea typeface="Cinzel"/>
              </a:rPr>
              <a:t>Exoplanets</a:t>
            </a:r>
            <a:endParaRPr b="0" lang="en-IN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title"/>
          </p:nvPr>
        </p:nvSpPr>
        <p:spPr>
          <a:xfrm>
            <a:off x="720000" y="1112400"/>
            <a:ext cx="1832040" cy="18054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0" spc="-1" strike="noStrike">
                <a:solidFill>
                  <a:srgbClr val="160d00"/>
                </a:solidFill>
                <a:latin typeface="Cinzel"/>
                <a:ea typeface="Cinzel"/>
              </a:rPr>
              <a:t>2</a:t>
            </a:r>
            <a:endParaRPr b="0" lang="en-IN" sz="1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ubTitle"/>
          </p:nvPr>
        </p:nvSpPr>
        <p:spPr>
          <a:xfrm rot="600">
            <a:off x="719640" y="4048200"/>
            <a:ext cx="4534560" cy="399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af9ec"/>
                </a:solidFill>
                <a:latin typeface="Inter"/>
                <a:ea typeface="Inter"/>
              </a:rPr>
              <a:t>Hubble in search of exoplanets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7703640" cy="660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100" spc="-1" strike="noStrike">
                <a:solidFill>
                  <a:srgbClr val="faf9ec"/>
                </a:solidFill>
                <a:latin typeface="Cinzel"/>
                <a:ea typeface="Cinzel"/>
              </a:rPr>
              <a:t>Exoplanets</a:t>
            </a:r>
            <a:endParaRPr b="0" lang="en-IN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Google Shape;235;p11"/>
          <p:cNvSpPr/>
          <p:nvPr/>
        </p:nvSpPr>
        <p:spPr>
          <a:xfrm>
            <a:off x="362880" y="1049400"/>
            <a:ext cx="8524800" cy="383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914400" indent="-361800">
              <a:lnSpc>
                <a:spcPct val="100000"/>
              </a:lnSpc>
              <a:buClr>
                <a:srgbClr val="faf9ec"/>
              </a:buClr>
              <a:buFont typeface="Inter"/>
              <a:buChar char="●"/>
            </a:pPr>
            <a:r>
              <a:rPr b="0" lang="en" sz="2100" spc="-1" strike="noStrike">
                <a:solidFill>
                  <a:srgbClr val="faf9ec"/>
                </a:solidFill>
                <a:latin typeface="Inter"/>
                <a:ea typeface="Inter"/>
              </a:rPr>
              <a:t>In 2000, Hubble studied the exoplanets  HD 209458b,</a:t>
            </a:r>
            <a:endParaRPr b="0" lang="en-IN" sz="21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faf9ec"/>
                </a:solidFill>
                <a:latin typeface="Inter"/>
                <a:ea typeface="Inter"/>
              </a:rPr>
              <a:t>Light years away from us</a:t>
            </a:r>
            <a:endParaRPr b="0" lang="en-IN" sz="21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 marL="914400" indent="-3618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faf9ec"/>
                </a:solidFill>
                <a:latin typeface="Inter"/>
                <a:ea typeface="Inter"/>
              </a:rPr>
              <a:t>It is the first exoplanet found to make transit across a star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 marL="914400" indent="-3618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faf9ec"/>
                </a:solidFill>
                <a:latin typeface="Inter"/>
                <a:ea typeface="Inter"/>
              </a:rPr>
              <a:t>Hubble studied the absorption spectrum of the planet</a:t>
            </a:r>
            <a:endParaRPr b="0" lang="en-IN" sz="2100" spc="-1" strike="noStrike">
              <a:latin typeface="Arial"/>
            </a:endParaRPr>
          </a:p>
          <a:p>
            <a:pPr marL="1371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faf9ec"/>
                </a:solidFill>
                <a:latin typeface="Inter"/>
                <a:ea typeface="Inter"/>
              </a:rPr>
              <a:t> </a:t>
            </a:r>
            <a:endParaRPr b="0" lang="en-IN" sz="2100" spc="-1" strike="noStrike">
              <a:latin typeface="Arial"/>
            </a:endParaRPr>
          </a:p>
          <a:p>
            <a:pPr marL="914400" indent="-361800">
              <a:lnSpc>
                <a:spcPct val="100000"/>
              </a:lnSpc>
              <a:buClr>
                <a:srgbClr val="faf9ec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faf9ec"/>
                </a:solidFill>
                <a:latin typeface="Inter"/>
                <a:ea typeface="Inter"/>
              </a:rPr>
              <a:t>It found that there is </a:t>
            </a:r>
            <a:r>
              <a:rPr b="1" lang="en" sz="2100" spc="-1" strike="noStrike">
                <a:solidFill>
                  <a:srgbClr val="faf9ec"/>
                </a:solidFill>
                <a:latin typeface="Inter"/>
                <a:ea typeface="Inter"/>
              </a:rPr>
              <a:t>Methane </a:t>
            </a:r>
            <a:r>
              <a:rPr b="0" lang="en" sz="2100" spc="-1" strike="noStrike">
                <a:solidFill>
                  <a:srgbClr val="faf9ec"/>
                </a:solidFill>
                <a:latin typeface="Inter"/>
                <a:ea typeface="Inter"/>
              </a:rPr>
              <a:t>in the planet atmosphere.</a:t>
            </a:r>
            <a:r>
              <a:rPr b="0" lang="en" sz="2100" spc="-1" strike="noStrike">
                <a:solidFill>
                  <a:srgbClr val="faf9ec"/>
                </a:solidFill>
                <a:latin typeface="Inter"/>
                <a:ea typeface="Inter"/>
              </a:rPr>
              <a:t>	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faf9ec"/>
                </a:solidFill>
                <a:latin typeface="Inter"/>
                <a:ea typeface="Inter"/>
              </a:rPr>
              <a:t>	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240;p12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3733920"/>
          </a:xfrm>
          <a:prstGeom prst="rect">
            <a:avLst/>
          </a:prstGeom>
          <a:ln w="0">
            <a:noFill/>
          </a:ln>
        </p:spPr>
      </p:pic>
      <p:sp>
        <p:nvSpPr>
          <p:cNvPr id="521" name="Google Shape;241;p12"/>
          <p:cNvSpPr/>
          <p:nvPr/>
        </p:nvSpPr>
        <p:spPr>
          <a:xfrm>
            <a:off x="207360" y="4119840"/>
            <a:ext cx="8784000" cy="82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af9ec"/>
                </a:solidFill>
                <a:latin typeface="Inter"/>
                <a:ea typeface="Inter"/>
              </a:rPr>
              <a:t>Hubble direct image of a stellar cloud around a star(AU MIC) shows the data of how the planets are formed . The dot shows the small asteroids  forming around the star that could seed into lifeless planets  Just like how earth could have formed.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246;p1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3575520"/>
          </a:xfrm>
          <a:prstGeom prst="rect">
            <a:avLst/>
          </a:prstGeom>
          <a:ln w="0">
            <a:noFill/>
          </a:ln>
        </p:spPr>
      </p:pic>
      <p:sp>
        <p:nvSpPr>
          <p:cNvPr id="523" name="Google Shape;247;p13"/>
          <p:cNvSpPr/>
          <p:nvPr/>
        </p:nvSpPr>
        <p:spPr>
          <a:xfrm>
            <a:off x="38880" y="3627720"/>
            <a:ext cx="9042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af9ec"/>
                </a:solidFill>
                <a:latin typeface="Inter"/>
                <a:ea typeface="Inter"/>
              </a:rPr>
              <a:t>Hubble space telescope takes the first direct image of the exoplanet </a:t>
            </a:r>
            <a:r>
              <a:rPr b="1" lang="en" sz="1600" spc="-1" strike="noStrike">
                <a:solidFill>
                  <a:srgbClr val="faf9ec"/>
                </a:solidFill>
                <a:latin typeface="Inter"/>
                <a:ea typeface="Inter"/>
              </a:rPr>
              <a:t>fomalhaut b</a:t>
            </a:r>
            <a:r>
              <a:rPr b="0" lang="en" sz="1600" spc="-1" strike="noStrike">
                <a:solidFill>
                  <a:srgbClr val="faf9ec"/>
                </a:solidFill>
                <a:latin typeface="Inter"/>
                <a:ea typeface="Inter"/>
              </a:rPr>
              <a:t> orbiting around the star fomalhaut  in a space debris of around 12.5 billion miles around the sun.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af9ec"/>
                </a:solidFill>
                <a:latin typeface="Inter"/>
                <a:ea typeface="Inter"/>
              </a:rPr>
              <a:t>This is considered as one of key moments of exoplanet research as it gave a new way to find the exoplanets called as direct imaging is possible.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720000" y="2917800"/>
            <a:ext cx="6988320" cy="153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300" spc="-1" strike="noStrike">
                <a:solidFill>
                  <a:srgbClr val="faf9ec"/>
                </a:solidFill>
                <a:latin typeface="Cinzel"/>
                <a:ea typeface="Cinzel"/>
              </a:rPr>
              <a:t>Universe through hubble</a:t>
            </a:r>
            <a:endParaRPr b="0" lang="en-IN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title"/>
          </p:nvPr>
        </p:nvSpPr>
        <p:spPr>
          <a:xfrm>
            <a:off x="720000" y="1112400"/>
            <a:ext cx="1832040" cy="1805400"/>
          </a:xfrm>
          <a:prstGeom prst="rect">
            <a:avLst/>
          </a:prstGeom>
          <a:solidFill>
            <a:srgbClr val="faf9ec"/>
          </a:solidFill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0" spc="-1" strike="noStrike">
                <a:solidFill>
                  <a:srgbClr val="160d00"/>
                </a:solidFill>
                <a:latin typeface="Cinzel"/>
                <a:ea typeface="Cinzel"/>
              </a:rPr>
              <a:t>3</a:t>
            </a:r>
            <a:endParaRPr b="0" lang="en-IN" sz="1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ubTitle"/>
          </p:nvPr>
        </p:nvSpPr>
        <p:spPr>
          <a:xfrm rot="600">
            <a:off x="719640" y="4359240"/>
            <a:ext cx="4534560" cy="399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af9ec"/>
                </a:solidFill>
                <a:latin typeface="Inter"/>
                <a:ea typeface="Inter"/>
              </a:rPr>
              <a:t>View of universe through hubble.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af9ec"/>
      </a:dk2>
      <a:lt2>
        <a:srgbClr val="160d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9e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2024-02-27T23:09:14Z</dcterms:modified>
  <cp:revision>4</cp:revision>
  <dc:subject/>
  <dc:title/>
</cp:coreProperties>
</file>