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705" r:id="rId2"/>
  </p:sldMasterIdLst>
  <p:notesMasterIdLst>
    <p:notesMasterId r:id="rId20"/>
  </p:notesMasterIdLst>
  <p:sldIdLst>
    <p:sldId id="256" r:id="rId3"/>
    <p:sldId id="257" r:id="rId4"/>
    <p:sldId id="258" r:id="rId5"/>
    <p:sldId id="275" r:id="rId6"/>
    <p:sldId id="260" r:id="rId7"/>
    <p:sldId id="262" r:id="rId8"/>
    <p:sldId id="263" r:id="rId9"/>
    <p:sldId id="269" r:id="rId10"/>
    <p:sldId id="264" r:id="rId11"/>
    <p:sldId id="265" r:id="rId12"/>
    <p:sldId id="266" r:id="rId13"/>
    <p:sldId id="270" r:id="rId14"/>
    <p:sldId id="267" r:id="rId15"/>
    <p:sldId id="272" r:id="rId16"/>
    <p:sldId id="273" r:id="rId17"/>
    <p:sldId id="271"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9" autoAdjust="0"/>
    <p:restoredTop sz="94710"/>
  </p:normalViewPr>
  <p:slideViewPr>
    <p:cSldViewPr snapToGrid="0">
      <p:cViewPr varScale="1">
        <p:scale>
          <a:sx n="150" d="100"/>
          <a:sy n="150" d="100"/>
        </p:scale>
        <p:origin x="16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ata3.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5.jpe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sv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diagrams/_rels/data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sv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diagrams/_rels/drawing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1037CB-1655-402E-8073-BE17FFA9FDE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56B5085-211F-4630-9DE9-55A3E91A8BA8}">
      <dgm:prSet/>
      <dgm:spPr/>
      <dgm:t>
        <a:bodyPr/>
        <a:lstStyle/>
        <a:p>
          <a:pPr>
            <a:lnSpc>
              <a:spcPct val="100000"/>
            </a:lnSpc>
          </a:pPr>
          <a:r>
            <a:rPr lang="en-US"/>
            <a:t>Low: The low-quality wines range between 0 to 5</a:t>
          </a:r>
        </a:p>
      </dgm:t>
    </dgm:pt>
    <dgm:pt modelId="{4AC45155-CFBB-47C4-92E4-7906959FD59F}" type="parTrans" cxnId="{ADD108FD-9B84-4368-A26D-A09F76D30F99}">
      <dgm:prSet/>
      <dgm:spPr/>
      <dgm:t>
        <a:bodyPr/>
        <a:lstStyle/>
        <a:p>
          <a:endParaRPr lang="en-US"/>
        </a:p>
      </dgm:t>
    </dgm:pt>
    <dgm:pt modelId="{9AE00C33-7D31-4A57-85D2-6E563BB62B4A}" type="sibTrans" cxnId="{ADD108FD-9B84-4368-A26D-A09F76D30F99}">
      <dgm:prSet/>
      <dgm:spPr/>
      <dgm:t>
        <a:bodyPr/>
        <a:lstStyle/>
        <a:p>
          <a:endParaRPr lang="en-US"/>
        </a:p>
      </dgm:t>
    </dgm:pt>
    <dgm:pt modelId="{F435A86A-AF08-437C-BB2E-728F92E25252}">
      <dgm:prSet/>
      <dgm:spPr/>
      <dgm:t>
        <a:bodyPr/>
        <a:lstStyle/>
        <a:p>
          <a:pPr>
            <a:lnSpc>
              <a:spcPct val="100000"/>
            </a:lnSpc>
          </a:pPr>
          <a:r>
            <a:rPr lang="en-US"/>
            <a:t>Medium: Medium quality range between 6 and 7</a:t>
          </a:r>
          <a:endParaRPr lang="en-US" dirty="0"/>
        </a:p>
      </dgm:t>
    </dgm:pt>
    <dgm:pt modelId="{B743FDF6-3460-4A84-A6A7-6B9CDB6BEDD9}" type="parTrans" cxnId="{F1B405A5-83B3-4FCD-899A-191949BAD792}">
      <dgm:prSet/>
      <dgm:spPr/>
      <dgm:t>
        <a:bodyPr/>
        <a:lstStyle/>
        <a:p>
          <a:endParaRPr lang="en-US"/>
        </a:p>
      </dgm:t>
    </dgm:pt>
    <dgm:pt modelId="{91A68D20-AE1D-4C27-BC51-96FD73FDA3BE}" type="sibTrans" cxnId="{F1B405A5-83B3-4FCD-899A-191949BAD792}">
      <dgm:prSet/>
      <dgm:spPr/>
      <dgm:t>
        <a:bodyPr/>
        <a:lstStyle/>
        <a:p>
          <a:endParaRPr lang="en-US"/>
        </a:p>
      </dgm:t>
    </dgm:pt>
    <dgm:pt modelId="{DCE3C1DA-8061-4E21-AD24-3F6BA2EF620F}">
      <dgm:prSet/>
      <dgm:spPr/>
      <dgm:t>
        <a:bodyPr/>
        <a:lstStyle/>
        <a:p>
          <a:pPr>
            <a:lnSpc>
              <a:spcPct val="100000"/>
            </a:lnSpc>
          </a:pPr>
          <a:r>
            <a:rPr lang="en-US"/>
            <a:t>High: High quality of wine is between 8 to 10</a:t>
          </a:r>
          <a:endParaRPr lang="en-US" dirty="0"/>
        </a:p>
      </dgm:t>
    </dgm:pt>
    <dgm:pt modelId="{534B649A-34E4-4D8B-B693-5D370605173E}" type="parTrans" cxnId="{BAB06BF3-54C4-4150-BEB2-A58B35EAFC88}">
      <dgm:prSet/>
      <dgm:spPr/>
      <dgm:t>
        <a:bodyPr/>
        <a:lstStyle/>
        <a:p>
          <a:endParaRPr lang="en-US"/>
        </a:p>
      </dgm:t>
    </dgm:pt>
    <dgm:pt modelId="{9E19600D-F849-4C23-95D4-72E3146CE494}" type="sibTrans" cxnId="{BAB06BF3-54C4-4150-BEB2-A58B35EAFC88}">
      <dgm:prSet/>
      <dgm:spPr/>
      <dgm:t>
        <a:bodyPr/>
        <a:lstStyle/>
        <a:p>
          <a:endParaRPr lang="en-US"/>
        </a:p>
      </dgm:t>
    </dgm:pt>
    <dgm:pt modelId="{7E9F090A-682B-4D19-B911-5C80C5110AD8}" type="pres">
      <dgm:prSet presAssocID="{B41037CB-1655-402E-8073-BE17FFA9FDE6}" presName="root" presStyleCnt="0">
        <dgm:presLayoutVars>
          <dgm:dir/>
          <dgm:resizeHandles val="exact"/>
        </dgm:presLayoutVars>
      </dgm:prSet>
      <dgm:spPr/>
    </dgm:pt>
    <dgm:pt modelId="{8FCEF131-DA27-4ECB-A320-8F6C219A35EC}" type="pres">
      <dgm:prSet presAssocID="{D56B5085-211F-4630-9DE9-55A3E91A8BA8}" presName="compNode" presStyleCnt="0"/>
      <dgm:spPr/>
    </dgm:pt>
    <dgm:pt modelId="{6967AC7B-4E1D-431F-A26D-BBC1ECF3B163}" type="pres">
      <dgm:prSet presAssocID="{D56B5085-211F-4630-9DE9-55A3E91A8BA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rapes"/>
        </a:ext>
      </dgm:extLst>
    </dgm:pt>
    <dgm:pt modelId="{C7E35D25-0EE7-4501-BA40-B04E78D9CE63}" type="pres">
      <dgm:prSet presAssocID="{D56B5085-211F-4630-9DE9-55A3E91A8BA8}" presName="spaceRect" presStyleCnt="0"/>
      <dgm:spPr/>
    </dgm:pt>
    <dgm:pt modelId="{F09DAFB3-494A-495D-A1DE-9AD7EE7240A4}" type="pres">
      <dgm:prSet presAssocID="{D56B5085-211F-4630-9DE9-55A3E91A8BA8}" presName="textRect" presStyleLbl="revTx" presStyleIdx="0" presStyleCnt="3">
        <dgm:presLayoutVars>
          <dgm:chMax val="1"/>
          <dgm:chPref val="1"/>
        </dgm:presLayoutVars>
      </dgm:prSet>
      <dgm:spPr/>
    </dgm:pt>
    <dgm:pt modelId="{8C40B2EE-0843-4697-B778-E1FAE869B841}" type="pres">
      <dgm:prSet presAssocID="{9AE00C33-7D31-4A57-85D2-6E563BB62B4A}" presName="sibTrans" presStyleCnt="0"/>
      <dgm:spPr/>
    </dgm:pt>
    <dgm:pt modelId="{2C2E82FA-2F45-49AD-8834-648A8180144B}" type="pres">
      <dgm:prSet presAssocID="{F435A86A-AF08-437C-BB2E-728F92E25252}" presName="compNode" presStyleCnt="0"/>
      <dgm:spPr/>
    </dgm:pt>
    <dgm:pt modelId="{651C182F-D571-432B-A130-CB91A37987E4}" type="pres">
      <dgm:prSet presAssocID="{F435A86A-AF08-437C-BB2E-728F92E2525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itor"/>
        </a:ext>
      </dgm:extLst>
    </dgm:pt>
    <dgm:pt modelId="{13E13547-4592-4101-95AE-04713FD057C7}" type="pres">
      <dgm:prSet presAssocID="{F435A86A-AF08-437C-BB2E-728F92E25252}" presName="spaceRect" presStyleCnt="0"/>
      <dgm:spPr/>
    </dgm:pt>
    <dgm:pt modelId="{21E9D73A-C01B-4590-8404-1AA15E070E47}" type="pres">
      <dgm:prSet presAssocID="{F435A86A-AF08-437C-BB2E-728F92E25252}" presName="textRect" presStyleLbl="revTx" presStyleIdx="1" presStyleCnt="3">
        <dgm:presLayoutVars>
          <dgm:chMax val="1"/>
          <dgm:chPref val="1"/>
        </dgm:presLayoutVars>
      </dgm:prSet>
      <dgm:spPr/>
    </dgm:pt>
    <dgm:pt modelId="{8F697DDF-FEF4-4509-B1FD-461EAEFA32C7}" type="pres">
      <dgm:prSet presAssocID="{91A68D20-AE1D-4C27-BC51-96FD73FDA3BE}" presName="sibTrans" presStyleCnt="0"/>
      <dgm:spPr/>
    </dgm:pt>
    <dgm:pt modelId="{536BC99F-9134-42D8-A225-B9A0516CDEDA}" type="pres">
      <dgm:prSet presAssocID="{DCE3C1DA-8061-4E21-AD24-3F6BA2EF620F}" presName="compNode" presStyleCnt="0"/>
      <dgm:spPr/>
    </dgm:pt>
    <dgm:pt modelId="{FCBB4725-1836-49BE-918E-542F7DF90CA4}" type="pres">
      <dgm:prSet presAssocID="{DCE3C1DA-8061-4E21-AD24-3F6BA2EF620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ine"/>
        </a:ext>
      </dgm:extLst>
    </dgm:pt>
    <dgm:pt modelId="{E0FB5967-6493-4227-B195-77997312E3CC}" type="pres">
      <dgm:prSet presAssocID="{DCE3C1DA-8061-4E21-AD24-3F6BA2EF620F}" presName="spaceRect" presStyleCnt="0"/>
      <dgm:spPr/>
    </dgm:pt>
    <dgm:pt modelId="{93414199-FFEA-41C1-B846-316C27F366CA}" type="pres">
      <dgm:prSet presAssocID="{DCE3C1DA-8061-4E21-AD24-3F6BA2EF620F}" presName="textRect" presStyleLbl="revTx" presStyleIdx="2" presStyleCnt="3">
        <dgm:presLayoutVars>
          <dgm:chMax val="1"/>
          <dgm:chPref val="1"/>
        </dgm:presLayoutVars>
      </dgm:prSet>
      <dgm:spPr/>
    </dgm:pt>
  </dgm:ptLst>
  <dgm:cxnLst>
    <dgm:cxn modelId="{AF17B65A-0F55-644C-B6E7-568940A70931}" type="presOf" srcId="{F435A86A-AF08-437C-BB2E-728F92E25252}" destId="{21E9D73A-C01B-4590-8404-1AA15E070E47}" srcOrd="0" destOrd="0" presId="urn:microsoft.com/office/officeart/2018/2/layout/IconLabelList"/>
    <dgm:cxn modelId="{F486108C-F025-D54E-BF6E-BCCF66BD11F0}" type="presOf" srcId="{B41037CB-1655-402E-8073-BE17FFA9FDE6}" destId="{7E9F090A-682B-4D19-B911-5C80C5110AD8}" srcOrd="0" destOrd="0" presId="urn:microsoft.com/office/officeart/2018/2/layout/IconLabelList"/>
    <dgm:cxn modelId="{F1B405A5-83B3-4FCD-899A-191949BAD792}" srcId="{B41037CB-1655-402E-8073-BE17FFA9FDE6}" destId="{F435A86A-AF08-437C-BB2E-728F92E25252}" srcOrd="1" destOrd="0" parTransId="{B743FDF6-3460-4A84-A6A7-6B9CDB6BEDD9}" sibTransId="{91A68D20-AE1D-4C27-BC51-96FD73FDA3BE}"/>
    <dgm:cxn modelId="{2D2BEFF1-E7FA-8F4F-BB7C-444CAF29AE05}" type="presOf" srcId="{D56B5085-211F-4630-9DE9-55A3E91A8BA8}" destId="{F09DAFB3-494A-495D-A1DE-9AD7EE7240A4}" srcOrd="0" destOrd="0" presId="urn:microsoft.com/office/officeart/2018/2/layout/IconLabelList"/>
    <dgm:cxn modelId="{BAB06BF3-54C4-4150-BEB2-A58B35EAFC88}" srcId="{B41037CB-1655-402E-8073-BE17FFA9FDE6}" destId="{DCE3C1DA-8061-4E21-AD24-3F6BA2EF620F}" srcOrd="2" destOrd="0" parTransId="{534B649A-34E4-4D8B-B693-5D370605173E}" sibTransId="{9E19600D-F849-4C23-95D4-72E3146CE494}"/>
    <dgm:cxn modelId="{346428F5-BA55-4847-B99F-ED93A4400F47}" type="presOf" srcId="{DCE3C1DA-8061-4E21-AD24-3F6BA2EF620F}" destId="{93414199-FFEA-41C1-B846-316C27F366CA}" srcOrd="0" destOrd="0" presId="urn:microsoft.com/office/officeart/2018/2/layout/IconLabelList"/>
    <dgm:cxn modelId="{ADD108FD-9B84-4368-A26D-A09F76D30F99}" srcId="{B41037CB-1655-402E-8073-BE17FFA9FDE6}" destId="{D56B5085-211F-4630-9DE9-55A3E91A8BA8}" srcOrd="0" destOrd="0" parTransId="{4AC45155-CFBB-47C4-92E4-7906959FD59F}" sibTransId="{9AE00C33-7D31-4A57-85D2-6E563BB62B4A}"/>
    <dgm:cxn modelId="{A5D64B44-E905-1748-8CBB-6AAD45A8CCE6}" type="presParOf" srcId="{7E9F090A-682B-4D19-B911-5C80C5110AD8}" destId="{8FCEF131-DA27-4ECB-A320-8F6C219A35EC}" srcOrd="0" destOrd="0" presId="urn:microsoft.com/office/officeart/2018/2/layout/IconLabelList"/>
    <dgm:cxn modelId="{714273FA-CA6D-1545-932E-260EFC7CDAC7}" type="presParOf" srcId="{8FCEF131-DA27-4ECB-A320-8F6C219A35EC}" destId="{6967AC7B-4E1D-431F-A26D-BBC1ECF3B163}" srcOrd="0" destOrd="0" presId="urn:microsoft.com/office/officeart/2018/2/layout/IconLabelList"/>
    <dgm:cxn modelId="{FCDE860D-2E5C-9544-BCD0-FE8AFB1CCF60}" type="presParOf" srcId="{8FCEF131-DA27-4ECB-A320-8F6C219A35EC}" destId="{C7E35D25-0EE7-4501-BA40-B04E78D9CE63}" srcOrd="1" destOrd="0" presId="urn:microsoft.com/office/officeart/2018/2/layout/IconLabelList"/>
    <dgm:cxn modelId="{3B80DBAA-237B-9A4D-838F-F2AAA00D0685}" type="presParOf" srcId="{8FCEF131-DA27-4ECB-A320-8F6C219A35EC}" destId="{F09DAFB3-494A-495D-A1DE-9AD7EE7240A4}" srcOrd="2" destOrd="0" presId="urn:microsoft.com/office/officeart/2018/2/layout/IconLabelList"/>
    <dgm:cxn modelId="{7BEA5409-0CAE-044F-96EF-F4EC91D141A4}" type="presParOf" srcId="{7E9F090A-682B-4D19-B911-5C80C5110AD8}" destId="{8C40B2EE-0843-4697-B778-E1FAE869B841}" srcOrd="1" destOrd="0" presId="urn:microsoft.com/office/officeart/2018/2/layout/IconLabelList"/>
    <dgm:cxn modelId="{9694FB28-3581-C94B-BA55-89005910DDAA}" type="presParOf" srcId="{7E9F090A-682B-4D19-B911-5C80C5110AD8}" destId="{2C2E82FA-2F45-49AD-8834-648A8180144B}" srcOrd="2" destOrd="0" presId="urn:microsoft.com/office/officeart/2018/2/layout/IconLabelList"/>
    <dgm:cxn modelId="{10150ABA-7379-584E-839D-22EB81AD714C}" type="presParOf" srcId="{2C2E82FA-2F45-49AD-8834-648A8180144B}" destId="{651C182F-D571-432B-A130-CB91A37987E4}" srcOrd="0" destOrd="0" presId="urn:microsoft.com/office/officeart/2018/2/layout/IconLabelList"/>
    <dgm:cxn modelId="{BFB3D8F1-D70F-CA41-8408-28C1018EBC05}" type="presParOf" srcId="{2C2E82FA-2F45-49AD-8834-648A8180144B}" destId="{13E13547-4592-4101-95AE-04713FD057C7}" srcOrd="1" destOrd="0" presId="urn:microsoft.com/office/officeart/2018/2/layout/IconLabelList"/>
    <dgm:cxn modelId="{EE72EC49-EA38-8943-9A68-D5A678CE1FF4}" type="presParOf" srcId="{2C2E82FA-2F45-49AD-8834-648A8180144B}" destId="{21E9D73A-C01B-4590-8404-1AA15E070E47}" srcOrd="2" destOrd="0" presId="urn:microsoft.com/office/officeart/2018/2/layout/IconLabelList"/>
    <dgm:cxn modelId="{8A2A905F-6328-BE48-B6A2-95FA77B671A8}" type="presParOf" srcId="{7E9F090A-682B-4D19-B911-5C80C5110AD8}" destId="{8F697DDF-FEF4-4509-B1FD-461EAEFA32C7}" srcOrd="3" destOrd="0" presId="urn:microsoft.com/office/officeart/2018/2/layout/IconLabelList"/>
    <dgm:cxn modelId="{397009D3-2B01-BF4C-B764-FE05155A575B}" type="presParOf" srcId="{7E9F090A-682B-4D19-B911-5C80C5110AD8}" destId="{536BC99F-9134-42D8-A225-B9A0516CDEDA}" srcOrd="4" destOrd="0" presId="urn:microsoft.com/office/officeart/2018/2/layout/IconLabelList"/>
    <dgm:cxn modelId="{AFDF7988-E1B5-B844-BC50-7DDF14F09C23}" type="presParOf" srcId="{536BC99F-9134-42D8-A225-B9A0516CDEDA}" destId="{FCBB4725-1836-49BE-918E-542F7DF90CA4}" srcOrd="0" destOrd="0" presId="urn:microsoft.com/office/officeart/2018/2/layout/IconLabelList"/>
    <dgm:cxn modelId="{F994DA5C-75AF-3949-8CFF-F7AB92ADA8CD}" type="presParOf" srcId="{536BC99F-9134-42D8-A225-B9A0516CDEDA}" destId="{E0FB5967-6493-4227-B195-77997312E3CC}" srcOrd="1" destOrd="0" presId="urn:microsoft.com/office/officeart/2018/2/layout/IconLabelList"/>
    <dgm:cxn modelId="{C6CCF766-3877-0C48-A13F-8144A227FF9D}" type="presParOf" srcId="{536BC99F-9134-42D8-A225-B9A0516CDEDA}" destId="{93414199-FFEA-41C1-B846-316C27F366CA}"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A7732D-6E46-497E-9383-85693544DBB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EE3A802-CF33-48E5-901C-7A4BA4434B9F}">
      <dgm:prSet/>
      <dgm:spPr/>
      <dgm:t>
        <a:bodyPr/>
        <a:lstStyle/>
        <a:p>
          <a:r>
            <a:rPr lang="en-US" b="1"/>
            <a:t>Imbalance of data: </a:t>
          </a:r>
          <a:r>
            <a:rPr lang="en-US"/>
            <a:t>The dataset consists of a significantly large number of medium category wines which might lead to biases. If there are more low-quality and medium-quality wines, the model can achieve even higher accuracy. </a:t>
          </a:r>
        </a:p>
      </dgm:t>
    </dgm:pt>
    <dgm:pt modelId="{9B1F1C56-F565-4089-96FA-B9D54D873144}" type="parTrans" cxnId="{FADC8B08-C1AF-4078-835B-57524E0F30B0}">
      <dgm:prSet/>
      <dgm:spPr/>
      <dgm:t>
        <a:bodyPr/>
        <a:lstStyle/>
        <a:p>
          <a:endParaRPr lang="en-US"/>
        </a:p>
      </dgm:t>
    </dgm:pt>
    <dgm:pt modelId="{B6B13ACD-C316-4DAC-ADFF-EBB4E643FA55}" type="sibTrans" cxnId="{FADC8B08-C1AF-4078-835B-57524E0F30B0}">
      <dgm:prSet/>
      <dgm:spPr/>
      <dgm:t>
        <a:bodyPr/>
        <a:lstStyle/>
        <a:p>
          <a:endParaRPr lang="en-US"/>
        </a:p>
      </dgm:t>
    </dgm:pt>
    <dgm:pt modelId="{A45EB4AA-9846-4ED3-B6CB-CF06BF6245A7}">
      <dgm:prSet/>
      <dgm:spPr/>
      <dgm:t>
        <a:bodyPr/>
        <a:lstStyle/>
        <a:p>
          <a:r>
            <a:rPr lang="en-US" b="1"/>
            <a:t>Feature selection: </a:t>
          </a:r>
          <a:r>
            <a:rPr lang="en-US"/>
            <a:t>The features included in the dataset were according to availability and many relevant features could be missing. If there were other characteristics included in the data, the predicting power of the model could be enhanced. </a:t>
          </a:r>
        </a:p>
      </dgm:t>
    </dgm:pt>
    <dgm:pt modelId="{A20507B0-E2C5-4EBC-8B49-7551181A40A1}" type="parTrans" cxnId="{8A0DD835-E023-42B6-B8FE-69C02ADC1483}">
      <dgm:prSet/>
      <dgm:spPr/>
      <dgm:t>
        <a:bodyPr/>
        <a:lstStyle/>
        <a:p>
          <a:endParaRPr lang="en-US"/>
        </a:p>
      </dgm:t>
    </dgm:pt>
    <dgm:pt modelId="{AC2544FB-0146-4E59-8677-B87218053549}" type="sibTrans" cxnId="{8A0DD835-E023-42B6-B8FE-69C02ADC1483}">
      <dgm:prSet/>
      <dgm:spPr/>
      <dgm:t>
        <a:bodyPr/>
        <a:lstStyle/>
        <a:p>
          <a:endParaRPr lang="en-US"/>
        </a:p>
      </dgm:t>
    </dgm:pt>
    <dgm:pt modelId="{1C52BB18-DC19-40AB-82B3-F6935189B77F}">
      <dgm:prSet/>
      <dgm:spPr/>
      <dgm:t>
        <a:bodyPr/>
        <a:lstStyle/>
        <a:p>
          <a:r>
            <a:rPr lang="en-US" b="1"/>
            <a:t>Model complexity: </a:t>
          </a:r>
          <a:r>
            <a:rPr lang="en-US"/>
            <a:t>Complex models like Random Forest can provide high accuracy but also lead to overfitting when training data is not large enough while simpler model might not capture patterns in the data perfectly.</a:t>
          </a:r>
        </a:p>
      </dgm:t>
    </dgm:pt>
    <dgm:pt modelId="{94013E9E-4540-4755-BBC4-0EC7010AEF83}" type="parTrans" cxnId="{3BEDEB90-8ED9-475B-B626-417C5AD70E41}">
      <dgm:prSet/>
      <dgm:spPr/>
      <dgm:t>
        <a:bodyPr/>
        <a:lstStyle/>
        <a:p>
          <a:endParaRPr lang="en-US"/>
        </a:p>
      </dgm:t>
    </dgm:pt>
    <dgm:pt modelId="{23A7B0AA-C56F-43E1-89EA-D6062CA03966}" type="sibTrans" cxnId="{3BEDEB90-8ED9-475B-B626-417C5AD70E41}">
      <dgm:prSet/>
      <dgm:spPr/>
      <dgm:t>
        <a:bodyPr/>
        <a:lstStyle/>
        <a:p>
          <a:endParaRPr lang="en-US"/>
        </a:p>
      </dgm:t>
    </dgm:pt>
    <dgm:pt modelId="{E993087A-6DED-4566-93A1-0E4BA77BA26A}">
      <dgm:prSet/>
      <dgm:spPr/>
      <dgm:t>
        <a:bodyPr/>
        <a:lstStyle/>
        <a:p>
          <a:r>
            <a:rPr lang="en-US" b="1"/>
            <a:t>Evaluation: </a:t>
          </a:r>
          <a:r>
            <a:rPr lang="en-US"/>
            <a:t>The various metrics like accuracy, precision, and recall give a better understanding of performance but cannot be explained properly in a multi-class environment. More comprehensive metrics like the correlation coefficient could give better insights into imbalanced data. </a:t>
          </a:r>
        </a:p>
      </dgm:t>
    </dgm:pt>
    <dgm:pt modelId="{47500C56-A83D-4A74-8502-8F181421D08E}" type="parTrans" cxnId="{CD18FCEE-1550-442C-8C64-E78392B77C75}">
      <dgm:prSet/>
      <dgm:spPr/>
      <dgm:t>
        <a:bodyPr/>
        <a:lstStyle/>
        <a:p>
          <a:endParaRPr lang="en-US"/>
        </a:p>
      </dgm:t>
    </dgm:pt>
    <dgm:pt modelId="{988AFE52-7C75-435A-A7A9-38FCD7F64A15}" type="sibTrans" cxnId="{CD18FCEE-1550-442C-8C64-E78392B77C75}">
      <dgm:prSet/>
      <dgm:spPr/>
      <dgm:t>
        <a:bodyPr/>
        <a:lstStyle/>
        <a:p>
          <a:endParaRPr lang="en-US"/>
        </a:p>
      </dgm:t>
    </dgm:pt>
    <dgm:pt modelId="{F9856DE4-E464-43E5-830F-44A9DAA28558}">
      <dgm:prSet/>
      <dgm:spPr/>
      <dgm:t>
        <a:bodyPr/>
        <a:lstStyle/>
        <a:p>
          <a:r>
            <a:rPr lang="en-US" b="1"/>
            <a:t>Less hyperparameter tuning: </a:t>
          </a:r>
          <a:r>
            <a:rPr lang="en-US"/>
            <a:t>The models were trained on default parameters with low tuning. Complex methods like Grid search or random search could explain better performance.</a:t>
          </a:r>
        </a:p>
      </dgm:t>
    </dgm:pt>
    <dgm:pt modelId="{805E5704-FBCA-48B1-B2DB-FA787F5AF8FD}" type="parTrans" cxnId="{B336F4C9-0148-4603-B047-F078A329EF26}">
      <dgm:prSet/>
      <dgm:spPr/>
      <dgm:t>
        <a:bodyPr/>
        <a:lstStyle/>
        <a:p>
          <a:endParaRPr lang="en-US"/>
        </a:p>
      </dgm:t>
    </dgm:pt>
    <dgm:pt modelId="{B99A0581-C7ED-42A5-B3C2-A13BD8BDBC7A}" type="sibTrans" cxnId="{B336F4C9-0148-4603-B047-F078A329EF26}">
      <dgm:prSet/>
      <dgm:spPr/>
      <dgm:t>
        <a:bodyPr/>
        <a:lstStyle/>
        <a:p>
          <a:endParaRPr lang="en-US"/>
        </a:p>
      </dgm:t>
    </dgm:pt>
    <dgm:pt modelId="{1EF8FDFB-4423-4318-8043-89E63320DA0F}" type="pres">
      <dgm:prSet presAssocID="{76A7732D-6E46-497E-9383-85693544DBBF}" presName="root" presStyleCnt="0">
        <dgm:presLayoutVars>
          <dgm:dir/>
          <dgm:resizeHandles val="exact"/>
        </dgm:presLayoutVars>
      </dgm:prSet>
      <dgm:spPr/>
    </dgm:pt>
    <dgm:pt modelId="{0D2420F3-C457-4BD6-AC11-7BA5649BFF15}" type="pres">
      <dgm:prSet presAssocID="{8EE3A802-CF33-48E5-901C-7A4BA4434B9F}" presName="compNode" presStyleCnt="0"/>
      <dgm:spPr/>
    </dgm:pt>
    <dgm:pt modelId="{2F14D3F2-E2FC-408A-B3CA-B08291DFE653}" type="pres">
      <dgm:prSet presAssocID="{8EE3A802-CF33-48E5-901C-7A4BA4434B9F}" presName="bgRect" presStyleLbl="bgShp" presStyleIdx="0" presStyleCnt="5"/>
      <dgm:spPr/>
    </dgm:pt>
    <dgm:pt modelId="{E55CAD6D-A18F-41A0-AD12-F6486961D6B1}" type="pres">
      <dgm:prSet presAssocID="{8EE3A802-CF33-48E5-901C-7A4BA4434B9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apes"/>
        </a:ext>
      </dgm:extLst>
    </dgm:pt>
    <dgm:pt modelId="{160337DD-8B3D-4392-8E75-9E057A6D98F9}" type="pres">
      <dgm:prSet presAssocID="{8EE3A802-CF33-48E5-901C-7A4BA4434B9F}" presName="spaceRect" presStyleCnt="0"/>
      <dgm:spPr/>
    </dgm:pt>
    <dgm:pt modelId="{66165F92-6583-4633-835B-F57618E4402E}" type="pres">
      <dgm:prSet presAssocID="{8EE3A802-CF33-48E5-901C-7A4BA4434B9F}" presName="parTx" presStyleLbl="revTx" presStyleIdx="0" presStyleCnt="5">
        <dgm:presLayoutVars>
          <dgm:chMax val="0"/>
          <dgm:chPref val="0"/>
        </dgm:presLayoutVars>
      </dgm:prSet>
      <dgm:spPr/>
    </dgm:pt>
    <dgm:pt modelId="{FD74602A-81B8-48D6-828C-F12763943516}" type="pres">
      <dgm:prSet presAssocID="{B6B13ACD-C316-4DAC-ADFF-EBB4E643FA55}" presName="sibTrans" presStyleCnt="0"/>
      <dgm:spPr/>
    </dgm:pt>
    <dgm:pt modelId="{D11E7A51-A239-4486-8B4B-E25D8FD01427}" type="pres">
      <dgm:prSet presAssocID="{A45EB4AA-9846-4ED3-B6CB-CF06BF6245A7}" presName="compNode" presStyleCnt="0"/>
      <dgm:spPr/>
    </dgm:pt>
    <dgm:pt modelId="{514F8768-D6F2-4594-98F0-CA04E218F18B}" type="pres">
      <dgm:prSet presAssocID="{A45EB4AA-9846-4ED3-B6CB-CF06BF6245A7}" presName="bgRect" presStyleLbl="bgShp" presStyleIdx="1" presStyleCnt="5"/>
      <dgm:spPr/>
    </dgm:pt>
    <dgm:pt modelId="{187893E6-A6B3-4898-AD10-9A7CB2B7624F}" type="pres">
      <dgm:prSet presAssocID="{A45EB4AA-9846-4ED3-B6CB-CF06BF6245A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638555C9-FD64-4630-B092-3691B64C9AFB}" type="pres">
      <dgm:prSet presAssocID="{A45EB4AA-9846-4ED3-B6CB-CF06BF6245A7}" presName="spaceRect" presStyleCnt="0"/>
      <dgm:spPr/>
    </dgm:pt>
    <dgm:pt modelId="{030BF559-A9C3-48D2-89FE-68BB37FEBD4A}" type="pres">
      <dgm:prSet presAssocID="{A45EB4AA-9846-4ED3-B6CB-CF06BF6245A7}" presName="parTx" presStyleLbl="revTx" presStyleIdx="1" presStyleCnt="5">
        <dgm:presLayoutVars>
          <dgm:chMax val="0"/>
          <dgm:chPref val="0"/>
        </dgm:presLayoutVars>
      </dgm:prSet>
      <dgm:spPr/>
    </dgm:pt>
    <dgm:pt modelId="{1B5EE312-3C71-40D5-AAAE-DC02F9398835}" type="pres">
      <dgm:prSet presAssocID="{AC2544FB-0146-4E59-8677-B87218053549}" presName="sibTrans" presStyleCnt="0"/>
      <dgm:spPr/>
    </dgm:pt>
    <dgm:pt modelId="{0CF2CFA7-BE7F-4148-85D8-63AB04CDD002}" type="pres">
      <dgm:prSet presAssocID="{1C52BB18-DC19-40AB-82B3-F6935189B77F}" presName="compNode" presStyleCnt="0"/>
      <dgm:spPr/>
    </dgm:pt>
    <dgm:pt modelId="{073FFF55-14CF-4FE2-9473-C0E6C03ACC44}" type="pres">
      <dgm:prSet presAssocID="{1C52BB18-DC19-40AB-82B3-F6935189B77F}" presName="bgRect" presStyleLbl="bgShp" presStyleIdx="2" presStyleCnt="5"/>
      <dgm:spPr/>
    </dgm:pt>
    <dgm:pt modelId="{933970F7-22DE-42D5-AA51-8708ED6E51C9}" type="pres">
      <dgm:prSet presAssocID="{1C52BB18-DC19-40AB-82B3-F6935189B77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CA7018B6-15BE-40DB-84EF-6FD971B68A27}" type="pres">
      <dgm:prSet presAssocID="{1C52BB18-DC19-40AB-82B3-F6935189B77F}" presName="spaceRect" presStyleCnt="0"/>
      <dgm:spPr/>
    </dgm:pt>
    <dgm:pt modelId="{A4922F1B-A7F9-42A2-BC02-072AD24C9B7F}" type="pres">
      <dgm:prSet presAssocID="{1C52BB18-DC19-40AB-82B3-F6935189B77F}" presName="parTx" presStyleLbl="revTx" presStyleIdx="2" presStyleCnt="5">
        <dgm:presLayoutVars>
          <dgm:chMax val="0"/>
          <dgm:chPref val="0"/>
        </dgm:presLayoutVars>
      </dgm:prSet>
      <dgm:spPr/>
    </dgm:pt>
    <dgm:pt modelId="{BA8F073E-F803-4D4C-8C40-449822C3136D}" type="pres">
      <dgm:prSet presAssocID="{23A7B0AA-C56F-43E1-89EA-D6062CA03966}" presName="sibTrans" presStyleCnt="0"/>
      <dgm:spPr/>
    </dgm:pt>
    <dgm:pt modelId="{4F48C307-338A-47AC-B040-C4DE761F2AE4}" type="pres">
      <dgm:prSet presAssocID="{E993087A-6DED-4566-93A1-0E4BA77BA26A}" presName="compNode" presStyleCnt="0"/>
      <dgm:spPr/>
    </dgm:pt>
    <dgm:pt modelId="{F2442A6B-3FB9-4714-A343-EB2783AB27C2}" type="pres">
      <dgm:prSet presAssocID="{E993087A-6DED-4566-93A1-0E4BA77BA26A}" presName="bgRect" presStyleLbl="bgShp" presStyleIdx="3" presStyleCnt="5"/>
      <dgm:spPr/>
    </dgm:pt>
    <dgm:pt modelId="{E11C8A9D-EC55-4405-AD71-8EB19A509EE9}" type="pres">
      <dgm:prSet presAssocID="{E993087A-6DED-4566-93A1-0E4BA77BA26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rget"/>
        </a:ext>
      </dgm:extLst>
    </dgm:pt>
    <dgm:pt modelId="{23315CE6-C75D-4E2E-B599-01F87EC9C1FD}" type="pres">
      <dgm:prSet presAssocID="{E993087A-6DED-4566-93A1-0E4BA77BA26A}" presName="spaceRect" presStyleCnt="0"/>
      <dgm:spPr/>
    </dgm:pt>
    <dgm:pt modelId="{9B171DDA-62E0-493F-8F74-21C35CCB3FB8}" type="pres">
      <dgm:prSet presAssocID="{E993087A-6DED-4566-93A1-0E4BA77BA26A}" presName="parTx" presStyleLbl="revTx" presStyleIdx="3" presStyleCnt="5">
        <dgm:presLayoutVars>
          <dgm:chMax val="0"/>
          <dgm:chPref val="0"/>
        </dgm:presLayoutVars>
      </dgm:prSet>
      <dgm:spPr/>
    </dgm:pt>
    <dgm:pt modelId="{C4516533-780A-4B2D-BFC8-AB941B026F1F}" type="pres">
      <dgm:prSet presAssocID="{988AFE52-7C75-435A-A7A9-38FCD7F64A15}" presName="sibTrans" presStyleCnt="0"/>
      <dgm:spPr/>
    </dgm:pt>
    <dgm:pt modelId="{87233DB3-2C0D-4E9F-9381-52024DF0F833}" type="pres">
      <dgm:prSet presAssocID="{F9856DE4-E464-43E5-830F-44A9DAA28558}" presName="compNode" presStyleCnt="0"/>
      <dgm:spPr/>
    </dgm:pt>
    <dgm:pt modelId="{15CE62D1-6EDF-4F2A-AB70-1BC68E9295CE}" type="pres">
      <dgm:prSet presAssocID="{F9856DE4-E464-43E5-830F-44A9DAA28558}" presName="bgRect" presStyleLbl="bgShp" presStyleIdx="4" presStyleCnt="5"/>
      <dgm:spPr/>
    </dgm:pt>
    <dgm:pt modelId="{BB6824B3-F687-49C2-8449-ED99E70A8FF1}" type="pres">
      <dgm:prSet presAssocID="{F9856DE4-E464-43E5-830F-44A9DAA2855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eb Design"/>
        </a:ext>
      </dgm:extLst>
    </dgm:pt>
    <dgm:pt modelId="{6683BD18-2E78-4A24-A571-534376334AB6}" type="pres">
      <dgm:prSet presAssocID="{F9856DE4-E464-43E5-830F-44A9DAA28558}" presName="spaceRect" presStyleCnt="0"/>
      <dgm:spPr/>
    </dgm:pt>
    <dgm:pt modelId="{993B90B9-6545-46D3-8ABE-04080900A176}" type="pres">
      <dgm:prSet presAssocID="{F9856DE4-E464-43E5-830F-44A9DAA28558}" presName="parTx" presStyleLbl="revTx" presStyleIdx="4" presStyleCnt="5">
        <dgm:presLayoutVars>
          <dgm:chMax val="0"/>
          <dgm:chPref val="0"/>
        </dgm:presLayoutVars>
      </dgm:prSet>
      <dgm:spPr/>
    </dgm:pt>
  </dgm:ptLst>
  <dgm:cxnLst>
    <dgm:cxn modelId="{FADC8B08-C1AF-4078-835B-57524E0F30B0}" srcId="{76A7732D-6E46-497E-9383-85693544DBBF}" destId="{8EE3A802-CF33-48E5-901C-7A4BA4434B9F}" srcOrd="0" destOrd="0" parTransId="{9B1F1C56-F565-4089-96FA-B9D54D873144}" sibTransId="{B6B13ACD-C316-4DAC-ADFF-EBB4E643FA55}"/>
    <dgm:cxn modelId="{34053832-C5D6-4C4E-A6CF-0B8CCB3A8D48}" type="presOf" srcId="{F9856DE4-E464-43E5-830F-44A9DAA28558}" destId="{993B90B9-6545-46D3-8ABE-04080900A176}" srcOrd="0" destOrd="0" presId="urn:microsoft.com/office/officeart/2018/2/layout/IconVerticalSolidList"/>
    <dgm:cxn modelId="{8A0DD835-E023-42B6-B8FE-69C02ADC1483}" srcId="{76A7732D-6E46-497E-9383-85693544DBBF}" destId="{A45EB4AA-9846-4ED3-B6CB-CF06BF6245A7}" srcOrd="1" destOrd="0" parTransId="{A20507B0-E2C5-4EBC-8B49-7551181A40A1}" sibTransId="{AC2544FB-0146-4E59-8677-B87218053549}"/>
    <dgm:cxn modelId="{F582873B-B1E3-43A2-AA13-949694BCDBF4}" type="presOf" srcId="{76A7732D-6E46-497E-9383-85693544DBBF}" destId="{1EF8FDFB-4423-4318-8043-89E63320DA0F}" srcOrd="0" destOrd="0" presId="urn:microsoft.com/office/officeart/2018/2/layout/IconVerticalSolidList"/>
    <dgm:cxn modelId="{3BEDEB90-8ED9-475B-B626-417C5AD70E41}" srcId="{76A7732D-6E46-497E-9383-85693544DBBF}" destId="{1C52BB18-DC19-40AB-82B3-F6935189B77F}" srcOrd="2" destOrd="0" parTransId="{94013E9E-4540-4755-BBC4-0EC7010AEF83}" sibTransId="{23A7B0AA-C56F-43E1-89EA-D6062CA03966}"/>
    <dgm:cxn modelId="{0C156F95-8112-42B4-A30B-D628C8ED96F0}" type="presOf" srcId="{E993087A-6DED-4566-93A1-0E4BA77BA26A}" destId="{9B171DDA-62E0-493F-8F74-21C35CCB3FB8}" srcOrd="0" destOrd="0" presId="urn:microsoft.com/office/officeart/2018/2/layout/IconVerticalSolidList"/>
    <dgm:cxn modelId="{55BB5699-2484-4896-BFBA-7906AEB890CB}" type="presOf" srcId="{1C52BB18-DC19-40AB-82B3-F6935189B77F}" destId="{A4922F1B-A7F9-42A2-BC02-072AD24C9B7F}" srcOrd="0" destOrd="0" presId="urn:microsoft.com/office/officeart/2018/2/layout/IconVerticalSolidList"/>
    <dgm:cxn modelId="{2EF0A8A6-3D4A-416D-B354-D0C6BD02E92E}" type="presOf" srcId="{8EE3A802-CF33-48E5-901C-7A4BA4434B9F}" destId="{66165F92-6583-4633-835B-F57618E4402E}" srcOrd="0" destOrd="0" presId="urn:microsoft.com/office/officeart/2018/2/layout/IconVerticalSolidList"/>
    <dgm:cxn modelId="{B336F4C9-0148-4603-B047-F078A329EF26}" srcId="{76A7732D-6E46-497E-9383-85693544DBBF}" destId="{F9856DE4-E464-43E5-830F-44A9DAA28558}" srcOrd="4" destOrd="0" parTransId="{805E5704-FBCA-48B1-B2DB-FA787F5AF8FD}" sibTransId="{B99A0581-C7ED-42A5-B3C2-A13BD8BDBC7A}"/>
    <dgm:cxn modelId="{ACDA82E0-1720-4EA9-9006-AA467BFBEEEA}" type="presOf" srcId="{A45EB4AA-9846-4ED3-B6CB-CF06BF6245A7}" destId="{030BF559-A9C3-48D2-89FE-68BB37FEBD4A}" srcOrd="0" destOrd="0" presId="urn:microsoft.com/office/officeart/2018/2/layout/IconVerticalSolidList"/>
    <dgm:cxn modelId="{CD18FCEE-1550-442C-8C64-E78392B77C75}" srcId="{76A7732D-6E46-497E-9383-85693544DBBF}" destId="{E993087A-6DED-4566-93A1-0E4BA77BA26A}" srcOrd="3" destOrd="0" parTransId="{47500C56-A83D-4A74-8502-8F181421D08E}" sibTransId="{988AFE52-7C75-435A-A7A9-38FCD7F64A15}"/>
    <dgm:cxn modelId="{AF6BF557-92F0-4BCF-8ABC-B6B79CE09EDD}" type="presParOf" srcId="{1EF8FDFB-4423-4318-8043-89E63320DA0F}" destId="{0D2420F3-C457-4BD6-AC11-7BA5649BFF15}" srcOrd="0" destOrd="0" presId="urn:microsoft.com/office/officeart/2018/2/layout/IconVerticalSolidList"/>
    <dgm:cxn modelId="{1C259F3E-8C35-4085-A9BA-49D55956E0B1}" type="presParOf" srcId="{0D2420F3-C457-4BD6-AC11-7BA5649BFF15}" destId="{2F14D3F2-E2FC-408A-B3CA-B08291DFE653}" srcOrd="0" destOrd="0" presId="urn:microsoft.com/office/officeart/2018/2/layout/IconVerticalSolidList"/>
    <dgm:cxn modelId="{2DFC7BE0-9165-4FD7-ACF0-1CF80F17D0D6}" type="presParOf" srcId="{0D2420F3-C457-4BD6-AC11-7BA5649BFF15}" destId="{E55CAD6D-A18F-41A0-AD12-F6486961D6B1}" srcOrd="1" destOrd="0" presId="urn:microsoft.com/office/officeart/2018/2/layout/IconVerticalSolidList"/>
    <dgm:cxn modelId="{AAB4D441-38B6-4190-8573-90FA0BA2E142}" type="presParOf" srcId="{0D2420F3-C457-4BD6-AC11-7BA5649BFF15}" destId="{160337DD-8B3D-4392-8E75-9E057A6D98F9}" srcOrd="2" destOrd="0" presId="urn:microsoft.com/office/officeart/2018/2/layout/IconVerticalSolidList"/>
    <dgm:cxn modelId="{970DF94B-A04D-4484-B7D5-2E383B1944C7}" type="presParOf" srcId="{0D2420F3-C457-4BD6-AC11-7BA5649BFF15}" destId="{66165F92-6583-4633-835B-F57618E4402E}" srcOrd="3" destOrd="0" presId="urn:microsoft.com/office/officeart/2018/2/layout/IconVerticalSolidList"/>
    <dgm:cxn modelId="{C66346DA-E1DE-4A53-BCC6-66FEBB9EDA25}" type="presParOf" srcId="{1EF8FDFB-4423-4318-8043-89E63320DA0F}" destId="{FD74602A-81B8-48D6-828C-F12763943516}" srcOrd="1" destOrd="0" presId="urn:microsoft.com/office/officeart/2018/2/layout/IconVerticalSolidList"/>
    <dgm:cxn modelId="{84A6ED4F-859E-4979-80C1-C084CA21F305}" type="presParOf" srcId="{1EF8FDFB-4423-4318-8043-89E63320DA0F}" destId="{D11E7A51-A239-4486-8B4B-E25D8FD01427}" srcOrd="2" destOrd="0" presId="urn:microsoft.com/office/officeart/2018/2/layout/IconVerticalSolidList"/>
    <dgm:cxn modelId="{722B2194-C272-4F0B-AECF-7276F3DFA1D7}" type="presParOf" srcId="{D11E7A51-A239-4486-8B4B-E25D8FD01427}" destId="{514F8768-D6F2-4594-98F0-CA04E218F18B}" srcOrd="0" destOrd="0" presId="urn:microsoft.com/office/officeart/2018/2/layout/IconVerticalSolidList"/>
    <dgm:cxn modelId="{73756073-BF77-4AC3-BB76-52B142F53B9C}" type="presParOf" srcId="{D11E7A51-A239-4486-8B4B-E25D8FD01427}" destId="{187893E6-A6B3-4898-AD10-9A7CB2B7624F}" srcOrd="1" destOrd="0" presId="urn:microsoft.com/office/officeart/2018/2/layout/IconVerticalSolidList"/>
    <dgm:cxn modelId="{9BEBB15B-7CC7-4D76-B75F-82BE1E637143}" type="presParOf" srcId="{D11E7A51-A239-4486-8B4B-E25D8FD01427}" destId="{638555C9-FD64-4630-B092-3691B64C9AFB}" srcOrd="2" destOrd="0" presId="urn:microsoft.com/office/officeart/2018/2/layout/IconVerticalSolidList"/>
    <dgm:cxn modelId="{0C2E8C39-328D-4DD0-B8EB-CA58133B6BA1}" type="presParOf" srcId="{D11E7A51-A239-4486-8B4B-E25D8FD01427}" destId="{030BF559-A9C3-48D2-89FE-68BB37FEBD4A}" srcOrd="3" destOrd="0" presId="urn:microsoft.com/office/officeart/2018/2/layout/IconVerticalSolidList"/>
    <dgm:cxn modelId="{A4A2B422-9E94-4B25-B365-7B2C3CD367C3}" type="presParOf" srcId="{1EF8FDFB-4423-4318-8043-89E63320DA0F}" destId="{1B5EE312-3C71-40D5-AAAE-DC02F9398835}" srcOrd="3" destOrd="0" presId="urn:microsoft.com/office/officeart/2018/2/layout/IconVerticalSolidList"/>
    <dgm:cxn modelId="{F579497B-1E14-4641-8F9E-DA5D2C266857}" type="presParOf" srcId="{1EF8FDFB-4423-4318-8043-89E63320DA0F}" destId="{0CF2CFA7-BE7F-4148-85D8-63AB04CDD002}" srcOrd="4" destOrd="0" presId="urn:microsoft.com/office/officeart/2018/2/layout/IconVerticalSolidList"/>
    <dgm:cxn modelId="{EA44496D-2169-4FCE-B4D7-C7B3D7F86D43}" type="presParOf" srcId="{0CF2CFA7-BE7F-4148-85D8-63AB04CDD002}" destId="{073FFF55-14CF-4FE2-9473-C0E6C03ACC44}" srcOrd="0" destOrd="0" presId="urn:microsoft.com/office/officeart/2018/2/layout/IconVerticalSolidList"/>
    <dgm:cxn modelId="{82956B29-F830-4F55-B70A-DB14E99BB6CE}" type="presParOf" srcId="{0CF2CFA7-BE7F-4148-85D8-63AB04CDD002}" destId="{933970F7-22DE-42D5-AA51-8708ED6E51C9}" srcOrd="1" destOrd="0" presId="urn:microsoft.com/office/officeart/2018/2/layout/IconVerticalSolidList"/>
    <dgm:cxn modelId="{DC1C9EA0-B9B4-4CF0-A083-6CC0194F97BB}" type="presParOf" srcId="{0CF2CFA7-BE7F-4148-85D8-63AB04CDD002}" destId="{CA7018B6-15BE-40DB-84EF-6FD971B68A27}" srcOrd="2" destOrd="0" presId="urn:microsoft.com/office/officeart/2018/2/layout/IconVerticalSolidList"/>
    <dgm:cxn modelId="{23B28D59-B0B6-48EA-977D-D06C646A084C}" type="presParOf" srcId="{0CF2CFA7-BE7F-4148-85D8-63AB04CDD002}" destId="{A4922F1B-A7F9-42A2-BC02-072AD24C9B7F}" srcOrd="3" destOrd="0" presId="urn:microsoft.com/office/officeart/2018/2/layout/IconVerticalSolidList"/>
    <dgm:cxn modelId="{F1399184-C88C-49FB-8ABB-365ED1B58CB2}" type="presParOf" srcId="{1EF8FDFB-4423-4318-8043-89E63320DA0F}" destId="{BA8F073E-F803-4D4C-8C40-449822C3136D}" srcOrd="5" destOrd="0" presId="urn:microsoft.com/office/officeart/2018/2/layout/IconVerticalSolidList"/>
    <dgm:cxn modelId="{01337A16-9C54-4AE0-820D-7D6B0874B081}" type="presParOf" srcId="{1EF8FDFB-4423-4318-8043-89E63320DA0F}" destId="{4F48C307-338A-47AC-B040-C4DE761F2AE4}" srcOrd="6" destOrd="0" presId="urn:microsoft.com/office/officeart/2018/2/layout/IconVerticalSolidList"/>
    <dgm:cxn modelId="{502B64AB-A9C4-4A8D-93EC-7BCEFF8B281F}" type="presParOf" srcId="{4F48C307-338A-47AC-B040-C4DE761F2AE4}" destId="{F2442A6B-3FB9-4714-A343-EB2783AB27C2}" srcOrd="0" destOrd="0" presId="urn:microsoft.com/office/officeart/2018/2/layout/IconVerticalSolidList"/>
    <dgm:cxn modelId="{2FB6CFCD-7342-4267-B5CF-09753F1E904A}" type="presParOf" srcId="{4F48C307-338A-47AC-B040-C4DE761F2AE4}" destId="{E11C8A9D-EC55-4405-AD71-8EB19A509EE9}" srcOrd="1" destOrd="0" presId="urn:microsoft.com/office/officeart/2018/2/layout/IconVerticalSolidList"/>
    <dgm:cxn modelId="{E98F6C2C-98A6-4060-91B6-3B54112A0D1D}" type="presParOf" srcId="{4F48C307-338A-47AC-B040-C4DE761F2AE4}" destId="{23315CE6-C75D-4E2E-B599-01F87EC9C1FD}" srcOrd="2" destOrd="0" presId="urn:microsoft.com/office/officeart/2018/2/layout/IconVerticalSolidList"/>
    <dgm:cxn modelId="{D2ED618C-4F6F-4A4F-AECA-34EB8CC057DD}" type="presParOf" srcId="{4F48C307-338A-47AC-B040-C4DE761F2AE4}" destId="{9B171DDA-62E0-493F-8F74-21C35CCB3FB8}" srcOrd="3" destOrd="0" presId="urn:microsoft.com/office/officeart/2018/2/layout/IconVerticalSolidList"/>
    <dgm:cxn modelId="{33359B31-52B7-4698-9E79-0C260A66FB55}" type="presParOf" srcId="{1EF8FDFB-4423-4318-8043-89E63320DA0F}" destId="{C4516533-780A-4B2D-BFC8-AB941B026F1F}" srcOrd="7" destOrd="0" presId="urn:microsoft.com/office/officeart/2018/2/layout/IconVerticalSolidList"/>
    <dgm:cxn modelId="{E7AF181F-0434-4D86-B5A3-3C25C5A4005A}" type="presParOf" srcId="{1EF8FDFB-4423-4318-8043-89E63320DA0F}" destId="{87233DB3-2C0D-4E9F-9381-52024DF0F833}" srcOrd="8" destOrd="0" presId="urn:microsoft.com/office/officeart/2018/2/layout/IconVerticalSolidList"/>
    <dgm:cxn modelId="{8C9B3E13-3889-4A3F-B897-6B41D0D9AF67}" type="presParOf" srcId="{87233DB3-2C0D-4E9F-9381-52024DF0F833}" destId="{15CE62D1-6EDF-4F2A-AB70-1BC68E9295CE}" srcOrd="0" destOrd="0" presId="urn:microsoft.com/office/officeart/2018/2/layout/IconVerticalSolidList"/>
    <dgm:cxn modelId="{E73EE137-9BBF-4CE5-9CF3-AD51649A7154}" type="presParOf" srcId="{87233DB3-2C0D-4E9F-9381-52024DF0F833}" destId="{BB6824B3-F687-49C2-8449-ED99E70A8FF1}" srcOrd="1" destOrd="0" presId="urn:microsoft.com/office/officeart/2018/2/layout/IconVerticalSolidList"/>
    <dgm:cxn modelId="{371D1EC6-3E4C-4B0D-95BD-9898D5E34AA1}" type="presParOf" srcId="{87233DB3-2C0D-4E9F-9381-52024DF0F833}" destId="{6683BD18-2E78-4A24-A571-534376334AB6}" srcOrd="2" destOrd="0" presId="urn:microsoft.com/office/officeart/2018/2/layout/IconVerticalSolidList"/>
    <dgm:cxn modelId="{9FD6FE69-9E4A-43F8-AB1F-8E66521B175D}" type="presParOf" srcId="{87233DB3-2C0D-4E9F-9381-52024DF0F833}" destId="{993B90B9-6545-46D3-8ABE-04080900A17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A93530-33E9-4F6A-8BC4-8C62E5078A66}"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6915F46-C797-4043-B208-8515AB9EFD15}">
      <dgm:prSet/>
      <dgm:spPr/>
      <dgm:t>
        <a:bodyPr/>
        <a:lstStyle/>
        <a:p>
          <a:pPr>
            <a:lnSpc>
              <a:spcPct val="100000"/>
            </a:lnSpc>
          </a:pPr>
          <a:r>
            <a:rPr lang="en-US" b="0"/>
            <a:t>Balancing the data </a:t>
          </a:r>
          <a:endParaRPr lang="en-US"/>
        </a:p>
      </dgm:t>
    </dgm:pt>
    <dgm:pt modelId="{4AFC6B41-AF60-4148-A277-F722AEDFA495}" type="parTrans" cxnId="{9D32EE81-71A5-40F0-9EC9-F9CED381F93F}">
      <dgm:prSet/>
      <dgm:spPr/>
      <dgm:t>
        <a:bodyPr/>
        <a:lstStyle/>
        <a:p>
          <a:endParaRPr lang="en-US"/>
        </a:p>
      </dgm:t>
    </dgm:pt>
    <dgm:pt modelId="{FF3C990C-387F-4706-B555-9D77FA8B995A}" type="sibTrans" cxnId="{9D32EE81-71A5-40F0-9EC9-F9CED381F93F}">
      <dgm:prSet/>
      <dgm:spPr/>
      <dgm:t>
        <a:bodyPr/>
        <a:lstStyle/>
        <a:p>
          <a:pPr>
            <a:lnSpc>
              <a:spcPct val="100000"/>
            </a:lnSpc>
          </a:pPr>
          <a:endParaRPr lang="en-US"/>
        </a:p>
      </dgm:t>
    </dgm:pt>
    <dgm:pt modelId="{19A2FADC-B011-4B64-8BE7-DE91FA97043D}">
      <dgm:prSet/>
      <dgm:spPr/>
      <dgm:t>
        <a:bodyPr/>
        <a:lstStyle/>
        <a:p>
          <a:pPr>
            <a:lnSpc>
              <a:spcPct val="100000"/>
            </a:lnSpc>
          </a:pPr>
          <a:r>
            <a:rPr lang="en-US" b="0" dirty="0"/>
            <a:t>Feature engineering and exploring additional features  </a:t>
          </a:r>
          <a:endParaRPr lang="en-US" dirty="0"/>
        </a:p>
      </dgm:t>
    </dgm:pt>
    <dgm:pt modelId="{941095CB-A807-4046-9E97-082C4192E581}" type="parTrans" cxnId="{7DC5D4C0-B2A1-4AAC-ACBA-126335AC8720}">
      <dgm:prSet/>
      <dgm:spPr/>
      <dgm:t>
        <a:bodyPr/>
        <a:lstStyle/>
        <a:p>
          <a:endParaRPr lang="en-US"/>
        </a:p>
      </dgm:t>
    </dgm:pt>
    <dgm:pt modelId="{817F259D-D6C5-4D7F-8812-56F12ED7F086}" type="sibTrans" cxnId="{7DC5D4C0-B2A1-4AAC-ACBA-126335AC8720}">
      <dgm:prSet/>
      <dgm:spPr/>
      <dgm:t>
        <a:bodyPr/>
        <a:lstStyle/>
        <a:p>
          <a:pPr>
            <a:lnSpc>
              <a:spcPct val="100000"/>
            </a:lnSpc>
          </a:pPr>
          <a:endParaRPr lang="en-US"/>
        </a:p>
      </dgm:t>
    </dgm:pt>
    <dgm:pt modelId="{136C8963-AEA9-4B91-A91E-FC07C5A3099E}">
      <dgm:prSet/>
      <dgm:spPr/>
      <dgm:t>
        <a:bodyPr/>
        <a:lstStyle/>
        <a:p>
          <a:pPr>
            <a:lnSpc>
              <a:spcPct val="100000"/>
            </a:lnSpc>
          </a:pPr>
          <a:r>
            <a:rPr lang="en-US" b="0" dirty="0"/>
            <a:t>Comprehensive model evaluation with wide range of evaluation metrics </a:t>
          </a:r>
          <a:endParaRPr lang="en-US" dirty="0"/>
        </a:p>
      </dgm:t>
    </dgm:pt>
    <dgm:pt modelId="{8FDC9C49-26C6-420C-9906-A685519C8AC6}" type="parTrans" cxnId="{F6F5ED4A-59EC-4E1C-B013-C797A56DB62C}">
      <dgm:prSet/>
      <dgm:spPr/>
      <dgm:t>
        <a:bodyPr/>
        <a:lstStyle/>
        <a:p>
          <a:endParaRPr lang="en-US"/>
        </a:p>
      </dgm:t>
    </dgm:pt>
    <dgm:pt modelId="{22D57C76-07B5-429F-BAA7-33D1FCA6286F}" type="sibTrans" cxnId="{F6F5ED4A-59EC-4E1C-B013-C797A56DB62C}">
      <dgm:prSet/>
      <dgm:spPr/>
      <dgm:t>
        <a:bodyPr/>
        <a:lstStyle/>
        <a:p>
          <a:pPr>
            <a:lnSpc>
              <a:spcPct val="100000"/>
            </a:lnSpc>
          </a:pPr>
          <a:endParaRPr lang="en-US"/>
        </a:p>
      </dgm:t>
    </dgm:pt>
    <dgm:pt modelId="{EF30D6C9-2E72-4076-9BE9-A83FB628E0AB}">
      <dgm:prSet/>
      <dgm:spPr/>
      <dgm:t>
        <a:bodyPr/>
        <a:lstStyle/>
        <a:p>
          <a:pPr>
            <a:lnSpc>
              <a:spcPct val="100000"/>
            </a:lnSpc>
          </a:pPr>
          <a:r>
            <a:rPr lang="en-US" b="0" dirty="0"/>
            <a:t>Better hyperparameter tuning · Increase the data diversity </a:t>
          </a:r>
          <a:endParaRPr lang="en-US" dirty="0"/>
        </a:p>
      </dgm:t>
    </dgm:pt>
    <dgm:pt modelId="{E58CBB62-B826-40B6-9E19-019B78BFA292}" type="parTrans" cxnId="{33D1C7CB-7BB6-499D-92A4-D04B278B4456}">
      <dgm:prSet/>
      <dgm:spPr/>
      <dgm:t>
        <a:bodyPr/>
        <a:lstStyle/>
        <a:p>
          <a:endParaRPr lang="en-US"/>
        </a:p>
      </dgm:t>
    </dgm:pt>
    <dgm:pt modelId="{6677F4A0-A82B-4D1A-8EFA-B87D1F17BB33}" type="sibTrans" cxnId="{33D1C7CB-7BB6-499D-92A4-D04B278B4456}">
      <dgm:prSet/>
      <dgm:spPr/>
      <dgm:t>
        <a:bodyPr/>
        <a:lstStyle/>
        <a:p>
          <a:pPr>
            <a:lnSpc>
              <a:spcPct val="100000"/>
            </a:lnSpc>
          </a:pPr>
          <a:endParaRPr lang="en-US"/>
        </a:p>
      </dgm:t>
    </dgm:pt>
    <dgm:pt modelId="{B980EF09-F912-416C-8C9C-41906E696891}">
      <dgm:prSet/>
      <dgm:spPr/>
      <dgm:t>
        <a:bodyPr/>
        <a:lstStyle/>
        <a:p>
          <a:pPr>
            <a:lnSpc>
              <a:spcPct val="100000"/>
            </a:lnSpc>
          </a:pPr>
          <a:r>
            <a:rPr lang="en-US" b="0" dirty="0"/>
            <a:t>Analyze other machine learning algorithms like ensemble methods and deep learning models to enhancing accuracy </a:t>
          </a:r>
          <a:endParaRPr lang="en-US" dirty="0"/>
        </a:p>
      </dgm:t>
    </dgm:pt>
    <dgm:pt modelId="{817C09DB-90CA-49C7-B491-73FBD2DBB1D9}" type="parTrans" cxnId="{82B82165-D326-4F24-89A0-8B6D8F420204}">
      <dgm:prSet/>
      <dgm:spPr/>
      <dgm:t>
        <a:bodyPr/>
        <a:lstStyle/>
        <a:p>
          <a:endParaRPr lang="en-US"/>
        </a:p>
      </dgm:t>
    </dgm:pt>
    <dgm:pt modelId="{BF893A25-CF3B-415D-AEAC-0483B3E67279}" type="sibTrans" cxnId="{82B82165-D326-4F24-89A0-8B6D8F420204}">
      <dgm:prSet/>
      <dgm:spPr/>
      <dgm:t>
        <a:bodyPr/>
        <a:lstStyle/>
        <a:p>
          <a:pPr>
            <a:lnSpc>
              <a:spcPct val="100000"/>
            </a:lnSpc>
          </a:pPr>
          <a:endParaRPr lang="en-US"/>
        </a:p>
      </dgm:t>
    </dgm:pt>
    <dgm:pt modelId="{250F45FF-7BA0-4170-A2C7-C5A670AB3006}">
      <dgm:prSet/>
      <dgm:spPr/>
      <dgm:t>
        <a:bodyPr/>
        <a:lstStyle/>
        <a:p>
          <a:pPr>
            <a:lnSpc>
              <a:spcPct val="100000"/>
            </a:lnSpc>
          </a:pPr>
          <a:r>
            <a:rPr lang="en-US" b="0" dirty="0"/>
            <a:t>Explore other techniques like regression method with different approach</a:t>
          </a:r>
          <a:endParaRPr lang="en-US" dirty="0"/>
        </a:p>
      </dgm:t>
    </dgm:pt>
    <dgm:pt modelId="{8D98F9CD-91CD-49D7-A20E-7670C4F8326D}" type="parTrans" cxnId="{35C2713B-93FD-4AB4-AEA1-68DFD9BE0654}">
      <dgm:prSet/>
      <dgm:spPr/>
      <dgm:t>
        <a:bodyPr/>
        <a:lstStyle/>
        <a:p>
          <a:endParaRPr lang="en-US"/>
        </a:p>
      </dgm:t>
    </dgm:pt>
    <dgm:pt modelId="{FF7B4C6E-D00A-4EAB-9A7F-7B6E6ACB670D}" type="sibTrans" cxnId="{35C2713B-93FD-4AB4-AEA1-68DFD9BE0654}">
      <dgm:prSet/>
      <dgm:spPr/>
      <dgm:t>
        <a:bodyPr/>
        <a:lstStyle/>
        <a:p>
          <a:endParaRPr lang="en-US"/>
        </a:p>
      </dgm:t>
    </dgm:pt>
    <dgm:pt modelId="{1B084B9B-5E69-4FBA-8623-808110D97969}" type="pres">
      <dgm:prSet presAssocID="{12A93530-33E9-4F6A-8BC4-8C62E5078A66}" presName="root" presStyleCnt="0">
        <dgm:presLayoutVars>
          <dgm:dir/>
          <dgm:resizeHandles val="exact"/>
        </dgm:presLayoutVars>
      </dgm:prSet>
      <dgm:spPr/>
    </dgm:pt>
    <dgm:pt modelId="{4CC7EA89-3184-4B4A-8265-11835F7881A3}" type="pres">
      <dgm:prSet presAssocID="{12A93530-33E9-4F6A-8BC4-8C62E5078A66}" presName="container" presStyleCnt="0">
        <dgm:presLayoutVars>
          <dgm:dir/>
          <dgm:resizeHandles val="exact"/>
        </dgm:presLayoutVars>
      </dgm:prSet>
      <dgm:spPr/>
    </dgm:pt>
    <dgm:pt modelId="{3D6081EE-EED3-436E-858D-FD9AD7BCED54}" type="pres">
      <dgm:prSet presAssocID="{D6915F46-C797-4043-B208-8515AB9EFD15}" presName="compNode" presStyleCnt="0"/>
      <dgm:spPr/>
    </dgm:pt>
    <dgm:pt modelId="{69A2123E-EBF8-4402-8310-AB4886E9CB44}" type="pres">
      <dgm:prSet presAssocID="{D6915F46-C797-4043-B208-8515AB9EFD15}" presName="iconBgRect" presStyleLbl="bgShp" presStyleIdx="0" presStyleCnt="6"/>
      <dgm:spPr/>
    </dgm:pt>
    <dgm:pt modelId="{D874767F-8818-44F6-B2D9-504F699B3B35}" type="pres">
      <dgm:prSet presAssocID="{D6915F46-C797-4043-B208-8515AB9EFD1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les of Justice"/>
        </a:ext>
      </dgm:extLst>
    </dgm:pt>
    <dgm:pt modelId="{C6637D05-AD5F-4817-A578-3B6387A18D4C}" type="pres">
      <dgm:prSet presAssocID="{D6915F46-C797-4043-B208-8515AB9EFD15}" presName="spaceRect" presStyleCnt="0"/>
      <dgm:spPr/>
    </dgm:pt>
    <dgm:pt modelId="{A50BF2D0-C15D-4C1F-97B2-FBF085FE6608}" type="pres">
      <dgm:prSet presAssocID="{D6915F46-C797-4043-B208-8515AB9EFD15}" presName="textRect" presStyleLbl="revTx" presStyleIdx="0" presStyleCnt="6">
        <dgm:presLayoutVars>
          <dgm:chMax val="1"/>
          <dgm:chPref val="1"/>
        </dgm:presLayoutVars>
      </dgm:prSet>
      <dgm:spPr/>
    </dgm:pt>
    <dgm:pt modelId="{5429B3EB-660A-4A42-B752-B0066B911396}" type="pres">
      <dgm:prSet presAssocID="{FF3C990C-387F-4706-B555-9D77FA8B995A}" presName="sibTrans" presStyleLbl="sibTrans2D1" presStyleIdx="0" presStyleCnt="0"/>
      <dgm:spPr/>
    </dgm:pt>
    <dgm:pt modelId="{9F238AD3-B3FA-4CB2-B0E4-C727145C3364}" type="pres">
      <dgm:prSet presAssocID="{19A2FADC-B011-4B64-8BE7-DE91FA97043D}" presName="compNode" presStyleCnt="0"/>
      <dgm:spPr/>
    </dgm:pt>
    <dgm:pt modelId="{0ADAF2C6-52C7-44AC-B777-FEC6A8352D58}" type="pres">
      <dgm:prSet presAssocID="{19A2FADC-B011-4B64-8BE7-DE91FA97043D}" presName="iconBgRect" presStyleLbl="bgShp" presStyleIdx="1" presStyleCnt="6"/>
      <dgm:spPr/>
    </dgm:pt>
    <dgm:pt modelId="{AFE8C487-5775-42A8-82B3-BB670B532F98}" type="pres">
      <dgm:prSet presAssocID="{19A2FADC-B011-4B64-8BE7-DE91FA97043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FED020CC-29C8-4CB7-A048-8698C1BFFBD9}" type="pres">
      <dgm:prSet presAssocID="{19A2FADC-B011-4B64-8BE7-DE91FA97043D}" presName="spaceRect" presStyleCnt="0"/>
      <dgm:spPr/>
    </dgm:pt>
    <dgm:pt modelId="{5922F0F8-6267-4F8A-A024-F4B1C49281BF}" type="pres">
      <dgm:prSet presAssocID="{19A2FADC-B011-4B64-8BE7-DE91FA97043D}" presName="textRect" presStyleLbl="revTx" presStyleIdx="1" presStyleCnt="6">
        <dgm:presLayoutVars>
          <dgm:chMax val="1"/>
          <dgm:chPref val="1"/>
        </dgm:presLayoutVars>
      </dgm:prSet>
      <dgm:spPr/>
    </dgm:pt>
    <dgm:pt modelId="{063019B4-B9F3-49A4-B1A9-BF1A863A7CF7}" type="pres">
      <dgm:prSet presAssocID="{817F259D-D6C5-4D7F-8812-56F12ED7F086}" presName="sibTrans" presStyleLbl="sibTrans2D1" presStyleIdx="0" presStyleCnt="0"/>
      <dgm:spPr/>
    </dgm:pt>
    <dgm:pt modelId="{862C01E5-88E8-45FC-9DE3-899655F7F15D}" type="pres">
      <dgm:prSet presAssocID="{136C8963-AEA9-4B91-A91E-FC07C5A3099E}" presName="compNode" presStyleCnt="0"/>
      <dgm:spPr/>
    </dgm:pt>
    <dgm:pt modelId="{6D72DE19-ABC5-4690-BAD1-4754F47EF9CB}" type="pres">
      <dgm:prSet presAssocID="{136C8963-AEA9-4B91-A91E-FC07C5A3099E}" presName="iconBgRect" presStyleLbl="bgShp" presStyleIdx="2" presStyleCnt="6"/>
      <dgm:spPr/>
    </dgm:pt>
    <dgm:pt modelId="{3E89DA13-CBE1-45E0-B1DA-E7989B552986}" type="pres">
      <dgm:prSet presAssocID="{136C8963-AEA9-4B91-A91E-FC07C5A3099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2B0986CA-5E10-4632-B23A-79671CFC97DD}" type="pres">
      <dgm:prSet presAssocID="{136C8963-AEA9-4B91-A91E-FC07C5A3099E}" presName="spaceRect" presStyleCnt="0"/>
      <dgm:spPr/>
    </dgm:pt>
    <dgm:pt modelId="{E89CD7EC-5091-446D-9EB5-C299CAB23016}" type="pres">
      <dgm:prSet presAssocID="{136C8963-AEA9-4B91-A91E-FC07C5A3099E}" presName="textRect" presStyleLbl="revTx" presStyleIdx="2" presStyleCnt="6">
        <dgm:presLayoutVars>
          <dgm:chMax val="1"/>
          <dgm:chPref val="1"/>
        </dgm:presLayoutVars>
      </dgm:prSet>
      <dgm:spPr/>
    </dgm:pt>
    <dgm:pt modelId="{303844B7-7FC0-440E-A1BC-7A486E0D8035}" type="pres">
      <dgm:prSet presAssocID="{22D57C76-07B5-429F-BAA7-33D1FCA6286F}" presName="sibTrans" presStyleLbl="sibTrans2D1" presStyleIdx="0" presStyleCnt="0"/>
      <dgm:spPr/>
    </dgm:pt>
    <dgm:pt modelId="{1807EE86-D221-4714-BE86-34C73B99A209}" type="pres">
      <dgm:prSet presAssocID="{EF30D6C9-2E72-4076-9BE9-A83FB628E0AB}" presName="compNode" presStyleCnt="0"/>
      <dgm:spPr/>
    </dgm:pt>
    <dgm:pt modelId="{EE74E80D-F0A2-483B-8372-216FE2BC669B}" type="pres">
      <dgm:prSet presAssocID="{EF30D6C9-2E72-4076-9BE9-A83FB628E0AB}" presName="iconBgRect" presStyleLbl="bgShp" presStyleIdx="3" presStyleCnt="6"/>
      <dgm:spPr/>
    </dgm:pt>
    <dgm:pt modelId="{A9924335-0EF8-4DA4-B871-4F912AB36B1D}" type="pres">
      <dgm:prSet presAssocID="{EF30D6C9-2E72-4076-9BE9-A83FB628E0A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E051D2F6-37A0-4094-A0BF-296660C51477}" type="pres">
      <dgm:prSet presAssocID="{EF30D6C9-2E72-4076-9BE9-A83FB628E0AB}" presName="spaceRect" presStyleCnt="0"/>
      <dgm:spPr/>
    </dgm:pt>
    <dgm:pt modelId="{F6721855-8588-4A8A-9393-D8A1A12EE167}" type="pres">
      <dgm:prSet presAssocID="{EF30D6C9-2E72-4076-9BE9-A83FB628E0AB}" presName="textRect" presStyleLbl="revTx" presStyleIdx="3" presStyleCnt="6">
        <dgm:presLayoutVars>
          <dgm:chMax val="1"/>
          <dgm:chPref val="1"/>
        </dgm:presLayoutVars>
      </dgm:prSet>
      <dgm:spPr/>
    </dgm:pt>
    <dgm:pt modelId="{7DBB31D9-7267-4A09-9920-A0AD6F31F292}" type="pres">
      <dgm:prSet presAssocID="{6677F4A0-A82B-4D1A-8EFA-B87D1F17BB33}" presName="sibTrans" presStyleLbl="sibTrans2D1" presStyleIdx="0" presStyleCnt="0"/>
      <dgm:spPr/>
    </dgm:pt>
    <dgm:pt modelId="{4A4CF4B7-DDEA-4FC7-BEC2-84BB770F0823}" type="pres">
      <dgm:prSet presAssocID="{B980EF09-F912-416C-8C9C-41906E696891}" presName="compNode" presStyleCnt="0"/>
      <dgm:spPr/>
    </dgm:pt>
    <dgm:pt modelId="{B3CE12DF-5EDB-46CC-8D46-B0BCAC26EAA9}" type="pres">
      <dgm:prSet presAssocID="{B980EF09-F912-416C-8C9C-41906E696891}" presName="iconBgRect" presStyleLbl="bgShp" presStyleIdx="4" presStyleCnt="6"/>
      <dgm:spPr/>
    </dgm:pt>
    <dgm:pt modelId="{29BDEBC4-9B03-4FB0-9C4D-E52974A9DB6B}" type="pres">
      <dgm:prSet presAssocID="{B980EF09-F912-416C-8C9C-41906E69689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7008393D-C1EE-4056-99CD-177F458522D0}" type="pres">
      <dgm:prSet presAssocID="{B980EF09-F912-416C-8C9C-41906E696891}" presName="spaceRect" presStyleCnt="0"/>
      <dgm:spPr/>
    </dgm:pt>
    <dgm:pt modelId="{A231E33A-874D-43BC-9F8B-7B8283582C47}" type="pres">
      <dgm:prSet presAssocID="{B980EF09-F912-416C-8C9C-41906E696891}" presName="textRect" presStyleLbl="revTx" presStyleIdx="4" presStyleCnt="6">
        <dgm:presLayoutVars>
          <dgm:chMax val="1"/>
          <dgm:chPref val="1"/>
        </dgm:presLayoutVars>
      </dgm:prSet>
      <dgm:spPr/>
    </dgm:pt>
    <dgm:pt modelId="{EBFA5C60-A9D1-49FB-99C2-916C36652713}" type="pres">
      <dgm:prSet presAssocID="{BF893A25-CF3B-415D-AEAC-0483B3E67279}" presName="sibTrans" presStyleLbl="sibTrans2D1" presStyleIdx="0" presStyleCnt="0"/>
      <dgm:spPr/>
    </dgm:pt>
    <dgm:pt modelId="{0784A4C2-5CE2-423B-B9C6-96CCC73905E9}" type="pres">
      <dgm:prSet presAssocID="{250F45FF-7BA0-4170-A2C7-C5A670AB3006}" presName="compNode" presStyleCnt="0"/>
      <dgm:spPr/>
    </dgm:pt>
    <dgm:pt modelId="{33D898DF-75AF-455E-9515-6F58FCC55B65}" type="pres">
      <dgm:prSet presAssocID="{250F45FF-7BA0-4170-A2C7-C5A670AB3006}" presName="iconBgRect" presStyleLbl="bgShp" presStyleIdx="5" presStyleCnt="6"/>
      <dgm:spPr/>
    </dgm:pt>
    <dgm:pt modelId="{55B33D63-ADC4-4CA9-A307-887570F15965}" type="pres">
      <dgm:prSet presAssocID="{250F45FF-7BA0-4170-A2C7-C5A670AB300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gnifying glass"/>
        </a:ext>
      </dgm:extLst>
    </dgm:pt>
    <dgm:pt modelId="{0CDA082B-4928-4528-9676-A81D24CD55A5}" type="pres">
      <dgm:prSet presAssocID="{250F45FF-7BA0-4170-A2C7-C5A670AB3006}" presName="spaceRect" presStyleCnt="0"/>
      <dgm:spPr/>
    </dgm:pt>
    <dgm:pt modelId="{BB6BA736-7EF1-4BCD-890B-ED733B5CCCFE}" type="pres">
      <dgm:prSet presAssocID="{250F45FF-7BA0-4170-A2C7-C5A670AB3006}" presName="textRect" presStyleLbl="revTx" presStyleIdx="5" presStyleCnt="6">
        <dgm:presLayoutVars>
          <dgm:chMax val="1"/>
          <dgm:chPref val="1"/>
        </dgm:presLayoutVars>
      </dgm:prSet>
      <dgm:spPr/>
    </dgm:pt>
  </dgm:ptLst>
  <dgm:cxnLst>
    <dgm:cxn modelId="{D8831601-6705-1046-AB66-79E435F604EA}" type="presOf" srcId="{EF30D6C9-2E72-4076-9BE9-A83FB628E0AB}" destId="{F6721855-8588-4A8A-9393-D8A1A12EE167}" srcOrd="0" destOrd="0" presId="urn:microsoft.com/office/officeart/2018/2/layout/IconCircleList"/>
    <dgm:cxn modelId="{4DCFDC01-BD6F-A448-BCAD-A349B4AD4CB3}" type="presOf" srcId="{FF3C990C-387F-4706-B555-9D77FA8B995A}" destId="{5429B3EB-660A-4A42-B752-B0066B911396}" srcOrd="0" destOrd="0" presId="urn:microsoft.com/office/officeart/2018/2/layout/IconCircleList"/>
    <dgm:cxn modelId="{DF9F9E11-2BE6-614B-BE9C-EEC6DB5EA0B9}" type="presOf" srcId="{12A93530-33E9-4F6A-8BC4-8C62E5078A66}" destId="{1B084B9B-5E69-4FBA-8623-808110D97969}" srcOrd="0" destOrd="0" presId="urn:microsoft.com/office/officeart/2018/2/layout/IconCircleList"/>
    <dgm:cxn modelId="{35C2713B-93FD-4AB4-AEA1-68DFD9BE0654}" srcId="{12A93530-33E9-4F6A-8BC4-8C62E5078A66}" destId="{250F45FF-7BA0-4170-A2C7-C5A670AB3006}" srcOrd="5" destOrd="0" parTransId="{8D98F9CD-91CD-49D7-A20E-7670C4F8326D}" sibTransId="{FF7B4C6E-D00A-4EAB-9A7F-7B6E6ACB670D}"/>
    <dgm:cxn modelId="{F6F5ED4A-59EC-4E1C-B013-C797A56DB62C}" srcId="{12A93530-33E9-4F6A-8BC4-8C62E5078A66}" destId="{136C8963-AEA9-4B91-A91E-FC07C5A3099E}" srcOrd="2" destOrd="0" parTransId="{8FDC9C49-26C6-420C-9906-A685519C8AC6}" sibTransId="{22D57C76-07B5-429F-BAA7-33D1FCA6286F}"/>
    <dgm:cxn modelId="{06E67362-17E5-D347-B785-8109B9895F1B}" type="presOf" srcId="{136C8963-AEA9-4B91-A91E-FC07C5A3099E}" destId="{E89CD7EC-5091-446D-9EB5-C299CAB23016}" srcOrd="0" destOrd="0" presId="urn:microsoft.com/office/officeart/2018/2/layout/IconCircleList"/>
    <dgm:cxn modelId="{82B82165-D326-4F24-89A0-8B6D8F420204}" srcId="{12A93530-33E9-4F6A-8BC4-8C62E5078A66}" destId="{B980EF09-F912-416C-8C9C-41906E696891}" srcOrd="4" destOrd="0" parTransId="{817C09DB-90CA-49C7-B491-73FBD2DBB1D9}" sibTransId="{BF893A25-CF3B-415D-AEAC-0483B3E67279}"/>
    <dgm:cxn modelId="{415D077D-826C-E049-906B-A843BDFBA388}" type="presOf" srcId="{B980EF09-F912-416C-8C9C-41906E696891}" destId="{A231E33A-874D-43BC-9F8B-7B8283582C47}" srcOrd="0" destOrd="0" presId="urn:microsoft.com/office/officeart/2018/2/layout/IconCircleList"/>
    <dgm:cxn modelId="{9D32EE81-71A5-40F0-9EC9-F9CED381F93F}" srcId="{12A93530-33E9-4F6A-8BC4-8C62E5078A66}" destId="{D6915F46-C797-4043-B208-8515AB9EFD15}" srcOrd="0" destOrd="0" parTransId="{4AFC6B41-AF60-4148-A277-F722AEDFA495}" sibTransId="{FF3C990C-387F-4706-B555-9D77FA8B995A}"/>
    <dgm:cxn modelId="{7DC6719F-7C42-B64C-BAA5-3DBFAFD66A12}" type="presOf" srcId="{250F45FF-7BA0-4170-A2C7-C5A670AB3006}" destId="{BB6BA736-7EF1-4BCD-890B-ED733B5CCCFE}" srcOrd="0" destOrd="0" presId="urn:microsoft.com/office/officeart/2018/2/layout/IconCircleList"/>
    <dgm:cxn modelId="{DD624CB4-A9F2-054F-9EEA-73DCD29D15AE}" type="presOf" srcId="{D6915F46-C797-4043-B208-8515AB9EFD15}" destId="{A50BF2D0-C15D-4C1F-97B2-FBF085FE6608}" srcOrd="0" destOrd="0" presId="urn:microsoft.com/office/officeart/2018/2/layout/IconCircleList"/>
    <dgm:cxn modelId="{A5C55EB6-1B13-3147-B325-4E1333BBB77D}" type="presOf" srcId="{BF893A25-CF3B-415D-AEAC-0483B3E67279}" destId="{EBFA5C60-A9D1-49FB-99C2-916C36652713}" srcOrd="0" destOrd="0" presId="urn:microsoft.com/office/officeart/2018/2/layout/IconCircleList"/>
    <dgm:cxn modelId="{7DC5D4C0-B2A1-4AAC-ACBA-126335AC8720}" srcId="{12A93530-33E9-4F6A-8BC4-8C62E5078A66}" destId="{19A2FADC-B011-4B64-8BE7-DE91FA97043D}" srcOrd="1" destOrd="0" parTransId="{941095CB-A807-4046-9E97-082C4192E581}" sibTransId="{817F259D-D6C5-4D7F-8812-56F12ED7F086}"/>
    <dgm:cxn modelId="{64BCD9C5-FECE-0C4C-83A9-D5A264172B23}" type="presOf" srcId="{817F259D-D6C5-4D7F-8812-56F12ED7F086}" destId="{063019B4-B9F3-49A4-B1A9-BF1A863A7CF7}" srcOrd="0" destOrd="0" presId="urn:microsoft.com/office/officeart/2018/2/layout/IconCircleList"/>
    <dgm:cxn modelId="{B08684C6-AE04-1D49-909A-CC5626EA9605}" type="presOf" srcId="{19A2FADC-B011-4B64-8BE7-DE91FA97043D}" destId="{5922F0F8-6267-4F8A-A024-F4B1C49281BF}" srcOrd="0" destOrd="0" presId="urn:microsoft.com/office/officeart/2018/2/layout/IconCircleList"/>
    <dgm:cxn modelId="{33D1C7CB-7BB6-499D-92A4-D04B278B4456}" srcId="{12A93530-33E9-4F6A-8BC4-8C62E5078A66}" destId="{EF30D6C9-2E72-4076-9BE9-A83FB628E0AB}" srcOrd="3" destOrd="0" parTransId="{E58CBB62-B826-40B6-9E19-019B78BFA292}" sibTransId="{6677F4A0-A82B-4D1A-8EFA-B87D1F17BB33}"/>
    <dgm:cxn modelId="{490B73D5-40F2-EB44-A1CF-B4752690EE1D}" type="presOf" srcId="{6677F4A0-A82B-4D1A-8EFA-B87D1F17BB33}" destId="{7DBB31D9-7267-4A09-9920-A0AD6F31F292}" srcOrd="0" destOrd="0" presId="urn:microsoft.com/office/officeart/2018/2/layout/IconCircleList"/>
    <dgm:cxn modelId="{E3C055F3-880B-304D-AD4B-03AB2E4959AC}" type="presOf" srcId="{22D57C76-07B5-429F-BAA7-33D1FCA6286F}" destId="{303844B7-7FC0-440E-A1BC-7A486E0D8035}" srcOrd="0" destOrd="0" presId="urn:microsoft.com/office/officeart/2018/2/layout/IconCircleList"/>
    <dgm:cxn modelId="{4282DEA8-5B99-914B-9531-5ECA53C1700D}" type="presParOf" srcId="{1B084B9B-5E69-4FBA-8623-808110D97969}" destId="{4CC7EA89-3184-4B4A-8265-11835F7881A3}" srcOrd="0" destOrd="0" presId="urn:microsoft.com/office/officeart/2018/2/layout/IconCircleList"/>
    <dgm:cxn modelId="{03F34E2A-8480-A548-ADFD-EF5DAB578AD3}" type="presParOf" srcId="{4CC7EA89-3184-4B4A-8265-11835F7881A3}" destId="{3D6081EE-EED3-436E-858D-FD9AD7BCED54}" srcOrd="0" destOrd="0" presId="urn:microsoft.com/office/officeart/2018/2/layout/IconCircleList"/>
    <dgm:cxn modelId="{78325716-440D-2049-87BE-717F8E629FB8}" type="presParOf" srcId="{3D6081EE-EED3-436E-858D-FD9AD7BCED54}" destId="{69A2123E-EBF8-4402-8310-AB4886E9CB44}" srcOrd="0" destOrd="0" presId="urn:microsoft.com/office/officeart/2018/2/layout/IconCircleList"/>
    <dgm:cxn modelId="{ED3710FD-D85A-6D44-80D5-BD6F9518F2F3}" type="presParOf" srcId="{3D6081EE-EED3-436E-858D-FD9AD7BCED54}" destId="{D874767F-8818-44F6-B2D9-504F699B3B35}" srcOrd="1" destOrd="0" presId="urn:microsoft.com/office/officeart/2018/2/layout/IconCircleList"/>
    <dgm:cxn modelId="{50E6E6A0-0913-5E46-B4C8-F11A4B0E1BEE}" type="presParOf" srcId="{3D6081EE-EED3-436E-858D-FD9AD7BCED54}" destId="{C6637D05-AD5F-4817-A578-3B6387A18D4C}" srcOrd="2" destOrd="0" presId="urn:microsoft.com/office/officeart/2018/2/layout/IconCircleList"/>
    <dgm:cxn modelId="{EE3083E0-287A-194A-8F4C-818F5E69FF01}" type="presParOf" srcId="{3D6081EE-EED3-436E-858D-FD9AD7BCED54}" destId="{A50BF2D0-C15D-4C1F-97B2-FBF085FE6608}" srcOrd="3" destOrd="0" presId="urn:microsoft.com/office/officeart/2018/2/layout/IconCircleList"/>
    <dgm:cxn modelId="{C042CD81-196F-E642-AFFC-E941C815B580}" type="presParOf" srcId="{4CC7EA89-3184-4B4A-8265-11835F7881A3}" destId="{5429B3EB-660A-4A42-B752-B0066B911396}" srcOrd="1" destOrd="0" presId="urn:microsoft.com/office/officeart/2018/2/layout/IconCircleList"/>
    <dgm:cxn modelId="{FB383627-150B-6C4D-8F3F-6663F69D6596}" type="presParOf" srcId="{4CC7EA89-3184-4B4A-8265-11835F7881A3}" destId="{9F238AD3-B3FA-4CB2-B0E4-C727145C3364}" srcOrd="2" destOrd="0" presId="urn:microsoft.com/office/officeart/2018/2/layout/IconCircleList"/>
    <dgm:cxn modelId="{F24E7AA3-520F-C342-B5B1-55FD29D488F7}" type="presParOf" srcId="{9F238AD3-B3FA-4CB2-B0E4-C727145C3364}" destId="{0ADAF2C6-52C7-44AC-B777-FEC6A8352D58}" srcOrd="0" destOrd="0" presId="urn:microsoft.com/office/officeart/2018/2/layout/IconCircleList"/>
    <dgm:cxn modelId="{B43C0375-9009-8941-843E-98777AE4EE27}" type="presParOf" srcId="{9F238AD3-B3FA-4CB2-B0E4-C727145C3364}" destId="{AFE8C487-5775-42A8-82B3-BB670B532F98}" srcOrd="1" destOrd="0" presId="urn:microsoft.com/office/officeart/2018/2/layout/IconCircleList"/>
    <dgm:cxn modelId="{75E59692-0600-654A-9317-F750F4007BF1}" type="presParOf" srcId="{9F238AD3-B3FA-4CB2-B0E4-C727145C3364}" destId="{FED020CC-29C8-4CB7-A048-8698C1BFFBD9}" srcOrd="2" destOrd="0" presId="urn:microsoft.com/office/officeart/2018/2/layout/IconCircleList"/>
    <dgm:cxn modelId="{5CA1B1D1-C1D8-E246-B5C8-061475F83A1F}" type="presParOf" srcId="{9F238AD3-B3FA-4CB2-B0E4-C727145C3364}" destId="{5922F0F8-6267-4F8A-A024-F4B1C49281BF}" srcOrd="3" destOrd="0" presId="urn:microsoft.com/office/officeart/2018/2/layout/IconCircleList"/>
    <dgm:cxn modelId="{D6AF8F30-E78F-B746-8799-F875AB19CEFD}" type="presParOf" srcId="{4CC7EA89-3184-4B4A-8265-11835F7881A3}" destId="{063019B4-B9F3-49A4-B1A9-BF1A863A7CF7}" srcOrd="3" destOrd="0" presId="urn:microsoft.com/office/officeart/2018/2/layout/IconCircleList"/>
    <dgm:cxn modelId="{CC880D86-5B94-8040-BD7E-91C377FE2E9B}" type="presParOf" srcId="{4CC7EA89-3184-4B4A-8265-11835F7881A3}" destId="{862C01E5-88E8-45FC-9DE3-899655F7F15D}" srcOrd="4" destOrd="0" presId="urn:microsoft.com/office/officeart/2018/2/layout/IconCircleList"/>
    <dgm:cxn modelId="{84BFCCB7-775A-3745-8866-16AB64421D78}" type="presParOf" srcId="{862C01E5-88E8-45FC-9DE3-899655F7F15D}" destId="{6D72DE19-ABC5-4690-BAD1-4754F47EF9CB}" srcOrd="0" destOrd="0" presId="urn:microsoft.com/office/officeart/2018/2/layout/IconCircleList"/>
    <dgm:cxn modelId="{C8ED61B9-19AB-BF4E-9C41-741E841A795D}" type="presParOf" srcId="{862C01E5-88E8-45FC-9DE3-899655F7F15D}" destId="{3E89DA13-CBE1-45E0-B1DA-E7989B552986}" srcOrd="1" destOrd="0" presId="urn:microsoft.com/office/officeart/2018/2/layout/IconCircleList"/>
    <dgm:cxn modelId="{926B6BF0-0128-CD4F-83D5-D2504AC5741F}" type="presParOf" srcId="{862C01E5-88E8-45FC-9DE3-899655F7F15D}" destId="{2B0986CA-5E10-4632-B23A-79671CFC97DD}" srcOrd="2" destOrd="0" presId="urn:microsoft.com/office/officeart/2018/2/layout/IconCircleList"/>
    <dgm:cxn modelId="{5EA78EEC-FD28-D741-B050-7C86C84D2534}" type="presParOf" srcId="{862C01E5-88E8-45FC-9DE3-899655F7F15D}" destId="{E89CD7EC-5091-446D-9EB5-C299CAB23016}" srcOrd="3" destOrd="0" presId="urn:microsoft.com/office/officeart/2018/2/layout/IconCircleList"/>
    <dgm:cxn modelId="{F2938262-EB45-9E42-84C5-6E23EBD0C57C}" type="presParOf" srcId="{4CC7EA89-3184-4B4A-8265-11835F7881A3}" destId="{303844B7-7FC0-440E-A1BC-7A486E0D8035}" srcOrd="5" destOrd="0" presId="urn:microsoft.com/office/officeart/2018/2/layout/IconCircleList"/>
    <dgm:cxn modelId="{E1B136A2-8DE2-144F-9235-6721E39B2464}" type="presParOf" srcId="{4CC7EA89-3184-4B4A-8265-11835F7881A3}" destId="{1807EE86-D221-4714-BE86-34C73B99A209}" srcOrd="6" destOrd="0" presId="urn:microsoft.com/office/officeart/2018/2/layout/IconCircleList"/>
    <dgm:cxn modelId="{D214042A-A1D4-A34A-8CD4-ADC7A707CF2E}" type="presParOf" srcId="{1807EE86-D221-4714-BE86-34C73B99A209}" destId="{EE74E80D-F0A2-483B-8372-216FE2BC669B}" srcOrd="0" destOrd="0" presId="urn:microsoft.com/office/officeart/2018/2/layout/IconCircleList"/>
    <dgm:cxn modelId="{FE7DC862-52FC-984A-BE0F-863188421C3C}" type="presParOf" srcId="{1807EE86-D221-4714-BE86-34C73B99A209}" destId="{A9924335-0EF8-4DA4-B871-4F912AB36B1D}" srcOrd="1" destOrd="0" presId="urn:microsoft.com/office/officeart/2018/2/layout/IconCircleList"/>
    <dgm:cxn modelId="{EF233905-0D92-CC42-B1C8-074E2D964189}" type="presParOf" srcId="{1807EE86-D221-4714-BE86-34C73B99A209}" destId="{E051D2F6-37A0-4094-A0BF-296660C51477}" srcOrd="2" destOrd="0" presId="urn:microsoft.com/office/officeart/2018/2/layout/IconCircleList"/>
    <dgm:cxn modelId="{AAD9F849-95A6-064C-9B86-D02235F4FE75}" type="presParOf" srcId="{1807EE86-D221-4714-BE86-34C73B99A209}" destId="{F6721855-8588-4A8A-9393-D8A1A12EE167}" srcOrd="3" destOrd="0" presId="urn:microsoft.com/office/officeart/2018/2/layout/IconCircleList"/>
    <dgm:cxn modelId="{46B8382A-26B3-7C48-96C6-F8120740EC7D}" type="presParOf" srcId="{4CC7EA89-3184-4B4A-8265-11835F7881A3}" destId="{7DBB31D9-7267-4A09-9920-A0AD6F31F292}" srcOrd="7" destOrd="0" presId="urn:microsoft.com/office/officeart/2018/2/layout/IconCircleList"/>
    <dgm:cxn modelId="{3AFCF6C6-F80D-974A-B06D-0AA84FF4A931}" type="presParOf" srcId="{4CC7EA89-3184-4B4A-8265-11835F7881A3}" destId="{4A4CF4B7-DDEA-4FC7-BEC2-84BB770F0823}" srcOrd="8" destOrd="0" presId="urn:microsoft.com/office/officeart/2018/2/layout/IconCircleList"/>
    <dgm:cxn modelId="{3BF8E348-DAF4-5042-A7DA-EBA539122FFC}" type="presParOf" srcId="{4A4CF4B7-DDEA-4FC7-BEC2-84BB770F0823}" destId="{B3CE12DF-5EDB-46CC-8D46-B0BCAC26EAA9}" srcOrd="0" destOrd="0" presId="urn:microsoft.com/office/officeart/2018/2/layout/IconCircleList"/>
    <dgm:cxn modelId="{204EA3CA-2BCF-C642-9309-99B76CF18832}" type="presParOf" srcId="{4A4CF4B7-DDEA-4FC7-BEC2-84BB770F0823}" destId="{29BDEBC4-9B03-4FB0-9C4D-E52974A9DB6B}" srcOrd="1" destOrd="0" presId="urn:microsoft.com/office/officeart/2018/2/layout/IconCircleList"/>
    <dgm:cxn modelId="{DE04F002-4BD0-EE41-87AE-9E038962A125}" type="presParOf" srcId="{4A4CF4B7-DDEA-4FC7-BEC2-84BB770F0823}" destId="{7008393D-C1EE-4056-99CD-177F458522D0}" srcOrd="2" destOrd="0" presId="urn:microsoft.com/office/officeart/2018/2/layout/IconCircleList"/>
    <dgm:cxn modelId="{BC3D7501-B676-4A42-81F1-18DA02F89A5C}" type="presParOf" srcId="{4A4CF4B7-DDEA-4FC7-BEC2-84BB770F0823}" destId="{A231E33A-874D-43BC-9F8B-7B8283582C47}" srcOrd="3" destOrd="0" presId="urn:microsoft.com/office/officeart/2018/2/layout/IconCircleList"/>
    <dgm:cxn modelId="{AFCCA894-07EC-8341-B256-2C015B9199C0}" type="presParOf" srcId="{4CC7EA89-3184-4B4A-8265-11835F7881A3}" destId="{EBFA5C60-A9D1-49FB-99C2-916C36652713}" srcOrd="9" destOrd="0" presId="urn:microsoft.com/office/officeart/2018/2/layout/IconCircleList"/>
    <dgm:cxn modelId="{B05C78A6-AC62-4741-B00D-7AF5A4D48DD6}" type="presParOf" srcId="{4CC7EA89-3184-4B4A-8265-11835F7881A3}" destId="{0784A4C2-5CE2-423B-B9C6-96CCC73905E9}" srcOrd="10" destOrd="0" presId="urn:microsoft.com/office/officeart/2018/2/layout/IconCircleList"/>
    <dgm:cxn modelId="{CC1A14E6-DDE3-264F-9C36-E3ABA3AC2463}" type="presParOf" srcId="{0784A4C2-5CE2-423B-B9C6-96CCC73905E9}" destId="{33D898DF-75AF-455E-9515-6F58FCC55B65}" srcOrd="0" destOrd="0" presId="urn:microsoft.com/office/officeart/2018/2/layout/IconCircleList"/>
    <dgm:cxn modelId="{07B3F709-26B5-0044-A892-A5148226148B}" type="presParOf" srcId="{0784A4C2-5CE2-423B-B9C6-96CCC73905E9}" destId="{55B33D63-ADC4-4CA9-A307-887570F15965}" srcOrd="1" destOrd="0" presId="urn:microsoft.com/office/officeart/2018/2/layout/IconCircleList"/>
    <dgm:cxn modelId="{114532ED-9B59-3545-A68C-8E70C177C2DD}" type="presParOf" srcId="{0784A4C2-5CE2-423B-B9C6-96CCC73905E9}" destId="{0CDA082B-4928-4528-9676-A81D24CD55A5}" srcOrd="2" destOrd="0" presId="urn:microsoft.com/office/officeart/2018/2/layout/IconCircleList"/>
    <dgm:cxn modelId="{93181E06-0944-7F43-BE5E-8BF678F499B4}" type="presParOf" srcId="{0784A4C2-5CE2-423B-B9C6-96CCC73905E9}" destId="{BB6BA736-7EF1-4BCD-890B-ED733B5CCCFE}" srcOrd="3" destOrd="0" presId="urn:microsoft.com/office/officeart/2018/2/layout/IconCircleList"/>
  </dgm:cxnLst>
  <dgm:bg>
    <a:blipFill>
      <a:blip xmlns:r="http://schemas.openxmlformats.org/officeDocument/2006/relationships" r:embed="rId13">
        <a:duotone>
          <a:prstClr val="black"/>
          <a:srgbClr val="94D7E4">
            <a:tint val="45000"/>
            <a:satMod val="400000"/>
          </a:srgbClr>
        </a:duotone>
        <a:alphaModFix amt="12000"/>
        <a:extLst>
          <a:ext uri="{28A0092B-C50C-407E-A947-70E740481C1C}">
            <a14:useLocalDpi xmlns:a14="http://schemas.microsoft.com/office/drawing/2010/main" val="0"/>
          </a:ext>
        </a:extLst>
      </a:blip>
      <a:stretch>
        <a:fillRect/>
      </a:stretch>
    </a:blip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F51131-BCC0-4DBA-9DCB-8170326C7D0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24DE768-B73A-4D27-B808-F93EA78987BD}">
      <dgm:prSet/>
      <dgm:spPr/>
      <dgm:t>
        <a:bodyPr/>
        <a:lstStyle/>
        <a:p>
          <a:pPr>
            <a:lnSpc>
              <a:spcPct val="100000"/>
            </a:lnSpc>
          </a:pPr>
          <a:r>
            <a:rPr lang="en-US"/>
            <a:t>we successfully applied multiple classification models to predict wine quality based on its chemical properties.</a:t>
          </a:r>
        </a:p>
      </dgm:t>
    </dgm:pt>
    <dgm:pt modelId="{361E9817-C2A4-4241-8C53-6BB10FC0C5A5}" type="parTrans" cxnId="{D2AF64FF-B6D1-4DD7-B3AC-6B16E2904AFC}">
      <dgm:prSet/>
      <dgm:spPr/>
      <dgm:t>
        <a:bodyPr/>
        <a:lstStyle/>
        <a:p>
          <a:endParaRPr lang="en-US"/>
        </a:p>
      </dgm:t>
    </dgm:pt>
    <dgm:pt modelId="{1754813E-2532-4E12-8F5C-7D5037A7C6B1}" type="sibTrans" cxnId="{D2AF64FF-B6D1-4DD7-B3AC-6B16E2904AFC}">
      <dgm:prSet/>
      <dgm:spPr/>
      <dgm:t>
        <a:bodyPr/>
        <a:lstStyle/>
        <a:p>
          <a:endParaRPr lang="en-US"/>
        </a:p>
      </dgm:t>
    </dgm:pt>
    <dgm:pt modelId="{E6917D48-3B15-4563-8FCA-B20137A04EAD}">
      <dgm:prSet/>
      <dgm:spPr/>
      <dgm:t>
        <a:bodyPr/>
        <a:lstStyle/>
        <a:p>
          <a:pPr>
            <a:lnSpc>
              <a:spcPct val="100000"/>
            </a:lnSpc>
          </a:pPr>
          <a:r>
            <a:rPr lang="en-US"/>
            <a:t>Achieved the accuracy of 83% with the Random Forest model. </a:t>
          </a:r>
        </a:p>
      </dgm:t>
    </dgm:pt>
    <dgm:pt modelId="{31ECCAEE-4965-4559-BC11-44653F4BBA33}" type="parTrans" cxnId="{88899B07-7E47-4942-941A-245E377B2078}">
      <dgm:prSet/>
      <dgm:spPr/>
      <dgm:t>
        <a:bodyPr/>
        <a:lstStyle/>
        <a:p>
          <a:endParaRPr lang="en-US"/>
        </a:p>
      </dgm:t>
    </dgm:pt>
    <dgm:pt modelId="{06CC22A6-2093-4748-A760-7A1BFDF9213C}" type="sibTrans" cxnId="{88899B07-7E47-4942-941A-245E377B2078}">
      <dgm:prSet/>
      <dgm:spPr/>
      <dgm:t>
        <a:bodyPr/>
        <a:lstStyle/>
        <a:p>
          <a:endParaRPr lang="en-US"/>
        </a:p>
      </dgm:t>
    </dgm:pt>
    <dgm:pt modelId="{6108786B-05FE-4257-9622-A19A4335B395}">
      <dgm:prSet/>
      <dgm:spPr/>
      <dgm:t>
        <a:bodyPr/>
        <a:lstStyle/>
        <a:p>
          <a:pPr>
            <a:lnSpc>
              <a:spcPct val="100000"/>
            </a:lnSpc>
          </a:pPr>
          <a:r>
            <a:rPr lang="en-US"/>
            <a:t>Future work can focus on enhancing features and exploring advanced techniques to further improve prediction accuracy and assist wine producers in optimizing quality</a:t>
          </a:r>
        </a:p>
      </dgm:t>
    </dgm:pt>
    <dgm:pt modelId="{79A877ED-48DB-4465-961E-C5679902C1A0}" type="parTrans" cxnId="{1B71781E-90BA-40E5-A534-6AB064FCFA38}">
      <dgm:prSet/>
      <dgm:spPr/>
      <dgm:t>
        <a:bodyPr/>
        <a:lstStyle/>
        <a:p>
          <a:endParaRPr lang="en-US"/>
        </a:p>
      </dgm:t>
    </dgm:pt>
    <dgm:pt modelId="{B56C385A-5A01-428A-8F90-467447C5271A}" type="sibTrans" cxnId="{1B71781E-90BA-40E5-A534-6AB064FCFA38}">
      <dgm:prSet/>
      <dgm:spPr/>
      <dgm:t>
        <a:bodyPr/>
        <a:lstStyle/>
        <a:p>
          <a:endParaRPr lang="en-US"/>
        </a:p>
      </dgm:t>
    </dgm:pt>
    <dgm:pt modelId="{82D5D533-1294-41CB-8382-B3DFF8AEF451}" type="pres">
      <dgm:prSet presAssocID="{5EF51131-BCC0-4DBA-9DCB-8170326C7D04}" presName="root" presStyleCnt="0">
        <dgm:presLayoutVars>
          <dgm:dir/>
          <dgm:resizeHandles val="exact"/>
        </dgm:presLayoutVars>
      </dgm:prSet>
      <dgm:spPr/>
    </dgm:pt>
    <dgm:pt modelId="{97CDBB81-C074-4012-9224-155E78E582DA}" type="pres">
      <dgm:prSet presAssocID="{724DE768-B73A-4D27-B808-F93EA78987BD}" presName="compNode" presStyleCnt="0"/>
      <dgm:spPr/>
    </dgm:pt>
    <dgm:pt modelId="{A4ED4157-026B-4727-8585-F3BCFBD63950}" type="pres">
      <dgm:prSet presAssocID="{724DE768-B73A-4D27-B808-F93EA78987B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ne"/>
        </a:ext>
      </dgm:extLst>
    </dgm:pt>
    <dgm:pt modelId="{7A614CED-94A7-4CBE-8601-6AE53A9ECE55}" type="pres">
      <dgm:prSet presAssocID="{724DE768-B73A-4D27-B808-F93EA78987BD}" presName="spaceRect" presStyleCnt="0"/>
      <dgm:spPr/>
    </dgm:pt>
    <dgm:pt modelId="{7CC58C5F-B254-49D3-A24D-A612AD8CE88C}" type="pres">
      <dgm:prSet presAssocID="{724DE768-B73A-4D27-B808-F93EA78987BD}" presName="textRect" presStyleLbl="revTx" presStyleIdx="0" presStyleCnt="3">
        <dgm:presLayoutVars>
          <dgm:chMax val="1"/>
          <dgm:chPref val="1"/>
        </dgm:presLayoutVars>
      </dgm:prSet>
      <dgm:spPr/>
    </dgm:pt>
    <dgm:pt modelId="{7CC8B727-C4E6-4515-8B15-7378C376A7E1}" type="pres">
      <dgm:prSet presAssocID="{1754813E-2532-4E12-8F5C-7D5037A7C6B1}" presName="sibTrans" presStyleCnt="0"/>
      <dgm:spPr/>
    </dgm:pt>
    <dgm:pt modelId="{B5F45891-6F98-457C-B5B4-36351393C6DE}" type="pres">
      <dgm:prSet presAssocID="{E6917D48-3B15-4563-8FCA-B20137A04EAD}" presName="compNode" presStyleCnt="0"/>
      <dgm:spPr/>
    </dgm:pt>
    <dgm:pt modelId="{78E1E503-B14D-4155-9D5B-42C1B680D8C3}" type="pres">
      <dgm:prSet presAssocID="{E6917D48-3B15-4563-8FCA-B20137A04EA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ext>
      </dgm:extLst>
    </dgm:pt>
    <dgm:pt modelId="{C2B20E32-AE07-4A94-9F2B-C152B746086A}" type="pres">
      <dgm:prSet presAssocID="{E6917D48-3B15-4563-8FCA-B20137A04EAD}" presName="spaceRect" presStyleCnt="0"/>
      <dgm:spPr/>
    </dgm:pt>
    <dgm:pt modelId="{A8FDFA87-D7B6-4D0D-8D75-700863EFB4F2}" type="pres">
      <dgm:prSet presAssocID="{E6917D48-3B15-4563-8FCA-B20137A04EAD}" presName="textRect" presStyleLbl="revTx" presStyleIdx="1" presStyleCnt="3">
        <dgm:presLayoutVars>
          <dgm:chMax val="1"/>
          <dgm:chPref val="1"/>
        </dgm:presLayoutVars>
      </dgm:prSet>
      <dgm:spPr/>
    </dgm:pt>
    <dgm:pt modelId="{18B50703-A7DE-46F3-8FC1-82D965E68A09}" type="pres">
      <dgm:prSet presAssocID="{06CC22A6-2093-4748-A760-7A1BFDF9213C}" presName="sibTrans" presStyleCnt="0"/>
      <dgm:spPr/>
    </dgm:pt>
    <dgm:pt modelId="{342E4850-C774-473C-B41D-E4FD796B14C9}" type="pres">
      <dgm:prSet presAssocID="{6108786B-05FE-4257-9622-A19A4335B395}" presName="compNode" presStyleCnt="0"/>
      <dgm:spPr/>
    </dgm:pt>
    <dgm:pt modelId="{A1CF9FEC-7EBC-47D7-90AE-86CD70A864CF}" type="pres">
      <dgm:prSet presAssocID="{6108786B-05FE-4257-9622-A19A4335B39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rapes"/>
        </a:ext>
      </dgm:extLst>
    </dgm:pt>
    <dgm:pt modelId="{51572359-869B-4F57-B12B-C1C6155DFCCD}" type="pres">
      <dgm:prSet presAssocID="{6108786B-05FE-4257-9622-A19A4335B395}" presName="spaceRect" presStyleCnt="0"/>
      <dgm:spPr/>
    </dgm:pt>
    <dgm:pt modelId="{F536B439-FF5E-4AD1-BB61-3513F504B6F4}" type="pres">
      <dgm:prSet presAssocID="{6108786B-05FE-4257-9622-A19A4335B395}" presName="textRect" presStyleLbl="revTx" presStyleIdx="2" presStyleCnt="3">
        <dgm:presLayoutVars>
          <dgm:chMax val="1"/>
          <dgm:chPref val="1"/>
        </dgm:presLayoutVars>
      </dgm:prSet>
      <dgm:spPr/>
    </dgm:pt>
  </dgm:ptLst>
  <dgm:cxnLst>
    <dgm:cxn modelId="{88899B07-7E47-4942-941A-245E377B2078}" srcId="{5EF51131-BCC0-4DBA-9DCB-8170326C7D04}" destId="{E6917D48-3B15-4563-8FCA-B20137A04EAD}" srcOrd="1" destOrd="0" parTransId="{31ECCAEE-4965-4559-BC11-44653F4BBA33}" sibTransId="{06CC22A6-2093-4748-A760-7A1BFDF9213C}"/>
    <dgm:cxn modelId="{D5A2210B-39EC-48D6-B31B-2E158FB56CF6}" type="presOf" srcId="{6108786B-05FE-4257-9622-A19A4335B395}" destId="{F536B439-FF5E-4AD1-BB61-3513F504B6F4}" srcOrd="0" destOrd="0" presId="urn:microsoft.com/office/officeart/2018/2/layout/IconLabelList"/>
    <dgm:cxn modelId="{1B71781E-90BA-40E5-A534-6AB064FCFA38}" srcId="{5EF51131-BCC0-4DBA-9DCB-8170326C7D04}" destId="{6108786B-05FE-4257-9622-A19A4335B395}" srcOrd="2" destOrd="0" parTransId="{79A877ED-48DB-4465-961E-C5679902C1A0}" sibTransId="{B56C385A-5A01-428A-8F90-467447C5271A}"/>
    <dgm:cxn modelId="{A714C2B3-FE56-4167-94CA-7F6733C4A729}" type="presOf" srcId="{E6917D48-3B15-4563-8FCA-B20137A04EAD}" destId="{A8FDFA87-D7B6-4D0D-8D75-700863EFB4F2}" srcOrd="0" destOrd="0" presId="urn:microsoft.com/office/officeart/2018/2/layout/IconLabelList"/>
    <dgm:cxn modelId="{436C0DEF-E75C-45B9-827B-83E28C5B1DE2}" type="presOf" srcId="{5EF51131-BCC0-4DBA-9DCB-8170326C7D04}" destId="{82D5D533-1294-41CB-8382-B3DFF8AEF451}" srcOrd="0" destOrd="0" presId="urn:microsoft.com/office/officeart/2018/2/layout/IconLabelList"/>
    <dgm:cxn modelId="{DAADA7F8-334D-4A6D-8337-5415F5C3A0BD}" type="presOf" srcId="{724DE768-B73A-4D27-B808-F93EA78987BD}" destId="{7CC58C5F-B254-49D3-A24D-A612AD8CE88C}" srcOrd="0" destOrd="0" presId="urn:microsoft.com/office/officeart/2018/2/layout/IconLabelList"/>
    <dgm:cxn modelId="{D2AF64FF-B6D1-4DD7-B3AC-6B16E2904AFC}" srcId="{5EF51131-BCC0-4DBA-9DCB-8170326C7D04}" destId="{724DE768-B73A-4D27-B808-F93EA78987BD}" srcOrd="0" destOrd="0" parTransId="{361E9817-C2A4-4241-8C53-6BB10FC0C5A5}" sibTransId="{1754813E-2532-4E12-8F5C-7D5037A7C6B1}"/>
    <dgm:cxn modelId="{0C1D4E16-C7E9-44F1-8A32-FE9C475A3A57}" type="presParOf" srcId="{82D5D533-1294-41CB-8382-B3DFF8AEF451}" destId="{97CDBB81-C074-4012-9224-155E78E582DA}" srcOrd="0" destOrd="0" presId="urn:microsoft.com/office/officeart/2018/2/layout/IconLabelList"/>
    <dgm:cxn modelId="{002B070E-AB8F-49C6-A164-17BCB6908A64}" type="presParOf" srcId="{97CDBB81-C074-4012-9224-155E78E582DA}" destId="{A4ED4157-026B-4727-8585-F3BCFBD63950}" srcOrd="0" destOrd="0" presId="urn:microsoft.com/office/officeart/2018/2/layout/IconLabelList"/>
    <dgm:cxn modelId="{37422047-72C0-4562-9854-2D6F0944BEEF}" type="presParOf" srcId="{97CDBB81-C074-4012-9224-155E78E582DA}" destId="{7A614CED-94A7-4CBE-8601-6AE53A9ECE55}" srcOrd="1" destOrd="0" presId="urn:microsoft.com/office/officeart/2018/2/layout/IconLabelList"/>
    <dgm:cxn modelId="{816D13C1-8262-42CF-9A5C-13E160FB59EA}" type="presParOf" srcId="{97CDBB81-C074-4012-9224-155E78E582DA}" destId="{7CC58C5F-B254-49D3-A24D-A612AD8CE88C}" srcOrd="2" destOrd="0" presId="urn:microsoft.com/office/officeart/2018/2/layout/IconLabelList"/>
    <dgm:cxn modelId="{25CD46FC-678C-4F10-ADA4-AFDB0FBA5BAD}" type="presParOf" srcId="{82D5D533-1294-41CB-8382-B3DFF8AEF451}" destId="{7CC8B727-C4E6-4515-8B15-7378C376A7E1}" srcOrd="1" destOrd="0" presId="urn:microsoft.com/office/officeart/2018/2/layout/IconLabelList"/>
    <dgm:cxn modelId="{ED149230-3497-43B2-9668-0F19B0D3CACB}" type="presParOf" srcId="{82D5D533-1294-41CB-8382-B3DFF8AEF451}" destId="{B5F45891-6F98-457C-B5B4-36351393C6DE}" srcOrd="2" destOrd="0" presId="urn:microsoft.com/office/officeart/2018/2/layout/IconLabelList"/>
    <dgm:cxn modelId="{0762AAF3-2421-46EB-AA2E-717C7AF957D3}" type="presParOf" srcId="{B5F45891-6F98-457C-B5B4-36351393C6DE}" destId="{78E1E503-B14D-4155-9D5B-42C1B680D8C3}" srcOrd="0" destOrd="0" presId="urn:microsoft.com/office/officeart/2018/2/layout/IconLabelList"/>
    <dgm:cxn modelId="{F291C8B7-8630-49D8-8F7E-8B779CFB7C9A}" type="presParOf" srcId="{B5F45891-6F98-457C-B5B4-36351393C6DE}" destId="{C2B20E32-AE07-4A94-9F2B-C152B746086A}" srcOrd="1" destOrd="0" presId="urn:microsoft.com/office/officeart/2018/2/layout/IconLabelList"/>
    <dgm:cxn modelId="{34D9A7DF-2D1E-44C4-9EDE-7FE07F554C16}" type="presParOf" srcId="{B5F45891-6F98-457C-B5B4-36351393C6DE}" destId="{A8FDFA87-D7B6-4D0D-8D75-700863EFB4F2}" srcOrd="2" destOrd="0" presId="urn:microsoft.com/office/officeart/2018/2/layout/IconLabelList"/>
    <dgm:cxn modelId="{73806DB7-E79E-421C-9873-4240437E3F57}" type="presParOf" srcId="{82D5D533-1294-41CB-8382-B3DFF8AEF451}" destId="{18B50703-A7DE-46F3-8FC1-82D965E68A09}" srcOrd="3" destOrd="0" presId="urn:microsoft.com/office/officeart/2018/2/layout/IconLabelList"/>
    <dgm:cxn modelId="{ADAF7A00-DB79-4151-8832-81CEEEFFC0B5}" type="presParOf" srcId="{82D5D533-1294-41CB-8382-B3DFF8AEF451}" destId="{342E4850-C774-473C-B41D-E4FD796B14C9}" srcOrd="4" destOrd="0" presId="urn:microsoft.com/office/officeart/2018/2/layout/IconLabelList"/>
    <dgm:cxn modelId="{8FAC09F4-112E-44C1-A4F2-EF6690D80759}" type="presParOf" srcId="{342E4850-C774-473C-B41D-E4FD796B14C9}" destId="{A1CF9FEC-7EBC-47D7-90AE-86CD70A864CF}" srcOrd="0" destOrd="0" presId="urn:microsoft.com/office/officeart/2018/2/layout/IconLabelList"/>
    <dgm:cxn modelId="{3A931713-1D6C-4962-BA03-7DB6B5C43AF5}" type="presParOf" srcId="{342E4850-C774-473C-B41D-E4FD796B14C9}" destId="{51572359-869B-4F57-B12B-C1C6155DFCCD}" srcOrd="1" destOrd="0" presId="urn:microsoft.com/office/officeart/2018/2/layout/IconLabelList"/>
    <dgm:cxn modelId="{B47130D4-24C9-4043-815F-A6E0B766E215}" type="presParOf" srcId="{342E4850-C774-473C-B41D-E4FD796B14C9}" destId="{F536B439-FF5E-4AD1-BB61-3513F504B6F4}"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7AC7B-4E1D-431F-A26D-BBC1ECF3B163}">
      <dsp:nvSpPr>
        <dsp:cNvPr id="0" name=""/>
        <dsp:cNvSpPr/>
      </dsp:nvSpPr>
      <dsp:spPr>
        <a:xfrm>
          <a:off x="1284941" y="247963"/>
          <a:ext cx="744345" cy="7443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9DAFB3-494A-495D-A1DE-9AD7EE7240A4}">
      <dsp:nvSpPr>
        <dsp:cNvPr id="0" name=""/>
        <dsp:cNvSpPr/>
      </dsp:nvSpPr>
      <dsp:spPr>
        <a:xfrm>
          <a:off x="830064" y="1246043"/>
          <a:ext cx="1654101" cy="66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Low: The low-quality wines range between 0 to 5</a:t>
          </a:r>
        </a:p>
      </dsp:txBody>
      <dsp:txXfrm>
        <a:off x="830064" y="1246043"/>
        <a:ext cx="1654101" cy="661640"/>
      </dsp:txXfrm>
    </dsp:sp>
    <dsp:sp modelId="{651C182F-D571-432B-A130-CB91A37987E4}">
      <dsp:nvSpPr>
        <dsp:cNvPr id="0" name=""/>
        <dsp:cNvSpPr/>
      </dsp:nvSpPr>
      <dsp:spPr>
        <a:xfrm>
          <a:off x="3228511" y="247963"/>
          <a:ext cx="744345" cy="7443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E9D73A-C01B-4590-8404-1AA15E070E47}">
      <dsp:nvSpPr>
        <dsp:cNvPr id="0" name=""/>
        <dsp:cNvSpPr/>
      </dsp:nvSpPr>
      <dsp:spPr>
        <a:xfrm>
          <a:off x="2773633" y="1246043"/>
          <a:ext cx="1654101" cy="66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Medium: Medium quality range between 6 and 7</a:t>
          </a:r>
          <a:endParaRPr lang="en-US" sz="1400" kern="1200" dirty="0"/>
        </a:p>
      </dsp:txBody>
      <dsp:txXfrm>
        <a:off x="2773633" y="1246043"/>
        <a:ext cx="1654101" cy="661640"/>
      </dsp:txXfrm>
    </dsp:sp>
    <dsp:sp modelId="{FCBB4725-1836-49BE-918E-542F7DF90CA4}">
      <dsp:nvSpPr>
        <dsp:cNvPr id="0" name=""/>
        <dsp:cNvSpPr/>
      </dsp:nvSpPr>
      <dsp:spPr>
        <a:xfrm>
          <a:off x="2256726" y="2321209"/>
          <a:ext cx="744345" cy="7443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414199-FFEA-41C1-B846-316C27F366CA}">
      <dsp:nvSpPr>
        <dsp:cNvPr id="0" name=""/>
        <dsp:cNvSpPr/>
      </dsp:nvSpPr>
      <dsp:spPr>
        <a:xfrm>
          <a:off x="1801848" y="3319288"/>
          <a:ext cx="1654101" cy="66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High: High quality of wine is between 8 to 10</a:t>
          </a:r>
          <a:endParaRPr lang="en-US" sz="1400" kern="1200" dirty="0"/>
        </a:p>
      </dsp:txBody>
      <dsp:txXfrm>
        <a:off x="1801848" y="3319288"/>
        <a:ext cx="1654101" cy="661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14D3F2-E2FC-408A-B3CA-B08291DFE653}">
      <dsp:nvSpPr>
        <dsp:cNvPr id="0" name=""/>
        <dsp:cNvSpPr/>
      </dsp:nvSpPr>
      <dsp:spPr>
        <a:xfrm>
          <a:off x="0" y="7025"/>
          <a:ext cx="6912245" cy="8415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5CAD6D-A18F-41A0-AD12-F6486961D6B1}">
      <dsp:nvSpPr>
        <dsp:cNvPr id="0" name=""/>
        <dsp:cNvSpPr/>
      </dsp:nvSpPr>
      <dsp:spPr>
        <a:xfrm>
          <a:off x="254576" y="196379"/>
          <a:ext cx="463318" cy="4628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165F92-6583-4633-835B-F57618E4402E}">
      <dsp:nvSpPr>
        <dsp:cNvPr id="0" name=""/>
        <dsp:cNvSpPr/>
      </dsp:nvSpPr>
      <dsp:spPr>
        <a:xfrm>
          <a:off x="972471" y="7025"/>
          <a:ext cx="5895840" cy="920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17" tIns="97417" rIns="97417" bIns="97417" numCol="1" spcCol="1270" anchor="ctr" anchorCtr="0">
          <a:noAutofit/>
        </a:bodyPr>
        <a:lstStyle/>
        <a:p>
          <a:pPr marL="0" lvl="0" indent="0" algn="l" defTabSz="622300">
            <a:lnSpc>
              <a:spcPct val="90000"/>
            </a:lnSpc>
            <a:spcBef>
              <a:spcPct val="0"/>
            </a:spcBef>
            <a:spcAft>
              <a:spcPct val="35000"/>
            </a:spcAft>
            <a:buNone/>
          </a:pPr>
          <a:r>
            <a:rPr lang="en-US" sz="1400" b="1" kern="1200"/>
            <a:t>Imbalance of data: </a:t>
          </a:r>
          <a:r>
            <a:rPr lang="en-US" sz="1400" kern="1200"/>
            <a:t>The dataset consists of a significantly large number of medium category wines which might lead to biases. If there are more low-quality and medium-quality wines, the model can achieve even higher accuracy. </a:t>
          </a:r>
        </a:p>
      </dsp:txBody>
      <dsp:txXfrm>
        <a:off x="972471" y="7025"/>
        <a:ext cx="5895840" cy="920472"/>
      </dsp:txXfrm>
    </dsp:sp>
    <dsp:sp modelId="{514F8768-D6F2-4594-98F0-CA04E218F18B}">
      <dsp:nvSpPr>
        <dsp:cNvPr id="0" name=""/>
        <dsp:cNvSpPr/>
      </dsp:nvSpPr>
      <dsp:spPr>
        <a:xfrm>
          <a:off x="0" y="1157615"/>
          <a:ext cx="6912245" cy="8415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7893E6-A6B3-4898-AD10-9A7CB2B7624F}">
      <dsp:nvSpPr>
        <dsp:cNvPr id="0" name=""/>
        <dsp:cNvSpPr/>
      </dsp:nvSpPr>
      <dsp:spPr>
        <a:xfrm>
          <a:off x="254576" y="1346969"/>
          <a:ext cx="463318" cy="4628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0BF559-A9C3-48D2-89FE-68BB37FEBD4A}">
      <dsp:nvSpPr>
        <dsp:cNvPr id="0" name=""/>
        <dsp:cNvSpPr/>
      </dsp:nvSpPr>
      <dsp:spPr>
        <a:xfrm>
          <a:off x="972471" y="1157615"/>
          <a:ext cx="5895840" cy="920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17" tIns="97417" rIns="97417" bIns="97417" numCol="1" spcCol="1270" anchor="ctr" anchorCtr="0">
          <a:noAutofit/>
        </a:bodyPr>
        <a:lstStyle/>
        <a:p>
          <a:pPr marL="0" lvl="0" indent="0" algn="l" defTabSz="622300">
            <a:lnSpc>
              <a:spcPct val="90000"/>
            </a:lnSpc>
            <a:spcBef>
              <a:spcPct val="0"/>
            </a:spcBef>
            <a:spcAft>
              <a:spcPct val="35000"/>
            </a:spcAft>
            <a:buNone/>
          </a:pPr>
          <a:r>
            <a:rPr lang="en-US" sz="1400" b="1" kern="1200"/>
            <a:t>Feature selection: </a:t>
          </a:r>
          <a:r>
            <a:rPr lang="en-US" sz="1400" kern="1200"/>
            <a:t>The features included in the dataset were according to availability and many relevant features could be missing. If there were other characteristics included in the data, the predicting power of the model could be enhanced. </a:t>
          </a:r>
        </a:p>
      </dsp:txBody>
      <dsp:txXfrm>
        <a:off x="972471" y="1157615"/>
        <a:ext cx="5895840" cy="920472"/>
      </dsp:txXfrm>
    </dsp:sp>
    <dsp:sp modelId="{073FFF55-14CF-4FE2-9473-C0E6C03ACC44}">
      <dsp:nvSpPr>
        <dsp:cNvPr id="0" name=""/>
        <dsp:cNvSpPr/>
      </dsp:nvSpPr>
      <dsp:spPr>
        <a:xfrm>
          <a:off x="0" y="2308205"/>
          <a:ext cx="6912245" cy="8415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970F7-22DE-42D5-AA51-8708ED6E51C9}">
      <dsp:nvSpPr>
        <dsp:cNvPr id="0" name=""/>
        <dsp:cNvSpPr/>
      </dsp:nvSpPr>
      <dsp:spPr>
        <a:xfrm>
          <a:off x="254576" y="2497559"/>
          <a:ext cx="463318" cy="4628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922F1B-A7F9-42A2-BC02-072AD24C9B7F}">
      <dsp:nvSpPr>
        <dsp:cNvPr id="0" name=""/>
        <dsp:cNvSpPr/>
      </dsp:nvSpPr>
      <dsp:spPr>
        <a:xfrm>
          <a:off x="972471" y="2308205"/>
          <a:ext cx="5895840" cy="920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17" tIns="97417" rIns="97417" bIns="97417" numCol="1" spcCol="1270" anchor="ctr" anchorCtr="0">
          <a:noAutofit/>
        </a:bodyPr>
        <a:lstStyle/>
        <a:p>
          <a:pPr marL="0" lvl="0" indent="0" algn="l" defTabSz="622300">
            <a:lnSpc>
              <a:spcPct val="90000"/>
            </a:lnSpc>
            <a:spcBef>
              <a:spcPct val="0"/>
            </a:spcBef>
            <a:spcAft>
              <a:spcPct val="35000"/>
            </a:spcAft>
            <a:buNone/>
          </a:pPr>
          <a:r>
            <a:rPr lang="en-US" sz="1400" b="1" kern="1200"/>
            <a:t>Model complexity: </a:t>
          </a:r>
          <a:r>
            <a:rPr lang="en-US" sz="1400" kern="1200"/>
            <a:t>Complex models like Random Forest can provide high accuracy but also lead to overfitting when training data is not large enough while simpler model might not capture patterns in the data perfectly.</a:t>
          </a:r>
        </a:p>
      </dsp:txBody>
      <dsp:txXfrm>
        <a:off x="972471" y="2308205"/>
        <a:ext cx="5895840" cy="920472"/>
      </dsp:txXfrm>
    </dsp:sp>
    <dsp:sp modelId="{F2442A6B-3FB9-4714-A343-EB2783AB27C2}">
      <dsp:nvSpPr>
        <dsp:cNvPr id="0" name=""/>
        <dsp:cNvSpPr/>
      </dsp:nvSpPr>
      <dsp:spPr>
        <a:xfrm>
          <a:off x="0" y="3458795"/>
          <a:ext cx="6912245" cy="8415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1C8A9D-EC55-4405-AD71-8EB19A509EE9}">
      <dsp:nvSpPr>
        <dsp:cNvPr id="0" name=""/>
        <dsp:cNvSpPr/>
      </dsp:nvSpPr>
      <dsp:spPr>
        <a:xfrm>
          <a:off x="254576" y="3648149"/>
          <a:ext cx="463318" cy="4628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171DDA-62E0-493F-8F74-21C35CCB3FB8}">
      <dsp:nvSpPr>
        <dsp:cNvPr id="0" name=""/>
        <dsp:cNvSpPr/>
      </dsp:nvSpPr>
      <dsp:spPr>
        <a:xfrm>
          <a:off x="972471" y="3458795"/>
          <a:ext cx="5895840" cy="920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17" tIns="97417" rIns="97417" bIns="97417" numCol="1" spcCol="1270" anchor="ctr" anchorCtr="0">
          <a:noAutofit/>
        </a:bodyPr>
        <a:lstStyle/>
        <a:p>
          <a:pPr marL="0" lvl="0" indent="0" algn="l" defTabSz="622300">
            <a:lnSpc>
              <a:spcPct val="90000"/>
            </a:lnSpc>
            <a:spcBef>
              <a:spcPct val="0"/>
            </a:spcBef>
            <a:spcAft>
              <a:spcPct val="35000"/>
            </a:spcAft>
            <a:buNone/>
          </a:pPr>
          <a:r>
            <a:rPr lang="en-US" sz="1400" b="1" kern="1200"/>
            <a:t>Evaluation: </a:t>
          </a:r>
          <a:r>
            <a:rPr lang="en-US" sz="1400" kern="1200"/>
            <a:t>The various metrics like accuracy, precision, and recall give a better understanding of performance but cannot be explained properly in a multi-class environment. More comprehensive metrics like the correlation coefficient could give better insights into imbalanced data. </a:t>
          </a:r>
        </a:p>
      </dsp:txBody>
      <dsp:txXfrm>
        <a:off x="972471" y="3458795"/>
        <a:ext cx="5895840" cy="920472"/>
      </dsp:txXfrm>
    </dsp:sp>
    <dsp:sp modelId="{15CE62D1-6EDF-4F2A-AB70-1BC68E9295CE}">
      <dsp:nvSpPr>
        <dsp:cNvPr id="0" name=""/>
        <dsp:cNvSpPr/>
      </dsp:nvSpPr>
      <dsp:spPr>
        <a:xfrm>
          <a:off x="0" y="4609385"/>
          <a:ext cx="6912245" cy="8415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6824B3-F687-49C2-8449-ED99E70A8FF1}">
      <dsp:nvSpPr>
        <dsp:cNvPr id="0" name=""/>
        <dsp:cNvSpPr/>
      </dsp:nvSpPr>
      <dsp:spPr>
        <a:xfrm>
          <a:off x="254576" y="4798740"/>
          <a:ext cx="463318" cy="46286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3B90B9-6545-46D3-8ABE-04080900A176}">
      <dsp:nvSpPr>
        <dsp:cNvPr id="0" name=""/>
        <dsp:cNvSpPr/>
      </dsp:nvSpPr>
      <dsp:spPr>
        <a:xfrm>
          <a:off x="972471" y="4609385"/>
          <a:ext cx="5895840" cy="920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17" tIns="97417" rIns="97417" bIns="97417" numCol="1" spcCol="1270" anchor="ctr" anchorCtr="0">
          <a:noAutofit/>
        </a:bodyPr>
        <a:lstStyle/>
        <a:p>
          <a:pPr marL="0" lvl="0" indent="0" algn="l" defTabSz="622300">
            <a:lnSpc>
              <a:spcPct val="90000"/>
            </a:lnSpc>
            <a:spcBef>
              <a:spcPct val="0"/>
            </a:spcBef>
            <a:spcAft>
              <a:spcPct val="35000"/>
            </a:spcAft>
            <a:buNone/>
          </a:pPr>
          <a:r>
            <a:rPr lang="en-US" sz="1400" b="1" kern="1200"/>
            <a:t>Less hyperparameter tuning: </a:t>
          </a:r>
          <a:r>
            <a:rPr lang="en-US" sz="1400" kern="1200"/>
            <a:t>The models were trained on default parameters with low tuning. Complex methods like Grid search or random search could explain better performance.</a:t>
          </a:r>
        </a:p>
      </dsp:txBody>
      <dsp:txXfrm>
        <a:off x="972471" y="4609385"/>
        <a:ext cx="5895840" cy="9204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A2123E-EBF8-4402-8310-AB4886E9CB44}">
      <dsp:nvSpPr>
        <dsp:cNvPr id="0" name=""/>
        <dsp:cNvSpPr/>
      </dsp:nvSpPr>
      <dsp:spPr>
        <a:xfrm>
          <a:off x="1765159" y="104907"/>
          <a:ext cx="887355" cy="88735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74767F-8818-44F6-B2D9-504F699B3B35}">
      <dsp:nvSpPr>
        <dsp:cNvPr id="0" name=""/>
        <dsp:cNvSpPr/>
      </dsp:nvSpPr>
      <dsp:spPr>
        <a:xfrm>
          <a:off x="1951504" y="291252"/>
          <a:ext cx="514666" cy="5146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0BF2D0-C15D-4C1F-97B2-FBF085FE6608}">
      <dsp:nvSpPr>
        <dsp:cNvPr id="0" name=""/>
        <dsp:cNvSpPr/>
      </dsp:nvSpPr>
      <dsp:spPr>
        <a:xfrm>
          <a:off x="2842663" y="104907"/>
          <a:ext cx="2091624" cy="887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0" kern="1200"/>
            <a:t>Balancing the data </a:t>
          </a:r>
          <a:endParaRPr lang="en-US" sz="1200" kern="1200"/>
        </a:p>
      </dsp:txBody>
      <dsp:txXfrm>
        <a:off x="2842663" y="104907"/>
        <a:ext cx="2091624" cy="887355"/>
      </dsp:txXfrm>
    </dsp:sp>
    <dsp:sp modelId="{0ADAF2C6-52C7-44AC-B777-FEC6A8352D58}">
      <dsp:nvSpPr>
        <dsp:cNvPr id="0" name=""/>
        <dsp:cNvSpPr/>
      </dsp:nvSpPr>
      <dsp:spPr>
        <a:xfrm>
          <a:off x="5298737" y="104907"/>
          <a:ext cx="887355" cy="88735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E8C487-5775-42A8-82B3-BB670B532F98}">
      <dsp:nvSpPr>
        <dsp:cNvPr id="0" name=""/>
        <dsp:cNvSpPr/>
      </dsp:nvSpPr>
      <dsp:spPr>
        <a:xfrm>
          <a:off x="5485082" y="291252"/>
          <a:ext cx="514666" cy="5146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22F0F8-6267-4F8A-A024-F4B1C49281BF}">
      <dsp:nvSpPr>
        <dsp:cNvPr id="0" name=""/>
        <dsp:cNvSpPr/>
      </dsp:nvSpPr>
      <dsp:spPr>
        <a:xfrm>
          <a:off x="6376240" y="104907"/>
          <a:ext cx="2091624" cy="887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0" kern="1200" dirty="0"/>
            <a:t>Feature engineering and exploring additional features  </a:t>
          </a:r>
          <a:endParaRPr lang="en-US" sz="1200" kern="1200" dirty="0"/>
        </a:p>
      </dsp:txBody>
      <dsp:txXfrm>
        <a:off x="6376240" y="104907"/>
        <a:ext cx="2091624" cy="887355"/>
      </dsp:txXfrm>
    </dsp:sp>
    <dsp:sp modelId="{6D72DE19-ABC5-4690-BAD1-4754F47EF9CB}">
      <dsp:nvSpPr>
        <dsp:cNvPr id="0" name=""/>
        <dsp:cNvSpPr/>
      </dsp:nvSpPr>
      <dsp:spPr>
        <a:xfrm>
          <a:off x="1765159" y="1731991"/>
          <a:ext cx="887355" cy="88735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89DA13-CBE1-45E0-B1DA-E7989B552986}">
      <dsp:nvSpPr>
        <dsp:cNvPr id="0" name=""/>
        <dsp:cNvSpPr/>
      </dsp:nvSpPr>
      <dsp:spPr>
        <a:xfrm>
          <a:off x="1951504" y="1918335"/>
          <a:ext cx="514666" cy="5146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9CD7EC-5091-446D-9EB5-C299CAB23016}">
      <dsp:nvSpPr>
        <dsp:cNvPr id="0" name=""/>
        <dsp:cNvSpPr/>
      </dsp:nvSpPr>
      <dsp:spPr>
        <a:xfrm>
          <a:off x="2842663" y="1731991"/>
          <a:ext cx="2091624" cy="887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0" kern="1200" dirty="0"/>
            <a:t>Comprehensive model evaluation with wide range of evaluation metrics </a:t>
          </a:r>
          <a:endParaRPr lang="en-US" sz="1200" kern="1200" dirty="0"/>
        </a:p>
      </dsp:txBody>
      <dsp:txXfrm>
        <a:off x="2842663" y="1731991"/>
        <a:ext cx="2091624" cy="887355"/>
      </dsp:txXfrm>
    </dsp:sp>
    <dsp:sp modelId="{EE74E80D-F0A2-483B-8372-216FE2BC669B}">
      <dsp:nvSpPr>
        <dsp:cNvPr id="0" name=""/>
        <dsp:cNvSpPr/>
      </dsp:nvSpPr>
      <dsp:spPr>
        <a:xfrm>
          <a:off x="5298737" y="1731991"/>
          <a:ext cx="887355" cy="88735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924335-0EF8-4DA4-B871-4F912AB36B1D}">
      <dsp:nvSpPr>
        <dsp:cNvPr id="0" name=""/>
        <dsp:cNvSpPr/>
      </dsp:nvSpPr>
      <dsp:spPr>
        <a:xfrm>
          <a:off x="5485082" y="1918335"/>
          <a:ext cx="514666" cy="5146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721855-8588-4A8A-9393-D8A1A12EE167}">
      <dsp:nvSpPr>
        <dsp:cNvPr id="0" name=""/>
        <dsp:cNvSpPr/>
      </dsp:nvSpPr>
      <dsp:spPr>
        <a:xfrm>
          <a:off x="6376240" y="1731991"/>
          <a:ext cx="2091624" cy="887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0" kern="1200" dirty="0"/>
            <a:t>Better hyperparameter tuning · Increase the data diversity </a:t>
          </a:r>
          <a:endParaRPr lang="en-US" sz="1200" kern="1200" dirty="0"/>
        </a:p>
      </dsp:txBody>
      <dsp:txXfrm>
        <a:off x="6376240" y="1731991"/>
        <a:ext cx="2091624" cy="887355"/>
      </dsp:txXfrm>
    </dsp:sp>
    <dsp:sp modelId="{B3CE12DF-5EDB-46CC-8D46-B0BCAC26EAA9}">
      <dsp:nvSpPr>
        <dsp:cNvPr id="0" name=""/>
        <dsp:cNvSpPr/>
      </dsp:nvSpPr>
      <dsp:spPr>
        <a:xfrm>
          <a:off x="1765159" y="3359074"/>
          <a:ext cx="887355" cy="887355"/>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BDEBC4-9B03-4FB0-9C4D-E52974A9DB6B}">
      <dsp:nvSpPr>
        <dsp:cNvPr id="0" name=""/>
        <dsp:cNvSpPr/>
      </dsp:nvSpPr>
      <dsp:spPr>
        <a:xfrm>
          <a:off x="1951504" y="3545419"/>
          <a:ext cx="514666" cy="51466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31E33A-874D-43BC-9F8B-7B8283582C47}">
      <dsp:nvSpPr>
        <dsp:cNvPr id="0" name=""/>
        <dsp:cNvSpPr/>
      </dsp:nvSpPr>
      <dsp:spPr>
        <a:xfrm>
          <a:off x="2842663" y="3359074"/>
          <a:ext cx="2091624" cy="887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0" kern="1200" dirty="0"/>
            <a:t>Analyze other machine learning algorithms like ensemble methods and deep learning models to enhancing accuracy </a:t>
          </a:r>
          <a:endParaRPr lang="en-US" sz="1200" kern="1200" dirty="0"/>
        </a:p>
      </dsp:txBody>
      <dsp:txXfrm>
        <a:off x="2842663" y="3359074"/>
        <a:ext cx="2091624" cy="887355"/>
      </dsp:txXfrm>
    </dsp:sp>
    <dsp:sp modelId="{33D898DF-75AF-455E-9515-6F58FCC55B65}">
      <dsp:nvSpPr>
        <dsp:cNvPr id="0" name=""/>
        <dsp:cNvSpPr/>
      </dsp:nvSpPr>
      <dsp:spPr>
        <a:xfrm>
          <a:off x="5298737" y="3359074"/>
          <a:ext cx="887355" cy="88735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B33D63-ADC4-4CA9-A307-887570F15965}">
      <dsp:nvSpPr>
        <dsp:cNvPr id="0" name=""/>
        <dsp:cNvSpPr/>
      </dsp:nvSpPr>
      <dsp:spPr>
        <a:xfrm>
          <a:off x="5485082" y="3545419"/>
          <a:ext cx="514666" cy="51466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6BA736-7EF1-4BCD-890B-ED733B5CCCFE}">
      <dsp:nvSpPr>
        <dsp:cNvPr id="0" name=""/>
        <dsp:cNvSpPr/>
      </dsp:nvSpPr>
      <dsp:spPr>
        <a:xfrm>
          <a:off x="6376240" y="3359074"/>
          <a:ext cx="2091624" cy="887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0" kern="1200" dirty="0"/>
            <a:t>Explore other techniques like regression method with different approach</a:t>
          </a:r>
          <a:endParaRPr lang="en-US" sz="1200" kern="1200" dirty="0"/>
        </a:p>
      </dsp:txBody>
      <dsp:txXfrm>
        <a:off x="6376240" y="3359074"/>
        <a:ext cx="2091624" cy="8873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ED4157-026B-4727-8585-F3BCFBD63950}">
      <dsp:nvSpPr>
        <dsp:cNvPr id="0" name=""/>
        <dsp:cNvSpPr/>
      </dsp:nvSpPr>
      <dsp:spPr>
        <a:xfrm>
          <a:off x="891113" y="123960"/>
          <a:ext cx="693720" cy="693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C58C5F-B254-49D3-A24D-A612AD8CE88C}">
      <dsp:nvSpPr>
        <dsp:cNvPr id="0" name=""/>
        <dsp:cNvSpPr/>
      </dsp:nvSpPr>
      <dsp:spPr>
        <a:xfrm>
          <a:off x="467172" y="1096547"/>
          <a:ext cx="1541601" cy="886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we successfully applied multiple classification models to predict wine quality based on its chemical properties.</a:t>
          </a:r>
        </a:p>
      </dsp:txBody>
      <dsp:txXfrm>
        <a:off x="467172" y="1096547"/>
        <a:ext cx="1541601" cy="886420"/>
      </dsp:txXfrm>
    </dsp:sp>
    <dsp:sp modelId="{78E1E503-B14D-4155-9D5B-42C1B680D8C3}">
      <dsp:nvSpPr>
        <dsp:cNvPr id="0" name=""/>
        <dsp:cNvSpPr/>
      </dsp:nvSpPr>
      <dsp:spPr>
        <a:xfrm>
          <a:off x="2702495" y="123960"/>
          <a:ext cx="693720" cy="693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FDFA87-D7B6-4D0D-8D75-700863EFB4F2}">
      <dsp:nvSpPr>
        <dsp:cNvPr id="0" name=""/>
        <dsp:cNvSpPr/>
      </dsp:nvSpPr>
      <dsp:spPr>
        <a:xfrm>
          <a:off x="2278554" y="1096547"/>
          <a:ext cx="1541601" cy="886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Achieved the accuracy of 83% with the Random Forest model. </a:t>
          </a:r>
        </a:p>
      </dsp:txBody>
      <dsp:txXfrm>
        <a:off x="2278554" y="1096547"/>
        <a:ext cx="1541601" cy="886420"/>
      </dsp:txXfrm>
    </dsp:sp>
    <dsp:sp modelId="{A1CF9FEC-7EBC-47D7-90AE-86CD70A864CF}">
      <dsp:nvSpPr>
        <dsp:cNvPr id="0" name=""/>
        <dsp:cNvSpPr/>
      </dsp:nvSpPr>
      <dsp:spPr>
        <a:xfrm>
          <a:off x="1796804" y="2368369"/>
          <a:ext cx="693720" cy="693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36B439-FF5E-4AD1-BB61-3513F504B6F4}">
      <dsp:nvSpPr>
        <dsp:cNvPr id="0" name=""/>
        <dsp:cNvSpPr/>
      </dsp:nvSpPr>
      <dsp:spPr>
        <a:xfrm>
          <a:off x="1372863" y="3340957"/>
          <a:ext cx="1541601" cy="886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Future work can focus on enhancing features and exploring advanced techniques to further improve prediction accuracy and assist wine producers in optimizing quality</a:t>
          </a:r>
        </a:p>
      </dsp:txBody>
      <dsp:txXfrm>
        <a:off x="1372863" y="3340957"/>
        <a:ext cx="1541601" cy="88642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6E23E-F0C9-44E9-A372-F51A31920EDD}" type="datetimeFigureOut">
              <a:rPr lang="en-US" smtClean="0"/>
              <a:t>10/14/24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897EA-7A05-4046-BFEA-C0F96D656A9B}" type="slidenum">
              <a:rPr lang="en-US" smtClean="0"/>
              <a:t>‹#›</a:t>
            </a:fld>
            <a:endParaRPr lang="en-US"/>
          </a:p>
        </p:txBody>
      </p:sp>
    </p:spTree>
    <p:extLst>
      <p:ext uri="{BB962C8B-B14F-4D97-AF65-F5344CB8AC3E}">
        <p14:creationId xmlns:p14="http://schemas.microsoft.com/office/powerpoint/2010/main" val="3319531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2659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002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2824232365"/>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6888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128FA71-3A18-48C0-980F-4B68F7F63042}" type="datetime1">
              <a:rPr lang="en-US" smtClean="0"/>
              <a:t>10/14/24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73971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1210E-201E-4473-82AC-2466F5386C38}" type="datetime1">
              <a:rPr lang="en-US" smtClean="0"/>
              <a:t>10/14/24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61820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1EA198-6CAB-4B8F-B93F-1F9C8C4B6CE7}" type="datetime1">
              <a:rPr lang="en-US" smtClean="0"/>
              <a:t>10/14/24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59501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06041F-4525-44D5-AA4F-332294BF1F56}" type="datetime1">
              <a:rPr lang="en-US" smtClean="0"/>
              <a:t>10/14/24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409338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557091-BBDF-4EB9-BA6B-2BB67AC4FC0F}" type="datetime1">
              <a:rPr lang="en-US" smtClean="0"/>
              <a:t>10/14/24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225097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6B226B-77A6-410C-9796-083F278E0125}" type="datetime1">
              <a:rPr lang="en-US" smtClean="0"/>
              <a:t>10/14/24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05064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A578B-D289-4C40-8593-3D356C49DA58}" type="datetime1">
              <a:rPr lang="en-US" smtClean="0"/>
              <a:t>10/14/24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9444375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3DFAE3-14DB-48A7-A80F-80DDB072CE3D}" type="datetime1">
              <a:rPr lang="en-US" smtClean="0"/>
              <a:t>10/14/24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346039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C5EAEF-6478-4102-8F5D-A5FE9FC97ACB}" type="datetime1">
              <a:rPr lang="en-US" smtClean="0"/>
              <a:t>10/14/24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488194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5AC6-C491-4585-A584-9CE2AF7D5500}" type="datetime1">
              <a:rPr lang="en-US" smtClean="0"/>
              <a:t>10/14/24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58384599"/>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5AC6-C491-4585-A584-9CE2AF7D5500}" type="datetime1">
              <a:rPr lang="en-US" smtClean="0"/>
              <a:t>10/14/24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93517308"/>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5AC6-C491-4585-A584-9CE2AF7D5500}" type="datetime1">
              <a:rPr lang="en-US" smtClean="0"/>
              <a:t>10/14/24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03271890"/>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5AC6-C491-4585-A584-9CE2AF7D5500}" type="datetime1">
              <a:rPr lang="en-US" smtClean="0"/>
              <a:t>10/14/24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58257807"/>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F45AC6-C491-4585-A584-9CE2AF7D5500}" type="datetime1">
              <a:rPr lang="en-US" smtClean="0"/>
              <a:t>10/14/24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76312879"/>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F45AC6-C491-4585-A584-9CE2AF7D5500}" type="datetime1">
              <a:rPr lang="en-US" smtClean="0"/>
              <a:t>10/14/24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84305877"/>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4EDB3-C0E8-45F8-9E1D-1B6C8D1880C0}" type="datetime1">
              <a:rPr lang="en-US" smtClean="0"/>
              <a:t>10/14/24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165588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F0EC4B-54ED-4041-B552-9BA760FA3DBA}" type="datetime1">
              <a:rPr lang="en-US" smtClean="0"/>
              <a:t>10/14/24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89387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lumns(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919352225"/>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umns(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404326330"/>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lumns(4)">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lumns(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502920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5029200"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911048288"/>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image" Target="../media/image1.png"/><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10/14/24</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a:t>
            </a:fld>
            <a:endParaRPr lang="en-US"/>
          </a:p>
        </p:txBody>
      </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3" r:id="rId9"/>
    <p:sldLayoutId id="2147483670" r:id="rId10"/>
    <p:sldLayoutId id="2147483671" r:id="rId11"/>
    <p:sldLayoutId id="2147483660" r:id="rId12"/>
    <p:sldLayoutId id="2147483674" r:id="rId13"/>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60812C0-D4F0-C345-96B4-1E8B918506AC}" type="datetimeFigureOut">
              <a:rPr lang="en-US" smtClean="0"/>
              <a:t>10/14/24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A9709E4-652E-524A-8D35-CF602AA44AAA}" type="slidenum">
              <a:rPr lang="en-US" smtClean="0"/>
              <a:t>‹#›</a:t>
            </a:fld>
            <a:endParaRPr lang="en-US"/>
          </a:p>
        </p:txBody>
      </p:sp>
    </p:spTree>
    <p:extLst>
      <p:ext uri="{BB962C8B-B14F-4D97-AF65-F5344CB8AC3E}">
        <p14:creationId xmlns:p14="http://schemas.microsoft.com/office/powerpoint/2010/main" val="75424235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jpe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jpe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jpeg"/><Relationship Id="rId1" Type="http://schemas.openxmlformats.org/officeDocument/2006/relationships/slideLayout" Target="../slideLayouts/slideLayout19.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19.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5.jpeg"/><Relationship Id="rId7" Type="http://schemas.openxmlformats.org/officeDocument/2006/relationships/diagramColors" Target="../diagrams/colors4.xml"/><Relationship Id="rId2"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1.png"/><Relationship Id="rId1" Type="http://schemas.openxmlformats.org/officeDocument/2006/relationships/slideLayout" Target="../slideLayouts/slideLayout19.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5.xml"/><Relationship Id="rId5" Type="http://schemas.openxmlformats.org/officeDocument/2006/relationships/image" Target="../media/image4.jpeg"/><Relationship Id="rId4" Type="http://schemas.openxmlformats.org/officeDocument/2006/relationships/hyperlink" Target="https://www.pngall.com/woman-png/download/69051"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jpeg"/><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png"/><Relationship Id="rId9" Type="http://schemas.microsoft.com/office/2007/relationships/diagramDrawing" Target="../diagrams/drawing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jpe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aid wine bottles, glass and grapes">
            <a:extLst>
              <a:ext uri="{FF2B5EF4-FFF2-40B4-BE49-F238E27FC236}">
                <a16:creationId xmlns:a16="http://schemas.microsoft.com/office/drawing/2014/main" id="{4FC7631C-CE8F-B9F7-2476-BD9BE46A38CF}"/>
              </a:ext>
            </a:extLst>
          </p:cNvPr>
          <p:cNvPicPr>
            <a:picLocks noGrp="1" noRot="1" noChangeAspect="1" noMove="1" noResize="1" noEditPoints="1" noAdjustHandles="1" noChangeArrowheads="1" noChangeShapeType="1" noCrop="1"/>
          </p:cNvPicPr>
          <p:nvPr/>
        </p:nvPicPr>
        <p:blipFill>
          <a:blip r:embed="rId2"/>
          <a:srcRect t="15730"/>
          <a:stretch/>
        </p:blipFill>
        <p:spPr>
          <a:xfrm>
            <a:off x="20" y="9842"/>
            <a:ext cx="12191980" cy="6857990"/>
          </a:xfrm>
          <a:prstGeom prst="rect">
            <a:avLst/>
          </a:prstGeom>
        </p:spPr>
      </p:pic>
      <p:sp>
        <p:nvSpPr>
          <p:cNvPr id="7" name="Rectangle: Rounded Corners 6">
            <a:extLst>
              <a:ext uri="{FF2B5EF4-FFF2-40B4-BE49-F238E27FC236}">
                <a16:creationId xmlns:a16="http://schemas.microsoft.com/office/drawing/2014/main" id="{612A14B2-3252-95EA-1B95-FA847946D810}"/>
              </a:ext>
            </a:extLst>
          </p:cNvPr>
          <p:cNvSpPr/>
          <p:nvPr/>
        </p:nvSpPr>
        <p:spPr>
          <a:xfrm>
            <a:off x="4598782" y="3429000"/>
            <a:ext cx="5715000" cy="153981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p>
          <a:p>
            <a:pPr algn="ctr"/>
            <a:r>
              <a:rPr lang="en-US" sz="2000" b="1" dirty="0">
                <a:latin typeface="Calibri" panose="020F0502020204030204" pitchFamily="34" charset="0"/>
                <a:cs typeface="Calibri" panose="020F0502020204030204" pitchFamily="34" charset="0"/>
              </a:rPr>
              <a:t>Team Members:</a:t>
            </a:r>
          </a:p>
          <a:p>
            <a:pPr algn="ctr"/>
            <a:endParaRPr lang="en-US" sz="2000" b="1" dirty="0">
              <a:latin typeface="Calibri" panose="020F0502020204030204" pitchFamily="34" charset="0"/>
              <a:cs typeface="Calibri" panose="020F0502020204030204" pitchFamily="34" charset="0"/>
            </a:endParaRPr>
          </a:p>
          <a:p>
            <a:pPr algn="ctr"/>
            <a:r>
              <a:rPr lang="en-US" sz="2000" b="1" dirty="0">
                <a:latin typeface="Calibri" panose="020F0502020204030204" pitchFamily="34" charset="0"/>
                <a:cs typeface="Calibri" panose="020F0502020204030204" pitchFamily="34" charset="0"/>
              </a:rPr>
              <a:t>Sai Srujana Jakkala</a:t>
            </a:r>
          </a:p>
          <a:p>
            <a:pPr algn="ctr"/>
            <a:r>
              <a:rPr lang="en-US" sz="2000" b="1" dirty="0">
                <a:latin typeface="Calibri" panose="020F0502020204030204" pitchFamily="34" charset="0"/>
                <a:cs typeface="Calibri" panose="020F0502020204030204" pitchFamily="34" charset="0"/>
              </a:rPr>
              <a:t>  Smita Karande </a:t>
            </a:r>
          </a:p>
          <a:p>
            <a:pPr algn="ctr"/>
            <a:endParaRPr lang="en-US" b="1" dirty="0"/>
          </a:p>
        </p:txBody>
      </p:sp>
      <p:sp>
        <p:nvSpPr>
          <p:cNvPr id="19" name="TextBox 18">
            <a:extLst>
              <a:ext uri="{FF2B5EF4-FFF2-40B4-BE49-F238E27FC236}">
                <a16:creationId xmlns:a16="http://schemas.microsoft.com/office/drawing/2014/main" id="{C49F0944-3FA5-D121-915D-BE196C660473}"/>
              </a:ext>
            </a:extLst>
          </p:cNvPr>
          <p:cNvSpPr txBox="1"/>
          <p:nvPr/>
        </p:nvSpPr>
        <p:spPr>
          <a:xfrm>
            <a:off x="3605842" y="969777"/>
            <a:ext cx="7838905" cy="2031325"/>
          </a:xfrm>
          <a:prstGeom prst="rect">
            <a:avLst/>
          </a:prstGeom>
          <a:noFill/>
        </p:spPr>
        <p:txBody>
          <a:bodyPr wrap="square">
            <a:spAutoFit/>
          </a:bodyPr>
          <a:lstStyle/>
          <a:p>
            <a:pPr algn="ctr"/>
            <a:r>
              <a:rPr lang="en-US" sz="4200" b="1" i="0" dirty="0">
                <a:effectLst/>
                <a:latin typeface="Calibri" panose="020F0502020204030204" pitchFamily="34" charset="0"/>
                <a:cs typeface="Calibri" panose="020F0502020204030204" pitchFamily="34" charset="0"/>
              </a:rPr>
              <a:t>Classifying the Wine Quality with the Taste of Machine Learning Models</a:t>
            </a:r>
            <a:endParaRPr lang="en-US" sz="4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47419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370,800+ Winery Stock Photos, Pictures &amp; Royalty-Free Images ...">
            <a:extLst>
              <a:ext uri="{FF2B5EF4-FFF2-40B4-BE49-F238E27FC236}">
                <a16:creationId xmlns:a16="http://schemas.microsoft.com/office/drawing/2014/main" id="{9D649565-6E0D-2D4E-EFF4-B2F2B1B5D458}"/>
              </a:ext>
            </a:extLst>
          </p:cNvPr>
          <p:cNvPicPr>
            <a:picLocks noChangeAspect="1" noChangeArrowheads="1"/>
          </p:cNvPicPr>
          <p:nvPr/>
        </p:nvPicPr>
        <p:blipFill>
          <a:blip r:embed="rId2">
            <a:duotone>
              <a:prstClr val="black"/>
              <a:schemeClr val="tx2">
                <a:tint val="45000"/>
                <a:satMod val="400000"/>
              </a:schemeClr>
            </a:duotone>
            <a:alphaModFix amt="12000"/>
            <a:extLst>
              <a:ext uri="{28A0092B-C50C-407E-A947-70E740481C1C}">
                <a14:useLocalDpi xmlns:a14="http://schemas.microsoft.com/office/drawing/2010/main" val="0"/>
              </a:ext>
            </a:extLst>
          </a:blip>
          <a:srcRect t="7787"/>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BE1AC4E-2E4B-4B2D-F8DC-A2329839D06C}"/>
              </a:ext>
            </a:extLst>
          </p:cNvPr>
          <p:cNvSpPr>
            <a:spLocks noGrp="1"/>
          </p:cNvSpPr>
          <p:nvPr>
            <p:ph type="title"/>
          </p:nvPr>
        </p:nvSpPr>
        <p:spPr>
          <a:xfrm>
            <a:off x="385754" y="422695"/>
            <a:ext cx="10653578" cy="764764"/>
          </a:xfrm>
        </p:spPr>
        <p:txBody>
          <a:bodyPr>
            <a:noAutofit/>
          </a:bodyPr>
          <a:lstStyle/>
          <a:p>
            <a:br>
              <a:rPr lang="en-US" sz="3000" dirty="0">
                <a:effectLst/>
                <a:ea typeface="SimSun" panose="02010600030101010101" pitchFamily="2" charset="-122"/>
              </a:rPr>
            </a:br>
            <a:r>
              <a:rPr lang="en-US" sz="3600" dirty="0">
                <a:effectLst/>
                <a:latin typeface="Calibri" panose="020F0502020204030204" pitchFamily="34" charset="0"/>
                <a:ea typeface="SimSun" panose="02010600030101010101" pitchFamily="2" charset="-122"/>
                <a:cs typeface="Calibri" panose="020F0502020204030204" pitchFamily="34" charset="0"/>
              </a:rPr>
              <a:t>Distribution of Wine Quality Categories</a:t>
            </a:r>
            <a:br>
              <a:rPr lang="en-US" sz="3000" dirty="0">
                <a:effectLst/>
                <a:ea typeface="SimSun" panose="02010600030101010101" pitchFamily="2" charset="-122"/>
              </a:rPr>
            </a:br>
            <a:endParaRPr lang="en-US" sz="3000" dirty="0"/>
          </a:p>
        </p:txBody>
      </p:sp>
      <p:pic>
        <p:nvPicPr>
          <p:cNvPr id="7170" name="Picture 1">
            <a:extLst>
              <a:ext uri="{FF2B5EF4-FFF2-40B4-BE49-F238E27FC236}">
                <a16:creationId xmlns:a16="http://schemas.microsoft.com/office/drawing/2014/main" id="{FD35E2BC-09C9-BA50-39F9-E66669A357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304" y="1550547"/>
            <a:ext cx="5365239" cy="47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16DF75D7-522D-37D4-235B-5EFB9FC3AD72}"/>
              </a:ext>
            </a:extLst>
          </p:cNvPr>
          <p:cNvSpPr txBox="1"/>
          <p:nvPr/>
        </p:nvSpPr>
        <p:spPr>
          <a:xfrm>
            <a:off x="5939437" y="1946786"/>
            <a:ext cx="6096000" cy="4031873"/>
          </a:xfrm>
          <a:prstGeom prst="rect">
            <a:avLst/>
          </a:prstGeom>
          <a:noFill/>
        </p:spPr>
        <p:txBody>
          <a:bodyPr wrap="square">
            <a:spAutoFit/>
          </a:bodyPr>
          <a:lstStyle/>
          <a:p>
            <a:r>
              <a:rPr lang="en-US" sz="1600" b="0" i="0" dirty="0">
                <a:effectLst/>
                <a:latin typeface="Calibri" panose="020F0502020204030204" pitchFamily="34" charset="0"/>
                <a:cs typeface="Calibri" panose="020F0502020204030204" pitchFamily="34" charset="0"/>
              </a:rPr>
              <a:t>The wine quality scores in the dataset are categorized into three distinct groups: low, medium, and high. </a:t>
            </a:r>
          </a:p>
          <a:p>
            <a:endParaRPr lang="en-US" sz="1600" b="0" i="0" dirty="0">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Low-quality: 0 and 5</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M</a:t>
            </a:r>
            <a:r>
              <a:rPr lang="en-US" sz="1600" b="0" i="0" dirty="0">
                <a:effectLst/>
                <a:latin typeface="Calibri" panose="020F0502020204030204" pitchFamily="34" charset="0"/>
                <a:cs typeface="Calibri" panose="020F0502020204030204" pitchFamily="34" charset="0"/>
              </a:rPr>
              <a:t>edium-quality: 6 to 7</a:t>
            </a:r>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H</a:t>
            </a:r>
            <a:r>
              <a:rPr lang="en-US" sz="1600" b="0" i="0" dirty="0">
                <a:effectLst/>
                <a:latin typeface="Calibri" panose="020F0502020204030204" pitchFamily="34" charset="0"/>
                <a:cs typeface="Calibri" panose="020F0502020204030204" pitchFamily="34" charset="0"/>
              </a:rPr>
              <a:t>igh-quality: 8 and 10. </a:t>
            </a:r>
          </a:p>
          <a:p>
            <a:endParaRPr lang="en-US" sz="1600" dirty="0">
              <a:latin typeface="Calibri" panose="020F0502020204030204" pitchFamily="34" charset="0"/>
              <a:cs typeface="Calibri" panose="020F0502020204030204" pitchFamily="34" charset="0"/>
            </a:endParaRPr>
          </a:p>
          <a:p>
            <a:r>
              <a:rPr lang="en-US" sz="1600" b="0" i="0" dirty="0">
                <a:effectLst/>
                <a:latin typeface="Calibri" panose="020F0502020204030204" pitchFamily="34" charset="0"/>
                <a:cs typeface="Calibri" panose="020F0502020204030204" pitchFamily="34" charset="0"/>
              </a:rPr>
              <a:t>From analysis and </a:t>
            </a:r>
            <a:r>
              <a:rPr lang="en-US" sz="1600" dirty="0">
                <a:latin typeface="Calibri" panose="020F0502020204030204" pitchFamily="34" charset="0"/>
                <a:cs typeface="Calibri" panose="020F0502020204030204" pitchFamily="34" charset="0"/>
              </a:rPr>
              <a:t>model evaluation:</a:t>
            </a:r>
          </a:p>
          <a:p>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The distribution shows that medium-quality wines are the most common, </a:t>
            </a:r>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low-quality wines</a:t>
            </a:r>
            <a:r>
              <a:rPr lang="en-US" sz="1600" dirty="0">
                <a:latin typeface="Calibri" panose="020F0502020204030204" pitchFamily="34" charset="0"/>
                <a:cs typeface="Calibri" panose="020F0502020204030204" pitchFamily="34" charset="0"/>
              </a:rPr>
              <a:t> are average.</a:t>
            </a:r>
          </a:p>
          <a:p>
            <a:pPr marL="285750" indent="-285750">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high-quality wines being the least common. </a:t>
            </a:r>
          </a:p>
          <a:p>
            <a:pPr marL="285750" indent="-285750">
              <a:buFont typeface="Arial" panose="020B0604020202020204" pitchFamily="34" charset="0"/>
              <a:buChar char="•"/>
            </a:pPr>
            <a:endParaRPr lang="en-US" sz="1600" b="0" i="0" dirty="0">
              <a:effectLst/>
              <a:latin typeface="Calibri" panose="020F0502020204030204" pitchFamily="34" charset="0"/>
              <a:cs typeface="Calibri" panose="020F0502020204030204" pitchFamily="34" charset="0"/>
            </a:endParaRPr>
          </a:p>
          <a:p>
            <a:r>
              <a:rPr lang="en-US" sz="1600" b="0" i="0" dirty="0">
                <a:effectLst/>
                <a:latin typeface="Calibri" panose="020F0502020204030204" pitchFamily="34" charset="0"/>
                <a:cs typeface="Calibri" panose="020F0502020204030204" pitchFamily="34" charset="0"/>
              </a:rPr>
              <a:t>This imbalance affects model performance, making it easier to predict medium-quality wines accurately.</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9004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370,800+ Winery Stock Photos, Pictures &amp; Royalty-Free Images ...">
            <a:extLst>
              <a:ext uri="{FF2B5EF4-FFF2-40B4-BE49-F238E27FC236}">
                <a16:creationId xmlns:a16="http://schemas.microsoft.com/office/drawing/2014/main" id="{0E6B12EC-A50E-F848-8F3C-5EFB8DE51F0E}"/>
              </a:ext>
            </a:extLst>
          </p:cNvPr>
          <p:cNvPicPr>
            <a:picLocks noChangeAspect="1" noChangeArrowheads="1"/>
          </p:cNvPicPr>
          <p:nvPr/>
        </p:nvPicPr>
        <p:blipFill>
          <a:blip r:embed="rId2">
            <a:duotone>
              <a:prstClr val="black"/>
              <a:schemeClr val="tx2">
                <a:tint val="45000"/>
                <a:satMod val="400000"/>
              </a:schemeClr>
            </a:duotone>
            <a:alphaModFix amt="12000"/>
            <a:extLst>
              <a:ext uri="{28A0092B-C50C-407E-A947-70E740481C1C}">
                <a14:useLocalDpi xmlns:a14="http://schemas.microsoft.com/office/drawing/2010/main" val="0"/>
              </a:ext>
            </a:extLst>
          </a:blip>
          <a:srcRect t="7787"/>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C8CB966-BDAE-BB81-4681-78189AE791B3}"/>
              </a:ext>
            </a:extLst>
          </p:cNvPr>
          <p:cNvSpPr>
            <a:spLocks noGrp="1"/>
          </p:cNvSpPr>
          <p:nvPr>
            <p:ph type="title"/>
          </p:nvPr>
        </p:nvSpPr>
        <p:spPr>
          <a:xfrm>
            <a:off x="290469" y="338899"/>
            <a:ext cx="10741325" cy="923331"/>
          </a:xfrm>
        </p:spPr>
        <p:txBody>
          <a:bodyPr>
            <a:normAutofit/>
          </a:bodyPr>
          <a:lstStyle/>
          <a:p>
            <a:r>
              <a:rPr lang="en-US" sz="3600" dirty="0">
                <a:latin typeface="Calibri" panose="020F0502020204030204" pitchFamily="34" charset="0"/>
                <a:cs typeface="Calibri" panose="020F0502020204030204" pitchFamily="34" charset="0"/>
              </a:rPr>
              <a:t>Results: Best performing model</a:t>
            </a:r>
          </a:p>
        </p:txBody>
      </p:sp>
      <p:pic>
        <p:nvPicPr>
          <p:cNvPr id="8195" name="Picture 1">
            <a:extLst>
              <a:ext uri="{FF2B5EF4-FFF2-40B4-BE49-F238E27FC236}">
                <a16:creationId xmlns:a16="http://schemas.microsoft.com/office/drawing/2014/main" id="{589A6CA9-B2CE-7693-8C49-C8422F5B38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197" y="2538946"/>
            <a:ext cx="4611330" cy="359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630E523A-8717-CDD2-75C0-6537BF1EDF72}"/>
              </a:ext>
            </a:extLst>
          </p:cNvPr>
          <p:cNvSpPr txBox="1"/>
          <p:nvPr/>
        </p:nvSpPr>
        <p:spPr>
          <a:xfrm>
            <a:off x="6096000" y="2538946"/>
            <a:ext cx="5480649" cy="3293209"/>
          </a:xfrm>
          <a:prstGeom prst="rect">
            <a:avLst/>
          </a:prstGeom>
          <a:noFill/>
        </p:spPr>
        <p:txBody>
          <a:bodyPr wrap="square">
            <a:spAutoFit/>
          </a:bodyPr>
          <a:lstStyle/>
          <a:p>
            <a:pPr marL="285750" marR="0" indent="-285750" algn="just">
              <a:spcBef>
                <a:spcPts val="0"/>
              </a:spcBef>
              <a:spcAft>
                <a:spcPts val="0"/>
              </a:spcAft>
              <a:buFont typeface="Arial" panose="020B0604020202020204" pitchFamily="34" charset="0"/>
              <a:buChar char="•"/>
            </a:pPr>
            <a:r>
              <a:rPr lang="en-US" sz="1600" dirty="0"/>
              <a:t>High-quality wines: </a:t>
            </a:r>
          </a:p>
          <a:p>
            <a:pPr marR="0" algn="just">
              <a:spcBef>
                <a:spcPts val="0"/>
              </a:spcBef>
              <a:spcAft>
                <a:spcPts val="0"/>
              </a:spcAft>
            </a:pPr>
            <a:r>
              <a:rPr lang="en-US" sz="1600" dirty="0"/>
              <a:t>       Perfect precision (1.00) but low recall (0.25) which means the model rarely misclassifies other wines as high quality, but it misses many truly high-quality wines. </a:t>
            </a:r>
          </a:p>
          <a:p>
            <a:pPr marL="285750" marR="0" indent="-285750" algn="just">
              <a:spcBef>
                <a:spcPts val="0"/>
              </a:spcBef>
              <a:spcAft>
                <a:spcPts val="0"/>
              </a:spcAft>
              <a:buFont typeface="Arial" panose="020B0604020202020204" pitchFamily="34" charset="0"/>
              <a:buChar char="•"/>
            </a:pPr>
            <a:endParaRPr lang="en-US" sz="1600" dirty="0"/>
          </a:p>
          <a:p>
            <a:pPr marL="285750" marR="0" indent="-285750" algn="just">
              <a:spcBef>
                <a:spcPts val="0"/>
              </a:spcBef>
              <a:spcAft>
                <a:spcPts val="0"/>
              </a:spcAft>
              <a:buFont typeface="Arial" panose="020B0604020202020204" pitchFamily="34" charset="0"/>
              <a:buChar char="•"/>
            </a:pPr>
            <a:r>
              <a:rPr lang="en-US" sz="1600" dirty="0"/>
              <a:t> Low-quality wines:</a:t>
            </a:r>
          </a:p>
          <a:p>
            <a:pPr marR="0" algn="just">
              <a:spcBef>
                <a:spcPts val="0"/>
              </a:spcBef>
              <a:spcAft>
                <a:spcPts val="0"/>
              </a:spcAft>
            </a:pPr>
            <a:r>
              <a:rPr lang="en-US" sz="1600" dirty="0"/>
              <a:t>        Balanced precision and recall (both 0.78) meaning that the model is consistent in identifying low-quality wines. </a:t>
            </a:r>
          </a:p>
          <a:p>
            <a:pPr marL="285750" marR="0" indent="-285750" algn="just">
              <a:spcBef>
                <a:spcPts val="0"/>
              </a:spcBef>
              <a:spcAft>
                <a:spcPts val="0"/>
              </a:spcAft>
              <a:buFont typeface="Arial" panose="020B0604020202020204" pitchFamily="34" charset="0"/>
              <a:buChar char="•"/>
            </a:pPr>
            <a:endParaRPr lang="en-US" sz="1600" dirty="0"/>
          </a:p>
          <a:p>
            <a:pPr marL="285750" marR="0" indent="-285750" algn="just">
              <a:spcBef>
                <a:spcPts val="0"/>
              </a:spcBef>
              <a:spcAft>
                <a:spcPts val="0"/>
              </a:spcAft>
              <a:buFont typeface="Arial" panose="020B0604020202020204" pitchFamily="34" charset="0"/>
              <a:buChar char="•"/>
            </a:pPr>
            <a:r>
              <a:rPr lang="en-US" sz="1600" dirty="0"/>
              <a:t>Medium quality wines:</a:t>
            </a:r>
          </a:p>
          <a:p>
            <a:pPr marR="0" algn="just">
              <a:spcBef>
                <a:spcPts val="0"/>
              </a:spcBef>
              <a:spcAft>
                <a:spcPts val="0"/>
              </a:spcAft>
            </a:pPr>
            <a:r>
              <a:rPr lang="en-US" sz="1600" dirty="0"/>
              <a:t>       High precision (0.85) and recall (0.87) indicating that the model performs best on this category, which is also the most common.</a:t>
            </a:r>
            <a:endParaRPr lang="en-US" sz="1600" dirty="0">
              <a:effectLst/>
              <a:latin typeface="Times New Roman" panose="02020603050405020304" pitchFamily="18" charset="0"/>
              <a:ea typeface="SimSun" panose="02010600030101010101" pitchFamily="2" charset="-122"/>
            </a:endParaRPr>
          </a:p>
        </p:txBody>
      </p:sp>
      <p:sp>
        <p:nvSpPr>
          <p:cNvPr id="4" name="TextBox 3">
            <a:extLst>
              <a:ext uri="{FF2B5EF4-FFF2-40B4-BE49-F238E27FC236}">
                <a16:creationId xmlns:a16="http://schemas.microsoft.com/office/drawing/2014/main" id="{95563AFA-A0E6-AF31-1383-56B1FD23792E}"/>
              </a:ext>
            </a:extLst>
          </p:cNvPr>
          <p:cNvSpPr txBox="1"/>
          <p:nvPr/>
        </p:nvSpPr>
        <p:spPr>
          <a:xfrm>
            <a:off x="716922" y="1373121"/>
            <a:ext cx="5067240" cy="646331"/>
          </a:xfrm>
          <a:prstGeom prst="rect">
            <a:avLst/>
          </a:prstGeom>
          <a:noFill/>
        </p:spPr>
        <p:txBody>
          <a:bodyPr wrap="square">
            <a:spAutoFit/>
          </a:bodyPr>
          <a:lstStyle/>
          <a:p>
            <a:r>
              <a:rPr lang="en-US" dirty="0"/>
              <a:t>Random forest model performs best with accuracy of about 83%</a:t>
            </a:r>
          </a:p>
        </p:txBody>
      </p:sp>
    </p:spTree>
    <p:extLst>
      <p:ext uri="{BB962C8B-B14F-4D97-AF65-F5344CB8AC3E}">
        <p14:creationId xmlns:p14="http://schemas.microsoft.com/office/powerpoint/2010/main" val="2293074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370,800+ Winery Stock Photos, Pictures &amp; Royalty-Free Images ...">
            <a:extLst>
              <a:ext uri="{FF2B5EF4-FFF2-40B4-BE49-F238E27FC236}">
                <a16:creationId xmlns:a16="http://schemas.microsoft.com/office/drawing/2014/main" id="{859BE1F8-4F75-9573-2522-8D83C9D10AF2}"/>
              </a:ext>
            </a:extLst>
          </p:cNvPr>
          <p:cNvPicPr>
            <a:picLocks noChangeAspect="1" noChangeArrowheads="1"/>
          </p:cNvPicPr>
          <p:nvPr/>
        </p:nvPicPr>
        <p:blipFill>
          <a:blip r:embed="rId2">
            <a:duotone>
              <a:prstClr val="black"/>
              <a:schemeClr val="tx2">
                <a:tint val="45000"/>
                <a:satMod val="400000"/>
              </a:schemeClr>
            </a:duotone>
            <a:alphaModFix amt="12000"/>
            <a:extLst>
              <a:ext uri="{28A0092B-C50C-407E-A947-70E740481C1C}">
                <a14:useLocalDpi xmlns:a14="http://schemas.microsoft.com/office/drawing/2010/main" val="0"/>
              </a:ext>
            </a:extLst>
          </a:blip>
          <a:srcRect t="7787"/>
          <a:stretch/>
        </p:blipFill>
        <p:spPr bwMode="auto">
          <a:xfrm>
            <a:off x="-4743" y="338899"/>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C8CB966-BDAE-BB81-4681-78189AE791B3}"/>
              </a:ext>
            </a:extLst>
          </p:cNvPr>
          <p:cNvSpPr>
            <a:spLocks noGrp="1"/>
          </p:cNvSpPr>
          <p:nvPr>
            <p:ph type="title"/>
          </p:nvPr>
        </p:nvSpPr>
        <p:spPr>
          <a:xfrm>
            <a:off x="290469" y="338899"/>
            <a:ext cx="10741325" cy="923331"/>
          </a:xfrm>
        </p:spPr>
        <p:txBody>
          <a:bodyPr>
            <a:normAutofit/>
          </a:bodyPr>
          <a:lstStyle/>
          <a:p>
            <a:r>
              <a:rPr lang="en-US" sz="3600" dirty="0">
                <a:latin typeface="Calibri" panose="020F0502020204030204" pitchFamily="34" charset="0"/>
                <a:cs typeface="Calibri" panose="020F0502020204030204" pitchFamily="34" charset="0"/>
              </a:rPr>
              <a:t>Results: Best performing model</a:t>
            </a:r>
          </a:p>
        </p:txBody>
      </p:sp>
      <p:pic>
        <p:nvPicPr>
          <p:cNvPr id="8194" name="Picture 1">
            <a:extLst>
              <a:ext uri="{FF2B5EF4-FFF2-40B4-BE49-F238E27FC236}">
                <a16:creationId xmlns:a16="http://schemas.microsoft.com/office/drawing/2014/main" id="{169586C2-3EE8-7BC6-09C3-A2084FA94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53" y="2555681"/>
            <a:ext cx="4644522" cy="3373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C0796937-2E7C-890A-EE17-DA22F937AC1F}"/>
              </a:ext>
            </a:extLst>
          </p:cNvPr>
          <p:cNvSpPr txBox="1"/>
          <p:nvPr/>
        </p:nvSpPr>
        <p:spPr>
          <a:xfrm>
            <a:off x="716922" y="2118289"/>
            <a:ext cx="4060723" cy="338554"/>
          </a:xfrm>
          <a:prstGeom prst="rect">
            <a:avLst/>
          </a:prstGeom>
          <a:noFill/>
        </p:spPr>
        <p:txBody>
          <a:bodyPr wrap="square">
            <a:spAutoFit/>
          </a:bodyPr>
          <a:lstStyle/>
          <a:p>
            <a:pPr marL="0" marR="0" algn="ctr">
              <a:spcBef>
                <a:spcPts val="0"/>
              </a:spcBef>
              <a:spcAft>
                <a:spcPts val="0"/>
              </a:spcAft>
            </a:pPr>
            <a:r>
              <a:rPr lang="en-US" sz="1600" b="1" dirty="0">
                <a:latin typeface="Calibri" panose="020F0502020204030204" pitchFamily="34" charset="0"/>
                <a:ea typeface="SimSun" panose="02010600030101010101" pitchFamily="2" charset="-122"/>
                <a:cs typeface="Calibri" panose="020F0502020204030204" pitchFamily="34" charset="0"/>
              </a:rPr>
              <a:t>Confusion Matrix </a:t>
            </a:r>
            <a:endParaRPr lang="en-US" sz="1600" b="1" dirty="0">
              <a:effectLst/>
              <a:latin typeface="Calibri" panose="020F0502020204030204" pitchFamily="34" charset="0"/>
              <a:ea typeface="SimSun" panose="02010600030101010101" pitchFamily="2" charset="-122"/>
              <a:cs typeface="Calibri" panose="020F0502020204030204" pitchFamily="34" charset="0"/>
            </a:endParaRPr>
          </a:p>
        </p:txBody>
      </p:sp>
      <p:sp>
        <p:nvSpPr>
          <p:cNvPr id="8" name="TextBox 7">
            <a:extLst>
              <a:ext uri="{FF2B5EF4-FFF2-40B4-BE49-F238E27FC236}">
                <a16:creationId xmlns:a16="http://schemas.microsoft.com/office/drawing/2014/main" id="{630E523A-8717-CDD2-75C0-6537BF1EDF72}"/>
              </a:ext>
            </a:extLst>
          </p:cNvPr>
          <p:cNvSpPr txBox="1"/>
          <p:nvPr/>
        </p:nvSpPr>
        <p:spPr>
          <a:xfrm>
            <a:off x="434053" y="6079849"/>
            <a:ext cx="4644522" cy="769441"/>
          </a:xfrm>
          <a:prstGeom prst="rect">
            <a:avLst/>
          </a:prstGeom>
          <a:noFill/>
        </p:spPr>
        <p:txBody>
          <a:bodyPr wrap="square">
            <a:spAutoFit/>
          </a:bodyPr>
          <a:lstStyle/>
          <a:p>
            <a:pPr marL="0" marR="0" algn="just">
              <a:spcBef>
                <a:spcPts val="0"/>
              </a:spcBef>
              <a:spcAft>
                <a:spcPts val="0"/>
              </a:spcAft>
            </a:pPr>
            <a:r>
              <a:rPr lang="en-US" sz="1400" dirty="0">
                <a:latin typeface="Calibri" panose="020F0502020204030204" pitchFamily="34" charset="0"/>
                <a:ea typeface="SimSun" panose="02010600030101010101" pitchFamily="2" charset="-122"/>
                <a:cs typeface="Calibri" panose="020F0502020204030204" pitchFamily="34" charset="0"/>
              </a:rPr>
              <a:t>B</a:t>
            </a:r>
            <a:r>
              <a:rPr lang="en-US" sz="1400" dirty="0">
                <a:effectLst/>
                <a:latin typeface="Calibri" panose="020F0502020204030204" pitchFamily="34" charset="0"/>
                <a:ea typeface="SimSun" panose="02010600030101010101" pitchFamily="2" charset="-122"/>
                <a:cs typeface="Calibri" panose="020F0502020204030204" pitchFamily="34" charset="0"/>
              </a:rPr>
              <a:t>reakdown of the classification results, showing the counts of true positives, true negatives, false positives, and false negatives</a:t>
            </a:r>
            <a:r>
              <a:rPr lang="en-US" sz="1600" dirty="0">
                <a:effectLst/>
                <a:latin typeface="Calibri" panose="020F0502020204030204" pitchFamily="34" charset="0"/>
                <a:ea typeface="SimSun" panose="02010600030101010101" pitchFamily="2" charset="-122"/>
                <a:cs typeface="Calibri" panose="020F0502020204030204" pitchFamily="34" charset="0"/>
              </a:rPr>
              <a:t>.</a:t>
            </a:r>
          </a:p>
        </p:txBody>
      </p:sp>
      <p:sp>
        <p:nvSpPr>
          <p:cNvPr id="4" name="TextBox 3">
            <a:extLst>
              <a:ext uri="{FF2B5EF4-FFF2-40B4-BE49-F238E27FC236}">
                <a16:creationId xmlns:a16="http://schemas.microsoft.com/office/drawing/2014/main" id="{95563AFA-A0E6-AF31-1383-56B1FD23792E}"/>
              </a:ext>
            </a:extLst>
          </p:cNvPr>
          <p:cNvSpPr txBox="1"/>
          <p:nvPr/>
        </p:nvSpPr>
        <p:spPr>
          <a:xfrm>
            <a:off x="716922" y="1373121"/>
            <a:ext cx="5067240" cy="584775"/>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Random forest model performs best with accuracy of about 83%</a:t>
            </a:r>
          </a:p>
        </p:txBody>
      </p:sp>
      <p:pic>
        <p:nvPicPr>
          <p:cNvPr id="1026" name="Picture 1">
            <a:extLst>
              <a:ext uri="{FF2B5EF4-FFF2-40B4-BE49-F238E27FC236}">
                <a16:creationId xmlns:a16="http://schemas.microsoft.com/office/drawing/2014/main" id="{96C54BB1-C2F1-98D4-7302-FFBC5AA090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0027" y="2555681"/>
            <a:ext cx="4945758" cy="304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20B1E201-45DA-6AA5-FC21-35088E7F954F}"/>
              </a:ext>
            </a:extLst>
          </p:cNvPr>
          <p:cNvSpPr txBox="1"/>
          <p:nvPr/>
        </p:nvSpPr>
        <p:spPr>
          <a:xfrm>
            <a:off x="5784162" y="5834775"/>
            <a:ext cx="6174658" cy="738664"/>
          </a:xfrm>
          <a:prstGeom prst="rect">
            <a:avLst/>
          </a:prstGeom>
          <a:noFill/>
        </p:spPr>
        <p:txBody>
          <a:bodyPr wrap="square">
            <a:spAutoFit/>
          </a:bodyPr>
          <a:lstStyle/>
          <a:p>
            <a:pPr marL="342900" marR="0" lvl="0" indent="-342900" algn="just">
              <a:spcBef>
                <a:spcPts val="0"/>
              </a:spcBef>
              <a:spcAft>
                <a:spcPts val="0"/>
              </a:spcAft>
              <a:buFont typeface="Symbol" panose="05050102010706020507" pitchFamily="18" charset="2"/>
              <a:buChar char=""/>
            </a:pPr>
            <a:r>
              <a:rPr lang="en-US" sz="1400" dirty="0">
                <a:effectLst/>
                <a:latin typeface="Calibri" panose="020F0502020204030204" pitchFamily="34" charset="0"/>
                <a:ea typeface="SimSun" panose="02010600030101010101" pitchFamily="2" charset="-122"/>
                <a:cs typeface="Calibri" panose="020F0502020204030204" pitchFamily="34" charset="0"/>
              </a:rPr>
              <a:t>The 'medium' quality category is the most common.</a:t>
            </a:r>
          </a:p>
          <a:p>
            <a:pPr marL="342900" marR="0" lvl="0" indent="-342900" algn="just">
              <a:spcBef>
                <a:spcPts val="0"/>
              </a:spcBef>
              <a:spcAft>
                <a:spcPts val="0"/>
              </a:spcAft>
              <a:buFont typeface="Symbol" panose="05050102010706020507" pitchFamily="18" charset="2"/>
              <a:buChar char=""/>
            </a:pPr>
            <a:r>
              <a:rPr lang="en-US" sz="1400" dirty="0">
                <a:effectLst/>
                <a:latin typeface="Calibri" panose="020F0502020204030204" pitchFamily="34" charset="0"/>
                <a:ea typeface="SimSun" panose="02010600030101010101" pitchFamily="2" charset="-122"/>
                <a:cs typeface="Calibri" panose="020F0502020204030204" pitchFamily="34" charset="0"/>
              </a:rPr>
              <a:t>There are fewer 'low' quality wines than 'medium' quality wines.</a:t>
            </a:r>
          </a:p>
          <a:p>
            <a:pPr marL="342900" marR="0" lvl="0" indent="-342900" algn="just">
              <a:spcBef>
                <a:spcPts val="0"/>
              </a:spcBef>
              <a:spcAft>
                <a:spcPts val="0"/>
              </a:spcAft>
              <a:buFont typeface="Symbol" panose="05050102010706020507" pitchFamily="18" charset="2"/>
              <a:buChar char=""/>
            </a:pPr>
            <a:r>
              <a:rPr lang="en-US" sz="1400" dirty="0">
                <a:effectLst/>
                <a:latin typeface="Calibri" panose="020F0502020204030204" pitchFamily="34" charset="0"/>
                <a:ea typeface="SimSun" panose="02010600030101010101" pitchFamily="2" charset="-122"/>
                <a:cs typeface="Calibri" panose="020F0502020204030204" pitchFamily="34" charset="0"/>
              </a:rPr>
              <a:t>'High' quality wines are the least common in the dataset.</a:t>
            </a:r>
          </a:p>
        </p:txBody>
      </p:sp>
    </p:spTree>
    <p:extLst>
      <p:ext uri="{BB962C8B-B14F-4D97-AF65-F5344CB8AC3E}">
        <p14:creationId xmlns:p14="http://schemas.microsoft.com/office/powerpoint/2010/main" val="183030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6" descr="370,800+ Winery Stock Photos, Pictures &amp; Royalty-Free Images ...">
            <a:extLst>
              <a:ext uri="{FF2B5EF4-FFF2-40B4-BE49-F238E27FC236}">
                <a16:creationId xmlns:a16="http://schemas.microsoft.com/office/drawing/2014/main" id="{FB8FE969-8323-F0BD-1CC2-A319318A02B5}"/>
              </a:ext>
            </a:extLst>
          </p:cNvPr>
          <p:cNvPicPr>
            <a:picLocks noChangeAspect="1" noChangeArrowheads="1"/>
          </p:cNvPicPr>
          <p:nvPr/>
        </p:nvPicPr>
        <p:blipFill>
          <a:blip r:embed="rId2">
            <a:duotone>
              <a:prstClr val="black"/>
              <a:schemeClr val="tx2">
                <a:tint val="45000"/>
                <a:satMod val="400000"/>
              </a:schemeClr>
            </a:duotone>
            <a:alphaModFix amt="12000"/>
            <a:extLst>
              <a:ext uri="{28A0092B-C50C-407E-A947-70E740481C1C}">
                <a14:useLocalDpi xmlns:a14="http://schemas.microsoft.com/office/drawing/2010/main" val="0"/>
              </a:ext>
            </a:extLst>
          </a:blip>
          <a:srcRect t="7787"/>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9239" name="Rectangle 9238">
            <a:extLst>
              <a:ext uri="{FF2B5EF4-FFF2-40B4-BE49-F238E27FC236}">
                <a16:creationId xmlns:a16="http://schemas.microsoft.com/office/drawing/2014/main" id="{46130003-5222-4875-8738-1217755C7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blipFill>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72B4BE-7E82-A3F8-6130-634B0DBF51C7}"/>
              </a:ext>
            </a:extLst>
          </p:cNvPr>
          <p:cNvSpPr>
            <a:spLocks noGrp="1"/>
          </p:cNvSpPr>
          <p:nvPr>
            <p:ph type="title"/>
          </p:nvPr>
        </p:nvSpPr>
        <p:spPr>
          <a:xfrm>
            <a:off x="517585" y="365125"/>
            <a:ext cx="10836215" cy="764935"/>
          </a:xfrm>
        </p:spPr>
        <p:txBody>
          <a:bodyPr vert="horz" lIns="91440" tIns="45720" rIns="91440" bIns="45720" rtlCol="0" anchor="ctr">
            <a:normAutofit fontScale="90000"/>
          </a:bodyPr>
          <a:lstStyle/>
          <a:p>
            <a:br>
              <a:rPr lang="en-US" sz="3600" dirty="0">
                <a:gradFill flip="none" rotWithShape="1">
                  <a:gsLst>
                    <a:gs pos="28000">
                      <a:srgbClr val="EDEDED"/>
                    </a:gs>
                    <a:gs pos="0">
                      <a:srgbClr val="BFBFBF"/>
                    </a:gs>
                    <a:gs pos="100000">
                      <a:srgbClr val="FFFFFF"/>
                    </a:gs>
                  </a:gsLst>
                  <a:lin ang="4800000" scaled="0"/>
                  <a:tileRect/>
                </a:gradFill>
                <a:effectLst/>
                <a:latin typeface="Calibri" panose="020F0502020204030204" pitchFamily="34" charset="0"/>
                <a:cs typeface="Calibri" panose="020F0502020204030204" pitchFamily="34" charset="0"/>
              </a:rPr>
            </a:br>
            <a:r>
              <a:rPr lang="en-US" sz="3600" dirty="0">
                <a:gradFill flip="none" rotWithShape="1">
                  <a:gsLst>
                    <a:gs pos="28000">
                      <a:srgbClr val="EDEDED"/>
                    </a:gs>
                    <a:gs pos="0">
                      <a:srgbClr val="BFBFBF"/>
                    </a:gs>
                    <a:gs pos="100000">
                      <a:srgbClr val="FFFFFF"/>
                    </a:gs>
                  </a:gsLst>
                  <a:lin ang="4800000" scaled="0"/>
                  <a:tileRect/>
                </a:gradFill>
                <a:effectLst/>
                <a:latin typeface="Calibri" panose="020F0502020204030204" pitchFamily="34" charset="0"/>
                <a:cs typeface="Calibri" panose="020F0502020204030204" pitchFamily="34" charset="0"/>
              </a:rPr>
              <a:t>AUC-ROC Curve Comparison</a:t>
            </a:r>
            <a:br>
              <a:rPr lang="en-US" sz="3600" dirty="0">
                <a:gradFill flip="none" rotWithShape="1">
                  <a:gsLst>
                    <a:gs pos="28000">
                      <a:srgbClr val="EDEDED"/>
                    </a:gs>
                    <a:gs pos="0">
                      <a:srgbClr val="BFBFBF"/>
                    </a:gs>
                    <a:gs pos="100000">
                      <a:srgbClr val="FFFFFF"/>
                    </a:gs>
                  </a:gsLst>
                  <a:lin ang="4800000" scaled="0"/>
                  <a:tileRect/>
                </a:gradFill>
                <a:effectLst/>
                <a:latin typeface="Calibri" panose="020F0502020204030204" pitchFamily="34" charset="0"/>
                <a:cs typeface="Calibri" panose="020F0502020204030204" pitchFamily="34" charset="0"/>
              </a:rPr>
            </a:br>
            <a:endParaRPr lang="en-US" sz="3600" dirty="0">
              <a:gradFill flip="none" rotWithShape="1">
                <a:gsLst>
                  <a:gs pos="28000">
                    <a:srgbClr val="EDEDED"/>
                  </a:gs>
                  <a:gs pos="0">
                    <a:srgbClr val="BFBFBF"/>
                  </a:gs>
                  <a:gs pos="100000">
                    <a:srgbClr val="FFFFFF"/>
                  </a:gs>
                </a:gsLst>
                <a:lin ang="4800000" scaled="0"/>
                <a:tileRect/>
              </a:gradFill>
              <a:latin typeface="Calibri" panose="020F0502020204030204" pitchFamily="34" charset="0"/>
              <a:cs typeface="Calibri" panose="020F0502020204030204" pitchFamily="34" charset="0"/>
            </a:endParaRPr>
          </a:p>
        </p:txBody>
      </p:sp>
      <p:sp>
        <p:nvSpPr>
          <p:cNvPr id="9241" name="Rounded Rectangle 17">
            <a:extLst>
              <a:ext uri="{FF2B5EF4-FFF2-40B4-BE49-F238E27FC236}">
                <a16:creationId xmlns:a16="http://schemas.microsoft.com/office/drawing/2014/main" id="{3E388DCC-9257-412E-811D-30F74D4CB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948070"/>
            <a:ext cx="4773166" cy="3896140"/>
          </a:xfrm>
          <a:prstGeom prst="roundRect">
            <a:avLst>
              <a:gd name="adj" fmla="val 2028"/>
            </a:avLst>
          </a:prstGeom>
          <a:solidFill>
            <a:schemeClr val="bg1"/>
          </a:solidFill>
          <a:ln>
            <a:no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1">
            <a:extLst>
              <a:ext uri="{FF2B5EF4-FFF2-40B4-BE49-F238E27FC236}">
                <a16:creationId xmlns:a16="http://schemas.microsoft.com/office/drawing/2014/main" id="{B31282CC-1C4E-CE89-E434-04B0A9542F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4879" r="-1" b="-1"/>
          <a:stretch/>
        </p:blipFill>
        <p:spPr bwMode="auto">
          <a:xfrm>
            <a:off x="1029572" y="2191918"/>
            <a:ext cx="4187222" cy="32560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9008242B-3ABC-7172-8C7C-FF399B7A2823}"/>
              </a:ext>
            </a:extLst>
          </p:cNvPr>
          <p:cNvSpPr txBox="1"/>
          <p:nvPr/>
        </p:nvSpPr>
        <p:spPr>
          <a:xfrm>
            <a:off x="838199" y="6163733"/>
            <a:ext cx="4773167" cy="638497"/>
          </a:xfrm>
          <a:prstGeom prst="rect">
            <a:avLst/>
          </a:prstGeom>
        </p:spPr>
        <p:txBody>
          <a:bodyPr vert="horz" lIns="91440" tIns="45720" rIns="91440" bIns="45720" rtlCol="0">
            <a:normAutofit fontScale="92500" lnSpcReduction="20000"/>
          </a:bodyPr>
          <a:lstStyle/>
          <a:p>
            <a:pPr marL="342900" marR="0" lvl="0" indent="-228600">
              <a:lnSpc>
                <a:spcPct val="90000"/>
              </a:lnSpc>
              <a:spcBef>
                <a:spcPts val="0"/>
              </a:spcBef>
              <a:spcAft>
                <a:spcPts val="600"/>
              </a:spcAft>
              <a:buFont typeface="Arial" panose="020B0604020202020204" pitchFamily="34" charset="0"/>
              <a:buChar char="•"/>
            </a:pPr>
            <a:r>
              <a:rPr lang="en-US" sz="1200" dirty="0">
                <a:gradFill>
                  <a:gsLst>
                    <a:gs pos="34000">
                      <a:srgbClr val="EDEDED"/>
                    </a:gs>
                    <a:gs pos="0">
                      <a:srgbClr val="BFBFBF"/>
                    </a:gs>
                    <a:gs pos="100000">
                      <a:srgbClr val="FFFFFF"/>
                    </a:gs>
                  </a:gsLst>
                  <a:lin ang="4800000" scaled="0"/>
                </a:gradFill>
                <a:effectLst/>
                <a:latin typeface="Calibri" panose="020F0502020204030204" pitchFamily="34" charset="0"/>
                <a:cs typeface="Calibri" panose="020F0502020204030204" pitchFamily="34" charset="0"/>
              </a:rPr>
              <a:t>Class 1: low quality</a:t>
            </a:r>
          </a:p>
          <a:p>
            <a:pPr marL="342900" marR="0" lvl="0" indent="-228600">
              <a:lnSpc>
                <a:spcPct val="90000"/>
              </a:lnSpc>
              <a:spcBef>
                <a:spcPts val="0"/>
              </a:spcBef>
              <a:spcAft>
                <a:spcPts val="600"/>
              </a:spcAft>
              <a:buFont typeface="Arial" panose="020B0604020202020204" pitchFamily="34" charset="0"/>
              <a:buChar char="•"/>
            </a:pPr>
            <a:r>
              <a:rPr lang="en-US" sz="1200" dirty="0">
                <a:gradFill>
                  <a:gsLst>
                    <a:gs pos="34000">
                      <a:srgbClr val="EDEDED"/>
                    </a:gs>
                    <a:gs pos="0">
                      <a:srgbClr val="BFBFBF"/>
                    </a:gs>
                    <a:gs pos="100000">
                      <a:srgbClr val="FFFFFF"/>
                    </a:gs>
                  </a:gsLst>
                  <a:lin ang="4800000" scaled="0"/>
                </a:gradFill>
                <a:effectLst/>
                <a:latin typeface="Calibri" panose="020F0502020204030204" pitchFamily="34" charset="0"/>
                <a:cs typeface="Calibri" panose="020F0502020204030204" pitchFamily="34" charset="0"/>
              </a:rPr>
              <a:t>Class 2: medium quality</a:t>
            </a:r>
          </a:p>
          <a:p>
            <a:pPr marL="342900" marR="0" lvl="0" indent="-228600">
              <a:lnSpc>
                <a:spcPct val="90000"/>
              </a:lnSpc>
              <a:spcBef>
                <a:spcPts val="0"/>
              </a:spcBef>
              <a:spcAft>
                <a:spcPts val="600"/>
              </a:spcAft>
              <a:buFont typeface="Arial" panose="020B0604020202020204" pitchFamily="34" charset="0"/>
              <a:buChar char="•"/>
            </a:pPr>
            <a:r>
              <a:rPr lang="en-US" sz="1200" dirty="0">
                <a:gradFill>
                  <a:gsLst>
                    <a:gs pos="34000">
                      <a:srgbClr val="EDEDED"/>
                    </a:gs>
                    <a:gs pos="0">
                      <a:srgbClr val="BFBFBF"/>
                    </a:gs>
                    <a:gs pos="100000">
                      <a:srgbClr val="FFFFFF"/>
                    </a:gs>
                  </a:gsLst>
                  <a:lin ang="4800000" scaled="0"/>
                </a:gradFill>
                <a:effectLst/>
                <a:latin typeface="Calibri" panose="020F0502020204030204" pitchFamily="34" charset="0"/>
                <a:cs typeface="Calibri" panose="020F0502020204030204" pitchFamily="34" charset="0"/>
              </a:rPr>
              <a:t>Class 3: high quality</a:t>
            </a:r>
          </a:p>
        </p:txBody>
      </p:sp>
      <p:sp>
        <p:nvSpPr>
          <p:cNvPr id="3" name="TextBox 2">
            <a:extLst>
              <a:ext uri="{FF2B5EF4-FFF2-40B4-BE49-F238E27FC236}">
                <a16:creationId xmlns:a16="http://schemas.microsoft.com/office/drawing/2014/main" id="{6AD787AD-DEF5-BD15-E4EA-045E03D3283F}"/>
              </a:ext>
            </a:extLst>
          </p:cNvPr>
          <p:cNvSpPr txBox="1"/>
          <p:nvPr/>
        </p:nvSpPr>
        <p:spPr>
          <a:xfrm>
            <a:off x="6550119" y="2108199"/>
            <a:ext cx="4261814" cy="2709333"/>
          </a:xfrm>
          <a:prstGeom prst="rect">
            <a:avLst/>
          </a:prstGeom>
        </p:spPr>
        <p:txBody>
          <a:bodyPr vert="horz" lIns="91440" tIns="45720" rIns="91440" bIns="45720" rtlCol="0">
            <a:normAutofit fontScale="55000" lnSpcReduction="20000"/>
          </a:bodyPr>
          <a:lstStyle/>
          <a:p>
            <a:pPr marL="114300" marR="0" lvl="0">
              <a:lnSpc>
                <a:spcPct val="90000"/>
              </a:lnSpc>
              <a:spcBef>
                <a:spcPts val="0"/>
              </a:spcBef>
              <a:spcAft>
                <a:spcPts val="600"/>
              </a:spcAft>
            </a:pPr>
            <a:r>
              <a:rPr lang="en-US" sz="2200" b="1" dirty="0">
                <a:gradFill>
                  <a:gsLst>
                    <a:gs pos="34000">
                      <a:srgbClr val="EDEDED"/>
                    </a:gs>
                    <a:gs pos="0">
                      <a:srgbClr val="BFBFBF"/>
                    </a:gs>
                    <a:gs pos="100000">
                      <a:srgbClr val="FFFFFF"/>
                    </a:gs>
                  </a:gsLst>
                  <a:lin ang="4800000" scaled="0"/>
                </a:gradFill>
                <a:effectLst/>
                <a:latin typeface="Calibri" panose="020F0502020204030204" pitchFamily="34" charset="0"/>
                <a:cs typeface="Calibri" panose="020F0502020204030204" pitchFamily="34" charset="0"/>
              </a:rPr>
              <a:t>Observations:</a:t>
            </a:r>
          </a:p>
          <a:p>
            <a:pPr marL="114300" marR="0" lvl="0">
              <a:lnSpc>
                <a:spcPct val="90000"/>
              </a:lnSpc>
              <a:spcBef>
                <a:spcPts val="0"/>
              </a:spcBef>
              <a:spcAft>
                <a:spcPts val="600"/>
              </a:spcAft>
            </a:pPr>
            <a:endParaRPr lang="en-US" sz="2200" b="1" dirty="0">
              <a:gradFill>
                <a:gsLst>
                  <a:gs pos="34000">
                    <a:srgbClr val="EDEDED"/>
                  </a:gs>
                  <a:gs pos="0">
                    <a:srgbClr val="BFBFBF"/>
                  </a:gs>
                  <a:gs pos="100000">
                    <a:srgbClr val="FFFFFF"/>
                  </a:gs>
                </a:gsLst>
                <a:lin ang="4800000" scaled="0"/>
              </a:gradFill>
              <a:latin typeface="Calibri" panose="020F0502020204030204" pitchFamily="34" charset="0"/>
              <a:cs typeface="Calibri" panose="020F0502020204030204" pitchFamily="34" charset="0"/>
            </a:endParaRPr>
          </a:p>
          <a:p>
            <a:pPr marL="171450" indent="-171450" algn="just">
              <a:buFont typeface="Arial" panose="020B0604020202020204" pitchFamily="34" charset="0"/>
              <a:buChar char="•"/>
            </a:pPr>
            <a:r>
              <a:rPr lang="en-US" sz="2200" b="1" dirty="0">
                <a:solidFill>
                  <a:schemeClr val="bg1">
                    <a:lumMod val="85000"/>
                  </a:schemeClr>
                </a:solidFill>
                <a:latin typeface="Calibri" panose="020F0502020204030204" pitchFamily="34" charset="0"/>
                <a:cs typeface="Calibri" panose="020F0502020204030204" pitchFamily="34" charset="0"/>
              </a:rPr>
              <a:t>Class 3 (high-quality wines)</a:t>
            </a:r>
            <a:r>
              <a:rPr lang="en-US" sz="2200" dirty="0">
                <a:solidFill>
                  <a:schemeClr val="bg1">
                    <a:lumMod val="85000"/>
                  </a:schemeClr>
                </a:solidFill>
                <a:latin typeface="Calibri" panose="020F0502020204030204" pitchFamily="34" charset="0"/>
                <a:cs typeface="Calibri" panose="020F0502020204030204" pitchFamily="34" charset="0"/>
              </a:rPr>
              <a:t> generally has higher AUC scores across models, suggesting that the models perform better at identifying high-quality wines.</a:t>
            </a:r>
          </a:p>
          <a:p>
            <a:pPr marL="171450" indent="-171450" algn="just">
              <a:buFont typeface="Arial" panose="020B0604020202020204" pitchFamily="34" charset="0"/>
              <a:buChar char="•"/>
            </a:pPr>
            <a:endParaRPr lang="en-US" sz="2200" dirty="0">
              <a:solidFill>
                <a:schemeClr val="bg1">
                  <a:lumMod val="85000"/>
                </a:schemeClr>
              </a:solidFill>
              <a:latin typeface="Calibri" panose="020F0502020204030204" pitchFamily="34" charset="0"/>
              <a:cs typeface="Calibri" panose="020F0502020204030204" pitchFamily="34" charset="0"/>
            </a:endParaRPr>
          </a:p>
          <a:p>
            <a:pPr marL="171450" indent="-171450" algn="just">
              <a:buFont typeface="Arial" panose="020B0604020202020204" pitchFamily="34" charset="0"/>
              <a:buChar char="•"/>
            </a:pPr>
            <a:r>
              <a:rPr lang="en-US" sz="2200" b="1" dirty="0">
                <a:solidFill>
                  <a:schemeClr val="bg1">
                    <a:lumMod val="85000"/>
                  </a:schemeClr>
                </a:solidFill>
                <a:latin typeface="Calibri" panose="020F0502020204030204" pitchFamily="34" charset="0"/>
                <a:cs typeface="Calibri" panose="020F0502020204030204" pitchFamily="34" charset="0"/>
              </a:rPr>
              <a:t>Class 1 (low-quality wines)</a:t>
            </a:r>
            <a:r>
              <a:rPr lang="en-US" sz="2200" dirty="0">
                <a:solidFill>
                  <a:schemeClr val="bg1">
                    <a:lumMod val="85000"/>
                  </a:schemeClr>
                </a:solidFill>
                <a:latin typeface="Calibri" panose="020F0502020204030204" pitchFamily="34" charset="0"/>
                <a:cs typeface="Calibri" panose="020F0502020204030204" pitchFamily="34" charset="0"/>
              </a:rPr>
              <a:t> generally shows lower AUC values across models, indicating that the models struggle more with classifying lower quality wines accurately.</a:t>
            </a:r>
          </a:p>
          <a:p>
            <a:pPr marL="171450" indent="-171450" algn="just">
              <a:buFont typeface="Arial" panose="020B0604020202020204" pitchFamily="34" charset="0"/>
              <a:buChar char="•"/>
            </a:pPr>
            <a:endParaRPr lang="en-US" sz="2200" dirty="0">
              <a:solidFill>
                <a:schemeClr val="bg1">
                  <a:lumMod val="85000"/>
                </a:schemeClr>
              </a:solidFill>
              <a:latin typeface="Calibri" panose="020F0502020204030204" pitchFamily="34" charset="0"/>
              <a:cs typeface="Calibri" panose="020F0502020204030204" pitchFamily="34" charset="0"/>
            </a:endParaRPr>
          </a:p>
          <a:p>
            <a:pPr marL="171450" indent="-171450" algn="just">
              <a:buFont typeface="Arial" panose="020B0604020202020204" pitchFamily="34" charset="0"/>
              <a:buChar char="•"/>
            </a:pPr>
            <a:r>
              <a:rPr lang="en-US" sz="2200" b="1" dirty="0">
                <a:solidFill>
                  <a:schemeClr val="bg1">
                    <a:lumMod val="85000"/>
                  </a:schemeClr>
                </a:solidFill>
                <a:latin typeface="Calibri" panose="020F0502020204030204" pitchFamily="34" charset="0"/>
                <a:cs typeface="Calibri" panose="020F0502020204030204" pitchFamily="34" charset="0"/>
              </a:rPr>
              <a:t>Logistic Regression and SVM</a:t>
            </a:r>
            <a:r>
              <a:rPr lang="en-US" sz="2200" dirty="0">
                <a:solidFill>
                  <a:schemeClr val="bg1">
                    <a:lumMod val="85000"/>
                  </a:schemeClr>
                </a:solidFill>
                <a:latin typeface="Calibri" panose="020F0502020204030204" pitchFamily="34" charset="0"/>
                <a:cs typeface="Calibri" panose="020F0502020204030204" pitchFamily="34" charset="0"/>
              </a:rPr>
              <a:t> seem to perform well for </a:t>
            </a:r>
            <a:r>
              <a:rPr lang="en-US" sz="2200" b="1" dirty="0">
                <a:solidFill>
                  <a:schemeClr val="bg1">
                    <a:lumMod val="85000"/>
                  </a:schemeClr>
                </a:solidFill>
                <a:latin typeface="Calibri" panose="020F0502020204030204" pitchFamily="34" charset="0"/>
                <a:cs typeface="Calibri" panose="020F0502020204030204" pitchFamily="34" charset="0"/>
              </a:rPr>
              <a:t>high-quality wines</a:t>
            </a:r>
            <a:r>
              <a:rPr lang="en-US" sz="2200" dirty="0">
                <a:solidFill>
                  <a:schemeClr val="bg1">
                    <a:lumMod val="85000"/>
                  </a:schemeClr>
                </a:solidFill>
                <a:latin typeface="Calibri" panose="020F0502020204030204" pitchFamily="34" charset="0"/>
                <a:cs typeface="Calibri" panose="020F0502020204030204" pitchFamily="34" charset="0"/>
              </a:rPr>
              <a:t> (Class 3) but poorly for lower quality wines.</a:t>
            </a:r>
          </a:p>
          <a:p>
            <a:pPr marL="171450" indent="-171450" algn="just">
              <a:buFont typeface="Arial" panose="020B0604020202020204" pitchFamily="34" charset="0"/>
              <a:buChar char="•"/>
            </a:pPr>
            <a:endParaRPr lang="en-US" sz="2200" dirty="0">
              <a:solidFill>
                <a:schemeClr val="bg1">
                  <a:lumMod val="85000"/>
                </a:schemeClr>
              </a:solidFill>
              <a:latin typeface="Calibri" panose="020F0502020204030204" pitchFamily="34" charset="0"/>
              <a:cs typeface="Calibri" panose="020F0502020204030204" pitchFamily="34" charset="0"/>
            </a:endParaRPr>
          </a:p>
          <a:p>
            <a:pPr marL="171450" indent="-171450" algn="just">
              <a:buFont typeface="Arial" panose="020B0604020202020204" pitchFamily="34" charset="0"/>
              <a:buChar char="•"/>
            </a:pPr>
            <a:r>
              <a:rPr lang="en-US" sz="2200" dirty="0">
                <a:solidFill>
                  <a:schemeClr val="bg1">
                    <a:lumMod val="85000"/>
                  </a:schemeClr>
                </a:solidFill>
                <a:latin typeface="Calibri" panose="020F0502020204030204" pitchFamily="34" charset="0"/>
                <a:cs typeface="Calibri" panose="020F0502020204030204" pitchFamily="34" charset="0"/>
              </a:rPr>
              <a:t>The diagonal line represents a classifier with no discriminative power with an AUC of 0.5</a:t>
            </a:r>
          </a:p>
          <a:p>
            <a:pPr marL="114300" marR="0" lvl="0">
              <a:lnSpc>
                <a:spcPct val="90000"/>
              </a:lnSpc>
              <a:spcBef>
                <a:spcPts val="0"/>
              </a:spcBef>
              <a:spcAft>
                <a:spcPts val="600"/>
              </a:spcAft>
            </a:pPr>
            <a:endParaRPr lang="en-US" sz="1200" b="1" dirty="0">
              <a:gradFill>
                <a:gsLst>
                  <a:gs pos="34000">
                    <a:srgbClr val="EDEDED"/>
                  </a:gs>
                  <a:gs pos="0">
                    <a:srgbClr val="BFBFBF"/>
                  </a:gs>
                  <a:gs pos="100000">
                    <a:srgbClr val="FFFFFF"/>
                  </a:gs>
                </a:gsLst>
                <a:lin ang="4800000" scaled="0"/>
              </a:gradFill>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75926608-7AD8-C7A0-1658-71D99E3408FE}"/>
              </a:ext>
            </a:extLst>
          </p:cNvPr>
          <p:cNvSpPr txBox="1"/>
          <p:nvPr/>
        </p:nvSpPr>
        <p:spPr>
          <a:xfrm>
            <a:off x="6449545" y="5844210"/>
            <a:ext cx="4773167" cy="638497"/>
          </a:xfrm>
          <a:prstGeom prst="rect">
            <a:avLst/>
          </a:prstGeom>
        </p:spPr>
        <p:txBody>
          <a:bodyPr vert="horz" lIns="91440" tIns="45720" rIns="91440" bIns="45720" rtlCol="0">
            <a:normAutofit/>
          </a:bodyPr>
          <a:lstStyle/>
          <a:p>
            <a:pPr marL="114300" marR="0" lvl="0">
              <a:lnSpc>
                <a:spcPct val="90000"/>
              </a:lnSpc>
              <a:spcBef>
                <a:spcPts val="0"/>
              </a:spcBef>
              <a:spcAft>
                <a:spcPts val="600"/>
              </a:spcAft>
            </a:pPr>
            <a:endParaRPr lang="en-US" sz="1200" dirty="0">
              <a:gradFill>
                <a:gsLst>
                  <a:gs pos="34000">
                    <a:srgbClr val="EDEDED"/>
                  </a:gs>
                  <a:gs pos="0">
                    <a:srgbClr val="BFBFBF"/>
                  </a:gs>
                  <a:gs pos="100000">
                    <a:srgbClr val="FFFFFF"/>
                  </a:gs>
                </a:gsLst>
                <a:lin ang="4800000" scaled="0"/>
              </a:gradFill>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0CCFB721-163A-7A8F-BABC-4111533DD1C6}"/>
              </a:ext>
            </a:extLst>
          </p:cNvPr>
          <p:cNvSpPr txBox="1"/>
          <p:nvPr/>
        </p:nvSpPr>
        <p:spPr>
          <a:xfrm>
            <a:off x="6366932" y="5844209"/>
            <a:ext cx="4773167" cy="638497"/>
          </a:xfrm>
          <a:prstGeom prst="rect">
            <a:avLst/>
          </a:prstGeom>
        </p:spPr>
        <p:txBody>
          <a:bodyPr vert="horz" lIns="91440" tIns="45720" rIns="91440" bIns="45720" rtlCol="0">
            <a:normAutofit/>
          </a:bodyPr>
          <a:lstStyle/>
          <a:p>
            <a:pPr marL="114300" marR="0" lvl="0">
              <a:lnSpc>
                <a:spcPct val="90000"/>
              </a:lnSpc>
              <a:spcBef>
                <a:spcPts val="0"/>
              </a:spcBef>
              <a:spcAft>
                <a:spcPts val="600"/>
              </a:spcAft>
            </a:pPr>
            <a:r>
              <a:rPr lang="en-US" sz="1200" b="1" dirty="0">
                <a:solidFill>
                  <a:schemeClr val="bg1">
                    <a:lumMod val="85000"/>
                  </a:schemeClr>
                </a:solidFill>
                <a:latin typeface="Calibri" panose="020F0502020204030204" pitchFamily="34" charset="0"/>
                <a:cs typeface="Calibri" panose="020F0502020204030204" pitchFamily="34" charset="0"/>
              </a:rPr>
              <a:t>Models like SVM and Logistic Regression show better performance in distinguishing high-quality wines</a:t>
            </a:r>
            <a:endParaRPr lang="en-US" sz="1200" b="1" dirty="0">
              <a:solidFill>
                <a:schemeClr val="bg1">
                  <a:lumMod val="85000"/>
                </a:schemeClr>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80218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9B3503-D505-49AA-97C1-B299D58DB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746" y="0"/>
            <a:ext cx="8124253"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39A2319-946A-4C65-9B7C-1F86E9B1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067747" cy="6857996"/>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E80D8-25E9-440B-F568-87FDC779FDD6}"/>
              </a:ext>
            </a:extLst>
          </p:cNvPr>
          <p:cNvSpPr>
            <a:spLocks noGrp="1"/>
          </p:cNvSpPr>
          <p:nvPr>
            <p:ph type="title"/>
          </p:nvPr>
        </p:nvSpPr>
        <p:spPr>
          <a:xfrm>
            <a:off x="647889" y="1349680"/>
            <a:ext cx="2931320" cy="4449541"/>
          </a:xfrm>
        </p:spPr>
        <p:txBody>
          <a:bodyPr vert="horz" lIns="91440" tIns="45720" rIns="91440" bIns="45720" rtlCol="0" anchor="t">
            <a:normAutofit/>
          </a:bodyPr>
          <a:lstStyle/>
          <a:p>
            <a:r>
              <a:rPr lang="en-US" sz="4400">
                <a:solidFill>
                  <a:schemeClr val="tx1"/>
                </a:solidFill>
              </a:rPr>
              <a:t>Limitations</a:t>
            </a:r>
          </a:p>
        </p:txBody>
      </p:sp>
      <p:graphicFrame>
        <p:nvGraphicFramePr>
          <p:cNvPr id="5" name="Title 1">
            <a:extLst>
              <a:ext uri="{FF2B5EF4-FFF2-40B4-BE49-F238E27FC236}">
                <a16:creationId xmlns:a16="http://schemas.microsoft.com/office/drawing/2014/main" id="{85E68A6D-9957-6012-1D52-8E22F4F516F7}"/>
              </a:ext>
            </a:extLst>
          </p:cNvPr>
          <p:cNvGraphicFramePr/>
          <p:nvPr>
            <p:extLst>
              <p:ext uri="{D42A27DB-BD31-4B8C-83A1-F6EECF244321}">
                <p14:modId xmlns:p14="http://schemas.microsoft.com/office/powerpoint/2010/main" val="180698528"/>
              </p:ext>
            </p:extLst>
          </p:nvPr>
        </p:nvGraphicFramePr>
        <p:xfrm>
          <a:off x="4662106" y="640075"/>
          <a:ext cx="6912245" cy="5536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6" descr="370,800+ Winery Stock Photos, Pictures &amp; Royalty-Free Images ...">
            <a:extLst>
              <a:ext uri="{FF2B5EF4-FFF2-40B4-BE49-F238E27FC236}">
                <a16:creationId xmlns:a16="http://schemas.microsoft.com/office/drawing/2014/main" id="{5F33FE97-D73E-6AD2-9BC8-B78215A20298}"/>
              </a:ext>
            </a:extLst>
          </p:cNvPr>
          <p:cNvPicPr>
            <a:picLocks noChangeAspect="1" noChangeArrowheads="1"/>
          </p:cNvPicPr>
          <p:nvPr/>
        </p:nvPicPr>
        <p:blipFill>
          <a:blip r:embed="rId8">
            <a:duotone>
              <a:prstClr val="black"/>
              <a:schemeClr val="tx2">
                <a:tint val="45000"/>
                <a:satMod val="400000"/>
              </a:schemeClr>
            </a:duotone>
            <a:alphaModFix amt="12000"/>
            <a:extLst>
              <a:ext uri="{28A0092B-C50C-407E-A947-70E740481C1C}">
                <a14:useLocalDpi xmlns:a14="http://schemas.microsoft.com/office/drawing/2010/main" val="0"/>
              </a:ext>
            </a:extLst>
          </a:blip>
          <a:srcRect t="7787"/>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351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5" name="Title 1">
            <a:extLst>
              <a:ext uri="{FF2B5EF4-FFF2-40B4-BE49-F238E27FC236}">
                <a16:creationId xmlns:a16="http://schemas.microsoft.com/office/drawing/2014/main" id="{C5A9B222-8592-212F-C4D5-AED54AEB5F71}"/>
              </a:ext>
            </a:extLst>
          </p:cNvPr>
          <p:cNvGraphicFramePr/>
          <p:nvPr>
            <p:extLst>
              <p:ext uri="{D42A27DB-BD31-4B8C-83A1-F6EECF244321}">
                <p14:modId xmlns:p14="http://schemas.microsoft.com/office/powerpoint/2010/main" val="3926005425"/>
              </p:ext>
            </p:extLst>
          </p:nvPr>
        </p:nvGraphicFramePr>
        <p:xfrm>
          <a:off x="979488" y="1825625"/>
          <a:ext cx="102330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F1AE80D8-25E9-440B-F568-87FDC779FDD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solidFill>
                  <a:schemeClr val="tx1"/>
                </a:solidFill>
              </a:rPr>
              <a:t>Future Work</a:t>
            </a:r>
          </a:p>
        </p:txBody>
      </p:sp>
    </p:spTree>
    <p:extLst>
      <p:ext uri="{BB962C8B-B14F-4D97-AF65-F5344CB8AC3E}">
        <p14:creationId xmlns:p14="http://schemas.microsoft.com/office/powerpoint/2010/main" val="944195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30" name="Picture 6" descr="370,800+ Winery Stock Photos, Pictures &amp; Royalty-Free Images ...">
            <a:extLst>
              <a:ext uri="{FF2B5EF4-FFF2-40B4-BE49-F238E27FC236}">
                <a16:creationId xmlns:a16="http://schemas.microsoft.com/office/drawing/2014/main" id="{75FEA13F-FF88-6FBA-57D9-F39E1249CC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054" r="12739" b="2"/>
          <a:stretch/>
        </p:blipFill>
        <p:spPr bwMode="auto">
          <a:xfrm>
            <a:off x="4636008" y="10"/>
            <a:ext cx="7555992" cy="685799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035" name="Rectangle 1034">
            <a:extLst>
              <a:ext uri="{FF2B5EF4-FFF2-40B4-BE49-F238E27FC236}">
                <a16:creationId xmlns:a16="http://schemas.microsoft.com/office/drawing/2014/main" id="{8D77D416-66F5-413A-9B46-6289471B3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1397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8B78BC-F837-2216-F51E-56F3F211313E}"/>
              </a:ext>
            </a:extLst>
          </p:cNvPr>
          <p:cNvSpPr>
            <a:spLocks noGrp="1"/>
          </p:cNvSpPr>
          <p:nvPr>
            <p:ph type="title"/>
          </p:nvPr>
        </p:nvSpPr>
        <p:spPr>
          <a:xfrm>
            <a:off x="372374" y="339245"/>
            <a:ext cx="3478160" cy="1325563"/>
          </a:xfrm>
        </p:spPr>
        <p:txBody>
          <a:bodyPr vert="horz" lIns="91440" tIns="45720" rIns="91440" bIns="45720" rtlCol="0" anchor="ctr">
            <a:normAutofit/>
          </a:bodyPr>
          <a:lstStyle/>
          <a:p>
            <a:r>
              <a:rPr lang="en-US" sz="3600" b="1" dirty="0">
                <a:latin typeface="Calibri" panose="020F0502020204030204" pitchFamily="34" charset="0"/>
                <a:cs typeface="Calibri" panose="020F0502020204030204" pitchFamily="34" charset="0"/>
              </a:rPr>
              <a:t>Conclusion</a:t>
            </a:r>
          </a:p>
        </p:txBody>
      </p:sp>
      <p:graphicFrame>
        <p:nvGraphicFramePr>
          <p:cNvPr id="1037" name="TextBox 3">
            <a:extLst>
              <a:ext uri="{FF2B5EF4-FFF2-40B4-BE49-F238E27FC236}">
                <a16:creationId xmlns:a16="http://schemas.microsoft.com/office/drawing/2014/main" id="{C8CF3934-5D41-B6B3-3B2F-1043D5560CCC}"/>
              </a:ext>
            </a:extLst>
          </p:cNvPr>
          <p:cNvGraphicFramePr/>
          <p:nvPr/>
        </p:nvGraphicFramePr>
        <p:xfrm>
          <a:off x="129395" y="1825625"/>
          <a:ext cx="4287329"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05374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32" name="Picture 8" descr="Wineglass Photos for Sale - Photos.com">
            <a:extLst>
              <a:ext uri="{FF2B5EF4-FFF2-40B4-BE49-F238E27FC236}">
                <a16:creationId xmlns:a16="http://schemas.microsoft.com/office/drawing/2014/main" id="{66C37873-A52D-96A3-2920-05481DA88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024" r="10605"/>
          <a:stretch/>
        </p:blipFill>
        <p:spPr bwMode="auto">
          <a:xfrm>
            <a:off x="8833282" y="10"/>
            <a:ext cx="3358718" cy="685799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037" name="Rectangle 1036">
            <a:extLst>
              <a:ext uri="{FF2B5EF4-FFF2-40B4-BE49-F238E27FC236}">
                <a16:creationId xmlns:a16="http://schemas.microsoft.com/office/drawing/2014/main" id="{98CA653C-24A3-4593-AAF7-27B67FF5F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33282" cy="6858000"/>
          </a:xfrm>
          <a:prstGeom prst="rect">
            <a:avLst/>
          </a:prstGeom>
          <a:ln>
            <a:noFill/>
          </a:ln>
          <a:effectLst>
            <a:outerShdw blurRad="1397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8B78BC-F837-2216-F51E-56F3F211313E}"/>
              </a:ext>
            </a:extLst>
          </p:cNvPr>
          <p:cNvSpPr>
            <a:spLocks noGrp="1"/>
          </p:cNvSpPr>
          <p:nvPr>
            <p:ph type="title"/>
          </p:nvPr>
        </p:nvSpPr>
        <p:spPr>
          <a:xfrm>
            <a:off x="621792" y="4464028"/>
            <a:ext cx="7735824" cy="1641490"/>
          </a:xfrm>
        </p:spPr>
        <p:txBody>
          <a:bodyPr vert="horz" wrap="none" lIns="91440" tIns="45720" rIns="91440" bIns="45720" rtlCol="0" anchor="t">
            <a:normAutofit/>
          </a:bodyPr>
          <a:lstStyle/>
          <a:p>
            <a:pPr algn="r"/>
            <a:r>
              <a:rPr lang="en-US" sz="96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rPr>
              <a:t>Thank You</a:t>
            </a:r>
          </a:p>
        </p:txBody>
      </p:sp>
      <p:pic>
        <p:nvPicPr>
          <p:cNvPr id="3" name="Picture 6" descr="370,800+ Winery Stock Photos, Pictures &amp; Royalty-Free Images ...">
            <a:extLst>
              <a:ext uri="{FF2B5EF4-FFF2-40B4-BE49-F238E27FC236}">
                <a16:creationId xmlns:a16="http://schemas.microsoft.com/office/drawing/2014/main" id="{2B89A80C-F7E1-C17B-13CF-C625E83223FF}"/>
              </a:ext>
            </a:extLst>
          </p:cNvPr>
          <p:cNvPicPr>
            <a:picLocks noChangeAspect="1" noChangeArrowheads="1"/>
          </p:cNvPicPr>
          <p:nvPr/>
        </p:nvPicPr>
        <p:blipFill>
          <a:blip r:embed="rId4">
            <a:duotone>
              <a:prstClr val="black"/>
              <a:schemeClr val="tx2">
                <a:tint val="45000"/>
                <a:satMod val="400000"/>
              </a:schemeClr>
            </a:duotone>
            <a:alphaModFix amt="12000"/>
            <a:extLst>
              <a:ext uri="{28A0092B-C50C-407E-A947-70E740481C1C}">
                <a14:useLocalDpi xmlns:a14="http://schemas.microsoft.com/office/drawing/2010/main" val="0"/>
              </a:ext>
            </a:extLst>
          </a:blip>
          <a:srcRect t="7787"/>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51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036" name="Rectangle 1035">
            <a:extLst>
              <a:ext uri="{FF2B5EF4-FFF2-40B4-BE49-F238E27FC236}">
                <a16:creationId xmlns:a16="http://schemas.microsoft.com/office/drawing/2014/main" id="{9B0AFE09-C432-44D9-ADEF-CA287E692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3400" y="1"/>
            <a:ext cx="7848600" cy="6858000"/>
          </a:xfrm>
          <a:prstGeom prst="rect">
            <a:avLst/>
          </a:prstGeom>
          <a:ln>
            <a:noFill/>
          </a:ln>
          <a:effectLst>
            <a:outerShdw blurRad="139700" dist="50800" dir="10800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Content Placeholder 2">
            <a:extLst>
              <a:ext uri="{FF2B5EF4-FFF2-40B4-BE49-F238E27FC236}">
                <a16:creationId xmlns:a16="http://schemas.microsoft.com/office/drawing/2014/main" id="{3D906C68-5D9B-602C-B92F-A20BECDC5317}"/>
              </a:ext>
            </a:extLst>
          </p:cNvPr>
          <p:cNvSpPr>
            <a:spLocks noGrp="1"/>
          </p:cNvSpPr>
          <p:nvPr>
            <p:ph idx="1"/>
          </p:nvPr>
        </p:nvSpPr>
        <p:spPr>
          <a:xfrm>
            <a:off x="7670520" y="474453"/>
            <a:ext cx="4521461" cy="3942272"/>
          </a:xfrm>
        </p:spPr>
        <p:txBody>
          <a:bodyPr>
            <a:noAutofit/>
          </a:bodyPr>
          <a:lstStyle/>
          <a:p>
            <a:pPr marL="0" indent="0">
              <a:buNone/>
            </a:pPr>
            <a:r>
              <a:rPr lang="en-US" sz="2000" i="1" dirty="0">
                <a:latin typeface="Calibri" panose="020F0502020204030204" pitchFamily="34" charset="0"/>
                <a:cs typeface="Calibri" panose="020F0502020204030204" pitchFamily="34" charset="0"/>
              </a:rPr>
              <a:t>“Wine - Sounds simple yet has complex significance in the world. It is not just a glass of wine but creates friendships, memories, relationships, partnerships &amp; much more”. </a:t>
            </a:r>
          </a:p>
          <a:p>
            <a:pPr marL="0" indent="0">
              <a:buNone/>
            </a:pPr>
            <a:endParaRPr lang="en-US" sz="2000" i="1" dirty="0">
              <a:latin typeface="Calibri" panose="020F0502020204030204" pitchFamily="34" charset="0"/>
              <a:cs typeface="Calibri" panose="020F0502020204030204" pitchFamily="34" charset="0"/>
            </a:endParaRPr>
          </a:p>
          <a:p>
            <a:pPr marL="0" indent="0" algn="just">
              <a:buNone/>
            </a:pPr>
            <a:endParaRPr lang="en-US" sz="2000" i="1" dirty="0">
              <a:latin typeface="Calibri" panose="020F0502020204030204" pitchFamily="34" charset="0"/>
              <a:cs typeface="Calibri" panose="020F0502020204030204" pitchFamily="34" charset="0"/>
            </a:endParaRPr>
          </a:p>
          <a:p>
            <a:pPr marL="0" indent="0" algn="just">
              <a:buNone/>
            </a:pPr>
            <a:r>
              <a:rPr lang="en-US" sz="2000" i="1" dirty="0">
                <a:latin typeface="Calibri" panose="020F0502020204030204" pitchFamily="34" charset="0"/>
                <a:cs typeface="Calibri" panose="020F0502020204030204" pitchFamily="34" charset="0"/>
              </a:rPr>
              <a:t>As said “Wine makes every meal an occasion, every table more elegant, every day more civilized.” — André Simon</a:t>
            </a:r>
          </a:p>
        </p:txBody>
      </p:sp>
      <p:pic>
        <p:nvPicPr>
          <p:cNvPr id="6" name="Picture 5" descr="A person with her finger on her chin&#10;&#10;Description automatically generated">
            <a:extLst>
              <a:ext uri="{FF2B5EF4-FFF2-40B4-BE49-F238E27FC236}">
                <a16:creationId xmlns:a16="http://schemas.microsoft.com/office/drawing/2014/main" id="{0250E6FD-E351-B1FC-E3F7-8C456D4A078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r="-3" b="39798"/>
          <a:stretch/>
        </p:blipFill>
        <p:spPr>
          <a:xfrm>
            <a:off x="9245314" y="4844595"/>
            <a:ext cx="1751455" cy="1585535"/>
          </a:xfrm>
          <a:prstGeom prst="rect">
            <a:avLst/>
          </a:prstGeom>
        </p:spPr>
      </p:pic>
      <p:pic>
        <p:nvPicPr>
          <p:cNvPr id="1026" name="Picture 2" descr="41,000+ Red Wine Party Stock Photos, Pictures &amp; Royalty-Free Images -  iStock | Wine tasting, Red wine toast, Red wine glass">
            <a:extLst>
              <a:ext uri="{FF2B5EF4-FFF2-40B4-BE49-F238E27FC236}">
                <a16:creationId xmlns:a16="http://schemas.microsoft.com/office/drawing/2014/main" id="{CA640EF8-5F67-F1A1-8F6A-C7B1ED76BB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918" r="-1" b="-1"/>
          <a:stretch/>
        </p:blipFill>
        <p:spPr bwMode="auto">
          <a:xfrm>
            <a:off x="19" y="1"/>
            <a:ext cx="7670501" cy="6857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998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6" descr="370,800+ Winery Stock Photos, Pictures &amp; Royalty-Free Images ...">
            <a:extLst>
              <a:ext uri="{FF2B5EF4-FFF2-40B4-BE49-F238E27FC236}">
                <a16:creationId xmlns:a16="http://schemas.microsoft.com/office/drawing/2014/main" id="{4138D9DB-D878-25EF-7A51-CF7662F62D7B}"/>
              </a:ext>
            </a:extLst>
          </p:cNvPr>
          <p:cNvPicPr>
            <a:picLocks noChangeAspect="1" noChangeArrowheads="1"/>
          </p:cNvPicPr>
          <p:nvPr/>
        </p:nvPicPr>
        <p:blipFill>
          <a:blip r:embed="rId2">
            <a:duotone>
              <a:prstClr val="black"/>
              <a:schemeClr val="tx2">
                <a:tint val="45000"/>
                <a:satMod val="400000"/>
              </a:schemeClr>
            </a:duotone>
            <a:alphaModFix amt="12000"/>
            <a:extLst>
              <a:ext uri="{28A0092B-C50C-407E-A947-70E740481C1C}">
                <a14:useLocalDpi xmlns:a14="http://schemas.microsoft.com/office/drawing/2010/main" val="0"/>
              </a:ext>
            </a:extLst>
          </a:blip>
          <a:srcRect t="7787"/>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5EBED9B-E578-18FE-4196-F0329BFCE1BD}"/>
              </a:ext>
            </a:extLst>
          </p:cNvPr>
          <p:cNvSpPr>
            <a:spLocks noGrp="1"/>
          </p:cNvSpPr>
          <p:nvPr>
            <p:ph type="title"/>
          </p:nvPr>
        </p:nvSpPr>
        <p:spPr>
          <a:xfrm>
            <a:off x="531531" y="365125"/>
            <a:ext cx="10822269" cy="833947"/>
          </a:xfrm>
        </p:spPr>
        <p:txBody>
          <a:bodyPr>
            <a:normAutofit/>
          </a:bodyPr>
          <a:lstStyle/>
          <a:p>
            <a:r>
              <a:rPr lang="en-US" sz="3600" dirty="0">
                <a:latin typeface="Calibri" panose="020F0502020204030204" pitchFamily="34" charset="0"/>
                <a:cs typeface="Calibri" panose="020F0502020204030204" pitchFamily="34" charset="0"/>
              </a:rPr>
              <a:t>Abstract</a:t>
            </a:r>
          </a:p>
        </p:txBody>
      </p:sp>
      <p:sp>
        <p:nvSpPr>
          <p:cNvPr id="5" name="TextBox 4">
            <a:extLst>
              <a:ext uri="{FF2B5EF4-FFF2-40B4-BE49-F238E27FC236}">
                <a16:creationId xmlns:a16="http://schemas.microsoft.com/office/drawing/2014/main" id="{2C1C7C84-5C0D-4689-3831-ED8FE15217DF}"/>
              </a:ext>
            </a:extLst>
          </p:cNvPr>
          <p:cNvSpPr txBox="1"/>
          <p:nvPr/>
        </p:nvSpPr>
        <p:spPr>
          <a:xfrm>
            <a:off x="531531" y="1288456"/>
            <a:ext cx="10531842" cy="1631216"/>
          </a:xfrm>
          <a:prstGeom prst="rect">
            <a:avLst/>
          </a:prstGeom>
          <a:noFill/>
        </p:spPr>
        <p:txBody>
          <a:bodyPr wrap="square">
            <a:spAutoFit/>
          </a:bodyPr>
          <a:lstStyle/>
          <a:p>
            <a:pPr marL="285750" indent="-285750">
              <a:buFont typeface="Arial" panose="020B0604020202020204" pitchFamily="34" charset="0"/>
              <a:buChar char="•"/>
            </a:pPr>
            <a:r>
              <a:rPr lang="en-US" sz="2000" b="0" i="0" dirty="0">
                <a:effectLst/>
                <a:latin typeface="Calibri" panose="020F0502020204030204" pitchFamily="34" charset="0"/>
                <a:cs typeface="Calibri" panose="020F0502020204030204" pitchFamily="34" charset="0"/>
              </a:rPr>
              <a:t>Classify wine quality based on its chemical compositions using machine learning models.</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Categorize wine on scale of 0 (very bad) to 10 (very good).</a:t>
            </a:r>
          </a:p>
          <a:p>
            <a:pPr marL="285750" indent="-285750">
              <a:buFont typeface="Arial" panose="020B0604020202020204" pitchFamily="34" charset="0"/>
              <a:buChar char="•"/>
            </a:pPr>
            <a:r>
              <a:rPr lang="en-US" sz="2000" b="0" i="0" dirty="0">
                <a:effectLst/>
                <a:latin typeface="Calibri" panose="020F0502020204030204" pitchFamily="34" charset="0"/>
                <a:cs typeface="Calibri" panose="020F0502020204030204" pitchFamily="34" charset="0"/>
              </a:rPr>
              <a:t>Compare classification models like logistic regression, Random Forest, and support vector machines etc.</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Identify the best model that helps in classification.</a:t>
            </a:r>
            <a:endParaRPr lang="en-US" sz="2000" b="0" i="0" dirty="0">
              <a:effectLst/>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5DCBB5D-B265-7FCB-B8DB-E9B573D559D0}"/>
              </a:ext>
            </a:extLst>
          </p:cNvPr>
          <p:cNvSpPr txBox="1"/>
          <p:nvPr/>
        </p:nvSpPr>
        <p:spPr>
          <a:xfrm>
            <a:off x="2904205" y="4195888"/>
            <a:ext cx="5432198" cy="1200329"/>
          </a:xfrm>
          <a:prstGeom prst="rect">
            <a:avLst/>
          </a:prstGeom>
          <a:noFill/>
        </p:spPr>
        <p:txBody>
          <a:bodyPr wrap="square">
            <a:spAutoFit/>
          </a:bodyPr>
          <a:lstStyle/>
          <a:p>
            <a:r>
              <a:rPr lang="en-US" b="0" i="0" dirty="0">
                <a:effectLst/>
                <a:latin typeface="-apple-system"/>
              </a:rPr>
              <a:t>Goal: </a:t>
            </a:r>
          </a:p>
          <a:p>
            <a:endParaRPr lang="en-US" dirty="0">
              <a:latin typeface="-apple-system"/>
            </a:endParaRPr>
          </a:p>
          <a:p>
            <a:pPr marL="285750" indent="-285750">
              <a:buFont typeface="Arial" panose="020B0604020202020204" pitchFamily="34" charset="0"/>
              <a:buChar char="•"/>
            </a:pPr>
            <a:r>
              <a:rPr lang="en-US" b="0" i="0" dirty="0">
                <a:effectLst/>
                <a:latin typeface="-apple-system"/>
              </a:rPr>
              <a:t>Assess and serve best quality wines to the consumers</a:t>
            </a:r>
          </a:p>
          <a:p>
            <a:pPr marL="285750" indent="-285750">
              <a:buFont typeface="Arial" panose="020B0604020202020204" pitchFamily="34" charset="0"/>
              <a:buChar char="•"/>
            </a:pPr>
            <a:r>
              <a:rPr lang="en-US" dirty="0">
                <a:latin typeface="-apple-system"/>
              </a:rPr>
              <a:t>Help winemakers improve their assessment quality </a:t>
            </a:r>
            <a:endParaRPr lang="en-US" b="0" i="0" dirty="0">
              <a:effectLst/>
              <a:latin typeface="-apple-system"/>
            </a:endParaRPr>
          </a:p>
        </p:txBody>
      </p:sp>
    </p:spTree>
    <p:extLst>
      <p:ext uri="{BB962C8B-B14F-4D97-AF65-F5344CB8AC3E}">
        <p14:creationId xmlns:p14="http://schemas.microsoft.com/office/powerpoint/2010/main" val="2896859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6" descr="370,800+ Winery Stock Photos, Pictures &amp; Royalty-Free Images ...">
            <a:extLst>
              <a:ext uri="{FF2B5EF4-FFF2-40B4-BE49-F238E27FC236}">
                <a16:creationId xmlns:a16="http://schemas.microsoft.com/office/drawing/2014/main" id="{4138D9DB-D878-25EF-7A51-CF7662F62D7B}"/>
              </a:ext>
            </a:extLst>
          </p:cNvPr>
          <p:cNvPicPr>
            <a:picLocks noChangeAspect="1" noChangeArrowheads="1"/>
          </p:cNvPicPr>
          <p:nvPr/>
        </p:nvPicPr>
        <p:blipFill>
          <a:blip r:embed="rId2">
            <a:duotone>
              <a:prstClr val="black"/>
              <a:schemeClr val="tx2">
                <a:tint val="45000"/>
                <a:satMod val="400000"/>
              </a:schemeClr>
            </a:duotone>
            <a:alphaModFix amt="12000"/>
            <a:extLst>
              <a:ext uri="{28A0092B-C50C-407E-A947-70E740481C1C}">
                <a14:useLocalDpi xmlns:a14="http://schemas.microsoft.com/office/drawing/2010/main" val="0"/>
              </a:ext>
            </a:extLst>
          </a:blip>
          <a:srcRect t="7787"/>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5EBED9B-E578-18FE-4196-F0329BFCE1BD}"/>
              </a:ext>
            </a:extLst>
          </p:cNvPr>
          <p:cNvSpPr>
            <a:spLocks noGrp="1"/>
          </p:cNvSpPr>
          <p:nvPr>
            <p:ph type="title"/>
          </p:nvPr>
        </p:nvSpPr>
        <p:spPr>
          <a:xfrm>
            <a:off x="531531" y="365125"/>
            <a:ext cx="10822269" cy="833947"/>
          </a:xfrm>
        </p:spPr>
        <p:txBody>
          <a:bodyPr>
            <a:normAutofit/>
          </a:bodyPr>
          <a:lstStyle/>
          <a:p>
            <a:r>
              <a:rPr lang="en-US" sz="3600" dirty="0">
                <a:latin typeface="Calibri" panose="020F0502020204030204" pitchFamily="34" charset="0"/>
                <a:cs typeface="Calibri" panose="020F0502020204030204" pitchFamily="34" charset="0"/>
              </a:rPr>
              <a:t>Literature Review</a:t>
            </a:r>
          </a:p>
        </p:txBody>
      </p:sp>
      <p:sp>
        <p:nvSpPr>
          <p:cNvPr id="5" name="TextBox 4">
            <a:extLst>
              <a:ext uri="{FF2B5EF4-FFF2-40B4-BE49-F238E27FC236}">
                <a16:creationId xmlns:a16="http://schemas.microsoft.com/office/drawing/2014/main" id="{2C1C7C84-5C0D-4689-3831-ED8FE15217DF}"/>
              </a:ext>
            </a:extLst>
          </p:cNvPr>
          <p:cNvSpPr txBox="1"/>
          <p:nvPr/>
        </p:nvSpPr>
        <p:spPr>
          <a:xfrm>
            <a:off x="531531" y="1288456"/>
            <a:ext cx="10531842" cy="1815882"/>
          </a:xfrm>
          <a:prstGeom prst="rect">
            <a:avLst/>
          </a:prstGeom>
          <a:noFill/>
        </p:spPr>
        <p:txBody>
          <a:bodyPr wrap="square">
            <a:spAutoFit/>
          </a:bodyPr>
          <a:lstStyle/>
          <a:p>
            <a:r>
              <a:rPr lang="en-US" sz="1600" b="0" i="0" dirty="0">
                <a:effectLst/>
                <a:latin typeface="Calibri" panose="020F0502020204030204" pitchFamily="34" charset="0"/>
                <a:cs typeface="Calibri" panose="020F0502020204030204" pitchFamily="34" charset="0"/>
              </a:rPr>
              <a:t>Paper 1: </a:t>
            </a:r>
            <a:r>
              <a:rPr lang="en-US" sz="1600" dirty="0">
                <a:latin typeface="Calibri" panose="020F0502020204030204" pitchFamily="34" charset="0"/>
                <a:cs typeface="Calibri" panose="020F0502020204030204" pitchFamily="34" charset="0"/>
              </a:rPr>
              <a:t>A machine learning application in wine quality prediction. https://www.sciencedirect.com/science/article/pii/S 266682702200007X</a:t>
            </a:r>
          </a:p>
          <a:p>
            <a:endParaRPr lang="en-US" sz="1600" b="0" i="0" dirty="0">
              <a:effectLst/>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1600" dirty="0">
                <a:latin typeface="Calibri" panose="020F0502020204030204" pitchFamily="34" charset="0"/>
                <a:cs typeface="Calibri" panose="020F0502020204030204" pitchFamily="34" charset="0"/>
              </a:rPr>
              <a:t>This paper analyzed the chemical compositions from the New Zeeland based wines. </a:t>
            </a:r>
          </a:p>
          <a:p>
            <a:pPr marL="342900" indent="-342900">
              <a:buFont typeface="Arial" panose="020B0604020202020204" pitchFamily="34" charset="0"/>
              <a:buChar char="•"/>
            </a:pPr>
            <a:r>
              <a:rPr lang="en-US" sz="1600" dirty="0">
                <a:latin typeface="Calibri" panose="020F0502020204030204" pitchFamily="34" charset="0"/>
                <a:cs typeface="Calibri" panose="020F0502020204030204" pitchFamily="34" charset="0"/>
              </a:rPr>
              <a:t> Attributes found to be useful from different models were selected to predict the wine quality. </a:t>
            </a:r>
          </a:p>
          <a:p>
            <a:pPr marL="342900" indent="-342900">
              <a:buFont typeface="Arial" panose="020B0604020202020204" pitchFamily="34" charset="0"/>
              <a:buChar char="•"/>
            </a:pPr>
            <a:r>
              <a:rPr lang="en-US" sz="1600" dirty="0">
                <a:latin typeface="Calibri" panose="020F0502020204030204" pitchFamily="34" charset="0"/>
                <a:cs typeface="Calibri" panose="020F0502020204030204" pitchFamily="34" charset="0"/>
              </a:rPr>
              <a:t>This paper uses two different sets of 18 Pinto Noir wines evaluated by the experts on the quality. </a:t>
            </a:r>
          </a:p>
          <a:p>
            <a:pPr marL="342900" indent="-342900">
              <a:buFont typeface="Arial" panose="020B0604020202020204" pitchFamily="34" charset="0"/>
              <a:buChar char="•"/>
            </a:pPr>
            <a:r>
              <a:rPr lang="en-US" sz="1600" dirty="0">
                <a:latin typeface="Calibri" panose="020F0502020204030204" pitchFamily="34" charset="0"/>
                <a:cs typeface="Calibri" panose="020F0502020204030204" pitchFamily="34" charset="0"/>
              </a:rPr>
              <a:t>To predict the wine quality, they developed a framework that uses machine learning techniques using huge datasets.</a:t>
            </a:r>
            <a:endParaRPr lang="en-US" sz="1600" b="0" i="0" dirty="0">
              <a:effectLst/>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E7A3C3E3-89AE-EF5C-6F32-48B2E92BD5E9}"/>
              </a:ext>
            </a:extLst>
          </p:cNvPr>
          <p:cNvSpPr txBox="1"/>
          <p:nvPr/>
        </p:nvSpPr>
        <p:spPr>
          <a:xfrm>
            <a:off x="531531" y="3753663"/>
            <a:ext cx="10531842" cy="2062103"/>
          </a:xfrm>
          <a:prstGeom prst="rect">
            <a:avLst/>
          </a:prstGeom>
          <a:noFill/>
        </p:spPr>
        <p:txBody>
          <a:bodyPr wrap="square">
            <a:spAutoFit/>
          </a:bodyPr>
          <a:lstStyle/>
          <a:p>
            <a:r>
              <a:rPr lang="en-US" sz="1600" b="0" i="0" dirty="0">
                <a:effectLst/>
                <a:latin typeface="Calibri" panose="020F0502020204030204" pitchFamily="34" charset="0"/>
                <a:cs typeface="Calibri" panose="020F0502020204030204" pitchFamily="34" charset="0"/>
              </a:rPr>
              <a:t>Paper 2: </a:t>
            </a:r>
            <a:r>
              <a:rPr lang="en-US" sz="1600" dirty="0">
                <a:latin typeface="Calibri" panose="020F0502020204030204" pitchFamily="34" charset="0"/>
                <a:cs typeface="Calibri" panose="020F0502020204030204" pitchFamily="34" charset="0"/>
              </a:rPr>
              <a:t>Selection of important features and predicting wine quality using machine learning techniques. https://www.sciencedirect.com/science/article/pii/S 187705091732805</a:t>
            </a:r>
          </a:p>
          <a:p>
            <a:endParaRPr lang="en-US" sz="1600" b="0" i="0" dirty="0">
              <a:effectLst/>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1600" dirty="0">
                <a:latin typeface="Calibri" panose="020F0502020204030204" pitchFamily="34" charset="0"/>
                <a:cs typeface="Calibri" panose="020F0502020204030204" pitchFamily="34" charset="0"/>
              </a:rPr>
              <a:t>This research paper uses the key factor required for predicting the wine quality using machine learning techniques. </a:t>
            </a:r>
          </a:p>
          <a:p>
            <a:pPr marL="342900" indent="-342900">
              <a:buFont typeface="Arial" panose="020B0604020202020204" pitchFamily="34" charset="0"/>
              <a:buChar char="•"/>
            </a:pPr>
            <a:r>
              <a:rPr lang="en-US" sz="1600" dirty="0">
                <a:latin typeface="Calibri" panose="020F0502020204030204" pitchFamily="34" charset="0"/>
                <a:cs typeface="Calibri" panose="020F0502020204030204" pitchFamily="34" charset="0"/>
              </a:rPr>
              <a:t>The goal was to determine the quality of red wines using its wide range of characteristics. </a:t>
            </a:r>
          </a:p>
          <a:p>
            <a:pPr marL="342900" indent="-342900">
              <a:buFont typeface="Arial" panose="020B0604020202020204" pitchFamily="34" charset="0"/>
              <a:buChar char="•"/>
            </a:pPr>
            <a:r>
              <a:rPr lang="en-US" sz="1600" dirty="0">
                <a:latin typeface="Calibri" panose="020F0502020204030204" pitchFamily="34" charset="0"/>
                <a:cs typeface="Calibri" panose="020F0502020204030204" pitchFamily="34" charset="0"/>
              </a:rPr>
              <a:t>Many performances are computed, and the best three models is predicted based on the results as to which algorithm predicts the high accuracy results.</a:t>
            </a:r>
          </a:p>
          <a:p>
            <a:pPr marL="342900" indent="-342900">
              <a:buFont typeface="Arial" panose="020B0604020202020204" pitchFamily="34" charset="0"/>
              <a:buChar char="•"/>
            </a:pPr>
            <a:r>
              <a:rPr lang="en-US" sz="1600" dirty="0">
                <a:latin typeface="Calibri" panose="020F0502020204030204" pitchFamily="34" charset="0"/>
                <a:cs typeface="Calibri" panose="020F0502020204030204" pitchFamily="34" charset="0"/>
              </a:rPr>
              <a:t>In this paper the random forest model outperforms with an accuracy of 81.96% and was considered as the best model. .</a:t>
            </a:r>
            <a:endParaRPr lang="en-US" sz="1600"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33454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370,800+ Winery Stock Photos, Pictures &amp; Royalty-Free Images ...">
            <a:extLst>
              <a:ext uri="{FF2B5EF4-FFF2-40B4-BE49-F238E27FC236}">
                <a16:creationId xmlns:a16="http://schemas.microsoft.com/office/drawing/2014/main" id="{4D42D17F-06F1-970C-7BD1-45E3798EEF3C}"/>
              </a:ext>
            </a:extLst>
          </p:cNvPr>
          <p:cNvPicPr>
            <a:picLocks noChangeAspect="1" noChangeArrowheads="1"/>
          </p:cNvPicPr>
          <p:nvPr/>
        </p:nvPicPr>
        <p:blipFill>
          <a:blip r:embed="rId2">
            <a:duotone>
              <a:prstClr val="black"/>
              <a:schemeClr val="tx2">
                <a:tint val="45000"/>
                <a:satMod val="400000"/>
              </a:schemeClr>
            </a:duotone>
            <a:alphaModFix amt="12000"/>
            <a:extLst>
              <a:ext uri="{28A0092B-C50C-407E-A947-70E740481C1C}">
                <a14:useLocalDpi xmlns:a14="http://schemas.microsoft.com/office/drawing/2010/main" val="0"/>
              </a:ext>
            </a:extLst>
          </a:blip>
          <a:srcRect t="7787"/>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D5A5EF1-31D4-43FA-A557-CC3BA3A14546}"/>
              </a:ext>
            </a:extLst>
          </p:cNvPr>
          <p:cNvSpPr>
            <a:spLocks noGrp="1"/>
          </p:cNvSpPr>
          <p:nvPr>
            <p:ph type="title"/>
          </p:nvPr>
        </p:nvSpPr>
        <p:spPr>
          <a:xfrm>
            <a:off x="379562" y="365125"/>
            <a:ext cx="10974238" cy="833947"/>
          </a:xfrm>
        </p:spPr>
        <p:txBody>
          <a:bodyPr>
            <a:normAutofit/>
          </a:bodyPr>
          <a:lstStyle/>
          <a:p>
            <a:r>
              <a:rPr lang="en-US" sz="3600" dirty="0">
                <a:latin typeface="Calibri" panose="020F0502020204030204" pitchFamily="34" charset="0"/>
                <a:cs typeface="Calibri" panose="020F0502020204030204" pitchFamily="34" charset="0"/>
              </a:rPr>
              <a:t>Methodology</a:t>
            </a:r>
          </a:p>
        </p:txBody>
      </p:sp>
      <p:sp>
        <p:nvSpPr>
          <p:cNvPr id="3" name="Content Placeholder 2">
            <a:extLst>
              <a:ext uri="{FF2B5EF4-FFF2-40B4-BE49-F238E27FC236}">
                <a16:creationId xmlns:a16="http://schemas.microsoft.com/office/drawing/2014/main" id="{AC42A97E-3A22-47EC-C14E-DCD52EFA62F8}"/>
              </a:ext>
            </a:extLst>
          </p:cNvPr>
          <p:cNvSpPr>
            <a:spLocks noGrp="1"/>
          </p:cNvSpPr>
          <p:nvPr>
            <p:ph idx="1"/>
          </p:nvPr>
        </p:nvSpPr>
        <p:spPr>
          <a:xfrm>
            <a:off x="379562" y="1359800"/>
            <a:ext cx="10233800" cy="1357522"/>
          </a:xfrm>
        </p:spPr>
        <p:txBody>
          <a:bodyPr>
            <a:normAutofit/>
          </a:bodyPr>
          <a:lstStyle/>
          <a:p>
            <a:r>
              <a:rPr lang="en-US" sz="2000" dirty="0">
                <a:latin typeface="Calibri" panose="020F0502020204030204" pitchFamily="34" charset="0"/>
                <a:cs typeface="Calibri" panose="020F0502020204030204" pitchFamily="34" charset="0"/>
              </a:rPr>
              <a:t>Merged datasets of two different variants red and white wines.</a:t>
            </a:r>
          </a:p>
          <a:p>
            <a:r>
              <a:rPr lang="en-US" sz="2000" dirty="0">
                <a:latin typeface="Calibri" panose="020F0502020204030204" pitchFamily="34" charset="0"/>
                <a:cs typeface="Calibri" panose="020F0502020204030204" pitchFamily="34" charset="0"/>
              </a:rPr>
              <a:t>Added a column “type” that classify the wine.</a:t>
            </a:r>
          </a:p>
          <a:p>
            <a:r>
              <a:rPr lang="en-US" sz="2000" dirty="0">
                <a:latin typeface="Calibri" panose="020F0502020204030204" pitchFamily="34" charset="0"/>
                <a:cs typeface="Calibri" panose="020F0502020204030204" pitchFamily="34" charset="0"/>
              </a:rPr>
              <a:t>Target Variable : Quality</a:t>
            </a:r>
          </a:p>
          <a:p>
            <a:endParaRPr lang="en-US" dirty="0"/>
          </a:p>
          <a:p>
            <a:endParaRPr lang="en-US" dirty="0"/>
          </a:p>
        </p:txBody>
      </p:sp>
      <p:pic>
        <p:nvPicPr>
          <p:cNvPr id="2050" name="Picture 1">
            <a:extLst>
              <a:ext uri="{FF2B5EF4-FFF2-40B4-BE49-F238E27FC236}">
                <a16:creationId xmlns:a16="http://schemas.microsoft.com/office/drawing/2014/main" id="{DC8711B3-31D6-70C5-067E-BF65127C00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561" y="3848164"/>
            <a:ext cx="8419381" cy="2500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2">
            <a:extLst>
              <a:ext uri="{FF2B5EF4-FFF2-40B4-BE49-F238E27FC236}">
                <a16:creationId xmlns:a16="http://schemas.microsoft.com/office/drawing/2014/main" id="{314889B5-BA48-7354-7845-523654364781}"/>
              </a:ext>
            </a:extLst>
          </p:cNvPr>
          <p:cNvSpPr txBox="1">
            <a:spLocks/>
          </p:cNvSpPr>
          <p:nvPr/>
        </p:nvSpPr>
        <p:spPr>
          <a:xfrm>
            <a:off x="9101134" y="4972353"/>
            <a:ext cx="2711305" cy="83394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300" dirty="0">
                <a:latin typeface="Calibri" panose="020F0502020204030204" pitchFamily="34" charset="0"/>
                <a:cs typeface="Calibri" panose="020F0502020204030204" pitchFamily="34" charset="0"/>
              </a:rPr>
              <a:t>Data Source: UCI Machine learning Repository</a:t>
            </a:r>
          </a:p>
          <a:p>
            <a:r>
              <a:rPr lang="en-US" sz="2300" dirty="0">
                <a:latin typeface="Calibri" panose="020F0502020204030204" pitchFamily="34" charset="0"/>
                <a:cs typeface="Calibri" panose="020F0502020204030204" pitchFamily="34" charset="0"/>
              </a:rPr>
              <a:t>Total 6,497 wines  </a:t>
            </a:r>
          </a:p>
          <a:p>
            <a:endParaRPr lang="en-US" dirty="0"/>
          </a:p>
        </p:txBody>
      </p:sp>
      <p:sp>
        <p:nvSpPr>
          <p:cNvPr id="5" name="Content Placeholder 2">
            <a:extLst>
              <a:ext uri="{FF2B5EF4-FFF2-40B4-BE49-F238E27FC236}">
                <a16:creationId xmlns:a16="http://schemas.microsoft.com/office/drawing/2014/main" id="{78E79263-531E-F538-5C8C-12D38F383D1B}"/>
              </a:ext>
            </a:extLst>
          </p:cNvPr>
          <p:cNvSpPr txBox="1">
            <a:spLocks/>
          </p:cNvSpPr>
          <p:nvPr/>
        </p:nvSpPr>
        <p:spPr>
          <a:xfrm>
            <a:off x="379562" y="3266475"/>
            <a:ext cx="2711305" cy="3250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latin typeface="Calibri" panose="020F0502020204030204" pitchFamily="34" charset="0"/>
                <a:cs typeface="Calibri" panose="020F0502020204030204" pitchFamily="34" charset="0"/>
              </a:rPr>
              <a:t>Data overview</a:t>
            </a:r>
          </a:p>
        </p:txBody>
      </p:sp>
    </p:spTree>
    <p:extLst>
      <p:ext uri="{BB962C8B-B14F-4D97-AF65-F5344CB8AC3E}">
        <p14:creationId xmlns:p14="http://schemas.microsoft.com/office/powerpoint/2010/main" val="3201597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6" descr="370,800+ Winery Stock Photos, Pictures &amp; Royalty-Free Images ...">
            <a:extLst>
              <a:ext uri="{FF2B5EF4-FFF2-40B4-BE49-F238E27FC236}">
                <a16:creationId xmlns:a16="http://schemas.microsoft.com/office/drawing/2014/main" id="{31299FB2-64BC-4BBB-8D57-B395A784FE95}"/>
              </a:ext>
            </a:extLst>
          </p:cNvPr>
          <p:cNvPicPr>
            <a:picLocks noChangeAspect="1" noChangeArrowheads="1"/>
          </p:cNvPicPr>
          <p:nvPr/>
        </p:nvPicPr>
        <p:blipFill>
          <a:blip r:embed="rId3">
            <a:duotone>
              <a:prstClr val="black"/>
              <a:schemeClr val="tx2">
                <a:tint val="45000"/>
                <a:satMod val="400000"/>
              </a:schemeClr>
            </a:duotone>
            <a:alphaModFix amt="12000"/>
            <a:extLst>
              <a:ext uri="{28A0092B-C50C-407E-A947-70E740481C1C}">
                <a14:useLocalDpi xmlns:a14="http://schemas.microsoft.com/office/drawing/2010/main" val="0"/>
              </a:ext>
            </a:extLst>
          </a:blip>
          <a:srcRect t="7787"/>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4100" name="Rounded Rectangle 17">
            <a:extLst>
              <a:ext uri="{FF2B5EF4-FFF2-40B4-BE49-F238E27FC236}">
                <a16:creationId xmlns:a16="http://schemas.microsoft.com/office/drawing/2014/main" id="{15045B1D-AED4-407C-BC82-BF20E4E4F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948070"/>
            <a:ext cx="4773166" cy="3896140"/>
          </a:xfrm>
          <a:prstGeom prst="roundRect">
            <a:avLst>
              <a:gd name="adj" fmla="val 2028"/>
            </a:avLst>
          </a:prstGeom>
          <a:solidFill>
            <a:schemeClr val="tx1"/>
          </a:solidFill>
          <a:ln>
            <a:solidFill>
              <a:schemeClr val="accent1">
                <a:shade val="50000"/>
              </a:schemeClr>
            </a:solid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1">
            <a:extLst>
              <a:ext uri="{FF2B5EF4-FFF2-40B4-BE49-F238E27FC236}">
                <a16:creationId xmlns:a16="http://schemas.microsoft.com/office/drawing/2014/main" id="{E9C49206-F93A-0A21-3599-0A28ED1179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2373" r="10792" b="2"/>
          <a:stretch/>
        </p:blipFill>
        <p:spPr bwMode="auto">
          <a:xfrm>
            <a:off x="1131172" y="2268111"/>
            <a:ext cx="4187222" cy="32560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C460411E-EB7F-ABBD-408C-8FFB7BCE547E}"/>
              </a:ext>
            </a:extLst>
          </p:cNvPr>
          <p:cNvSpPr txBox="1"/>
          <p:nvPr/>
        </p:nvSpPr>
        <p:spPr>
          <a:xfrm>
            <a:off x="838201" y="550606"/>
            <a:ext cx="10429568" cy="646331"/>
          </a:xfrm>
          <a:prstGeom prst="rect">
            <a:avLst/>
          </a:prstGeom>
          <a:noFill/>
        </p:spPr>
        <p:txBody>
          <a:bodyPr wrap="square" rtlCol="0">
            <a:spAutoFit/>
          </a:bodyPr>
          <a:lstStyle/>
          <a:p>
            <a:r>
              <a:rPr lang="en-US" sz="3600" b="1">
                <a:latin typeface="Calibri" panose="020F0502020204030204" pitchFamily="34" charset="0"/>
                <a:cs typeface="Calibri" panose="020F0502020204030204" pitchFamily="34" charset="0"/>
              </a:rPr>
              <a:t>Wine Quality Score</a:t>
            </a:r>
            <a:endParaRPr lang="en-US" sz="3600" b="1" dirty="0">
              <a:latin typeface="Calibri" panose="020F0502020204030204" pitchFamily="34" charset="0"/>
              <a:cs typeface="Calibri" panose="020F0502020204030204" pitchFamily="34" charset="0"/>
            </a:endParaRPr>
          </a:p>
        </p:txBody>
      </p:sp>
      <p:graphicFrame>
        <p:nvGraphicFramePr>
          <p:cNvPr id="4102" name="TextBox 5">
            <a:extLst>
              <a:ext uri="{FF2B5EF4-FFF2-40B4-BE49-F238E27FC236}">
                <a16:creationId xmlns:a16="http://schemas.microsoft.com/office/drawing/2014/main" id="{FBEC2AC7-8B3E-90FB-C66F-2C1648DEA270}"/>
              </a:ext>
            </a:extLst>
          </p:cNvPr>
          <p:cNvGraphicFramePr/>
          <p:nvPr>
            <p:extLst>
              <p:ext uri="{D42A27DB-BD31-4B8C-83A1-F6EECF244321}">
                <p14:modId xmlns:p14="http://schemas.microsoft.com/office/powerpoint/2010/main" val="1882620750"/>
              </p:ext>
            </p:extLst>
          </p:nvPr>
        </p:nvGraphicFramePr>
        <p:xfrm>
          <a:off x="6096000" y="1948069"/>
          <a:ext cx="5257799" cy="42288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63613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370,800+ Winery Stock Photos, Pictures &amp; Royalty-Free Images ...">
            <a:extLst>
              <a:ext uri="{FF2B5EF4-FFF2-40B4-BE49-F238E27FC236}">
                <a16:creationId xmlns:a16="http://schemas.microsoft.com/office/drawing/2014/main" id="{A3BBE7BE-D65E-9846-E44A-4513FA8CBF53}"/>
              </a:ext>
            </a:extLst>
          </p:cNvPr>
          <p:cNvPicPr>
            <a:picLocks noChangeAspect="1" noChangeArrowheads="1"/>
          </p:cNvPicPr>
          <p:nvPr/>
        </p:nvPicPr>
        <p:blipFill>
          <a:blip r:embed="rId2">
            <a:duotone>
              <a:prstClr val="black"/>
              <a:schemeClr val="tx2">
                <a:tint val="45000"/>
                <a:satMod val="400000"/>
              </a:schemeClr>
            </a:duotone>
            <a:alphaModFix amt="12000"/>
            <a:extLst>
              <a:ext uri="{28A0092B-C50C-407E-A947-70E740481C1C}">
                <a14:useLocalDpi xmlns:a14="http://schemas.microsoft.com/office/drawing/2010/main" val="0"/>
              </a:ext>
            </a:extLst>
          </a:blip>
          <a:srcRect t="7787"/>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B19531A-A80B-799C-693D-FE6694318715}"/>
              </a:ext>
            </a:extLst>
          </p:cNvPr>
          <p:cNvSpPr>
            <a:spLocks noGrp="1"/>
          </p:cNvSpPr>
          <p:nvPr>
            <p:ph type="title"/>
          </p:nvPr>
        </p:nvSpPr>
        <p:spPr>
          <a:xfrm>
            <a:off x="465106" y="373753"/>
            <a:ext cx="10819683" cy="894332"/>
          </a:xfrm>
        </p:spPr>
        <p:txBody>
          <a:bodyPr>
            <a:normAutofit/>
          </a:bodyPr>
          <a:lstStyle/>
          <a:p>
            <a:r>
              <a:rPr lang="en-US" sz="3600" dirty="0">
                <a:latin typeface="Calibri" panose="020F0502020204030204" pitchFamily="34" charset="0"/>
                <a:cs typeface="Calibri" panose="020F0502020204030204" pitchFamily="34" charset="0"/>
              </a:rPr>
              <a:t>Exploratory Data Analysis</a:t>
            </a:r>
          </a:p>
        </p:txBody>
      </p:sp>
      <p:sp>
        <p:nvSpPr>
          <p:cNvPr id="7" name="TextBox 6">
            <a:extLst>
              <a:ext uri="{FF2B5EF4-FFF2-40B4-BE49-F238E27FC236}">
                <a16:creationId xmlns:a16="http://schemas.microsoft.com/office/drawing/2014/main" id="{B7B53E67-112D-5522-6305-9088B5267326}"/>
              </a:ext>
            </a:extLst>
          </p:cNvPr>
          <p:cNvSpPr txBox="1"/>
          <p:nvPr/>
        </p:nvSpPr>
        <p:spPr>
          <a:xfrm>
            <a:off x="465106" y="6020944"/>
            <a:ext cx="5159317" cy="584775"/>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Darker red colors: strong positive correlations</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Darker blue colors: strong negative correlations</a:t>
            </a:r>
          </a:p>
        </p:txBody>
      </p:sp>
      <p:pic>
        <p:nvPicPr>
          <p:cNvPr id="5122" name="Picture 1">
            <a:extLst>
              <a:ext uri="{FF2B5EF4-FFF2-40B4-BE49-F238E27FC236}">
                <a16:creationId xmlns:a16="http://schemas.microsoft.com/office/drawing/2014/main" id="{57D9D1E4-588D-FBC8-C9BA-A5C533F08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06" y="1422823"/>
            <a:ext cx="5159317" cy="4317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a:extLst>
              <a:ext uri="{FF2B5EF4-FFF2-40B4-BE49-F238E27FC236}">
                <a16:creationId xmlns:a16="http://schemas.microsoft.com/office/drawing/2014/main" id="{79C6F7D8-760E-8CAE-33B0-703910B403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4777" y="1951212"/>
            <a:ext cx="3042248" cy="2712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0A0A6235-C524-9884-6447-0FD216214B43}"/>
              </a:ext>
            </a:extLst>
          </p:cNvPr>
          <p:cNvSpPr txBox="1"/>
          <p:nvPr/>
        </p:nvSpPr>
        <p:spPr>
          <a:xfrm>
            <a:off x="6631914" y="5103668"/>
            <a:ext cx="4955158" cy="1569660"/>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Alcohol has the strongest positive correlation (0.44)</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Density has the strongest negative correlation (-0.31) </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Volatile acidity has a moderate negative correlation (- 0.27) </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 Chlorides also show a negative correlation (-0.20) with quality.</a:t>
            </a:r>
          </a:p>
        </p:txBody>
      </p:sp>
    </p:spTree>
    <p:extLst>
      <p:ext uri="{BB962C8B-B14F-4D97-AF65-F5344CB8AC3E}">
        <p14:creationId xmlns:p14="http://schemas.microsoft.com/office/powerpoint/2010/main" val="992044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370,800+ Winery Stock Photos, Pictures &amp; Royalty-Free Images ...">
            <a:extLst>
              <a:ext uri="{FF2B5EF4-FFF2-40B4-BE49-F238E27FC236}">
                <a16:creationId xmlns:a16="http://schemas.microsoft.com/office/drawing/2014/main" id="{548C3A5F-901C-7340-407C-10D5D31D3A90}"/>
              </a:ext>
            </a:extLst>
          </p:cNvPr>
          <p:cNvPicPr>
            <a:picLocks noChangeAspect="1" noChangeArrowheads="1"/>
          </p:cNvPicPr>
          <p:nvPr/>
        </p:nvPicPr>
        <p:blipFill>
          <a:blip r:embed="rId2">
            <a:duotone>
              <a:prstClr val="black"/>
              <a:schemeClr val="tx2">
                <a:tint val="45000"/>
                <a:satMod val="400000"/>
              </a:schemeClr>
            </a:duotone>
            <a:alphaModFix amt="12000"/>
            <a:extLst>
              <a:ext uri="{28A0092B-C50C-407E-A947-70E740481C1C}">
                <a14:useLocalDpi xmlns:a14="http://schemas.microsoft.com/office/drawing/2010/main" val="0"/>
              </a:ext>
            </a:extLst>
          </a:blip>
          <a:srcRect t="7787"/>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1AE80D8-25E9-440B-F568-87FDC779FDD6}"/>
              </a:ext>
            </a:extLst>
          </p:cNvPr>
          <p:cNvSpPr>
            <a:spLocks noGrp="1"/>
          </p:cNvSpPr>
          <p:nvPr>
            <p:ph type="title"/>
          </p:nvPr>
        </p:nvSpPr>
        <p:spPr>
          <a:xfrm>
            <a:off x="389627" y="279041"/>
            <a:ext cx="10350260" cy="600854"/>
          </a:xfrm>
        </p:spPr>
        <p:txBody>
          <a:bodyPr>
            <a:normAutofit/>
          </a:bodyPr>
          <a:lstStyle/>
          <a:p>
            <a:r>
              <a:rPr lang="en-US" sz="3600" dirty="0">
                <a:latin typeface="Calibri" panose="020F0502020204030204" pitchFamily="34" charset="0"/>
                <a:cs typeface="Calibri" panose="020F0502020204030204" pitchFamily="34" charset="0"/>
              </a:rPr>
              <a:t>Model Comparison</a:t>
            </a:r>
          </a:p>
        </p:txBody>
      </p:sp>
      <p:pic>
        <p:nvPicPr>
          <p:cNvPr id="6146" name="Picture 1">
            <a:extLst>
              <a:ext uri="{FF2B5EF4-FFF2-40B4-BE49-F238E27FC236}">
                <a16:creationId xmlns:a16="http://schemas.microsoft.com/office/drawing/2014/main" id="{A52A2FEC-2177-026D-F8AA-F8BAAE90DA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888" y="1915734"/>
            <a:ext cx="5856780" cy="4169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45BBA911-9C0A-A3C6-8F30-DF67D1469315}"/>
              </a:ext>
            </a:extLst>
          </p:cNvPr>
          <p:cNvSpPr txBox="1"/>
          <p:nvPr/>
        </p:nvSpPr>
        <p:spPr>
          <a:xfrm>
            <a:off x="6944265" y="1946786"/>
            <a:ext cx="4746847" cy="2585323"/>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Accuracy: The proportion of correctly classified instances out of the total instances </a:t>
            </a:r>
          </a:p>
          <a:p>
            <a:pPr marL="2857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Precision: The proportion of correctly predicted positive instances out of all instances predicted as positive. </a:t>
            </a:r>
          </a:p>
          <a:p>
            <a:pPr marL="2857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Recall (Sensitivity): The proportion of correctly predicted positive instances out of all actual positive instances</a:t>
            </a:r>
            <a:r>
              <a:rPr lang="en-US" dirty="0"/>
              <a:t>.</a:t>
            </a:r>
          </a:p>
        </p:txBody>
      </p:sp>
    </p:spTree>
    <p:extLst>
      <p:ext uri="{BB962C8B-B14F-4D97-AF65-F5344CB8AC3E}">
        <p14:creationId xmlns:p14="http://schemas.microsoft.com/office/powerpoint/2010/main" val="2392146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370,800+ Winery Stock Photos, Pictures &amp; Royalty-Free Images ...">
            <a:extLst>
              <a:ext uri="{FF2B5EF4-FFF2-40B4-BE49-F238E27FC236}">
                <a16:creationId xmlns:a16="http://schemas.microsoft.com/office/drawing/2014/main" id="{320CCE93-152C-B5C9-A556-4E6F29D43554}"/>
              </a:ext>
            </a:extLst>
          </p:cNvPr>
          <p:cNvPicPr>
            <a:picLocks noChangeAspect="1" noChangeArrowheads="1"/>
          </p:cNvPicPr>
          <p:nvPr/>
        </p:nvPicPr>
        <p:blipFill>
          <a:blip r:embed="rId2">
            <a:duotone>
              <a:prstClr val="black"/>
              <a:schemeClr val="tx2">
                <a:tint val="45000"/>
                <a:satMod val="400000"/>
              </a:schemeClr>
            </a:duotone>
            <a:alphaModFix amt="12000"/>
            <a:extLst>
              <a:ext uri="{28A0092B-C50C-407E-A947-70E740481C1C}">
                <a14:useLocalDpi xmlns:a14="http://schemas.microsoft.com/office/drawing/2010/main" val="0"/>
              </a:ext>
            </a:extLst>
          </a:blip>
          <a:srcRect t="7787"/>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1AE80D8-25E9-440B-F568-87FDC779FDD6}"/>
              </a:ext>
            </a:extLst>
          </p:cNvPr>
          <p:cNvSpPr>
            <a:spLocks noGrp="1"/>
          </p:cNvSpPr>
          <p:nvPr>
            <p:ph type="title"/>
          </p:nvPr>
        </p:nvSpPr>
        <p:spPr>
          <a:xfrm>
            <a:off x="167148" y="403586"/>
            <a:ext cx="10350260" cy="920529"/>
          </a:xfrm>
        </p:spPr>
        <p:txBody>
          <a:bodyPr>
            <a:normAutofit/>
          </a:bodyPr>
          <a:lstStyle/>
          <a:p>
            <a:r>
              <a:rPr lang="en-US" sz="3600" dirty="0">
                <a:latin typeface="Calibri" panose="020F0502020204030204" pitchFamily="34" charset="0"/>
                <a:cs typeface="Calibri" panose="020F0502020204030204" pitchFamily="34" charset="0"/>
              </a:rPr>
              <a:t>Model Evaluation</a:t>
            </a:r>
          </a:p>
        </p:txBody>
      </p:sp>
      <p:pic>
        <p:nvPicPr>
          <p:cNvPr id="6147" name="Picture 1">
            <a:extLst>
              <a:ext uri="{FF2B5EF4-FFF2-40B4-BE49-F238E27FC236}">
                <a16:creationId xmlns:a16="http://schemas.microsoft.com/office/drawing/2014/main" id="{AE45E651-3785-ECD6-D0C8-5AA915F87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49" y="1846053"/>
            <a:ext cx="6130134" cy="410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a:extLst>
              <a:ext uri="{FF2B5EF4-FFF2-40B4-BE49-F238E27FC236}">
                <a16:creationId xmlns:a16="http://schemas.microsoft.com/office/drawing/2014/main" id="{829FEB8E-4265-AC19-4670-A74803E23035}"/>
              </a:ext>
            </a:extLst>
          </p:cNvPr>
          <p:cNvSpPr>
            <a:spLocks noChangeArrowheads="1"/>
          </p:cNvSpPr>
          <p:nvPr/>
        </p:nvSpPr>
        <p:spPr bwMode="auto">
          <a:xfrm>
            <a:off x="6744566" y="2292329"/>
            <a:ext cx="5280285"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1600" b="1" dirty="0"/>
              <a:t>Random Forest </a:t>
            </a:r>
            <a:r>
              <a:rPr lang="en-US" altLang="en-US" sz="1600" dirty="0"/>
              <a:t>performs best across all metrics with the highest values in accuracy (0.8254), precision (0.8283), and recall (0.8238), shown in dark red.</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600" dirty="0"/>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1600" b="1" dirty="0"/>
              <a:t>Naive Bayes </a:t>
            </a:r>
            <a:r>
              <a:rPr lang="en-US" altLang="en-US" sz="1600" dirty="0"/>
              <a:t>has the lowest performance across all metrics, particularly in accuracy (0.6631), precision (0.6623), and recall (0.6631), represented in blue</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6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sz="1600" b="1" dirty="0"/>
              <a:t>Gradient Boosting</a:t>
            </a:r>
            <a:r>
              <a:rPr lang="en-US" sz="1600" dirty="0"/>
              <a:t>, </a:t>
            </a:r>
            <a:r>
              <a:rPr lang="en-US" sz="1600" b="1" dirty="0"/>
              <a:t>Decision Tree</a:t>
            </a:r>
            <a:r>
              <a:rPr lang="en-US" sz="1600" dirty="0"/>
              <a:t>, and </a:t>
            </a:r>
            <a:r>
              <a:rPr lang="en-US" sz="1600" b="1" dirty="0"/>
              <a:t>SVM</a:t>
            </a:r>
            <a:r>
              <a:rPr lang="en-US" sz="1600" dirty="0"/>
              <a:t>, show moderate performance, mostly in the range of 0.7-0.76 across metrics.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3966745"/>
      </p:ext>
    </p:extLst>
  </p:cSld>
  <p:clrMapOvr>
    <a:masterClrMapping/>
  </p:clrMapOvr>
</p:sld>
</file>

<file path=ppt/theme/theme1.xml><?xml version="1.0" encoding="utf-8"?>
<a:theme xmlns:a="http://schemas.openxmlformats.org/drawingml/2006/main" name="Terra">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9">
    <wetp:webextensionref xmlns:r="http://schemas.openxmlformats.org/officeDocument/2006/relationships" r:id="rId1"/>
  </wetp:taskpane>
  <wetp:taskpane dockstate="right" visibility="0" width="438" row="1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D052835B-3998-4D23-A4F2-65023961494D}">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0F8E148C-EEA3-4614-918D-EC5CF0CCC5A6}">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2480</TotalTime>
  <Words>1315</Words>
  <Application>Microsoft Macintosh PowerPoint</Application>
  <PresentationFormat>Widescreen</PresentationFormat>
  <Paragraphs>125</Paragraphs>
  <Slides>17</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SimSun</vt:lpstr>
      <vt:lpstr>-apple-system</vt:lpstr>
      <vt:lpstr>Aptos</vt:lpstr>
      <vt:lpstr>Arial</vt:lpstr>
      <vt:lpstr>Calibri</vt:lpstr>
      <vt:lpstr>Corbel</vt:lpstr>
      <vt:lpstr>Poppins</vt:lpstr>
      <vt:lpstr>Symbol</vt:lpstr>
      <vt:lpstr>Times New Roman</vt:lpstr>
      <vt:lpstr>Terra</vt:lpstr>
      <vt:lpstr>Depth</vt:lpstr>
      <vt:lpstr>PowerPoint Presentation</vt:lpstr>
      <vt:lpstr>PowerPoint Presentation</vt:lpstr>
      <vt:lpstr>Abstract</vt:lpstr>
      <vt:lpstr>Literature Review</vt:lpstr>
      <vt:lpstr>Methodology</vt:lpstr>
      <vt:lpstr>PowerPoint Presentation</vt:lpstr>
      <vt:lpstr>Exploratory Data Analysis</vt:lpstr>
      <vt:lpstr>Model Comparison</vt:lpstr>
      <vt:lpstr>Model Evaluation</vt:lpstr>
      <vt:lpstr> Distribution of Wine Quality Categories </vt:lpstr>
      <vt:lpstr>Results: Best performing model</vt:lpstr>
      <vt:lpstr>Results: Best performing model</vt:lpstr>
      <vt:lpstr> AUC-ROC Curve Comparison </vt:lpstr>
      <vt:lpstr>Limitations</vt:lpstr>
      <vt:lpstr>Future Work</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Smita Karande</dc:creator>
  <cp:lastModifiedBy>Jakkala, Sai Srujana</cp:lastModifiedBy>
  <cp:revision>5</cp:revision>
  <dcterms:created xsi:type="dcterms:W3CDTF">2024-10-13T14:24:45Z</dcterms:created>
  <dcterms:modified xsi:type="dcterms:W3CDTF">2024-10-15T19:59:35Z</dcterms:modified>
</cp:coreProperties>
</file>