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1" r:id="rId4"/>
    <p:sldId id="257" r:id="rId5"/>
    <p:sldId id="258" r:id="rId6"/>
    <p:sldId id="263" r:id="rId7"/>
    <p:sldId id="259"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F8E106-9E48-8DB9-3DD5-F556A8B4ADB4}" v="259" dt="2024-09-17T01:01:45.443"/>
    <p1510:client id="{678B6BF7-6AF2-B8F3-0CFB-484D1BFD7649}" v="3" dt="2024-09-17T01:34:16.198"/>
    <p1510:client id="{CC33331F-6225-7EFD-2201-991145964DBF}" v="157" dt="2024-09-16T17:07:43.481"/>
    <p1510:client id="{DD0F6EB9-91CF-4D00-DD0C-11158C6A28E5}" v="157" dt="2024-09-16T17:29:22.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2A4DA-F812-436C-A9F2-9A745D038C4E}"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4F37E63C-99E3-47D7-ABF7-D01E9FF2D4A5}">
      <dgm:prSet/>
      <dgm:spPr/>
      <dgm:t>
        <a:bodyPr/>
        <a:lstStyle/>
        <a:p>
          <a:pPr>
            <a:defRPr cap="all"/>
          </a:pPr>
          <a:r>
            <a:rPr lang="en-US"/>
            <a:t>1. Personalized Wellness Plans</a:t>
          </a:r>
        </a:p>
      </dgm:t>
    </dgm:pt>
    <dgm:pt modelId="{80DCFAA9-481A-4B5C-9A2F-17FBB303C056}" type="parTrans" cxnId="{0BCA1D61-60E8-41C7-9358-11E183BEC6A4}">
      <dgm:prSet/>
      <dgm:spPr/>
      <dgm:t>
        <a:bodyPr/>
        <a:lstStyle/>
        <a:p>
          <a:endParaRPr lang="en-US"/>
        </a:p>
      </dgm:t>
    </dgm:pt>
    <dgm:pt modelId="{7D5E554B-0DBB-4FA0-855D-DE889120E831}" type="sibTrans" cxnId="{0BCA1D61-60E8-41C7-9358-11E183BEC6A4}">
      <dgm:prSet/>
      <dgm:spPr/>
      <dgm:t>
        <a:bodyPr/>
        <a:lstStyle/>
        <a:p>
          <a:endParaRPr lang="en-US"/>
        </a:p>
      </dgm:t>
    </dgm:pt>
    <dgm:pt modelId="{E85CD9FE-B1ED-4F09-8EB0-360DFE59BA2D}">
      <dgm:prSet/>
      <dgm:spPr/>
      <dgm:t>
        <a:bodyPr/>
        <a:lstStyle/>
        <a:p>
          <a:pPr>
            <a:defRPr cap="all"/>
          </a:pPr>
          <a:r>
            <a:rPr lang="en-US"/>
            <a:t>2. Efficient Resource Allocation</a:t>
          </a:r>
        </a:p>
      </dgm:t>
    </dgm:pt>
    <dgm:pt modelId="{BDA09D9B-A722-4F1F-A663-36E5C40F3667}" type="parTrans" cxnId="{D436AFB1-19FE-403A-B545-ED3B865A9A4D}">
      <dgm:prSet/>
      <dgm:spPr/>
      <dgm:t>
        <a:bodyPr/>
        <a:lstStyle/>
        <a:p>
          <a:endParaRPr lang="en-US"/>
        </a:p>
      </dgm:t>
    </dgm:pt>
    <dgm:pt modelId="{67AE40DB-1541-41A9-8BBA-358BC23D79D4}" type="sibTrans" cxnId="{D436AFB1-19FE-403A-B545-ED3B865A9A4D}">
      <dgm:prSet/>
      <dgm:spPr/>
      <dgm:t>
        <a:bodyPr/>
        <a:lstStyle/>
        <a:p>
          <a:endParaRPr lang="en-US"/>
        </a:p>
      </dgm:t>
    </dgm:pt>
    <dgm:pt modelId="{317C1FD9-4613-4F9C-8B52-A20BF26E93AE}">
      <dgm:prSet/>
      <dgm:spPr/>
      <dgm:t>
        <a:bodyPr/>
        <a:lstStyle/>
        <a:p>
          <a:pPr>
            <a:defRPr cap="all"/>
          </a:pPr>
          <a:r>
            <a:rPr lang="en-US"/>
            <a:t>3. Predictive Health Interventions</a:t>
          </a:r>
        </a:p>
      </dgm:t>
    </dgm:pt>
    <dgm:pt modelId="{212BC352-45F0-4E72-AF6A-8E49663FB7BB}" type="parTrans" cxnId="{6B729DC5-2D88-414D-8E9A-D31AF7E13B03}">
      <dgm:prSet/>
      <dgm:spPr/>
      <dgm:t>
        <a:bodyPr/>
        <a:lstStyle/>
        <a:p>
          <a:endParaRPr lang="en-US"/>
        </a:p>
      </dgm:t>
    </dgm:pt>
    <dgm:pt modelId="{E2443F81-5A9B-4458-AA63-0DFF2531AC18}" type="sibTrans" cxnId="{6B729DC5-2D88-414D-8E9A-D31AF7E13B03}">
      <dgm:prSet/>
      <dgm:spPr/>
      <dgm:t>
        <a:bodyPr/>
        <a:lstStyle/>
        <a:p>
          <a:endParaRPr lang="en-US"/>
        </a:p>
      </dgm:t>
    </dgm:pt>
    <dgm:pt modelId="{B8229917-4D26-4D57-8692-AD49AD4E5F9C}">
      <dgm:prSet/>
      <dgm:spPr/>
      <dgm:t>
        <a:bodyPr/>
        <a:lstStyle/>
        <a:p>
          <a:pPr>
            <a:defRPr cap="all"/>
          </a:pPr>
          <a:r>
            <a:rPr lang="en-US"/>
            <a:t>4. Improved Health Outcomes</a:t>
          </a:r>
        </a:p>
      </dgm:t>
    </dgm:pt>
    <dgm:pt modelId="{79C6AB5C-A3CD-4F07-8282-AF22A7CC568A}" type="parTrans" cxnId="{6856E472-490C-4896-BC17-44DE7044F09B}">
      <dgm:prSet/>
      <dgm:spPr/>
      <dgm:t>
        <a:bodyPr/>
        <a:lstStyle/>
        <a:p>
          <a:endParaRPr lang="en-US"/>
        </a:p>
      </dgm:t>
    </dgm:pt>
    <dgm:pt modelId="{65C25EA8-0B82-40AF-A0EB-44448163F10C}" type="sibTrans" cxnId="{6856E472-490C-4896-BC17-44DE7044F09B}">
      <dgm:prSet/>
      <dgm:spPr/>
      <dgm:t>
        <a:bodyPr/>
        <a:lstStyle/>
        <a:p>
          <a:endParaRPr lang="en-US"/>
        </a:p>
      </dgm:t>
    </dgm:pt>
    <dgm:pt modelId="{010B5883-D51D-473C-9E24-B6CA4F484073}" type="pres">
      <dgm:prSet presAssocID="{1E72A4DA-F812-436C-A9F2-9A745D038C4E}" presName="root" presStyleCnt="0">
        <dgm:presLayoutVars>
          <dgm:dir/>
          <dgm:resizeHandles val="exact"/>
        </dgm:presLayoutVars>
      </dgm:prSet>
      <dgm:spPr/>
    </dgm:pt>
    <dgm:pt modelId="{BFC1A3FF-B9CE-4826-A9A1-ECFF9D1AD330}" type="pres">
      <dgm:prSet presAssocID="{4F37E63C-99E3-47D7-ABF7-D01E9FF2D4A5}" presName="compNode" presStyleCnt="0"/>
      <dgm:spPr/>
    </dgm:pt>
    <dgm:pt modelId="{649BF178-A82B-4A1B-800A-D93B23D1D32B}" type="pres">
      <dgm:prSet presAssocID="{4F37E63C-99E3-47D7-ABF7-D01E9FF2D4A5}" presName="iconBgRect" presStyleLbl="bgShp" presStyleIdx="0" presStyleCnt="4"/>
      <dgm:spPr/>
    </dgm:pt>
    <dgm:pt modelId="{5C32E3EF-9D49-4DA2-99C5-1EBF85C98D0E}" type="pres">
      <dgm:prSet presAssocID="{4F37E63C-99E3-47D7-ABF7-D01E9FF2D4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1DFE29B-A2EE-4114-A0F7-1F94BD0834CD}" type="pres">
      <dgm:prSet presAssocID="{4F37E63C-99E3-47D7-ABF7-D01E9FF2D4A5}" presName="spaceRect" presStyleCnt="0"/>
      <dgm:spPr/>
    </dgm:pt>
    <dgm:pt modelId="{07D4CE77-4A3D-4B24-9A47-A48261D29521}" type="pres">
      <dgm:prSet presAssocID="{4F37E63C-99E3-47D7-ABF7-D01E9FF2D4A5}" presName="textRect" presStyleLbl="revTx" presStyleIdx="0" presStyleCnt="4">
        <dgm:presLayoutVars>
          <dgm:chMax val="1"/>
          <dgm:chPref val="1"/>
        </dgm:presLayoutVars>
      </dgm:prSet>
      <dgm:spPr/>
    </dgm:pt>
    <dgm:pt modelId="{F230FBD7-306C-418A-B478-8D2A89AD1227}" type="pres">
      <dgm:prSet presAssocID="{7D5E554B-0DBB-4FA0-855D-DE889120E831}" presName="sibTrans" presStyleCnt="0"/>
      <dgm:spPr/>
    </dgm:pt>
    <dgm:pt modelId="{679872CD-E15B-44DF-8593-F5DAE70F44C2}" type="pres">
      <dgm:prSet presAssocID="{E85CD9FE-B1ED-4F09-8EB0-360DFE59BA2D}" presName="compNode" presStyleCnt="0"/>
      <dgm:spPr/>
    </dgm:pt>
    <dgm:pt modelId="{3684709A-6F83-43EF-8421-DDE55796D548}" type="pres">
      <dgm:prSet presAssocID="{E85CD9FE-B1ED-4F09-8EB0-360DFE59BA2D}" presName="iconBgRect" presStyleLbl="bgShp" presStyleIdx="1" presStyleCnt="4"/>
      <dgm:spPr/>
    </dgm:pt>
    <dgm:pt modelId="{C53DBDD3-AAE3-4EC3-AE7C-D1E47BF29C63}" type="pres">
      <dgm:prSet presAssocID="{E85CD9FE-B1ED-4F09-8EB0-360DFE59BA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F735EA7-1C3A-4AD5-87F0-887A2DE66FCF}" type="pres">
      <dgm:prSet presAssocID="{E85CD9FE-B1ED-4F09-8EB0-360DFE59BA2D}" presName="spaceRect" presStyleCnt="0"/>
      <dgm:spPr/>
    </dgm:pt>
    <dgm:pt modelId="{34745552-C162-445E-8A2E-6F05C63530CD}" type="pres">
      <dgm:prSet presAssocID="{E85CD9FE-B1ED-4F09-8EB0-360DFE59BA2D}" presName="textRect" presStyleLbl="revTx" presStyleIdx="1" presStyleCnt="4">
        <dgm:presLayoutVars>
          <dgm:chMax val="1"/>
          <dgm:chPref val="1"/>
        </dgm:presLayoutVars>
      </dgm:prSet>
      <dgm:spPr/>
    </dgm:pt>
    <dgm:pt modelId="{6A4DACAC-3691-4432-8E5C-9309A08329CD}" type="pres">
      <dgm:prSet presAssocID="{67AE40DB-1541-41A9-8BBA-358BC23D79D4}" presName="sibTrans" presStyleCnt="0"/>
      <dgm:spPr/>
    </dgm:pt>
    <dgm:pt modelId="{430024A1-0870-49EC-81DF-0FB81476D3C9}" type="pres">
      <dgm:prSet presAssocID="{317C1FD9-4613-4F9C-8B52-A20BF26E93AE}" presName="compNode" presStyleCnt="0"/>
      <dgm:spPr/>
    </dgm:pt>
    <dgm:pt modelId="{7DE499BD-EB3B-4D0E-8211-4AA3A4995987}" type="pres">
      <dgm:prSet presAssocID="{317C1FD9-4613-4F9C-8B52-A20BF26E93AE}" presName="iconBgRect" presStyleLbl="bgShp" presStyleIdx="2" presStyleCnt="4"/>
      <dgm:spPr/>
    </dgm:pt>
    <dgm:pt modelId="{E98D5E6A-8256-4F05-A203-C07E3B1FC364}" type="pres">
      <dgm:prSet presAssocID="{317C1FD9-4613-4F9C-8B52-A20BF26E93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D9E33293-DB04-4FB2-B738-519916867601}" type="pres">
      <dgm:prSet presAssocID="{317C1FD9-4613-4F9C-8B52-A20BF26E93AE}" presName="spaceRect" presStyleCnt="0"/>
      <dgm:spPr/>
    </dgm:pt>
    <dgm:pt modelId="{442ED5D1-D8C6-45CB-9767-E3A196D11557}" type="pres">
      <dgm:prSet presAssocID="{317C1FD9-4613-4F9C-8B52-A20BF26E93AE}" presName="textRect" presStyleLbl="revTx" presStyleIdx="2" presStyleCnt="4">
        <dgm:presLayoutVars>
          <dgm:chMax val="1"/>
          <dgm:chPref val="1"/>
        </dgm:presLayoutVars>
      </dgm:prSet>
      <dgm:spPr/>
    </dgm:pt>
    <dgm:pt modelId="{C0CE4D5A-E9F1-49D3-9284-DE22420A7405}" type="pres">
      <dgm:prSet presAssocID="{E2443F81-5A9B-4458-AA63-0DFF2531AC18}" presName="sibTrans" presStyleCnt="0"/>
      <dgm:spPr/>
    </dgm:pt>
    <dgm:pt modelId="{43EF9E5D-0C5D-4C89-B83B-50EC58D30ED8}" type="pres">
      <dgm:prSet presAssocID="{B8229917-4D26-4D57-8692-AD49AD4E5F9C}" presName="compNode" presStyleCnt="0"/>
      <dgm:spPr/>
    </dgm:pt>
    <dgm:pt modelId="{ABAFDF21-A3DB-499E-9788-30DD54D18DF4}" type="pres">
      <dgm:prSet presAssocID="{B8229917-4D26-4D57-8692-AD49AD4E5F9C}" presName="iconBgRect" presStyleLbl="bgShp" presStyleIdx="3" presStyleCnt="4"/>
      <dgm:spPr/>
    </dgm:pt>
    <dgm:pt modelId="{66031A73-3537-4CE5-8C68-35ED641162FD}" type="pres">
      <dgm:prSet presAssocID="{B8229917-4D26-4D57-8692-AD49AD4E5F9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66612EC9-ADB2-4364-99E4-66D49CC1F18F}" type="pres">
      <dgm:prSet presAssocID="{B8229917-4D26-4D57-8692-AD49AD4E5F9C}" presName="spaceRect" presStyleCnt="0"/>
      <dgm:spPr/>
    </dgm:pt>
    <dgm:pt modelId="{4A1F3C24-847B-449C-8565-817616717534}" type="pres">
      <dgm:prSet presAssocID="{B8229917-4D26-4D57-8692-AD49AD4E5F9C}" presName="textRect" presStyleLbl="revTx" presStyleIdx="3" presStyleCnt="4">
        <dgm:presLayoutVars>
          <dgm:chMax val="1"/>
          <dgm:chPref val="1"/>
        </dgm:presLayoutVars>
      </dgm:prSet>
      <dgm:spPr/>
    </dgm:pt>
  </dgm:ptLst>
  <dgm:cxnLst>
    <dgm:cxn modelId="{6B1D3F1A-04C2-4B9A-A35D-D41179387EB5}" type="presOf" srcId="{B8229917-4D26-4D57-8692-AD49AD4E5F9C}" destId="{4A1F3C24-847B-449C-8565-817616717534}" srcOrd="0" destOrd="0" presId="urn:microsoft.com/office/officeart/2018/5/layout/IconCircleLabelList"/>
    <dgm:cxn modelId="{0BCA1D61-60E8-41C7-9358-11E183BEC6A4}" srcId="{1E72A4DA-F812-436C-A9F2-9A745D038C4E}" destId="{4F37E63C-99E3-47D7-ABF7-D01E9FF2D4A5}" srcOrd="0" destOrd="0" parTransId="{80DCFAA9-481A-4B5C-9A2F-17FBB303C056}" sibTransId="{7D5E554B-0DBB-4FA0-855D-DE889120E831}"/>
    <dgm:cxn modelId="{0F7EB443-C316-4775-B764-E5FC24F16817}" type="presOf" srcId="{E85CD9FE-B1ED-4F09-8EB0-360DFE59BA2D}" destId="{34745552-C162-445E-8A2E-6F05C63530CD}" srcOrd="0" destOrd="0" presId="urn:microsoft.com/office/officeart/2018/5/layout/IconCircleLabelList"/>
    <dgm:cxn modelId="{6856E472-490C-4896-BC17-44DE7044F09B}" srcId="{1E72A4DA-F812-436C-A9F2-9A745D038C4E}" destId="{B8229917-4D26-4D57-8692-AD49AD4E5F9C}" srcOrd="3" destOrd="0" parTransId="{79C6AB5C-A3CD-4F07-8282-AF22A7CC568A}" sibTransId="{65C25EA8-0B82-40AF-A0EB-44448163F10C}"/>
    <dgm:cxn modelId="{7465F87C-513C-4A00-99B4-8B132506F660}" type="presOf" srcId="{317C1FD9-4613-4F9C-8B52-A20BF26E93AE}" destId="{442ED5D1-D8C6-45CB-9767-E3A196D11557}" srcOrd="0" destOrd="0" presId="urn:microsoft.com/office/officeart/2018/5/layout/IconCircleLabelList"/>
    <dgm:cxn modelId="{D436AFB1-19FE-403A-B545-ED3B865A9A4D}" srcId="{1E72A4DA-F812-436C-A9F2-9A745D038C4E}" destId="{E85CD9FE-B1ED-4F09-8EB0-360DFE59BA2D}" srcOrd="1" destOrd="0" parTransId="{BDA09D9B-A722-4F1F-A663-36E5C40F3667}" sibTransId="{67AE40DB-1541-41A9-8BBA-358BC23D79D4}"/>
    <dgm:cxn modelId="{6B729DC5-2D88-414D-8E9A-D31AF7E13B03}" srcId="{1E72A4DA-F812-436C-A9F2-9A745D038C4E}" destId="{317C1FD9-4613-4F9C-8B52-A20BF26E93AE}" srcOrd="2" destOrd="0" parTransId="{212BC352-45F0-4E72-AF6A-8E49663FB7BB}" sibTransId="{E2443F81-5A9B-4458-AA63-0DFF2531AC18}"/>
    <dgm:cxn modelId="{AA3A79DE-DD79-4013-A229-DDFE181D6F8B}" type="presOf" srcId="{4F37E63C-99E3-47D7-ABF7-D01E9FF2D4A5}" destId="{07D4CE77-4A3D-4B24-9A47-A48261D29521}" srcOrd="0" destOrd="0" presId="urn:microsoft.com/office/officeart/2018/5/layout/IconCircleLabelList"/>
    <dgm:cxn modelId="{7BB766E2-EF37-487B-A838-63CE1756A9A6}" type="presOf" srcId="{1E72A4DA-F812-436C-A9F2-9A745D038C4E}" destId="{010B5883-D51D-473C-9E24-B6CA4F484073}" srcOrd="0" destOrd="0" presId="urn:microsoft.com/office/officeart/2018/5/layout/IconCircleLabelList"/>
    <dgm:cxn modelId="{E5A397E2-4DD6-4C54-97D3-55BE8A5EA386}" type="presParOf" srcId="{010B5883-D51D-473C-9E24-B6CA4F484073}" destId="{BFC1A3FF-B9CE-4826-A9A1-ECFF9D1AD330}" srcOrd="0" destOrd="0" presId="urn:microsoft.com/office/officeart/2018/5/layout/IconCircleLabelList"/>
    <dgm:cxn modelId="{F5132209-BFE0-4CC3-AFB8-28300F7A4179}" type="presParOf" srcId="{BFC1A3FF-B9CE-4826-A9A1-ECFF9D1AD330}" destId="{649BF178-A82B-4A1B-800A-D93B23D1D32B}" srcOrd="0" destOrd="0" presId="urn:microsoft.com/office/officeart/2018/5/layout/IconCircleLabelList"/>
    <dgm:cxn modelId="{CF3EA77E-EBE4-4D63-975A-7C846EB633C7}" type="presParOf" srcId="{BFC1A3FF-B9CE-4826-A9A1-ECFF9D1AD330}" destId="{5C32E3EF-9D49-4DA2-99C5-1EBF85C98D0E}" srcOrd="1" destOrd="0" presId="urn:microsoft.com/office/officeart/2018/5/layout/IconCircleLabelList"/>
    <dgm:cxn modelId="{91FC44B5-B9B6-49AB-AA34-C97FD0540B57}" type="presParOf" srcId="{BFC1A3FF-B9CE-4826-A9A1-ECFF9D1AD330}" destId="{C1DFE29B-A2EE-4114-A0F7-1F94BD0834CD}" srcOrd="2" destOrd="0" presId="urn:microsoft.com/office/officeart/2018/5/layout/IconCircleLabelList"/>
    <dgm:cxn modelId="{47B17F97-8974-4451-BD09-647494E1383B}" type="presParOf" srcId="{BFC1A3FF-B9CE-4826-A9A1-ECFF9D1AD330}" destId="{07D4CE77-4A3D-4B24-9A47-A48261D29521}" srcOrd="3" destOrd="0" presId="urn:microsoft.com/office/officeart/2018/5/layout/IconCircleLabelList"/>
    <dgm:cxn modelId="{B8DBF860-4AF2-44DC-8CBF-F08A07FA06CD}" type="presParOf" srcId="{010B5883-D51D-473C-9E24-B6CA4F484073}" destId="{F230FBD7-306C-418A-B478-8D2A89AD1227}" srcOrd="1" destOrd="0" presId="urn:microsoft.com/office/officeart/2018/5/layout/IconCircleLabelList"/>
    <dgm:cxn modelId="{1FDE98B6-0E3D-4B67-8D5F-C14735A238FF}" type="presParOf" srcId="{010B5883-D51D-473C-9E24-B6CA4F484073}" destId="{679872CD-E15B-44DF-8593-F5DAE70F44C2}" srcOrd="2" destOrd="0" presId="urn:microsoft.com/office/officeart/2018/5/layout/IconCircleLabelList"/>
    <dgm:cxn modelId="{350EFD28-E05D-4052-A8C6-E7A748463452}" type="presParOf" srcId="{679872CD-E15B-44DF-8593-F5DAE70F44C2}" destId="{3684709A-6F83-43EF-8421-DDE55796D548}" srcOrd="0" destOrd="0" presId="urn:microsoft.com/office/officeart/2018/5/layout/IconCircleLabelList"/>
    <dgm:cxn modelId="{7D5167E9-A18C-4B76-8FDB-E93460A3B48F}" type="presParOf" srcId="{679872CD-E15B-44DF-8593-F5DAE70F44C2}" destId="{C53DBDD3-AAE3-4EC3-AE7C-D1E47BF29C63}" srcOrd="1" destOrd="0" presId="urn:microsoft.com/office/officeart/2018/5/layout/IconCircleLabelList"/>
    <dgm:cxn modelId="{9D84A87C-774A-49AB-9209-49097DD3AE03}" type="presParOf" srcId="{679872CD-E15B-44DF-8593-F5DAE70F44C2}" destId="{CF735EA7-1C3A-4AD5-87F0-887A2DE66FCF}" srcOrd="2" destOrd="0" presId="urn:microsoft.com/office/officeart/2018/5/layout/IconCircleLabelList"/>
    <dgm:cxn modelId="{7F4734CA-19AF-422B-B6C1-10D9750FA357}" type="presParOf" srcId="{679872CD-E15B-44DF-8593-F5DAE70F44C2}" destId="{34745552-C162-445E-8A2E-6F05C63530CD}" srcOrd="3" destOrd="0" presId="urn:microsoft.com/office/officeart/2018/5/layout/IconCircleLabelList"/>
    <dgm:cxn modelId="{50A3EBE7-FFEA-49EE-88B2-5632FE1E5B09}" type="presParOf" srcId="{010B5883-D51D-473C-9E24-B6CA4F484073}" destId="{6A4DACAC-3691-4432-8E5C-9309A08329CD}" srcOrd="3" destOrd="0" presId="urn:microsoft.com/office/officeart/2018/5/layout/IconCircleLabelList"/>
    <dgm:cxn modelId="{CC4AE749-2F34-4646-883B-2FD0C83B6E6C}" type="presParOf" srcId="{010B5883-D51D-473C-9E24-B6CA4F484073}" destId="{430024A1-0870-49EC-81DF-0FB81476D3C9}" srcOrd="4" destOrd="0" presId="urn:microsoft.com/office/officeart/2018/5/layout/IconCircleLabelList"/>
    <dgm:cxn modelId="{35DFC66F-2673-492F-AF85-EF8AF73C6C7C}" type="presParOf" srcId="{430024A1-0870-49EC-81DF-0FB81476D3C9}" destId="{7DE499BD-EB3B-4D0E-8211-4AA3A4995987}" srcOrd="0" destOrd="0" presId="urn:microsoft.com/office/officeart/2018/5/layout/IconCircleLabelList"/>
    <dgm:cxn modelId="{9CBAE37C-EC81-4EE0-BB98-9B757FF05265}" type="presParOf" srcId="{430024A1-0870-49EC-81DF-0FB81476D3C9}" destId="{E98D5E6A-8256-4F05-A203-C07E3B1FC364}" srcOrd="1" destOrd="0" presId="urn:microsoft.com/office/officeart/2018/5/layout/IconCircleLabelList"/>
    <dgm:cxn modelId="{E61FE8D6-0B02-4718-B487-40353EE40098}" type="presParOf" srcId="{430024A1-0870-49EC-81DF-0FB81476D3C9}" destId="{D9E33293-DB04-4FB2-B738-519916867601}" srcOrd="2" destOrd="0" presId="urn:microsoft.com/office/officeart/2018/5/layout/IconCircleLabelList"/>
    <dgm:cxn modelId="{A4292CD8-D88F-4C08-AF32-372FAA0CEAF3}" type="presParOf" srcId="{430024A1-0870-49EC-81DF-0FB81476D3C9}" destId="{442ED5D1-D8C6-45CB-9767-E3A196D11557}" srcOrd="3" destOrd="0" presId="urn:microsoft.com/office/officeart/2018/5/layout/IconCircleLabelList"/>
    <dgm:cxn modelId="{BBF5F3B7-D9C9-4EE8-A13F-76C8737820F7}" type="presParOf" srcId="{010B5883-D51D-473C-9E24-B6CA4F484073}" destId="{C0CE4D5A-E9F1-49D3-9284-DE22420A7405}" srcOrd="5" destOrd="0" presId="urn:microsoft.com/office/officeart/2018/5/layout/IconCircleLabelList"/>
    <dgm:cxn modelId="{F0145D7E-88B7-4C20-AC3C-E35D59F75E6B}" type="presParOf" srcId="{010B5883-D51D-473C-9E24-B6CA4F484073}" destId="{43EF9E5D-0C5D-4C89-B83B-50EC58D30ED8}" srcOrd="6" destOrd="0" presId="urn:microsoft.com/office/officeart/2018/5/layout/IconCircleLabelList"/>
    <dgm:cxn modelId="{09AC4EE0-DD0C-46EE-82E8-857DF5693D43}" type="presParOf" srcId="{43EF9E5D-0C5D-4C89-B83B-50EC58D30ED8}" destId="{ABAFDF21-A3DB-499E-9788-30DD54D18DF4}" srcOrd="0" destOrd="0" presId="urn:microsoft.com/office/officeart/2018/5/layout/IconCircleLabelList"/>
    <dgm:cxn modelId="{9248A4AE-D062-4E85-93E7-340BF175925F}" type="presParOf" srcId="{43EF9E5D-0C5D-4C89-B83B-50EC58D30ED8}" destId="{66031A73-3537-4CE5-8C68-35ED641162FD}" srcOrd="1" destOrd="0" presId="urn:microsoft.com/office/officeart/2018/5/layout/IconCircleLabelList"/>
    <dgm:cxn modelId="{343F7530-9D94-49BD-92D8-8AA773C95A10}" type="presParOf" srcId="{43EF9E5D-0C5D-4C89-B83B-50EC58D30ED8}" destId="{66612EC9-ADB2-4364-99E4-66D49CC1F18F}" srcOrd="2" destOrd="0" presId="urn:microsoft.com/office/officeart/2018/5/layout/IconCircleLabelList"/>
    <dgm:cxn modelId="{329FEDBE-E829-4C24-92D0-3ACD8A90E259}" type="presParOf" srcId="{43EF9E5D-0C5D-4C89-B83B-50EC58D30ED8}" destId="{4A1F3C24-847B-449C-8565-81761671753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BF178-A82B-4A1B-800A-D93B23D1D32B}">
      <dsp:nvSpPr>
        <dsp:cNvPr id="0" name=""/>
        <dsp:cNvSpPr/>
      </dsp:nvSpPr>
      <dsp:spPr>
        <a:xfrm>
          <a:off x="906836" y="504288"/>
          <a:ext cx="1261236" cy="126123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32E3EF-9D49-4DA2-99C5-1EBF85C98D0E}">
      <dsp:nvSpPr>
        <dsp:cNvPr id="0" name=""/>
        <dsp:cNvSpPr/>
      </dsp:nvSpPr>
      <dsp:spPr>
        <a:xfrm>
          <a:off x="1175624" y="773076"/>
          <a:ext cx="723660" cy="723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D4CE77-4A3D-4B24-9A47-A48261D29521}">
      <dsp:nvSpPr>
        <dsp:cNvPr id="0" name=""/>
        <dsp:cNvSpPr/>
      </dsp:nvSpPr>
      <dsp:spPr>
        <a:xfrm>
          <a:off x="503654" y="2158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1. Personalized Wellness Plans</a:t>
          </a:r>
        </a:p>
      </dsp:txBody>
      <dsp:txXfrm>
        <a:off x="503654" y="2158369"/>
        <a:ext cx="2067600" cy="720000"/>
      </dsp:txXfrm>
    </dsp:sp>
    <dsp:sp modelId="{3684709A-6F83-43EF-8421-DDE55796D548}">
      <dsp:nvSpPr>
        <dsp:cNvPr id="0" name=""/>
        <dsp:cNvSpPr/>
      </dsp:nvSpPr>
      <dsp:spPr>
        <a:xfrm>
          <a:off x="3336266" y="504288"/>
          <a:ext cx="1261236" cy="126123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DBDD3-AAE3-4EC3-AE7C-D1E47BF29C63}">
      <dsp:nvSpPr>
        <dsp:cNvPr id="0" name=""/>
        <dsp:cNvSpPr/>
      </dsp:nvSpPr>
      <dsp:spPr>
        <a:xfrm>
          <a:off x="3605054" y="773076"/>
          <a:ext cx="723660" cy="723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745552-C162-445E-8A2E-6F05C63530CD}">
      <dsp:nvSpPr>
        <dsp:cNvPr id="0" name=""/>
        <dsp:cNvSpPr/>
      </dsp:nvSpPr>
      <dsp:spPr>
        <a:xfrm>
          <a:off x="2933084" y="2158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2. Efficient Resource Allocation</a:t>
          </a:r>
        </a:p>
      </dsp:txBody>
      <dsp:txXfrm>
        <a:off x="2933084" y="2158369"/>
        <a:ext cx="2067600" cy="720000"/>
      </dsp:txXfrm>
    </dsp:sp>
    <dsp:sp modelId="{7DE499BD-EB3B-4D0E-8211-4AA3A4995987}">
      <dsp:nvSpPr>
        <dsp:cNvPr id="0" name=""/>
        <dsp:cNvSpPr/>
      </dsp:nvSpPr>
      <dsp:spPr>
        <a:xfrm>
          <a:off x="5765696" y="504288"/>
          <a:ext cx="1261236" cy="126123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8D5E6A-8256-4F05-A203-C07E3B1FC364}">
      <dsp:nvSpPr>
        <dsp:cNvPr id="0" name=""/>
        <dsp:cNvSpPr/>
      </dsp:nvSpPr>
      <dsp:spPr>
        <a:xfrm>
          <a:off x="6034484" y="773076"/>
          <a:ext cx="723660" cy="723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2ED5D1-D8C6-45CB-9767-E3A196D11557}">
      <dsp:nvSpPr>
        <dsp:cNvPr id="0" name=""/>
        <dsp:cNvSpPr/>
      </dsp:nvSpPr>
      <dsp:spPr>
        <a:xfrm>
          <a:off x="5362514" y="2158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3. Predictive Health Interventions</a:t>
          </a:r>
        </a:p>
      </dsp:txBody>
      <dsp:txXfrm>
        <a:off x="5362514" y="2158369"/>
        <a:ext cx="2067600" cy="720000"/>
      </dsp:txXfrm>
    </dsp:sp>
    <dsp:sp modelId="{ABAFDF21-A3DB-499E-9788-30DD54D18DF4}">
      <dsp:nvSpPr>
        <dsp:cNvPr id="0" name=""/>
        <dsp:cNvSpPr/>
      </dsp:nvSpPr>
      <dsp:spPr>
        <a:xfrm>
          <a:off x="8195127" y="504288"/>
          <a:ext cx="1261236" cy="126123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031A73-3537-4CE5-8C68-35ED641162FD}">
      <dsp:nvSpPr>
        <dsp:cNvPr id="0" name=""/>
        <dsp:cNvSpPr/>
      </dsp:nvSpPr>
      <dsp:spPr>
        <a:xfrm>
          <a:off x="8463915" y="773076"/>
          <a:ext cx="723660" cy="723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1F3C24-847B-449C-8565-817616717534}">
      <dsp:nvSpPr>
        <dsp:cNvPr id="0" name=""/>
        <dsp:cNvSpPr/>
      </dsp:nvSpPr>
      <dsp:spPr>
        <a:xfrm>
          <a:off x="7791945" y="2158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4. Improved Health Outcomes</a:t>
          </a:r>
        </a:p>
      </dsp:txBody>
      <dsp:txXfrm>
        <a:off x="7791945" y="2158369"/>
        <a:ext cx="20676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FigureOut">
              <a:rPr lang="en-US" dirty="0"/>
              <a:t>9/16/2024</a:t>
            </a:fld>
            <a:endParaRPr lang="en-US" dirty="0"/>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2430202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FigureOut">
              <a:rPr lang="en-US" dirty="0"/>
              <a:t>9/16/2024</a:t>
            </a:fld>
            <a:endParaRPr lang="en-US" dirty="0"/>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00568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FigureOut">
              <a:rPr lang="en-US" dirty="0"/>
              <a:t>9/16/2024</a:t>
            </a:fld>
            <a:endParaRPr lang="en-US" dirty="0"/>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2163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FigureOut">
              <a:rPr lang="en-US" dirty="0"/>
              <a:t>9/16/2024</a:t>
            </a:fld>
            <a:endParaRPr lang="en-US" dirty="0"/>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00801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FigureOut">
              <a:rPr lang="en-US" dirty="0"/>
              <a:t>9/16/2024</a:t>
            </a:fld>
            <a:endParaRPr lang="en-US" dirty="0"/>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38900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FigureOut">
              <a:rPr lang="en-US" dirty="0"/>
              <a:t>9/16/2024</a:t>
            </a:fld>
            <a:endParaRPr lang="en-US" dirty="0"/>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54947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FigureOut">
              <a:rPr lang="en-US" dirty="0"/>
              <a:t>9/16/2024</a:t>
            </a:fld>
            <a:endParaRPr lang="en-US" dirty="0"/>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58234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FigureOut">
              <a:rPr lang="en-US" dirty="0"/>
              <a:t>9/16/2024</a:t>
            </a:fld>
            <a:endParaRPr lang="en-US" dirty="0"/>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26708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FigureOut">
              <a:rPr lang="en-US" dirty="0"/>
              <a:t>9/16/2024</a:t>
            </a:fld>
            <a:endParaRPr lang="en-US" dirty="0"/>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51903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FigureOut">
              <a:rPr lang="en-US" dirty="0"/>
              <a:t>9/16/2024</a:t>
            </a:fld>
            <a:endParaRPr lang="en-US" dirty="0"/>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09894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FigureOut">
              <a:rPr lang="en-US" dirty="0"/>
              <a:t>9/16/2024</a:t>
            </a:fld>
            <a:endParaRPr lang="en-US" dirty="0"/>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52907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E857DF4D-D974-434D-9D64-40B7405DF5F0}" type="datetimeFigureOut">
              <a:rPr lang="en-US" dirty="0"/>
              <a:t>9/16/2024</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dirty="0"/>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9984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pos="576">
          <p15:clr>
            <a:srgbClr val="F26B43"/>
          </p15:clr>
        </p15:guide>
        <p15:guide id="6" orient="horz"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629" y="1371600"/>
            <a:ext cx="5935540" cy="880593"/>
          </a:xfrm>
        </p:spPr>
        <p:txBody>
          <a:bodyPr/>
          <a:lstStyle/>
          <a:p>
            <a:r>
              <a:rPr lang="en-US" b="1" dirty="0"/>
              <a:t>Unsupervised Learning</a:t>
            </a:r>
          </a:p>
        </p:txBody>
      </p:sp>
      <p:sp>
        <p:nvSpPr>
          <p:cNvPr id="3" name="Subtitle 2"/>
          <p:cNvSpPr>
            <a:spLocks noGrp="1"/>
          </p:cNvSpPr>
          <p:nvPr>
            <p:ph type="subTitle" idx="1"/>
          </p:nvPr>
        </p:nvSpPr>
        <p:spPr>
          <a:xfrm>
            <a:off x="2403011" y="5145173"/>
            <a:ext cx="7384629" cy="783622"/>
          </a:xfrm>
        </p:spPr>
        <p:txBody>
          <a:bodyPr vert="horz" lIns="91440" tIns="45720" rIns="91440" bIns="45720" rtlCol="0" anchor="t">
            <a:normAutofit/>
          </a:bodyPr>
          <a:lstStyle/>
          <a:p>
            <a:r>
              <a:rPr lang="en-US" dirty="0"/>
              <a:t>Jithender, Mukhesh, Nirav, Saketh &amp; Srujana</a:t>
            </a:r>
          </a:p>
        </p:txBody>
      </p:sp>
      <p:pic>
        <p:nvPicPr>
          <p:cNvPr id="4" name="Picture 3">
            <a:extLst>
              <a:ext uri="{FF2B5EF4-FFF2-40B4-BE49-F238E27FC236}">
                <a16:creationId xmlns:a16="http://schemas.microsoft.com/office/drawing/2014/main" id="{BC16752B-753D-8D56-D13C-55403E333616}"/>
              </a:ext>
            </a:extLst>
          </p:cNvPr>
          <p:cNvPicPr>
            <a:picLocks noChangeAspect="1"/>
          </p:cNvPicPr>
          <p:nvPr/>
        </p:nvPicPr>
        <p:blipFill>
          <a:blip r:embed="rId2"/>
          <a:stretch>
            <a:fillRect/>
          </a:stretch>
        </p:blipFill>
        <p:spPr>
          <a:xfrm>
            <a:off x="2934820" y="2258826"/>
            <a:ext cx="5784477" cy="248602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6389-FE60-3DF3-8641-921FA6F31A48}"/>
              </a:ext>
            </a:extLst>
          </p:cNvPr>
          <p:cNvSpPr>
            <a:spLocks noGrp="1"/>
          </p:cNvSpPr>
          <p:nvPr>
            <p:ph type="title"/>
          </p:nvPr>
        </p:nvSpPr>
        <p:spPr>
          <a:xfrm>
            <a:off x="926570" y="5166066"/>
            <a:ext cx="10515600" cy="1395635"/>
          </a:xfrm>
        </p:spPr>
        <p:txBody>
          <a:bodyPr>
            <a:normAutofit/>
          </a:bodyPr>
          <a:lstStyle/>
          <a:p>
            <a:pPr>
              <a:buFont typeface="Arial"/>
              <a:buChar char="•"/>
            </a:pPr>
            <a:r>
              <a:rPr lang="en-US" sz="1200" b="1" dirty="0" err="1">
                <a:solidFill>
                  <a:srgbClr val="121512"/>
                </a:solidFill>
                <a:ea typeface="+mj-lt"/>
                <a:cs typeface="+mj-lt"/>
              </a:rPr>
              <a:t>Exercise_Time_Min</a:t>
            </a:r>
            <a:r>
              <a:rPr lang="en-US" sz="1200" b="1" dirty="0">
                <a:solidFill>
                  <a:srgbClr val="121512"/>
                </a:solidFill>
                <a:ea typeface="+mj-lt"/>
                <a:cs typeface="+mj-lt"/>
              </a:rPr>
              <a:t>:</a:t>
            </a:r>
            <a:r>
              <a:rPr lang="en-US" sz="1200" dirty="0">
                <a:solidFill>
                  <a:srgbClr val="121512"/>
                </a:solidFill>
                <a:ea typeface="+mj-lt"/>
                <a:cs typeface="+mj-lt"/>
              </a:rPr>
              <a:t> shows no significant correlation with the other variables, with a slight positive correlation (0.07) with BMI and </a:t>
            </a:r>
            <a:r>
              <a:rPr lang="en-US" sz="1200" dirty="0" err="1">
                <a:solidFill>
                  <a:srgbClr val="121512"/>
                </a:solidFill>
                <a:ea typeface="+mj-lt"/>
                <a:cs typeface="+mj-lt"/>
              </a:rPr>
              <a:t>Stress_Level</a:t>
            </a:r>
            <a:r>
              <a:rPr lang="en-US" sz="1200" dirty="0">
                <a:solidFill>
                  <a:srgbClr val="121512"/>
                </a:solidFill>
                <a:ea typeface="+mj-lt"/>
                <a:cs typeface="+mj-lt"/>
              </a:rPr>
              <a:t>.</a:t>
            </a:r>
            <a:endParaRPr lang="en-US" sz="1200" dirty="0">
              <a:solidFill>
                <a:srgbClr val="121512"/>
              </a:solidFill>
            </a:endParaRPr>
          </a:p>
          <a:p>
            <a:pPr>
              <a:buFont typeface="Arial"/>
              <a:buChar char="•"/>
            </a:pPr>
            <a:r>
              <a:rPr lang="en-US" sz="1200" b="1" dirty="0" err="1">
                <a:solidFill>
                  <a:srgbClr val="121512"/>
                </a:solidFill>
                <a:ea typeface="+mj-lt"/>
                <a:cs typeface="+mj-lt"/>
              </a:rPr>
              <a:t>Stress_Level</a:t>
            </a:r>
            <a:r>
              <a:rPr lang="en-US" sz="1200" b="1" dirty="0">
                <a:solidFill>
                  <a:srgbClr val="121512"/>
                </a:solidFill>
                <a:ea typeface="+mj-lt"/>
                <a:cs typeface="+mj-lt"/>
              </a:rPr>
              <a:t>: </a:t>
            </a:r>
            <a:r>
              <a:rPr lang="en-US" sz="1200" dirty="0">
                <a:solidFill>
                  <a:srgbClr val="121512"/>
                </a:solidFill>
                <a:ea typeface="+mj-lt"/>
                <a:cs typeface="+mj-lt"/>
              </a:rPr>
              <a:t> has a slight positive correlation with BMI (0.2) and a slight negative correlation with all other variables.</a:t>
            </a:r>
            <a:endParaRPr lang="en-US" sz="1200" dirty="0"/>
          </a:p>
          <a:p>
            <a:pPr>
              <a:buFont typeface="Arial"/>
              <a:buChar char="•"/>
            </a:pPr>
            <a:r>
              <a:rPr lang="en-US" sz="1200" b="1" dirty="0" err="1">
                <a:solidFill>
                  <a:srgbClr val="121512"/>
                </a:solidFill>
                <a:ea typeface="+mj-lt"/>
                <a:cs typeface="+mj-lt"/>
              </a:rPr>
              <a:t>Sleep_Hours_Per_Night</a:t>
            </a:r>
            <a:r>
              <a:rPr lang="en-US" sz="1200" dirty="0">
                <a:solidFill>
                  <a:srgbClr val="121512"/>
                </a:solidFill>
                <a:ea typeface="+mj-lt"/>
                <a:cs typeface="+mj-lt"/>
              </a:rPr>
              <a:t> and </a:t>
            </a:r>
            <a:r>
              <a:rPr lang="en-US" sz="1200" b="1" dirty="0" err="1">
                <a:solidFill>
                  <a:srgbClr val="121512"/>
                </a:solidFill>
                <a:ea typeface="+mj-lt"/>
                <a:cs typeface="+mj-lt"/>
              </a:rPr>
              <a:t>Healthy_Meals_Per_Day</a:t>
            </a:r>
            <a:r>
              <a:rPr lang="en-US" sz="1200" b="1" dirty="0">
                <a:solidFill>
                  <a:srgbClr val="121512"/>
                </a:solidFill>
                <a:ea typeface="+mj-lt"/>
                <a:cs typeface="+mj-lt"/>
              </a:rPr>
              <a:t>: </a:t>
            </a:r>
            <a:r>
              <a:rPr lang="en-US" sz="1200" dirty="0">
                <a:solidFill>
                  <a:srgbClr val="121512"/>
                </a:solidFill>
                <a:ea typeface="+mj-lt"/>
                <a:cs typeface="+mj-lt"/>
              </a:rPr>
              <a:t> have minimal correlations with other variables.</a:t>
            </a:r>
            <a:br>
              <a:rPr lang="en-US" sz="1200">
                <a:solidFill>
                  <a:srgbClr val="121512"/>
                </a:solidFill>
                <a:ea typeface="+mj-lt"/>
                <a:cs typeface="+mj-lt"/>
              </a:rPr>
            </a:br>
            <a:br>
              <a:rPr lang="en-US" sz="1200">
                <a:ea typeface="+mj-lt"/>
                <a:cs typeface="+mj-lt"/>
              </a:rPr>
            </a:br>
            <a:r>
              <a:rPr lang="en-US" sz="1200" dirty="0">
                <a:solidFill>
                  <a:srgbClr val="121512"/>
                </a:solidFill>
                <a:ea typeface="+mj-lt"/>
                <a:cs typeface="+mj-lt"/>
              </a:rPr>
              <a:t>The colors in the heatmap range from dark red indicating high positive correlation to dark blue indicating high negative correlation, with lighter shades representing weaker correlations.</a:t>
            </a:r>
            <a:endParaRPr lang="en-US" sz="1200" dirty="0">
              <a:solidFill>
                <a:srgbClr val="121512"/>
              </a:solidFill>
            </a:endParaRPr>
          </a:p>
          <a:p>
            <a:pPr marL="171450" indent="-171450">
              <a:buFont typeface="Arial"/>
              <a:buChar char="•"/>
            </a:pPr>
            <a:endParaRPr lang="en-US" sz="1200">
              <a:solidFill>
                <a:srgbClr val="121512"/>
              </a:solidFill>
            </a:endParaRPr>
          </a:p>
        </p:txBody>
      </p:sp>
      <p:pic>
        <p:nvPicPr>
          <p:cNvPr id="4" name="Content Placeholder 3">
            <a:extLst>
              <a:ext uri="{FF2B5EF4-FFF2-40B4-BE49-F238E27FC236}">
                <a16:creationId xmlns:a16="http://schemas.microsoft.com/office/drawing/2014/main" id="{ECB53B5D-CCC7-288E-C2CA-3BCBEA26980B}"/>
              </a:ext>
            </a:extLst>
          </p:cNvPr>
          <p:cNvPicPr>
            <a:picLocks noGrp="1" noChangeAspect="1"/>
          </p:cNvPicPr>
          <p:nvPr>
            <p:ph idx="1"/>
          </p:nvPr>
        </p:nvPicPr>
        <p:blipFill>
          <a:blip r:embed="rId2"/>
          <a:stretch>
            <a:fillRect/>
          </a:stretch>
        </p:blipFill>
        <p:spPr>
          <a:xfrm>
            <a:off x="1293939" y="1397653"/>
            <a:ext cx="5999251" cy="3394542"/>
          </a:xfrm>
        </p:spPr>
      </p:pic>
      <p:sp>
        <p:nvSpPr>
          <p:cNvPr id="6" name="Title 1">
            <a:extLst>
              <a:ext uri="{FF2B5EF4-FFF2-40B4-BE49-F238E27FC236}">
                <a16:creationId xmlns:a16="http://schemas.microsoft.com/office/drawing/2014/main" id="{4773060C-FE03-EFFA-B412-964CE5068922}"/>
              </a:ext>
            </a:extLst>
          </p:cNvPr>
          <p:cNvSpPr txBox="1">
            <a:spLocks/>
          </p:cNvSpPr>
          <p:nvPr/>
        </p:nvSpPr>
        <p:spPr>
          <a:xfrm>
            <a:off x="927970" y="371388"/>
            <a:ext cx="10515600" cy="8047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Correlation Matrix</a:t>
            </a:r>
          </a:p>
        </p:txBody>
      </p:sp>
      <p:sp>
        <p:nvSpPr>
          <p:cNvPr id="10" name="Title 1">
            <a:extLst>
              <a:ext uri="{FF2B5EF4-FFF2-40B4-BE49-F238E27FC236}">
                <a16:creationId xmlns:a16="http://schemas.microsoft.com/office/drawing/2014/main" id="{B35850A5-92BA-F4FD-F570-82797F6512CF}"/>
              </a:ext>
            </a:extLst>
          </p:cNvPr>
          <p:cNvSpPr txBox="1">
            <a:spLocks/>
          </p:cNvSpPr>
          <p:nvPr/>
        </p:nvSpPr>
        <p:spPr>
          <a:xfrm>
            <a:off x="8061597" y="1603116"/>
            <a:ext cx="3193819" cy="29793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solidFill>
                  <a:srgbClr val="121512"/>
                </a:solidFill>
                <a:ea typeface="+mj-lt"/>
                <a:cs typeface="+mj-lt"/>
              </a:rPr>
              <a:t>Correlation matrix heatmap, illustrating the correlation coefficients between different variables. The scale on the right ranges from -1 to 1, where:</a:t>
            </a:r>
            <a:endParaRPr lang="en-US" sz="1200" dirty="0">
              <a:solidFill>
                <a:srgbClr val="121512"/>
              </a:solidFill>
            </a:endParaRPr>
          </a:p>
          <a:p>
            <a:endParaRPr lang="en-US" sz="1200">
              <a:solidFill>
                <a:srgbClr val="121512"/>
              </a:solidFill>
              <a:ea typeface="+mj-lt"/>
              <a:cs typeface="+mj-lt"/>
            </a:endParaRPr>
          </a:p>
          <a:p>
            <a:pPr>
              <a:buFont typeface="Arial"/>
              <a:buChar char="•"/>
            </a:pPr>
            <a:r>
              <a:rPr lang="en-US" sz="1200" dirty="0">
                <a:solidFill>
                  <a:srgbClr val="121512"/>
                </a:solidFill>
                <a:ea typeface="+mj-lt"/>
                <a:cs typeface="+mj-lt"/>
              </a:rPr>
              <a:t>1 indicates a perfect positive correlation.</a:t>
            </a:r>
            <a:endParaRPr lang="en-US" sz="1200" dirty="0"/>
          </a:p>
          <a:p>
            <a:pPr>
              <a:buFont typeface="Arial"/>
              <a:buChar char="•"/>
            </a:pPr>
            <a:endParaRPr lang="en-US" sz="1200">
              <a:solidFill>
                <a:srgbClr val="121512"/>
              </a:solidFill>
              <a:ea typeface="+mj-lt"/>
              <a:cs typeface="+mj-lt"/>
            </a:endParaRPr>
          </a:p>
          <a:p>
            <a:pPr>
              <a:buFont typeface="Arial"/>
              <a:buChar char="•"/>
            </a:pPr>
            <a:r>
              <a:rPr lang="en-US" sz="1200" dirty="0">
                <a:solidFill>
                  <a:srgbClr val="121512"/>
                </a:solidFill>
                <a:ea typeface="+mj-lt"/>
                <a:cs typeface="+mj-lt"/>
              </a:rPr>
              <a:t>0 indicates no correlation.</a:t>
            </a:r>
            <a:endParaRPr lang="en-US" sz="1200" dirty="0"/>
          </a:p>
          <a:p>
            <a:endParaRPr lang="en-US" sz="1200">
              <a:solidFill>
                <a:srgbClr val="121512"/>
              </a:solidFill>
              <a:ea typeface="+mj-lt"/>
              <a:cs typeface="+mj-lt"/>
            </a:endParaRPr>
          </a:p>
          <a:p>
            <a:pPr>
              <a:buFont typeface="Arial"/>
              <a:buChar char="•"/>
            </a:pPr>
            <a:r>
              <a:rPr lang="en-US" sz="1200" dirty="0">
                <a:solidFill>
                  <a:srgbClr val="121512"/>
                </a:solidFill>
                <a:ea typeface="+mj-lt"/>
                <a:cs typeface="+mj-lt"/>
              </a:rPr>
              <a:t>-1 indicates a perfect negative correlation.</a:t>
            </a:r>
            <a:endParaRPr lang="en-US" sz="1200" dirty="0"/>
          </a:p>
        </p:txBody>
      </p:sp>
    </p:spTree>
    <p:extLst>
      <p:ext uri="{BB962C8B-B14F-4D97-AF65-F5344CB8AC3E}">
        <p14:creationId xmlns:p14="http://schemas.microsoft.com/office/powerpoint/2010/main" val="274086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6389-FE60-3DF3-8641-921FA6F31A48}"/>
              </a:ext>
            </a:extLst>
          </p:cNvPr>
          <p:cNvSpPr>
            <a:spLocks noGrp="1"/>
          </p:cNvSpPr>
          <p:nvPr>
            <p:ph type="title"/>
          </p:nvPr>
        </p:nvSpPr>
        <p:spPr>
          <a:xfrm>
            <a:off x="838200" y="365125"/>
            <a:ext cx="10515600" cy="823994"/>
          </a:xfrm>
        </p:spPr>
        <p:txBody>
          <a:bodyPr/>
          <a:lstStyle/>
          <a:p>
            <a:r>
              <a:rPr lang="en-US" b="1" dirty="0"/>
              <a:t>Hierarchical clustering</a:t>
            </a:r>
          </a:p>
        </p:txBody>
      </p:sp>
      <p:pic>
        <p:nvPicPr>
          <p:cNvPr id="4" name="Content Placeholder 3">
            <a:extLst>
              <a:ext uri="{FF2B5EF4-FFF2-40B4-BE49-F238E27FC236}">
                <a16:creationId xmlns:a16="http://schemas.microsoft.com/office/drawing/2014/main" id="{96E571DD-A623-6CBE-F24D-3061DDA47216}"/>
              </a:ext>
            </a:extLst>
          </p:cNvPr>
          <p:cNvPicPr>
            <a:picLocks noGrp="1" noChangeAspect="1"/>
          </p:cNvPicPr>
          <p:nvPr>
            <p:ph idx="1"/>
          </p:nvPr>
        </p:nvPicPr>
        <p:blipFill>
          <a:blip r:embed="rId2"/>
          <a:stretch>
            <a:fillRect/>
          </a:stretch>
        </p:blipFill>
        <p:spPr>
          <a:xfrm>
            <a:off x="918173" y="1381929"/>
            <a:ext cx="7269071" cy="3772604"/>
          </a:xfrm>
        </p:spPr>
      </p:pic>
      <p:sp>
        <p:nvSpPr>
          <p:cNvPr id="5" name="TextBox 4">
            <a:extLst>
              <a:ext uri="{FF2B5EF4-FFF2-40B4-BE49-F238E27FC236}">
                <a16:creationId xmlns:a16="http://schemas.microsoft.com/office/drawing/2014/main" id="{763FE22A-FCEF-8E9F-B870-B74F14A09521}"/>
              </a:ext>
            </a:extLst>
          </p:cNvPr>
          <p:cNvSpPr txBox="1"/>
          <p:nvPr/>
        </p:nvSpPr>
        <p:spPr>
          <a:xfrm>
            <a:off x="557514" y="5264552"/>
            <a:ext cx="11636415"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300" dirty="0">
                <a:solidFill>
                  <a:srgbClr val="121512"/>
                </a:solidFill>
                <a:latin typeface="Aptos Display"/>
                <a:cs typeface="Calibri"/>
              </a:rPr>
              <a:t>It visually represents the hierarchical relationships between data points using a tree structure. The different colors indicate distinct clusters formed at a particular distance threshold.</a:t>
            </a:r>
            <a:endParaRPr lang="en-US" dirty="0"/>
          </a:p>
          <a:p>
            <a:pPr marL="285750" indent="-285750">
              <a:buFont typeface="Arial"/>
              <a:buChar char="•"/>
            </a:pPr>
            <a:r>
              <a:rPr lang="en-US" sz="1300">
                <a:solidFill>
                  <a:srgbClr val="121512"/>
                </a:solidFill>
                <a:latin typeface="Aptos Display"/>
                <a:cs typeface="Calibri"/>
              </a:rPr>
              <a:t>The Silhouette Score of 0.138, which is a measure of how well the clusters are defined. A score close to 1 indicates well-defined clusters, while a score close to 0 suggests that the clusters might overlap.</a:t>
            </a:r>
          </a:p>
        </p:txBody>
      </p:sp>
    </p:spTree>
    <p:extLst>
      <p:ext uri="{BB962C8B-B14F-4D97-AF65-F5344CB8AC3E}">
        <p14:creationId xmlns:p14="http://schemas.microsoft.com/office/powerpoint/2010/main" val="46437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5E44-038F-9983-7255-A1C782EDF455}"/>
              </a:ext>
            </a:extLst>
          </p:cNvPr>
          <p:cNvSpPr>
            <a:spLocks noGrp="1"/>
          </p:cNvSpPr>
          <p:nvPr>
            <p:ph type="title"/>
          </p:nvPr>
        </p:nvSpPr>
        <p:spPr>
          <a:xfrm>
            <a:off x="914400" y="1169895"/>
            <a:ext cx="10363200" cy="1187570"/>
          </a:xfrm>
        </p:spPr>
        <p:txBody>
          <a:bodyPr/>
          <a:lstStyle/>
          <a:p>
            <a:r>
              <a:rPr lang="en-US" b="1" dirty="0"/>
              <a:t>PCA with K-Means Clusters</a:t>
            </a:r>
          </a:p>
        </p:txBody>
      </p:sp>
      <p:sp>
        <p:nvSpPr>
          <p:cNvPr id="5" name="TextBox 4">
            <a:extLst>
              <a:ext uri="{FF2B5EF4-FFF2-40B4-BE49-F238E27FC236}">
                <a16:creationId xmlns:a16="http://schemas.microsoft.com/office/drawing/2014/main" id="{A378CBCF-DB7B-5BA3-C973-8E0E345FDC62}"/>
              </a:ext>
            </a:extLst>
          </p:cNvPr>
          <p:cNvSpPr txBox="1"/>
          <p:nvPr/>
        </p:nvSpPr>
        <p:spPr>
          <a:xfrm>
            <a:off x="8778574" y="2114138"/>
            <a:ext cx="327621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Cluster 0 - </a:t>
            </a:r>
            <a:r>
              <a:rPr lang="en-US" dirty="0">
                <a:ea typeface="+mn-lt"/>
                <a:cs typeface="+mn-lt"/>
              </a:rPr>
              <a:t>Represents patients with balanced wellness profiles.</a:t>
            </a:r>
            <a:endParaRPr lang="en-US" dirty="0"/>
          </a:p>
          <a:p>
            <a:endParaRPr lang="en-US">
              <a:ea typeface="+mn-lt"/>
              <a:cs typeface="+mn-lt"/>
            </a:endParaRPr>
          </a:p>
          <a:p>
            <a:r>
              <a:rPr lang="en-US" b="1" dirty="0">
                <a:ea typeface="+mn-lt"/>
                <a:cs typeface="+mn-lt"/>
              </a:rPr>
              <a:t>Cluster 1 -</a:t>
            </a:r>
            <a:r>
              <a:rPr lang="en-US" dirty="0">
                <a:ea typeface="+mn-lt"/>
                <a:cs typeface="+mn-lt"/>
              </a:rPr>
              <a:t> Represents patients who focus more on exercise and sleep but less on healthy meals.</a:t>
            </a:r>
            <a:endParaRPr lang="en-US"/>
          </a:p>
          <a:p>
            <a:endParaRPr lang="en-US">
              <a:ea typeface="+mn-lt"/>
              <a:cs typeface="+mn-lt"/>
            </a:endParaRPr>
          </a:p>
          <a:p>
            <a:r>
              <a:rPr lang="en-US" b="1" dirty="0">
                <a:ea typeface="+mn-lt"/>
                <a:cs typeface="+mn-lt"/>
              </a:rPr>
              <a:t>Cluster 2 -</a:t>
            </a:r>
            <a:r>
              <a:rPr lang="en-US" dirty="0">
                <a:ea typeface="+mn-lt"/>
                <a:cs typeface="+mn-lt"/>
              </a:rPr>
              <a:t>Represents patients who focus more on healthy meals but less on exercise and sleep.</a:t>
            </a:r>
            <a:endParaRPr lang="en-US" dirty="0"/>
          </a:p>
          <a:p>
            <a:pPr algn="l"/>
            <a:endParaRPr lang="en-US"/>
          </a:p>
        </p:txBody>
      </p:sp>
      <p:pic>
        <p:nvPicPr>
          <p:cNvPr id="7" name="Content Placeholder 6">
            <a:extLst>
              <a:ext uri="{FF2B5EF4-FFF2-40B4-BE49-F238E27FC236}">
                <a16:creationId xmlns:a16="http://schemas.microsoft.com/office/drawing/2014/main" id="{934B3477-6EC7-EBF0-8F7E-6AB007AB3026}"/>
              </a:ext>
            </a:extLst>
          </p:cNvPr>
          <p:cNvPicPr>
            <a:picLocks noGrp="1" noChangeAspect="1"/>
          </p:cNvPicPr>
          <p:nvPr>
            <p:ph idx="1"/>
          </p:nvPr>
        </p:nvPicPr>
        <p:blipFill>
          <a:blip r:embed="rId2"/>
          <a:stretch>
            <a:fillRect/>
          </a:stretch>
        </p:blipFill>
        <p:spPr>
          <a:xfrm>
            <a:off x="1538597" y="1987671"/>
            <a:ext cx="6346949" cy="4727363"/>
          </a:xfrm>
        </p:spPr>
      </p:pic>
    </p:spTree>
    <p:extLst>
      <p:ext uri="{BB962C8B-B14F-4D97-AF65-F5344CB8AC3E}">
        <p14:creationId xmlns:p14="http://schemas.microsoft.com/office/powerpoint/2010/main" val="131583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7A5B-A3E2-6879-EAE6-6E7630339D29}"/>
              </a:ext>
            </a:extLst>
          </p:cNvPr>
          <p:cNvSpPr>
            <a:spLocks noGrp="1"/>
          </p:cNvSpPr>
          <p:nvPr>
            <p:ph type="title"/>
          </p:nvPr>
        </p:nvSpPr>
        <p:spPr/>
        <p:txBody>
          <a:bodyPr/>
          <a:lstStyle/>
          <a:p>
            <a:r>
              <a:rPr lang="en-US" b="1" dirty="0"/>
              <a:t>PCA with Hierarchical Clusters</a:t>
            </a:r>
          </a:p>
        </p:txBody>
      </p:sp>
      <p:pic>
        <p:nvPicPr>
          <p:cNvPr id="4" name="Content Placeholder 3" descr="A screen shot of a graph&#10;&#10;Description automatically generated">
            <a:extLst>
              <a:ext uri="{FF2B5EF4-FFF2-40B4-BE49-F238E27FC236}">
                <a16:creationId xmlns:a16="http://schemas.microsoft.com/office/drawing/2014/main" id="{38DB2F01-FBFE-2243-DB12-E0DA8211ED46}"/>
              </a:ext>
            </a:extLst>
          </p:cNvPr>
          <p:cNvPicPr>
            <a:picLocks noGrp="1" noChangeAspect="1"/>
          </p:cNvPicPr>
          <p:nvPr>
            <p:ph idx="1"/>
          </p:nvPr>
        </p:nvPicPr>
        <p:blipFill>
          <a:blip r:embed="rId2"/>
          <a:srcRect l="2873" t="7194" r="3010" b="2878"/>
          <a:stretch/>
        </p:blipFill>
        <p:spPr>
          <a:xfrm>
            <a:off x="422433" y="1968231"/>
            <a:ext cx="7902449" cy="4288862"/>
          </a:xfrm>
        </p:spPr>
      </p:pic>
      <p:sp>
        <p:nvSpPr>
          <p:cNvPr id="6" name="TextBox 5">
            <a:extLst>
              <a:ext uri="{FF2B5EF4-FFF2-40B4-BE49-F238E27FC236}">
                <a16:creationId xmlns:a16="http://schemas.microsoft.com/office/drawing/2014/main" id="{FC061EED-154B-8209-8B0A-9290B1EAC9C3}"/>
              </a:ext>
            </a:extLst>
          </p:cNvPr>
          <p:cNvSpPr txBox="1"/>
          <p:nvPr/>
        </p:nvSpPr>
        <p:spPr>
          <a:xfrm>
            <a:off x="8778574" y="2813508"/>
            <a:ext cx="32762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hierarchical clusters show similar patterns to the K-Means clusters, indicating consistency in the clustering results.</a:t>
            </a:r>
            <a:endParaRPr lang="en-US" dirty="0"/>
          </a:p>
          <a:p>
            <a:endParaRPr lang="en-US"/>
          </a:p>
        </p:txBody>
      </p:sp>
    </p:spTree>
    <p:extLst>
      <p:ext uri="{BB962C8B-B14F-4D97-AF65-F5344CB8AC3E}">
        <p14:creationId xmlns:p14="http://schemas.microsoft.com/office/powerpoint/2010/main" val="310819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AEF9-3BB0-CD26-F54C-82FE39FD961A}"/>
              </a:ext>
            </a:extLst>
          </p:cNvPr>
          <p:cNvSpPr>
            <a:spLocks noGrp="1"/>
          </p:cNvSpPr>
          <p:nvPr>
            <p:ph type="title"/>
          </p:nvPr>
        </p:nvSpPr>
        <p:spPr/>
        <p:txBody>
          <a:bodyPr/>
          <a:lstStyle/>
          <a:p>
            <a:r>
              <a:rPr lang="en-US" b="1" dirty="0"/>
              <a:t>Interpretation</a:t>
            </a:r>
          </a:p>
        </p:txBody>
      </p:sp>
      <p:sp>
        <p:nvSpPr>
          <p:cNvPr id="4" name="Date Placeholder 3">
            <a:extLst>
              <a:ext uri="{FF2B5EF4-FFF2-40B4-BE49-F238E27FC236}">
                <a16:creationId xmlns:a16="http://schemas.microsoft.com/office/drawing/2014/main" id="{EA08DC0C-99BC-0EF2-89E3-31D585313E0A}"/>
              </a:ext>
            </a:extLst>
          </p:cNvPr>
          <p:cNvSpPr>
            <a:spLocks noGrp="1"/>
          </p:cNvSpPr>
          <p:nvPr>
            <p:ph type="dt" sz="half" idx="10"/>
          </p:nvPr>
        </p:nvSpPr>
        <p:spPr/>
        <p:txBody>
          <a:bodyPr/>
          <a:lstStyle/>
          <a:p>
            <a:fld id="{A7BEC52E-0ED6-40CC-8F83-C16782065736}" type="datetime1">
              <a:rPr lang="en-US"/>
              <a:t>9/16/2024</a:t>
            </a:fld>
            <a:endParaRPr lang="en-US" dirty="0"/>
          </a:p>
        </p:txBody>
      </p:sp>
      <p:sp>
        <p:nvSpPr>
          <p:cNvPr id="5" name="Footer Placeholder 4">
            <a:extLst>
              <a:ext uri="{FF2B5EF4-FFF2-40B4-BE49-F238E27FC236}">
                <a16:creationId xmlns:a16="http://schemas.microsoft.com/office/drawing/2014/main" id="{AE57C963-7F41-F4F5-0D16-A73EC0E42B8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F050AB0-A70E-C3C1-7501-29BA9B74314F}"/>
              </a:ext>
            </a:extLst>
          </p:cNvPr>
          <p:cNvSpPr>
            <a:spLocks noGrp="1"/>
          </p:cNvSpPr>
          <p:nvPr>
            <p:ph type="sldNum" sz="quarter" idx="12"/>
          </p:nvPr>
        </p:nvSpPr>
        <p:spPr/>
        <p:txBody>
          <a:bodyPr/>
          <a:lstStyle/>
          <a:p>
            <a:fld id="{70C12960-6E85-460F-B6E3-5B82CB31AF3D}" type="slidenum">
              <a:rPr lang="en-US" dirty="0"/>
              <a:t>6</a:t>
            </a:fld>
            <a:endParaRPr lang="en-US" dirty="0"/>
          </a:p>
        </p:txBody>
      </p:sp>
      <p:graphicFrame>
        <p:nvGraphicFramePr>
          <p:cNvPr id="7" name="Table 6">
            <a:extLst>
              <a:ext uri="{FF2B5EF4-FFF2-40B4-BE49-F238E27FC236}">
                <a16:creationId xmlns:a16="http://schemas.microsoft.com/office/drawing/2014/main" id="{5F970131-B9B0-6051-6125-5B5FA4F6EB72}"/>
              </a:ext>
            </a:extLst>
          </p:cNvPr>
          <p:cNvGraphicFramePr>
            <a:graphicFrameLocks noGrp="1"/>
          </p:cNvGraphicFramePr>
          <p:nvPr>
            <p:extLst>
              <p:ext uri="{D42A27DB-BD31-4B8C-83A1-F6EECF244321}">
                <p14:modId xmlns:p14="http://schemas.microsoft.com/office/powerpoint/2010/main" val="2096662866"/>
              </p:ext>
            </p:extLst>
          </p:nvPr>
        </p:nvGraphicFramePr>
        <p:xfrm>
          <a:off x="2011680" y="2559527"/>
          <a:ext cx="8168640" cy="1119878"/>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1985649169"/>
                    </a:ext>
                  </a:extLst>
                </a:gridCol>
                <a:gridCol w="2722880">
                  <a:extLst>
                    <a:ext uri="{9D8B030D-6E8A-4147-A177-3AD203B41FA5}">
                      <a16:colId xmlns:a16="http://schemas.microsoft.com/office/drawing/2014/main" val="2772090993"/>
                    </a:ext>
                  </a:extLst>
                </a:gridCol>
                <a:gridCol w="2722880">
                  <a:extLst>
                    <a:ext uri="{9D8B030D-6E8A-4147-A177-3AD203B41FA5}">
                      <a16:colId xmlns:a16="http://schemas.microsoft.com/office/drawing/2014/main" val="4239986324"/>
                    </a:ext>
                  </a:extLst>
                </a:gridCol>
              </a:tblGrid>
              <a:tr h="378198">
                <a:tc>
                  <a:txBody>
                    <a:bodyPr/>
                    <a:lstStyle/>
                    <a:p>
                      <a:endParaRPr lang="en-US"/>
                    </a:p>
                  </a:txBody>
                  <a:tcPr/>
                </a:tc>
                <a:tc>
                  <a:txBody>
                    <a:bodyPr/>
                    <a:lstStyle/>
                    <a:p>
                      <a:r>
                        <a:rPr lang="en-US" dirty="0"/>
                        <a:t>Before PCA</a:t>
                      </a:r>
                    </a:p>
                  </a:txBody>
                  <a:tcPr/>
                </a:tc>
                <a:tc>
                  <a:txBody>
                    <a:bodyPr/>
                    <a:lstStyle/>
                    <a:p>
                      <a:r>
                        <a:rPr lang="en-US" dirty="0"/>
                        <a:t>After PCA</a:t>
                      </a:r>
                    </a:p>
                  </a:txBody>
                  <a:tcPr/>
                </a:tc>
                <a:extLst>
                  <a:ext uri="{0D108BD9-81ED-4DB2-BD59-A6C34878D82A}">
                    <a16:rowId xmlns:a16="http://schemas.microsoft.com/office/drawing/2014/main" val="957477426"/>
                  </a:ext>
                </a:extLst>
              </a:tr>
              <a:tr h="370840">
                <a:tc>
                  <a:txBody>
                    <a:bodyPr/>
                    <a:lstStyle/>
                    <a:p>
                      <a:r>
                        <a:rPr lang="en-US" b="1" dirty="0"/>
                        <a:t>Silhouette Score </a:t>
                      </a:r>
                    </a:p>
                  </a:txBody>
                  <a:tcPr/>
                </a:tc>
                <a:tc>
                  <a:txBody>
                    <a:bodyPr/>
                    <a:lstStyle/>
                    <a:p>
                      <a:r>
                        <a:rPr lang="en-US" dirty="0"/>
                        <a:t>0.15</a:t>
                      </a:r>
                    </a:p>
                  </a:txBody>
                  <a:tcPr/>
                </a:tc>
                <a:tc>
                  <a:txBody>
                    <a:bodyPr/>
                    <a:lstStyle/>
                    <a:p>
                      <a:r>
                        <a:rPr lang="en-US" dirty="0"/>
                        <a:t>0.36</a:t>
                      </a:r>
                    </a:p>
                  </a:txBody>
                  <a:tcPr/>
                </a:tc>
                <a:extLst>
                  <a:ext uri="{0D108BD9-81ED-4DB2-BD59-A6C34878D82A}">
                    <a16:rowId xmlns:a16="http://schemas.microsoft.com/office/drawing/2014/main" val="1532637610"/>
                  </a:ext>
                </a:extLst>
              </a:tr>
              <a:tr h="370840">
                <a:tc>
                  <a:txBody>
                    <a:bodyPr/>
                    <a:lstStyle/>
                    <a:p>
                      <a:r>
                        <a:rPr lang="en-US" b="1" dirty="0"/>
                        <a:t>WCSS</a:t>
                      </a:r>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Grandview Display"/>
                        </a:rPr>
                        <a:t>723.93</a:t>
                      </a:r>
                    </a:p>
                  </a:txBody>
                  <a:tcPr/>
                </a:tc>
                <a:tc>
                  <a:txBody>
                    <a:bodyPr/>
                    <a:lstStyle/>
                    <a:p>
                      <a:r>
                        <a:rPr lang="en-US" dirty="0"/>
                        <a:t>190.42</a:t>
                      </a:r>
                    </a:p>
                  </a:txBody>
                  <a:tcPr/>
                </a:tc>
                <a:extLst>
                  <a:ext uri="{0D108BD9-81ED-4DB2-BD59-A6C34878D82A}">
                    <a16:rowId xmlns:a16="http://schemas.microsoft.com/office/drawing/2014/main" val="1657133471"/>
                  </a:ext>
                </a:extLst>
              </a:tr>
            </a:tbl>
          </a:graphicData>
        </a:graphic>
      </p:graphicFrame>
    </p:spTree>
    <p:extLst>
      <p:ext uri="{BB962C8B-B14F-4D97-AF65-F5344CB8AC3E}">
        <p14:creationId xmlns:p14="http://schemas.microsoft.com/office/powerpoint/2010/main" val="350114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3599-08AD-6EE1-1362-53C37F249F67}"/>
              </a:ext>
            </a:extLst>
          </p:cNvPr>
          <p:cNvSpPr>
            <a:spLocks noGrp="1"/>
          </p:cNvSpPr>
          <p:nvPr>
            <p:ph type="title"/>
          </p:nvPr>
        </p:nvSpPr>
        <p:spPr>
          <a:xfrm>
            <a:off x="914400" y="1371601"/>
            <a:ext cx="10363200" cy="1187570"/>
          </a:xfrm>
        </p:spPr>
        <p:txBody>
          <a:bodyPr anchor="t">
            <a:normAutofit/>
          </a:bodyPr>
          <a:lstStyle/>
          <a:p>
            <a:r>
              <a:rPr lang="en-US" b="1" dirty="0"/>
              <a:t>Recommendations</a:t>
            </a:r>
          </a:p>
        </p:txBody>
      </p:sp>
      <p:sp>
        <p:nvSpPr>
          <p:cNvPr id="9" name="Date Placeholder 3">
            <a:extLst>
              <a:ext uri="{FF2B5EF4-FFF2-40B4-BE49-F238E27FC236}">
                <a16:creationId xmlns:a16="http://schemas.microsoft.com/office/drawing/2014/main" id="{E27C3BEB-3A40-3F65-DF08-57294D5C316C}"/>
              </a:ext>
            </a:extLst>
          </p:cNvPr>
          <p:cNvSpPr>
            <a:spLocks noGrp="1"/>
          </p:cNvSpPr>
          <p:nvPr>
            <p:ph type="dt" sz="half" idx="10"/>
          </p:nvPr>
        </p:nvSpPr>
        <p:spPr>
          <a:xfrm>
            <a:off x="912628" y="6356350"/>
            <a:ext cx="2743200" cy="365125"/>
          </a:xfrm>
        </p:spPr>
        <p:txBody>
          <a:bodyPr/>
          <a:lstStyle/>
          <a:p>
            <a:pPr>
              <a:spcAft>
                <a:spcPts val="600"/>
              </a:spcAft>
            </a:pPr>
            <a:fld id="{98DAA506-F9B0-4628-A21D-579028F72746}" type="datetime1">
              <a:pPr>
                <a:spcAft>
                  <a:spcPts val="600"/>
                </a:spcAft>
              </a:pPr>
              <a:t>9/16/2024</a:t>
            </a:fld>
            <a:endParaRPr lang="en-US"/>
          </a:p>
        </p:txBody>
      </p:sp>
      <p:sp>
        <p:nvSpPr>
          <p:cNvPr id="11" name="Footer Placeholder 4">
            <a:extLst>
              <a:ext uri="{FF2B5EF4-FFF2-40B4-BE49-F238E27FC236}">
                <a16:creationId xmlns:a16="http://schemas.microsoft.com/office/drawing/2014/main" id="{A861E06E-4099-EC36-B8F0-3EEEE90C79E8}"/>
              </a:ext>
            </a:extLst>
          </p:cNvPr>
          <p:cNvSpPr>
            <a:spLocks noGrp="1"/>
          </p:cNvSpPr>
          <p:nvPr>
            <p:ph type="ftr" sz="quarter" idx="11"/>
          </p:nvPr>
        </p:nvSpPr>
        <p:spPr>
          <a:xfrm>
            <a:off x="6767622" y="6356350"/>
            <a:ext cx="4040373" cy="365125"/>
          </a:xfrm>
        </p:spPr>
        <p:txBody>
          <a:bodyPr/>
          <a:lstStyle/>
          <a:p>
            <a:pPr>
              <a:spcAft>
                <a:spcPts val="600"/>
              </a:spcAft>
            </a:pPr>
            <a:r>
              <a:rPr lang="en-US"/>
              <a:t>
              </a:t>
            </a:r>
          </a:p>
        </p:txBody>
      </p:sp>
      <p:sp>
        <p:nvSpPr>
          <p:cNvPr id="13" name="Slide Number Placeholder 5">
            <a:extLst>
              <a:ext uri="{FF2B5EF4-FFF2-40B4-BE49-F238E27FC236}">
                <a16:creationId xmlns:a16="http://schemas.microsoft.com/office/drawing/2014/main" id="{F4DB8160-C906-5C25-F046-EE24414E0EBB}"/>
              </a:ext>
            </a:extLst>
          </p:cNvPr>
          <p:cNvSpPr>
            <a:spLocks noGrp="1"/>
          </p:cNvSpPr>
          <p:nvPr>
            <p:ph type="sldNum" sz="quarter" idx="12"/>
          </p:nvPr>
        </p:nvSpPr>
        <p:spPr>
          <a:xfrm>
            <a:off x="10807995" y="6356350"/>
            <a:ext cx="723014" cy="365125"/>
          </a:xfrm>
        </p:spPr>
        <p:txBody>
          <a:bodyPr/>
          <a:lstStyle/>
          <a:p>
            <a:pPr>
              <a:spcAft>
                <a:spcPts val="600"/>
              </a:spcAft>
            </a:pPr>
            <a:fld id="{70C12960-6E85-460F-B6E3-5B82CB31AF3D}" type="slidenum">
              <a:rPr lang="en-US" dirty="0"/>
              <a:pPr>
                <a:spcAft>
                  <a:spcPts val="600"/>
                </a:spcAft>
              </a:pPr>
              <a:t>7</a:t>
            </a:fld>
            <a:endParaRPr lang="en-US"/>
          </a:p>
        </p:txBody>
      </p:sp>
      <p:graphicFrame>
        <p:nvGraphicFramePr>
          <p:cNvPr id="5" name="Content Placeholder 2">
            <a:extLst>
              <a:ext uri="{FF2B5EF4-FFF2-40B4-BE49-F238E27FC236}">
                <a16:creationId xmlns:a16="http://schemas.microsoft.com/office/drawing/2014/main" id="{7E92F000-FBB8-9F92-1515-DC35930EDF26}"/>
              </a:ext>
            </a:extLst>
          </p:cNvPr>
          <p:cNvGraphicFramePr>
            <a:graphicFrameLocks noGrp="1"/>
          </p:cNvGraphicFramePr>
          <p:nvPr>
            <p:ph idx="1"/>
            <p:extLst>
              <p:ext uri="{D42A27DB-BD31-4B8C-83A1-F6EECF244321}">
                <p14:modId xmlns:p14="http://schemas.microsoft.com/office/powerpoint/2010/main" val="147525269"/>
              </p:ext>
            </p:extLst>
          </p:nvPr>
        </p:nvGraphicFramePr>
        <p:xfrm>
          <a:off x="914399" y="2559171"/>
          <a:ext cx="10363200" cy="3382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268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E3FC-8909-7EF9-247F-0F9014C44B69}"/>
              </a:ext>
            </a:extLst>
          </p:cNvPr>
          <p:cNvSpPr>
            <a:spLocks noGrp="1"/>
          </p:cNvSpPr>
          <p:nvPr>
            <p:ph type="title"/>
          </p:nvPr>
        </p:nvSpPr>
        <p:spPr>
          <a:xfrm>
            <a:off x="1486739" y="2242094"/>
            <a:ext cx="9214884" cy="1301947"/>
          </a:xfrm>
        </p:spPr>
        <p:txBody>
          <a:bodyPr/>
          <a:lstStyle/>
          <a:p>
            <a:pPr algn="ctr"/>
            <a:r>
              <a:rPr lang="en-US"/>
              <a:t>THANK YOU</a:t>
            </a:r>
          </a:p>
        </p:txBody>
      </p:sp>
      <p:sp>
        <p:nvSpPr>
          <p:cNvPr id="3" name="Content Placeholder 2">
            <a:extLst>
              <a:ext uri="{FF2B5EF4-FFF2-40B4-BE49-F238E27FC236}">
                <a16:creationId xmlns:a16="http://schemas.microsoft.com/office/drawing/2014/main" id="{9575082E-DCFA-F982-A659-EF9A1C01B01D}"/>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AFDFDB12-A3A9-72CA-D0B1-8AE24738737A}"/>
              </a:ext>
            </a:extLst>
          </p:cNvPr>
          <p:cNvSpPr>
            <a:spLocks noGrp="1"/>
          </p:cNvSpPr>
          <p:nvPr>
            <p:ph type="dt" sz="half" idx="10"/>
          </p:nvPr>
        </p:nvSpPr>
        <p:spPr/>
        <p:txBody>
          <a:bodyPr/>
          <a:lstStyle/>
          <a:p>
            <a:fld id="{4C061E0D-1294-4840-AACE-521B2008EE87}" type="datetime1">
              <a:t>9/16/2024</a:t>
            </a:fld>
            <a:endParaRPr lang="en-US" dirty="0"/>
          </a:p>
        </p:txBody>
      </p:sp>
      <p:sp>
        <p:nvSpPr>
          <p:cNvPr id="5" name="Footer Placeholder 4">
            <a:extLst>
              <a:ext uri="{FF2B5EF4-FFF2-40B4-BE49-F238E27FC236}">
                <a16:creationId xmlns:a16="http://schemas.microsoft.com/office/drawing/2014/main" id="{FB75E96C-DAFA-BB0C-F8E7-DBADBC207DB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C6B2E5A-2085-A611-FEB2-49248F0209F7}"/>
              </a:ext>
            </a:extLst>
          </p:cNvPr>
          <p:cNvSpPr>
            <a:spLocks noGrp="1"/>
          </p:cNvSpPr>
          <p:nvPr>
            <p:ph type="sldNum" sz="quarter" idx="12"/>
          </p:nvPr>
        </p:nvSpPr>
        <p:spPr/>
        <p:txBody>
          <a:bodyPr/>
          <a:lstStyle/>
          <a:p>
            <a:fld id="{70C12960-6E85-460F-B6E3-5B82CB31AF3D}" type="slidenum">
              <a:rPr lang="en-US" dirty="0"/>
              <a:t>8</a:t>
            </a:fld>
            <a:endParaRPr lang="en-US" dirty="0"/>
          </a:p>
        </p:txBody>
      </p:sp>
    </p:spTree>
    <p:extLst>
      <p:ext uri="{BB962C8B-B14F-4D97-AF65-F5344CB8AC3E}">
        <p14:creationId xmlns:p14="http://schemas.microsoft.com/office/powerpoint/2010/main" val="999777628"/>
      </p:ext>
    </p:extLst>
  </p:cSld>
  <p:clrMapOvr>
    <a:masterClrMapping/>
  </p:clrMapOvr>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DashVTI</vt:lpstr>
      <vt:lpstr>Unsupervised Learning</vt:lpstr>
      <vt:lpstr>Exercise_Time_Min: shows no significant correlation with the other variables, with a slight positive correlation (0.07) with BMI and Stress_Level. Stress_Level:  has a slight positive correlation with BMI (0.2) and a slight negative correlation with all other variables. Sleep_Hours_Per_Night and Healthy_Meals_Per_Day:  have minimal correlations with other variables.  The colors in the heatmap range from dark red indicating high positive correlation to dark blue indicating high negative correlation, with lighter shades representing weaker correlations. </vt:lpstr>
      <vt:lpstr>Hierarchical clustering</vt:lpstr>
      <vt:lpstr>PCA with K-Means Clusters</vt:lpstr>
      <vt:lpstr>PCA with Hierarchical Clusters</vt:lpstr>
      <vt:lpstr>Interpretation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89</cp:revision>
  <dcterms:created xsi:type="dcterms:W3CDTF">2024-09-16T16:48:41Z</dcterms:created>
  <dcterms:modified xsi:type="dcterms:W3CDTF">2024-09-17T01:36:08Z</dcterms:modified>
</cp:coreProperties>
</file>