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20"/>
  </p:notesMasterIdLst>
  <p:sldIdLst>
    <p:sldId id="280" r:id="rId2"/>
    <p:sldId id="281" r:id="rId3"/>
    <p:sldId id="282" r:id="rId4"/>
    <p:sldId id="259" r:id="rId5"/>
    <p:sldId id="262" r:id="rId6"/>
    <p:sldId id="274" r:id="rId7"/>
    <p:sldId id="283" r:id="rId8"/>
    <p:sldId id="260" r:id="rId9"/>
    <p:sldId id="278" r:id="rId10"/>
    <p:sldId id="261" r:id="rId11"/>
    <p:sldId id="273" r:id="rId12"/>
    <p:sldId id="279" r:id="rId13"/>
    <p:sldId id="284" r:id="rId14"/>
    <p:sldId id="270" r:id="rId15"/>
    <p:sldId id="271" r:id="rId16"/>
    <p:sldId id="285" r:id="rId17"/>
    <p:sldId id="286"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2256" autoAdjust="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0"/>
        <p:cNvGrpSpPr/>
        <p:nvPr/>
      </p:nvGrpSpPr>
      <p:grpSpPr>
        <a:xfrm>
          <a:off x="0" y="0"/>
          <a:ext cx="0" cy="0"/>
          <a:chOff x="0" y="0"/>
          <a:chExt cx="0" cy="0"/>
        </a:xfrm>
      </p:grpSpPr>
      <p:sp>
        <p:nvSpPr>
          <p:cNvPr id="381" name="Google Shape;381;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2" name="Google Shape;382;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3" name="Google Shape;383;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385" name="Google Shape;385;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6" name="Google Shape;386;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a:extLst>
            <a:ext uri="{FF2B5EF4-FFF2-40B4-BE49-F238E27FC236}">
              <a16:creationId xmlns:a16="http://schemas.microsoft.com/office/drawing/2014/main" id="{792515C9-6F8D-1964-1A5D-AE635B874B91}"/>
            </a:ext>
          </a:extLst>
        </p:cNvPr>
        <p:cNvGrpSpPr/>
        <p:nvPr/>
      </p:nvGrpSpPr>
      <p:grpSpPr>
        <a:xfrm>
          <a:off x="0" y="0"/>
          <a:ext cx="0" cy="0"/>
          <a:chOff x="0" y="0"/>
          <a:chExt cx="0" cy="0"/>
        </a:xfrm>
      </p:grpSpPr>
      <p:sp>
        <p:nvSpPr>
          <p:cNvPr id="642" name="Google Shape;642;p5:notes">
            <a:extLst>
              <a:ext uri="{FF2B5EF4-FFF2-40B4-BE49-F238E27FC236}">
                <a16:creationId xmlns:a16="http://schemas.microsoft.com/office/drawing/2014/main" id="{31CDD41A-4E12-4077-4A90-DB7FBF6BAA3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5:notes">
            <a:extLst>
              <a:ext uri="{FF2B5EF4-FFF2-40B4-BE49-F238E27FC236}">
                <a16:creationId xmlns:a16="http://schemas.microsoft.com/office/drawing/2014/main" id="{5CDF0041-4F14-B0E7-FF02-940ACE21CCF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4593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BE138481-F27D-05DA-96E7-0305787790CE}"/>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3DA768B2-46AB-08AB-AF54-F1A5E055017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8031734E-17D5-4BB1-FB2C-F1F08A4C834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842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FA6B58A8-4C31-011B-2627-113315035AD9}"/>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ADE8CB91-D142-5F9F-902E-5CB5249818D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CF51EA30-AE9F-17EE-2E5B-EC415AE303B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685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2E880E82-6203-A49D-18F6-A0D44905C1C4}"/>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7CFFE775-F888-025A-6EE0-03035A87AFA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CFAB8201-55B8-D6E8-0742-E3F439577D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656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5F3F7379-18A4-3416-6450-B53A2CE4C8E9}"/>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908D3A7E-9B10-C9D8-5CB9-30EE080A476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AEE9C37F-8264-EBAB-A41C-D8E547B3E92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235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F3D66B75-828D-3370-D4BA-E13BAEF1CA0C}"/>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6BE0C015-5BA1-E47E-E6DB-C2D5446B53E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27AE6C30-517A-06B3-0718-3C082BDC20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249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a:extLst>
            <a:ext uri="{FF2B5EF4-FFF2-40B4-BE49-F238E27FC236}">
              <a16:creationId xmlns:a16="http://schemas.microsoft.com/office/drawing/2014/main" id="{50DCB9FF-A289-EA64-89E3-E2E0B7837C15}"/>
            </a:ext>
          </a:extLst>
        </p:cNvPr>
        <p:cNvGrpSpPr/>
        <p:nvPr/>
      </p:nvGrpSpPr>
      <p:grpSpPr>
        <a:xfrm>
          <a:off x="0" y="0"/>
          <a:ext cx="0" cy="0"/>
          <a:chOff x="0" y="0"/>
          <a:chExt cx="0" cy="0"/>
        </a:xfrm>
      </p:grpSpPr>
      <p:sp>
        <p:nvSpPr>
          <p:cNvPr id="657" name="Google Shape;657;p7:notes">
            <a:extLst>
              <a:ext uri="{FF2B5EF4-FFF2-40B4-BE49-F238E27FC236}">
                <a16:creationId xmlns:a16="http://schemas.microsoft.com/office/drawing/2014/main" id="{46AF5823-C994-4040-1E4F-206F49EC92F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a:extLst>
              <a:ext uri="{FF2B5EF4-FFF2-40B4-BE49-F238E27FC236}">
                <a16:creationId xmlns:a16="http://schemas.microsoft.com/office/drawing/2014/main" id="{1CE976EB-1D01-2E0B-A593-CFEC728595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4505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3" name="Google Shape;6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a:extLst>
            <a:ext uri="{FF2B5EF4-FFF2-40B4-BE49-F238E27FC236}">
              <a16:creationId xmlns:a16="http://schemas.microsoft.com/office/drawing/2014/main" id="{A9C15FD3-3F7A-5ED4-86D1-8087ADB5A61F}"/>
            </a:ext>
          </a:extLst>
        </p:cNvPr>
        <p:cNvGrpSpPr/>
        <p:nvPr/>
      </p:nvGrpSpPr>
      <p:grpSpPr>
        <a:xfrm>
          <a:off x="0" y="0"/>
          <a:ext cx="0" cy="0"/>
          <a:chOff x="0" y="0"/>
          <a:chExt cx="0" cy="0"/>
        </a:xfrm>
      </p:grpSpPr>
      <p:sp>
        <p:nvSpPr>
          <p:cNvPr id="629" name="Google Shape;629;p3:notes">
            <a:extLst>
              <a:ext uri="{FF2B5EF4-FFF2-40B4-BE49-F238E27FC236}">
                <a16:creationId xmlns:a16="http://schemas.microsoft.com/office/drawing/2014/main" id="{A6C4B614-BC75-6838-6BD2-6153112E614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3:notes">
            <a:extLst>
              <a:ext uri="{FF2B5EF4-FFF2-40B4-BE49-F238E27FC236}">
                <a16:creationId xmlns:a16="http://schemas.microsoft.com/office/drawing/2014/main" id="{4927A45E-AAC1-E97A-7DD6-449C0503B7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237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6" name="Google Shape;63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a:extLst>
            <a:ext uri="{FF2B5EF4-FFF2-40B4-BE49-F238E27FC236}">
              <a16:creationId xmlns:a16="http://schemas.microsoft.com/office/drawing/2014/main" id="{2374F69C-620B-FA17-ACB5-AB368683B9A9}"/>
            </a:ext>
          </a:extLst>
        </p:cNvPr>
        <p:cNvGrpSpPr/>
        <p:nvPr/>
      </p:nvGrpSpPr>
      <p:grpSpPr>
        <a:xfrm>
          <a:off x="0" y="0"/>
          <a:ext cx="0" cy="0"/>
          <a:chOff x="0" y="0"/>
          <a:chExt cx="0" cy="0"/>
        </a:xfrm>
      </p:grpSpPr>
      <p:sp>
        <p:nvSpPr>
          <p:cNvPr id="649" name="Google Shape;649;p6:notes">
            <a:extLst>
              <a:ext uri="{FF2B5EF4-FFF2-40B4-BE49-F238E27FC236}">
                <a16:creationId xmlns:a16="http://schemas.microsoft.com/office/drawing/2014/main" id="{5F4B4F12-1194-D759-0588-65724FD49D7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notes">
            <a:extLst>
              <a:ext uri="{FF2B5EF4-FFF2-40B4-BE49-F238E27FC236}">
                <a16:creationId xmlns:a16="http://schemas.microsoft.com/office/drawing/2014/main" id="{7E7B553C-BAEF-44C1-1A50-09D72EEC42E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507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3" name="Google Shape;6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a:extLst>
            <a:ext uri="{FF2B5EF4-FFF2-40B4-BE49-F238E27FC236}">
              <a16:creationId xmlns:a16="http://schemas.microsoft.com/office/drawing/2014/main" id="{4274BDBE-03BE-467E-2BB2-BA5682269325}"/>
            </a:ext>
          </a:extLst>
        </p:cNvPr>
        <p:cNvGrpSpPr/>
        <p:nvPr/>
      </p:nvGrpSpPr>
      <p:grpSpPr>
        <a:xfrm>
          <a:off x="0" y="0"/>
          <a:ext cx="0" cy="0"/>
          <a:chOff x="0" y="0"/>
          <a:chExt cx="0" cy="0"/>
        </a:xfrm>
      </p:grpSpPr>
      <p:sp>
        <p:nvSpPr>
          <p:cNvPr id="649" name="Google Shape;649;p6:notes">
            <a:extLst>
              <a:ext uri="{FF2B5EF4-FFF2-40B4-BE49-F238E27FC236}">
                <a16:creationId xmlns:a16="http://schemas.microsoft.com/office/drawing/2014/main" id="{C30FD9E5-8C5F-0FA0-F7F4-70A9A7EBA30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0" name="Google Shape;650;p6:notes">
            <a:extLst>
              <a:ext uri="{FF2B5EF4-FFF2-40B4-BE49-F238E27FC236}">
                <a16:creationId xmlns:a16="http://schemas.microsoft.com/office/drawing/2014/main" id="{902CB576-41C9-43F2-7396-FA7CB1742D1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326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C205-F1EF-E9CE-E111-45021E9AB0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EE5791-0D21-7D41-9892-CFFB9722D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6C74EA-9F8A-DE47-D941-36C776E13813}"/>
              </a:ext>
            </a:extLst>
          </p:cNvPr>
          <p:cNvSpPr>
            <a:spLocks noGrp="1"/>
          </p:cNvSpPr>
          <p:nvPr>
            <p:ph type="dt" sz="half" idx="10"/>
          </p:nvPr>
        </p:nvSpPr>
        <p:spPr/>
        <p:txBody>
          <a:bodyPr/>
          <a:lstStyle/>
          <a:p>
            <a:fld id="{DCF96E02-456E-4F1D-A73E-CCA654785520}" type="datetime1">
              <a:rPr lang="en-US" smtClean="0"/>
              <a:t>4/5/2025</a:t>
            </a:fld>
            <a:endParaRPr lang="en-IN"/>
          </a:p>
        </p:txBody>
      </p:sp>
      <p:sp>
        <p:nvSpPr>
          <p:cNvPr id="5" name="Footer Placeholder 4">
            <a:extLst>
              <a:ext uri="{FF2B5EF4-FFF2-40B4-BE49-F238E27FC236}">
                <a16:creationId xmlns:a16="http://schemas.microsoft.com/office/drawing/2014/main" id="{35687AE9-8204-C62F-1D98-D9517BA31ACD}"/>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6EB23219-F20F-0590-2BA5-65EAE75531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02404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C93D1-5DDA-5F54-230E-5231EF919F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6757B-16C0-7CEB-AA24-CAC44F70DB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CBEF6-C556-D98E-6991-BC901D6AD5B5}"/>
              </a:ext>
            </a:extLst>
          </p:cNvPr>
          <p:cNvSpPr>
            <a:spLocks noGrp="1"/>
          </p:cNvSpPr>
          <p:nvPr>
            <p:ph type="dt" sz="half" idx="10"/>
          </p:nvPr>
        </p:nvSpPr>
        <p:spPr/>
        <p:txBody>
          <a:bodyPr/>
          <a:lstStyle/>
          <a:p>
            <a:fld id="{493D1826-5D7E-4082-8B52-18E33CEFB044}" type="datetime1">
              <a:rPr lang="en-US" smtClean="0"/>
              <a:t>4/5/2025</a:t>
            </a:fld>
            <a:endParaRPr lang="en-IN"/>
          </a:p>
        </p:txBody>
      </p:sp>
      <p:sp>
        <p:nvSpPr>
          <p:cNvPr id="5" name="Footer Placeholder 4">
            <a:extLst>
              <a:ext uri="{FF2B5EF4-FFF2-40B4-BE49-F238E27FC236}">
                <a16:creationId xmlns:a16="http://schemas.microsoft.com/office/drawing/2014/main" id="{7B79E5C8-A5A7-01EE-F32E-71E84AFBE6E3}"/>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74AA56D4-0941-38CD-BE36-9DBBD3845D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2642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DF280-C85D-39D2-5684-278E7D3F61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562E8E-4D3F-89FB-F58A-4BB57F184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777BD2-A9C0-8A96-71FE-02DE97686507}"/>
              </a:ext>
            </a:extLst>
          </p:cNvPr>
          <p:cNvSpPr>
            <a:spLocks noGrp="1"/>
          </p:cNvSpPr>
          <p:nvPr>
            <p:ph type="dt" sz="half" idx="10"/>
          </p:nvPr>
        </p:nvSpPr>
        <p:spPr/>
        <p:txBody>
          <a:bodyPr/>
          <a:lstStyle/>
          <a:p>
            <a:fld id="{D9B7FBBA-2D83-4A12-837F-4451EB12AB75}" type="datetime1">
              <a:rPr lang="en-US" smtClean="0"/>
              <a:t>4/5/2025</a:t>
            </a:fld>
            <a:endParaRPr lang="en-IN"/>
          </a:p>
        </p:txBody>
      </p:sp>
      <p:sp>
        <p:nvSpPr>
          <p:cNvPr id="5" name="Footer Placeholder 4">
            <a:extLst>
              <a:ext uri="{FF2B5EF4-FFF2-40B4-BE49-F238E27FC236}">
                <a16:creationId xmlns:a16="http://schemas.microsoft.com/office/drawing/2014/main" id="{2669C2AB-8A31-80D2-2032-4067A49FBF02}"/>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D6C34708-7A39-24BA-923A-1FF95219FB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366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E400-398E-1AFF-37B2-7AC3100879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8D296D-40DC-F33F-0EDE-CED7C9D14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FED71-CB60-0444-D157-55496DCAD354}"/>
              </a:ext>
            </a:extLst>
          </p:cNvPr>
          <p:cNvSpPr>
            <a:spLocks noGrp="1"/>
          </p:cNvSpPr>
          <p:nvPr>
            <p:ph type="dt" sz="half" idx="10"/>
          </p:nvPr>
        </p:nvSpPr>
        <p:spPr/>
        <p:txBody>
          <a:bodyPr/>
          <a:lstStyle/>
          <a:p>
            <a:fld id="{C00E30BF-CECC-4EB9-987E-F8492FCEC844}" type="datetime1">
              <a:rPr lang="en-US" smtClean="0"/>
              <a:t>4/5/2025</a:t>
            </a:fld>
            <a:endParaRPr lang="en-IN"/>
          </a:p>
        </p:txBody>
      </p:sp>
      <p:sp>
        <p:nvSpPr>
          <p:cNvPr id="5" name="Footer Placeholder 4">
            <a:extLst>
              <a:ext uri="{FF2B5EF4-FFF2-40B4-BE49-F238E27FC236}">
                <a16:creationId xmlns:a16="http://schemas.microsoft.com/office/drawing/2014/main" id="{7F44B350-317B-DF7D-6D76-965056362D92}"/>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2D313A19-469A-6CB4-D19C-43A9E755C8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8339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0F49-9397-6153-424E-1BC914310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0364B5-EB41-CF51-5C72-FDE91FE4FD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F4339-52E2-E46D-6E6B-CC45FD790FC7}"/>
              </a:ext>
            </a:extLst>
          </p:cNvPr>
          <p:cNvSpPr>
            <a:spLocks noGrp="1"/>
          </p:cNvSpPr>
          <p:nvPr>
            <p:ph type="dt" sz="half" idx="10"/>
          </p:nvPr>
        </p:nvSpPr>
        <p:spPr/>
        <p:txBody>
          <a:bodyPr/>
          <a:lstStyle/>
          <a:p>
            <a:fld id="{5C6AC774-8BE4-4E73-9454-F0E6C1AA7E41}" type="datetime1">
              <a:rPr lang="en-US" smtClean="0"/>
              <a:t>4/5/2025</a:t>
            </a:fld>
            <a:endParaRPr lang="en-IN"/>
          </a:p>
        </p:txBody>
      </p:sp>
      <p:sp>
        <p:nvSpPr>
          <p:cNvPr id="5" name="Footer Placeholder 4">
            <a:extLst>
              <a:ext uri="{FF2B5EF4-FFF2-40B4-BE49-F238E27FC236}">
                <a16:creationId xmlns:a16="http://schemas.microsoft.com/office/drawing/2014/main" id="{87600B71-92E1-F62B-972C-F2AD85F52C6A}"/>
              </a:ext>
            </a:extLst>
          </p:cNvPr>
          <p:cNvSpPr>
            <a:spLocks noGrp="1"/>
          </p:cNvSpPr>
          <p:nvPr>
            <p:ph type="ftr" sz="quarter" idx="11"/>
          </p:nvPr>
        </p:nvSpPr>
        <p:spPr/>
        <p:txBody>
          <a:bodyPr/>
          <a:lstStyle/>
          <a:p>
            <a:r>
              <a:rPr lang="en-US"/>
              <a:t>PROJECT BATCH #: [ECE/A2], AY: 2024-25</a:t>
            </a:r>
            <a:endParaRPr lang="en-IN"/>
          </a:p>
        </p:txBody>
      </p:sp>
      <p:sp>
        <p:nvSpPr>
          <p:cNvPr id="6" name="Slide Number Placeholder 5">
            <a:extLst>
              <a:ext uri="{FF2B5EF4-FFF2-40B4-BE49-F238E27FC236}">
                <a16:creationId xmlns:a16="http://schemas.microsoft.com/office/drawing/2014/main" id="{5002A379-3F4A-98F9-DF95-26E6875C4C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9916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691B-5DA4-90E4-62B8-EA38936FF8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3721FF-1BE2-FB70-044D-D77C3552FC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9A847D-DCDE-FA10-E7A0-86D2339896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04A57E-15D7-02D4-85A4-CED7D16AEEC7}"/>
              </a:ext>
            </a:extLst>
          </p:cNvPr>
          <p:cNvSpPr>
            <a:spLocks noGrp="1"/>
          </p:cNvSpPr>
          <p:nvPr>
            <p:ph type="dt" sz="half" idx="10"/>
          </p:nvPr>
        </p:nvSpPr>
        <p:spPr/>
        <p:txBody>
          <a:bodyPr/>
          <a:lstStyle/>
          <a:p>
            <a:fld id="{E2C3571E-EC8B-4BEE-BEAA-240A420AC67F}" type="datetime1">
              <a:rPr lang="en-US" smtClean="0"/>
              <a:t>4/5/2025</a:t>
            </a:fld>
            <a:endParaRPr lang="en-IN"/>
          </a:p>
        </p:txBody>
      </p:sp>
      <p:sp>
        <p:nvSpPr>
          <p:cNvPr id="6" name="Footer Placeholder 5">
            <a:extLst>
              <a:ext uri="{FF2B5EF4-FFF2-40B4-BE49-F238E27FC236}">
                <a16:creationId xmlns:a16="http://schemas.microsoft.com/office/drawing/2014/main" id="{C324DE14-3507-0ED1-F7B8-65A8F3BFEC7B}"/>
              </a:ext>
            </a:extLst>
          </p:cNvPr>
          <p:cNvSpPr>
            <a:spLocks noGrp="1"/>
          </p:cNvSpPr>
          <p:nvPr>
            <p:ph type="ftr" sz="quarter" idx="11"/>
          </p:nvPr>
        </p:nvSpPr>
        <p:spPr/>
        <p:txBody>
          <a:bodyPr/>
          <a:lstStyle/>
          <a:p>
            <a:r>
              <a:rPr lang="en-US"/>
              <a:t>PROJECT BATCH #: [ECE/A2], AY: 2024-25</a:t>
            </a:r>
            <a:endParaRPr lang="en-IN"/>
          </a:p>
        </p:txBody>
      </p:sp>
      <p:sp>
        <p:nvSpPr>
          <p:cNvPr id="7" name="Slide Number Placeholder 6">
            <a:extLst>
              <a:ext uri="{FF2B5EF4-FFF2-40B4-BE49-F238E27FC236}">
                <a16:creationId xmlns:a16="http://schemas.microsoft.com/office/drawing/2014/main" id="{C655D2BA-6136-9811-C0C6-E164FD2C3DD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2995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6D60B-D1D6-7B92-209B-B29AD03029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48D85A-340D-8D56-890D-5A28F1ED9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2267CC-0670-1519-2902-4B185F3D74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8528611-15B9-8A85-EAD1-E65DF7071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AE9556-E0BE-48ED-F9F5-E94D2D150B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43CEC5-5F3C-F43A-97A1-10AC37BD7255}"/>
              </a:ext>
            </a:extLst>
          </p:cNvPr>
          <p:cNvSpPr>
            <a:spLocks noGrp="1"/>
          </p:cNvSpPr>
          <p:nvPr>
            <p:ph type="dt" sz="half" idx="10"/>
          </p:nvPr>
        </p:nvSpPr>
        <p:spPr/>
        <p:txBody>
          <a:bodyPr/>
          <a:lstStyle/>
          <a:p>
            <a:fld id="{920588C2-1D0C-4D38-B79F-D313EEDE4B47}" type="datetime1">
              <a:rPr lang="en-US" smtClean="0"/>
              <a:t>4/5/2025</a:t>
            </a:fld>
            <a:endParaRPr lang="en-IN"/>
          </a:p>
        </p:txBody>
      </p:sp>
      <p:sp>
        <p:nvSpPr>
          <p:cNvPr id="8" name="Footer Placeholder 7">
            <a:extLst>
              <a:ext uri="{FF2B5EF4-FFF2-40B4-BE49-F238E27FC236}">
                <a16:creationId xmlns:a16="http://schemas.microsoft.com/office/drawing/2014/main" id="{C98E575A-59B1-8D4B-3CA8-FB2C1EB4910C}"/>
              </a:ext>
            </a:extLst>
          </p:cNvPr>
          <p:cNvSpPr>
            <a:spLocks noGrp="1"/>
          </p:cNvSpPr>
          <p:nvPr>
            <p:ph type="ftr" sz="quarter" idx="11"/>
          </p:nvPr>
        </p:nvSpPr>
        <p:spPr/>
        <p:txBody>
          <a:bodyPr/>
          <a:lstStyle/>
          <a:p>
            <a:r>
              <a:rPr lang="en-US"/>
              <a:t>PROJECT BATCH #: [ECE/A2], AY: 2024-25</a:t>
            </a:r>
            <a:endParaRPr lang="en-IN"/>
          </a:p>
        </p:txBody>
      </p:sp>
      <p:sp>
        <p:nvSpPr>
          <p:cNvPr id="9" name="Slide Number Placeholder 8">
            <a:extLst>
              <a:ext uri="{FF2B5EF4-FFF2-40B4-BE49-F238E27FC236}">
                <a16:creationId xmlns:a16="http://schemas.microsoft.com/office/drawing/2014/main" id="{29FB33C6-4A2A-0A54-533E-6A0C434E4C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295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ED13-4C95-62F2-87CA-042C037FEB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D5C694-58F3-38A2-59D0-AD5B20BBC367}"/>
              </a:ext>
            </a:extLst>
          </p:cNvPr>
          <p:cNvSpPr>
            <a:spLocks noGrp="1"/>
          </p:cNvSpPr>
          <p:nvPr>
            <p:ph type="dt" sz="half" idx="10"/>
          </p:nvPr>
        </p:nvSpPr>
        <p:spPr/>
        <p:txBody>
          <a:bodyPr/>
          <a:lstStyle/>
          <a:p>
            <a:fld id="{1C1691BA-6ADF-4709-883B-73E5873D4DA6}" type="datetime1">
              <a:rPr lang="en-US" smtClean="0"/>
              <a:t>4/5/2025</a:t>
            </a:fld>
            <a:endParaRPr lang="en-IN"/>
          </a:p>
        </p:txBody>
      </p:sp>
      <p:sp>
        <p:nvSpPr>
          <p:cNvPr id="4" name="Footer Placeholder 3">
            <a:extLst>
              <a:ext uri="{FF2B5EF4-FFF2-40B4-BE49-F238E27FC236}">
                <a16:creationId xmlns:a16="http://schemas.microsoft.com/office/drawing/2014/main" id="{5CEB0477-694E-D52E-2338-EFAACF1C2F2B}"/>
              </a:ext>
            </a:extLst>
          </p:cNvPr>
          <p:cNvSpPr>
            <a:spLocks noGrp="1"/>
          </p:cNvSpPr>
          <p:nvPr>
            <p:ph type="ftr" sz="quarter" idx="11"/>
          </p:nvPr>
        </p:nvSpPr>
        <p:spPr/>
        <p:txBody>
          <a:bodyPr/>
          <a:lstStyle/>
          <a:p>
            <a:r>
              <a:rPr lang="en-US"/>
              <a:t>PROJECT BATCH #: [ECE/A2], AY: 2024-25</a:t>
            </a:r>
            <a:endParaRPr lang="en-IN"/>
          </a:p>
        </p:txBody>
      </p:sp>
      <p:sp>
        <p:nvSpPr>
          <p:cNvPr id="5" name="Slide Number Placeholder 4">
            <a:extLst>
              <a:ext uri="{FF2B5EF4-FFF2-40B4-BE49-F238E27FC236}">
                <a16:creationId xmlns:a16="http://schemas.microsoft.com/office/drawing/2014/main" id="{62C97C1B-6FD9-D825-7551-C96C1896EC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2689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E915D-0BA2-BABA-4681-5D7B8BB3DE76}"/>
              </a:ext>
            </a:extLst>
          </p:cNvPr>
          <p:cNvSpPr>
            <a:spLocks noGrp="1"/>
          </p:cNvSpPr>
          <p:nvPr>
            <p:ph type="dt" sz="half" idx="10"/>
          </p:nvPr>
        </p:nvSpPr>
        <p:spPr/>
        <p:txBody>
          <a:bodyPr/>
          <a:lstStyle/>
          <a:p>
            <a:fld id="{29298F7D-1C38-48C4-929B-15BFC079509D}" type="datetime1">
              <a:rPr lang="en-US" smtClean="0"/>
              <a:t>4/5/2025</a:t>
            </a:fld>
            <a:endParaRPr lang="en-IN"/>
          </a:p>
        </p:txBody>
      </p:sp>
      <p:sp>
        <p:nvSpPr>
          <p:cNvPr id="3" name="Footer Placeholder 2">
            <a:extLst>
              <a:ext uri="{FF2B5EF4-FFF2-40B4-BE49-F238E27FC236}">
                <a16:creationId xmlns:a16="http://schemas.microsoft.com/office/drawing/2014/main" id="{4CA6976C-579C-F06C-03F0-F3245775DDE2}"/>
              </a:ext>
            </a:extLst>
          </p:cNvPr>
          <p:cNvSpPr>
            <a:spLocks noGrp="1"/>
          </p:cNvSpPr>
          <p:nvPr>
            <p:ph type="ftr" sz="quarter" idx="11"/>
          </p:nvPr>
        </p:nvSpPr>
        <p:spPr/>
        <p:txBody>
          <a:bodyPr/>
          <a:lstStyle/>
          <a:p>
            <a:r>
              <a:rPr lang="en-US"/>
              <a:t>PROJECT BATCH #: [ECE/A2], AY: 2024-25</a:t>
            </a:r>
            <a:endParaRPr lang="en-IN"/>
          </a:p>
        </p:txBody>
      </p:sp>
      <p:sp>
        <p:nvSpPr>
          <p:cNvPr id="4" name="Slide Number Placeholder 3">
            <a:extLst>
              <a:ext uri="{FF2B5EF4-FFF2-40B4-BE49-F238E27FC236}">
                <a16:creationId xmlns:a16="http://schemas.microsoft.com/office/drawing/2014/main" id="{883F65FC-8115-F628-BFCA-BD6D1F513A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65879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EE6E-AC2A-74D8-3FB1-4AD98F5FC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622C16-1C4F-D83C-9FF5-4029F5D68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A02341-BBDE-6363-C7F5-A52334A76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503A9-0F6D-303A-6A69-3D5986D6E3A5}"/>
              </a:ext>
            </a:extLst>
          </p:cNvPr>
          <p:cNvSpPr>
            <a:spLocks noGrp="1"/>
          </p:cNvSpPr>
          <p:nvPr>
            <p:ph type="dt" sz="half" idx="10"/>
          </p:nvPr>
        </p:nvSpPr>
        <p:spPr/>
        <p:txBody>
          <a:bodyPr/>
          <a:lstStyle/>
          <a:p>
            <a:fld id="{7CA67DCC-E997-456A-88ED-9779B3E172E4}" type="datetime1">
              <a:rPr lang="en-US" smtClean="0"/>
              <a:t>4/5/2025</a:t>
            </a:fld>
            <a:endParaRPr lang="en-IN"/>
          </a:p>
        </p:txBody>
      </p:sp>
      <p:sp>
        <p:nvSpPr>
          <p:cNvPr id="6" name="Footer Placeholder 5">
            <a:extLst>
              <a:ext uri="{FF2B5EF4-FFF2-40B4-BE49-F238E27FC236}">
                <a16:creationId xmlns:a16="http://schemas.microsoft.com/office/drawing/2014/main" id="{32FFA5AC-09C0-B0B9-8A47-B1D882693195}"/>
              </a:ext>
            </a:extLst>
          </p:cNvPr>
          <p:cNvSpPr>
            <a:spLocks noGrp="1"/>
          </p:cNvSpPr>
          <p:nvPr>
            <p:ph type="ftr" sz="quarter" idx="11"/>
          </p:nvPr>
        </p:nvSpPr>
        <p:spPr/>
        <p:txBody>
          <a:bodyPr/>
          <a:lstStyle/>
          <a:p>
            <a:r>
              <a:rPr lang="en-US"/>
              <a:t>PROJECT BATCH #: [ECE/A2], AY: 2024-25</a:t>
            </a:r>
            <a:endParaRPr lang="en-IN"/>
          </a:p>
        </p:txBody>
      </p:sp>
      <p:sp>
        <p:nvSpPr>
          <p:cNvPr id="7" name="Slide Number Placeholder 6">
            <a:extLst>
              <a:ext uri="{FF2B5EF4-FFF2-40B4-BE49-F238E27FC236}">
                <a16:creationId xmlns:a16="http://schemas.microsoft.com/office/drawing/2014/main" id="{90C3EE05-CA50-4E6E-C8BD-33B6B69093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03620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93A9-BE50-5F2D-3F28-813C2798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E1AC3-CEE2-AF8F-9EE4-EC680369D6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D1CB33-3503-E0D8-978E-C58660863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A6832-FA61-8CA0-DBBD-95F6D6A9C1D8}"/>
              </a:ext>
            </a:extLst>
          </p:cNvPr>
          <p:cNvSpPr>
            <a:spLocks noGrp="1"/>
          </p:cNvSpPr>
          <p:nvPr>
            <p:ph type="dt" sz="half" idx="10"/>
          </p:nvPr>
        </p:nvSpPr>
        <p:spPr/>
        <p:txBody>
          <a:bodyPr/>
          <a:lstStyle/>
          <a:p>
            <a:fld id="{9C7C45C7-69B3-40E4-B42C-7673765C98AE}" type="datetime1">
              <a:rPr lang="en-US" smtClean="0"/>
              <a:t>4/5/2025</a:t>
            </a:fld>
            <a:endParaRPr lang="en-IN"/>
          </a:p>
        </p:txBody>
      </p:sp>
      <p:sp>
        <p:nvSpPr>
          <p:cNvPr id="6" name="Footer Placeholder 5">
            <a:extLst>
              <a:ext uri="{FF2B5EF4-FFF2-40B4-BE49-F238E27FC236}">
                <a16:creationId xmlns:a16="http://schemas.microsoft.com/office/drawing/2014/main" id="{EBC580DE-E904-CE7E-9AE1-6A26ACC15641}"/>
              </a:ext>
            </a:extLst>
          </p:cNvPr>
          <p:cNvSpPr>
            <a:spLocks noGrp="1"/>
          </p:cNvSpPr>
          <p:nvPr>
            <p:ph type="ftr" sz="quarter" idx="11"/>
          </p:nvPr>
        </p:nvSpPr>
        <p:spPr/>
        <p:txBody>
          <a:bodyPr/>
          <a:lstStyle/>
          <a:p>
            <a:r>
              <a:rPr lang="en-US"/>
              <a:t>PROJECT BATCH #: [ECE/A2], AY: 2024-25</a:t>
            </a:r>
            <a:endParaRPr lang="en-IN"/>
          </a:p>
        </p:txBody>
      </p:sp>
      <p:sp>
        <p:nvSpPr>
          <p:cNvPr id="7" name="Slide Number Placeholder 6">
            <a:extLst>
              <a:ext uri="{FF2B5EF4-FFF2-40B4-BE49-F238E27FC236}">
                <a16:creationId xmlns:a16="http://schemas.microsoft.com/office/drawing/2014/main" id="{8F2917F6-47BF-4F33-7F96-B726CE99118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5462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351EEF-640E-F98E-F296-A693C7B2B0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E0C943-3A32-6D6D-8371-A87C12F3E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872279-C5FD-6E48-D63A-2F7DA92C53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AF917-F876-414C-8DA1-E3D133400EF2}" type="datetime1">
              <a:rPr lang="en-US" smtClean="0"/>
              <a:t>4/5/2025</a:t>
            </a:fld>
            <a:endParaRPr lang="en-IN"/>
          </a:p>
        </p:txBody>
      </p:sp>
      <p:sp>
        <p:nvSpPr>
          <p:cNvPr id="5" name="Footer Placeholder 4">
            <a:extLst>
              <a:ext uri="{FF2B5EF4-FFF2-40B4-BE49-F238E27FC236}">
                <a16:creationId xmlns:a16="http://schemas.microsoft.com/office/drawing/2014/main" id="{DCCB81D7-E0CE-02D4-B404-551FA8410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BATCH #: [ECE/A2], AY: 2024-25</a:t>
            </a:r>
            <a:endParaRPr lang="en-IN"/>
          </a:p>
        </p:txBody>
      </p:sp>
      <p:sp>
        <p:nvSpPr>
          <p:cNvPr id="6" name="Slide Number Placeholder 5">
            <a:extLst>
              <a:ext uri="{FF2B5EF4-FFF2-40B4-BE49-F238E27FC236}">
                <a16:creationId xmlns:a16="http://schemas.microsoft.com/office/drawing/2014/main" id="{74838AB8-8D0A-264A-0DBB-31AD6DF18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9863196"/>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19"/>
          <p:cNvSpPr txBox="1">
            <a:spLocks noGrp="1"/>
          </p:cNvSpPr>
          <p:nvPr>
            <p:ph type="ctrTitle"/>
          </p:nvPr>
        </p:nvSpPr>
        <p:spPr>
          <a:xfrm>
            <a:off x="69573" y="390770"/>
            <a:ext cx="12046226" cy="732493"/>
          </a:xfrm>
          <a:prstGeom prst="rect">
            <a:avLst/>
          </a:prstGeom>
          <a:noFill/>
          <a:ln>
            <a:noFill/>
          </a:ln>
        </p:spPr>
        <p:txBody>
          <a:bodyPr spcFirstLastPara="1" wrap="square" lIns="91425" tIns="45700" rIns="91425" bIns="45700" anchor="b" anchorCtr="0">
            <a:noAutofit/>
          </a:bodyPr>
          <a:lstStyle/>
          <a:p>
            <a:pPr algn="ctr">
              <a:lnSpc>
                <a:spcPct val="130000"/>
              </a:lnSpc>
              <a:spcBef>
                <a:spcPts val="300"/>
              </a:spcBef>
              <a:spcAft>
                <a:spcPts val="300"/>
              </a:spcAft>
            </a:pPr>
            <a:r>
              <a:rPr lang="en-US" sz="4000" b="1" kern="0" dirty="0">
                <a:effectLst/>
                <a:latin typeface="Times New Roman" panose="02020603050405020304" pitchFamily="18" charset="0"/>
                <a:ea typeface="Times New Roman" panose="02020603050405020304" pitchFamily="18" charset="0"/>
              </a:rPr>
              <a:t>An Approach for Disaster Victim Detection Using ML</a:t>
            </a:r>
            <a:endParaRPr lang="en-IN" sz="40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617" name="Google Shape;617;p19"/>
          <p:cNvSpPr txBox="1">
            <a:spLocks noGrp="1"/>
          </p:cNvSpPr>
          <p:nvPr>
            <p:ph type="subTitle" idx="1"/>
          </p:nvPr>
        </p:nvSpPr>
        <p:spPr>
          <a:xfrm>
            <a:off x="2664115" y="1202314"/>
            <a:ext cx="7146802" cy="2722693"/>
          </a:xfrm>
          <a:prstGeom prst="rect">
            <a:avLst/>
          </a:prstGeom>
          <a:noFill/>
          <a:ln>
            <a:noFill/>
          </a:ln>
        </p:spPr>
        <p:txBody>
          <a:bodyPr spcFirstLastPara="1" wrap="square" lIns="91425" tIns="45700" rIns="91425" bIns="45700" anchor="t" anchorCtr="0">
            <a:noAutofit/>
          </a:bodyPr>
          <a:lstStyle/>
          <a:p>
            <a:pPr marL="0" lvl="0" indent="0" rtl="0">
              <a:lnSpc>
                <a:spcPct val="100000"/>
              </a:lnSpc>
              <a:spcBef>
                <a:spcPts val="0"/>
              </a:spcBef>
              <a:spcAft>
                <a:spcPts val="0"/>
              </a:spcAft>
              <a:buClr>
                <a:srgbClr val="FF0000"/>
              </a:buClr>
              <a:buSzPts val="1800"/>
              <a:buNone/>
            </a:pPr>
            <a:r>
              <a:rPr lang="en-US" sz="3200" b="1" dirty="0">
                <a:latin typeface="Times New Roman" panose="02020603050405020304" pitchFamily="18" charset="0"/>
                <a:ea typeface="Tahoma"/>
                <a:cs typeface="Times New Roman" panose="02020603050405020304" pitchFamily="18" charset="0"/>
                <a:sym typeface="Tahoma"/>
              </a:rPr>
              <a:t>PROJECT TEAM MEMBERS:</a:t>
            </a:r>
          </a:p>
          <a:p>
            <a:pPr marL="0" lvl="0" indent="0" rtl="0">
              <a:lnSpc>
                <a:spcPct val="100000"/>
              </a:lnSpc>
              <a:spcBef>
                <a:spcPts val="0"/>
              </a:spcBef>
              <a:spcAft>
                <a:spcPts val="0"/>
              </a:spcAft>
              <a:buClr>
                <a:srgbClr val="FF0000"/>
              </a:buClr>
              <a:buSzPts val="1800"/>
              <a:buNone/>
            </a:pPr>
            <a:endParaRPr lang="en-US" dirty="0">
              <a:latin typeface="Times New Roman" panose="02020603050405020304" pitchFamily="18" charset="0"/>
              <a:ea typeface="Tahoma"/>
              <a:cs typeface="Times New Roman" panose="02020603050405020304" pitchFamily="18" charset="0"/>
              <a:sym typeface="Tahoma"/>
            </a:endParaRPr>
          </a:p>
          <a:p>
            <a:pPr marL="0" lvl="0" indent="0" algn="l" rtl="0">
              <a:lnSpc>
                <a:spcPct val="100000"/>
              </a:lnSpc>
              <a:spcBef>
                <a:spcPts val="0"/>
              </a:spcBef>
              <a:spcAft>
                <a:spcPts val="0"/>
              </a:spcAft>
              <a:buClr>
                <a:srgbClr val="FF0000"/>
              </a:buClr>
              <a:buSzPts val="1800"/>
              <a:buNone/>
            </a:pPr>
            <a:r>
              <a:rPr lang="en-US" dirty="0">
                <a:solidFill>
                  <a:schemeClr val="tx1"/>
                </a:solidFill>
                <a:latin typeface="Times New Roman" panose="02020603050405020304" pitchFamily="18" charset="0"/>
                <a:ea typeface="Tahoma"/>
                <a:cs typeface="Times New Roman" panose="02020603050405020304" pitchFamily="18" charset="0"/>
                <a:sym typeface="Tahoma"/>
              </a:rPr>
              <a:t>          21ME1A0597  - Md. Abubakar </a:t>
            </a:r>
            <a:r>
              <a:rPr lang="en-US" dirty="0" err="1">
                <a:solidFill>
                  <a:schemeClr val="tx1"/>
                </a:solidFill>
                <a:latin typeface="Times New Roman" panose="02020603050405020304" pitchFamily="18" charset="0"/>
                <a:ea typeface="Tahoma"/>
                <a:cs typeface="Times New Roman" panose="02020603050405020304" pitchFamily="18" charset="0"/>
                <a:sym typeface="Tahoma"/>
              </a:rPr>
              <a:t>Siddque</a:t>
            </a:r>
            <a:endParaRPr lang="en-US" dirty="0">
              <a:solidFill>
                <a:schemeClr val="tx1"/>
              </a:solidFill>
              <a:latin typeface="Times New Roman" panose="02020603050405020304" pitchFamily="18" charset="0"/>
              <a:ea typeface="Tahoma"/>
              <a:cs typeface="Times New Roman" panose="02020603050405020304" pitchFamily="18" charset="0"/>
              <a:sym typeface="Tahoma"/>
            </a:endParaRPr>
          </a:p>
          <a:p>
            <a:pPr marL="0" lvl="0" indent="0" algn="l" rtl="0">
              <a:lnSpc>
                <a:spcPct val="100000"/>
              </a:lnSpc>
              <a:spcBef>
                <a:spcPts val="0"/>
              </a:spcBef>
              <a:spcAft>
                <a:spcPts val="0"/>
              </a:spcAft>
              <a:buClr>
                <a:srgbClr val="FF0000"/>
              </a:buClr>
              <a:buSzPts val="1800"/>
              <a:buNone/>
            </a:pPr>
            <a:r>
              <a:rPr lang="en-US" dirty="0">
                <a:solidFill>
                  <a:schemeClr val="tx1"/>
                </a:solidFill>
                <a:latin typeface="Times New Roman" panose="02020603050405020304" pitchFamily="18" charset="0"/>
                <a:ea typeface="Tahoma"/>
                <a:cs typeface="Times New Roman" panose="02020603050405020304" pitchFamily="18" charset="0"/>
                <a:sym typeface="Tahoma"/>
              </a:rPr>
              <a:t>          21ME1A05B5  - S. Sai Ganesh</a:t>
            </a:r>
          </a:p>
          <a:p>
            <a:pPr marL="0" lvl="0" indent="0" algn="l" rtl="0">
              <a:lnSpc>
                <a:spcPct val="100000"/>
              </a:lnSpc>
              <a:spcBef>
                <a:spcPts val="0"/>
              </a:spcBef>
              <a:spcAft>
                <a:spcPts val="0"/>
              </a:spcAft>
              <a:buClr>
                <a:srgbClr val="FF0000"/>
              </a:buClr>
              <a:buSzPts val="1800"/>
              <a:buNone/>
            </a:pPr>
            <a:r>
              <a:rPr lang="en-US" dirty="0">
                <a:solidFill>
                  <a:schemeClr val="tx1"/>
                </a:solidFill>
                <a:latin typeface="Times New Roman" panose="02020603050405020304" pitchFamily="18" charset="0"/>
                <a:ea typeface="Tahoma"/>
                <a:cs typeface="Times New Roman" panose="02020603050405020304" pitchFamily="18" charset="0"/>
                <a:sym typeface="Tahoma"/>
              </a:rPr>
              <a:t>          21ME1A05A0 - </a:t>
            </a:r>
            <a:r>
              <a:rPr lang="en-US" dirty="0">
                <a:latin typeface="Times New Roman" panose="02020603050405020304" pitchFamily="18" charset="0"/>
                <a:ea typeface="Tahoma"/>
                <a:cs typeface="Times New Roman" panose="02020603050405020304" pitchFamily="18" charset="0"/>
                <a:sym typeface="Tahoma"/>
              </a:rPr>
              <a:t>N. Ganesh</a:t>
            </a:r>
            <a:r>
              <a:rPr lang="en-US" dirty="0">
                <a:solidFill>
                  <a:schemeClr val="tx1"/>
                </a:solidFill>
                <a:latin typeface="Times New Roman" panose="02020603050405020304" pitchFamily="18" charset="0"/>
                <a:ea typeface="Tahoma"/>
                <a:cs typeface="Times New Roman" panose="02020603050405020304" pitchFamily="18" charset="0"/>
                <a:sym typeface="Tahoma"/>
              </a:rPr>
              <a:t>                 </a:t>
            </a:r>
          </a:p>
          <a:p>
            <a:pPr marL="0" lvl="0" indent="0" algn="l" rtl="0">
              <a:lnSpc>
                <a:spcPct val="100000"/>
              </a:lnSpc>
              <a:spcBef>
                <a:spcPts val="0"/>
              </a:spcBef>
              <a:spcAft>
                <a:spcPts val="0"/>
              </a:spcAft>
              <a:buClr>
                <a:srgbClr val="FF0000"/>
              </a:buClr>
              <a:buSzPts val="1800"/>
              <a:buNone/>
            </a:pPr>
            <a:r>
              <a:rPr lang="en-US" dirty="0">
                <a:solidFill>
                  <a:schemeClr val="tx1"/>
                </a:solidFill>
                <a:latin typeface="Times New Roman" panose="02020603050405020304" pitchFamily="18" charset="0"/>
                <a:ea typeface="Tahoma"/>
                <a:cs typeface="Times New Roman" panose="02020603050405020304" pitchFamily="18" charset="0"/>
                <a:sym typeface="Tahoma"/>
              </a:rPr>
              <a:t>          21ME1A0597  - </a:t>
            </a:r>
            <a:r>
              <a:rPr lang="en-US" dirty="0">
                <a:latin typeface="Times New Roman" panose="02020603050405020304" pitchFamily="18" charset="0"/>
                <a:ea typeface="Tahoma"/>
                <a:cs typeface="Times New Roman" panose="02020603050405020304" pitchFamily="18" charset="0"/>
                <a:sym typeface="Tahoma"/>
              </a:rPr>
              <a:t>D. </a:t>
            </a:r>
            <a:r>
              <a:rPr lang="en-US" dirty="0">
                <a:solidFill>
                  <a:schemeClr val="tx1"/>
                </a:solidFill>
                <a:latin typeface="Times New Roman" panose="02020603050405020304" pitchFamily="18" charset="0"/>
                <a:ea typeface="Tahoma"/>
                <a:cs typeface="Times New Roman" panose="02020603050405020304" pitchFamily="18" charset="0"/>
                <a:sym typeface="Tahoma"/>
              </a:rPr>
              <a:t>Sai Siddarth </a:t>
            </a:r>
          </a:p>
        </p:txBody>
      </p:sp>
      <p:sp>
        <p:nvSpPr>
          <p:cNvPr id="6" name="TextBox 5"/>
          <p:cNvSpPr txBox="1"/>
          <p:nvPr/>
        </p:nvSpPr>
        <p:spPr>
          <a:xfrm>
            <a:off x="2903217" y="3725117"/>
            <a:ext cx="8152312" cy="954107"/>
          </a:xfrm>
          <a:prstGeom prst="rect">
            <a:avLst/>
          </a:prstGeom>
          <a:noFill/>
        </p:spPr>
        <p:txBody>
          <a:bodyPr wrap="square" rtlCol="0">
            <a:spAutoFit/>
          </a:bodyPr>
          <a:lstStyle/>
          <a:p>
            <a:r>
              <a:rPr lang="en-US" sz="3200" dirty="0">
                <a:solidFill>
                  <a:srgbClr val="002060"/>
                </a:solidFill>
                <a:latin typeface="Times New Roman" panose="02020603050405020304" pitchFamily="18" charset="0"/>
                <a:cs typeface="Times New Roman" panose="02020603050405020304" pitchFamily="18" charset="0"/>
              </a:rPr>
              <a:t>Mentor: Dr. K SWETHA SASTRY</a:t>
            </a:r>
          </a:p>
          <a:p>
            <a:r>
              <a:rPr lang="en-US" sz="2000" dirty="0">
                <a:solidFill>
                  <a:srgbClr val="002060"/>
                </a:solidFill>
                <a:latin typeface="Times New Roman" panose="02020603050405020304" pitchFamily="18" charset="0"/>
                <a:cs typeface="Times New Roman" panose="02020603050405020304" pitchFamily="18" charset="0"/>
              </a:rPr>
              <a:t>                              Dept of CSE,</a:t>
            </a:r>
            <a:r>
              <a:rPr lang="en-IN" sz="2400" dirty="0">
                <a:solidFill>
                  <a:srgbClr val="002060"/>
                </a:solidFill>
                <a:latin typeface="Times New Roman" panose="02020603050405020304" pitchFamily="18" charset="0"/>
                <a:cs typeface="Times New Roman" panose="02020603050405020304" pitchFamily="18" charset="0"/>
              </a:rPr>
              <a:t> Professor</a:t>
            </a:r>
            <a:endParaRPr lang="en-IN" sz="3200" dirty="0">
              <a:solidFill>
                <a:srgbClr val="00206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A67429B-797A-4384-A71A-A8D3B7F465A5}"/>
              </a:ext>
            </a:extLst>
          </p:cNvPr>
          <p:cNvPicPr>
            <a:picLocks noChangeAspect="1"/>
          </p:cNvPicPr>
          <p:nvPr/>
        </p:nvPicPr>
        <p:blipFill rotWithShape="1">
          <a:blip r:embed="rId3">
            <a:extLst>
              <a:ext uri="{28A0092B-C50C-407E-A947-70E740481C1C}">
                <a14:useLocalDpi xmlns:a14="http://schemas.microsoft.com/office/drawing/2010/main" val="0"/>
              </a:ext>
            </a:extLst>
          </a:blip>
          <a:srcRect l="2948" t="13884" r="6512" b="14156"/>
          <a:stretch/>
        </p:blipFill>
        <p:spPr>
          <a:xfrm>
            <a:off x="862146" y="5212078"/>
            <a:ext cx="10293532" cy="1254036"/>
          </a:xfrm>
          <a:prstGeom prst="rect">
            <a:avLst/>
          </a:prstGeom>
        </p:spPr>
      </p:pic>
      <p:sp>
        <p:nvSpPr>
          <p:cNvPr id="7" name="Slide Number Placeholder 6">
            <a:extLst>
              <a:ext uri="{FF2B5EF4-FFF2-40B4-BE49-F238E27FC236}">
                <a16:creationId xmlns:a16="http://schemas.microsoft.com/office/drawing/2014/main" id="{2F3CF709-7240-DEF8-FBA2-75B6B1D33D8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
        <p:nvSpPr>
          <p:cNvPr id="9" name="TextBox 8"/>
          <p:cNvSpPr txBox="1"/>
          <p:nvPr/>
        </p:nvSpPr>
        <p:spPr>
          <a:xfrm>
            <a:off x="1654626" y="4684041"/>
            <a:ext cx="8608423" cy="523220"/>
          </a:xfrm>
          <a:prstGeom prst="rect">
            <a:avLst/>
          </a:prstGeom>
          <a:noFill/>
        </p:spPr>
        <p:txBody>
          <a:bodyPr wrap="square" rtlCol="0">
            <a:spAutoFit/>
          </a:bodyPr>
          <a:lstStyle/>
          <a:p>
            <a:pPr algn="ctr"/>
            <a:r>
              <a:rPr lang="en-US" sz="2800" b="1" dirty="0">
                <a:solidFill>
                  <a:srgbClr val="002060"/>
                </a:solidFill>
                <a:latin typeface="Times New Roman" panose="02020603050405020304" pitchFamily="18" charset="0"/>
                <a:cs typeface="Times New Roman" panose="02020603050405020304" pitchFamily="18" charset="0"/>
              </a:rPr>
              <a:t>Department of Computer Science and Engineering</a:t>
            </a:r>
            <a:endParaRPr lang="en-IN" sz="2800" b="1" dirty="0">
              <a:solidFill>
                <a:srgbClr val="002060"/>
              </a:solidFill>
              <a:latin typeface="Times New Roman" panose="02020603050405020304" pitchFamily="18" charset="0"/>
              <a:cs typeface="Times New Roman" panose="02020603050405020304" pitchFamily="18" charset="0"/>
            </a:endParaRPr>
          </a:p>
        </p:txBody>
      </p:sp>
      <p:sp>
        <p:nvSpPr>
          <p:cNvPr id="3" name="Date Placeholder 3">
            <a:extLst>
              <a:ext uri="{FF2B5EF4-FFF2-40B4-BE49-F238E27FC236}">
                <a16:creationId xmlns:a16="http://schemas.microsoft.com/office/drawing/2014/main" id="{DB959336-1AE0-72CE-C582-E2B7E005C812}"/>
              </a:ext>
            </a:extLst>
          </p:cNvPr>
          <p:cNvSpPr>
            <a:spLocks noGrp="1"/>
          </p:cNvSpPr>
          <p:nvPr>
            <p:ph type="dt" sz="half" idx="10"/>
          </p:nvPr>
        </p:nvSpPr>
        <p:spPr>
          <a:xfrm>
            <a:off x="838200" y="6356350"/>
            <a:ext cx="2743200" cy="365125"/>
          </a:xfrm>
        </p:spPr>
        <p:txBody>
          <a:bodyPr/>
          <a:lstStyle/>
          <a:p>
            <a:r>
              <a:rPr lang="en-IN" dirty="0"/>
              <a:t>09/04/2025</a:t>
            </a:r>
          </a:p>
        </p:txBody>
      </p:sp>
      <p:sp>
        <p:nvSpPr>
          <p:cNvPr id="8" name="Footer Placeholder 4">
            <a:extLst>
              <a:ext uri="{FF2B5EF4-FFF2-40B4-BE49-F238E27FC236}">
                <a16:creationId xmlns:a16="http://schemas.microsoft.com/office/drawing/2014/main" id="{30C46E06-4E6F-FF00-77D3-F7A5689AFD87}"/>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24"/>
          <p:cNvSpPr txBox="1">
            <a:spLocks noGrp="1"/>
          </p:cNvSpPr>
          <p:nvPr>
            <p:ph type="title"/>
          </p:nvPr>
        </p:nvSpPr>
        <p:spPr>
          <a:xfrm>
            <a:off x="735173" y="304800"/>
            <a:ext cx="10434851" cy="609600"/>
          </a:xfrm>
          <a:prstGeom prst="rect">
            <a:avLst/>
          </a:prstGeom>
          <a:noFill/>
          <a:ln>
            <a:noFill/>
          </a:ln>
        </p:spPr>
        <p:txBody>
          <a:bodyPr spcFirstLastPara="1" wrap="square" lIns="91425" tIns="45700" rIns="91425" bIns="45700" anchor="ctr" anchorCtr="0">
            <a:normAutofit/>
          </a:bodyPr>
          <a:lstStyle/>
          <a:p>
            <a:pPr algn="l">
              <a:spcBef>
                <a:spcPts val="0"/>
              </a:spcBef>
              <a:buClr>
                <a:schemeClr val="lt1"/>
              </a:buClr>
              <a:buSzPts val="4400"/>
            </a:pPr>
            <a:r>
              <a:rPr lang="en-US" sz="3200" b="1" dirty="0">
                <a:latin typeface="Times New Roman" panose="02020603050405020304" pitchFamily="18" charset="0"/>
                <a:cs typeface="Times New Roman" panose="02020603050405020304" pitchFamily="18" charset="0"/>
                <a:sym typeface="Times New Roman"/>
              </a:rPr>
              <a:t>Hardware &amp; Software Requirements</a:t>
            </a:r>
          </a:p>
        </p:txBody>
      </p:sp>
      <p:pic>
        <p:nvPicPr>
          <p:cNvPr id="2" name="Picture 1">
            <a:extLst>
              <a:ext uri="{FF2B5EF4-FFF2-40B4-BE49-F238E27FC236}">
                <a16:creationId xmlns:a16="http://schemas.microsoft.com/office/drawing/2014/main" id="{DEEE60D0-A1FE-CDBF-8D83-27CDB1963D2C}"/>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5F0BD1F8-9674-D760-8072-969BD4B21D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Footer Placeholder 4">
            <a:extLst>
              <a:ext uri="{FF2B5EF4-FFF2-40B4-BE49-F238E27FC236}">
                <a16:creationId xmlns:a16="http://schemas.microsoft.com/office/drawing/2014/main" id="{32841381-6585-2614-FEF1-5B21FA52340F}"/>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3" name="Date Placeholder 3">
            <a:extLst>
              <a:ext uri="{FF2B5EF4-FFF2-40B4-BE49-F238E27FC236}">
                <a16:creationId xmlns:a16="http://schemas.microsoft.com/office/drawing/2014/main" id="{782C417F-2AC8-DFB3-FB75-011DDA8041C2}"/>
              </a:ext>
            </a:extLst>
          </p:cNvPr>
          <p:cNvSpPr>
            <a:spLocks noGrp="1"/>
          </p:cNvSpPr>
          <p:nvPr>
            <p:ph type="dt" sz="half" idx="10"/>
          </p:nvPr>
        </p:nvSpPr>
        <p:spPr>
          <a:xfrm>
            <a:off x="838200" y="6356350"/>
            <a:ext cx="2743200" cy="365125"/>
          </a:xfrm>
        </p:spPr>
        <p:txBody>
          <a:bodyPr/>
          <a:lstStyle/>
          <a:p>
            <a:r>
              <a:rPr lang="en-IN" dirty="0"/>
              <a:t>09/04/2025</a:t>
            </a:r>
          </a:p>
        </p:txBody>
      </p:sp>
      <p:sp>
        <p:nvSpPr>
          <p:cNvPr id="15" name="TextBox 14">
            <a:extLst>
              <a:ext uri="{FF2B5EF4-FFF2-40B4-BE49-F238E27FC236}">
                <a16:creationId xmlns:a16="http://schemas.microsoft.com/office/drawing/2014/main" id="{7241EF57-6A59-E883-0221-C74935E63451}"/>
              </a:ext>
            </a:extLst>
          </p:cNvPr>
          <p:cNvSpPr txBox="1"/>
          <p:nvPr/>
        </p:nvSpPr>
        <p:spPr>
          <a:xfrm>
            <a:off x="1093595" y="853190"/>
            <a:ext cx="10434851" cy="1938992"/>
          </a:xfrm>
          <a:prstGeom prst="rect">
            <a:avLst/>
          </a:prstGeom>
          <a:noFill/>
        </p:spPr>
        <p:txBody>
          <a:bodyPr wrap="square">
            <a:spAutoFit/>
          </a:bodyPr>
          <a:lstStyle/>
          <a:p>
            <a:pPr>
              <a:buNone/>
            </a:pPr>
            <a:r>
              <a:rPr lang="en-IN" sz="24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Processor</a:t>
            </a:r>
            <a:r>
              <a:rPr lang="en-IN" sz="2400" dirty="0">
                <a:latin typeface="Times New Roman" panose="02020603050405020304" pitchFamily="18" charset="0"/>
                <a:cs typeface="Times New Roman" panose="02020603050405020304" pitchFamily="18" charset="0"/>
              </a:rPr>
              <a:t>: Intel i5 or higher (i7/i9 recommended for training)</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RAM: </a:t>
            </a:r>
            <a:r>
              <a:rPr lang="en-IN" sz="2400" dirty="0">
                <a:latin typeface="Times New Roman" panose="02020603050405020304" pitchFamily="18" charset="0"/>
                <a:cs typeface="Times New Roman" panose="02020603050405020304" pitchFamily="18" charset="0"/>
              </a:rPr>
              <a:t>Minimum 8 GB (16 GB or more preferred)</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Storage: </a:t>
            </a:r>
            <a:r>
              <a:rPr lang="en-IN" sz="2400" dirty="0">
                <a:latin typeface="Times New Roman" panose="02020603050405020304" pitchFamily="18" charset="0"/>
                <a:cs typeface="Times New Roman" panose="02020603050405020304" pitchFamily="18" charset="0"/>
              </a:rPr>
              <a:t>100 GB (for datasets, models, and logs)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Internet: </a:t>
            </a:r>
            <a:r>
              <a:rPr lang="en-IN" sz="2400" dirty="0">
                <a:latin typeface="Times New Roman" panose="02020603050405020304" pitchFamily="18" charset="0"/>
                <a:cs typeface="Times New Roman" panose="02020603050405020304" pitchFamily="18" charset="0"/>
              </a:rPr>
              <a:t>Required for downloading pre-trained models and dependencies</a:t>
            </a:r>
          </a:p>
        </p:txBody>
      </p:sp>
      <p:sp>
        <p:nvSpPr>
          <p:cNvPr id="17" name="TextBox 16">
            <a:extLst>
              <a:ext uri="{FF2B5EF4-FFF2-40B4-BE49-F238E27FC236}">
                <a16:creationId xmlns:a16="http://schemas.microsoft.com/office/drawing/2014/main" id="{FF0D9FCA-DA38-CDF0-8FDB-28214CB0F646}"/>
              </a:ext>
            </a:extLst>
          </p:cNvPr>
          <p:cNvSpPr txBox="1"/>
          <p:nvPr/>
        </p:nvSpPr>
        <p:spPr>
          <a:xfrm>
            <a:off x="1093595" y="2705993"/>
            <a:ext cx="10720745" cy="3847207"/>
          </a:xfrm>
          <a:prstGeom prst="rect">
            <a:avLst/>
          </a:prstGeom>
          <a:noFill/>
        </p:spPr>
        <p:txBody>
          <a:bodyPr wrap="square">
            <a:spAutoFit/>
          </a:bodyPr>
          <a:lstStyle/>
          <a:p>
            <a:pPr>
              <a:buNone/>
            </a:pPr>
            <a:r>
              <a:rPr lang="en-IN" sz="2400"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Operating System: </a:t>
            </a:r>
            <a:r>
              <a:rPr lang="en-IN" sz="2400" dirty="0">
                <a:latin typeface="Times New Roman" panose="02020603050405020304" pitchFamily="18" charset="0"/>
                <a:cs typeface="Times New Roman" panose="02020603050405020304" pitchFamily="18" charset="0"/>
              </a:rPr>
              <a:t>Windows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Programming Language: </a:t>
            </a:r>
            <a:r>
              <a:rPr lang="en-IN" sz="2400" dirty="0">
                <a:latin typeface="Times New Roman" panose="02020603050405020304" pitchFamily="18" charset="0"/>
                <a:cs typeface="Times New Roman" panose="02020603050405020304" pitchFamily="18" charset="0"/>
              </a:rPr>
              <a:t>Python 3.10</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Frameworks &amp; Libraries:</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TensorFlow / </a:t>
            </a:r>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(for ResNet50)</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Scikit-learn (for Random Forest)</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NumPy, Pandas, Matplotlib</a:t>
            </a: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OpenCV (for image processing)</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Web Framework: </a:t>
            </a:r>
            <a:r>
              <a:rPr lang="en-IN" sz="2400" dirty="0">
                <a:latin typeface="Times New Roman" panose="02020603050405020304" pitchFamily="18" charset="0"/>
                <a:cs typeface="Times New Roman" panose="02020603050405020304" pitchFamily="18" charset="0"/>
              </a:rPr>
              <a:t>Flask (for web interface)</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IDE / Tools: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 / VS Code / PyCharm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4">
          <a:extLst>
            <a:ext uri="{FF2B5EF4-FFF2-40B4-BE49-F238E27FC236}">
              <a16:creationId xmlns:a16="http://schemas.microsoft.com/office/drawing/2014/main" id="{2CA7CB6D-C992-9F69-B502-DCDC83E023B9}"/>
            </a:ext>
          </a:extLst>
        </p:cNvPr>
        <p:cNvGrpSpPr/>
        <p:nvPr/>
      </p:nvGrpSpPr>
      <p:grpSpPr>
        <a:xfrm>
          <a:off x="0" y="0"/>
          <a:ext cx="0" cy="0"/>
          <a:chOff x="0" y="0"/>
          <a:chExt cx="0" cy="0"/>
        </a:xfrm>
      </p:grpSpPr>
      <p:sp>
        <p:nvSpPr>
          <p:cNvPr id="645" name="Google Shape;645;p23">
            <a:extLst>
              <a:ext uri="{FF2B5EF4-FFF2-40B4-BE49-F238E27FC236}">
                <a16:creationId xmlns:a16="http://schemas.microsoft.com/office/drawing/2014/main" id="{0802BE33-E372-933A-9076-6613E01DDD3C}"/>
              </a:ext>
            </a:extLst>
          </p:cNvPr>
          <p:cNvSpPr txBox="1">
            <a:spLocks noGrp="1"/>
          </p:cNvSpPr>
          <p:nvPr>
            <p:ph type="title"/>
          </p:nvPr>
        </p:nvSpPr>
        <p:spPr>
          <a:xfrm>
            <a:off x="505859" y="136525"/>
            <a:ext cx="10339316" cy="5994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Rockwell"/>
              <a:buNone/>
            </a:pPr>
            <a:r>
              <a:rPr lang="en-US" sz="3200" dirty="0">
                <a:latin typeface="Rockwell" panose="02060603020205020403" pitchFamily="18" charset="0"/>
                <a:cs typeface="Times New Roman"/>
                <a:sym typeface="Times New Roman"/>
              </a:rPr>
              <a:t>Design &amp; Implementation</a:t>
            </a:r>
            <a:endParaRPr sz="3200" dirty="0"/>
          </a:p>
        </p:txBody>
      </p:sp>
      <p:pic>
        <p:nvPicPr>
          <p:cNvPr id="2" name="Picture 1">
            <a:extLst>
              <a:ext uri="{FF2B5EF4-FFF2-40B4-BE49-F238E27FC236}">
                <a16:creationId xmlns:a16="http://schemas.microsoft.com/office/drawing/2014/main" id="{29A0AAC7-9E4D-46B9-4668-B3D1CFBC1109}"/>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10" name="Slide Number Placeholder 9">
            <a:extLst>
              <a:ext uri="{FF2B5EF4-FFF2-40B4-BE49-F238E27FC236}">
                <a16:creationId xmlns:a16="http://schemas.microsoft.com/office/drawing/2014/main" id="{203EA9B2-B2B4-4384-9694-6F9BE492296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a:extLst>
              <a:ext uri="{FF2B5EF4-FFF2-40B4-BE49-F238E27FC236}">
                <a16:creationId xmlns:a16="http://schemas.microsoft.com/office/drawing/2014/main" id="{04982A7B-5BC3-F833-2D28-3A723DB47C6E}"/>
              </a:ext>
            </a:extLst>
          </p:cNvPr>
          <p:cNvPicPr>
            <a:picLocks noChangeAspect="1"/>
          </p:cNvPicPr>
          <p:nvPr/>
        </p:nvPicPr>
        <p:blipFill>
          <a:blip r:embed="rId4"/>
          <a:stretch>
            <a:fillRect/>
          </a:stretch>
        </p:blipFill>
        <p:spPr>
          <a:xfrm>
            <a:off x="4094480" y="609601"/>
            <a:ext cx="4114801" cy="5862320"/>
          </a:xfrm>
          <a:prstGeom prst="rect">
            <a:avLst/>
          </a:prstGeom>
        </p:spPr>
      </p:pic>
      <p:sp>
        <p:nvSpPr>
          <p:cNvPr id="3" name="Date Placeholder 3">
            <a:extLst>
              <a:ext uri="{FF2B5EF4-FFF2-40B4-BE49-F238E27FC236}">
                <a16:creationId xmlns:a16="http://schemas.microsoft.com/office/drawing/2014/main" id="{8319915F-23C6-05C5-5140-A22D6FE061F3}"/>
              </a:ext>
            </a:extLst>
          </p:cNvPr>
          <p:cNvSpPr>
            <a:spLocks noGrp="1"/>
          </p:cNvSpPr>
          <p:nvPr>
            <p:ph type="dt" sz="half" idx="10"/>
          </p:nvPr>
        </p:nvSpPr>
        <p:spPr>
          <a:xfrm>
            <a:off x="838200" y="6356350"/>
            <a:ext cx="2743200" cy="365125"/>
          </a:xfrm>
        </p:spPr>
        <p:txBody>
          <a:bodyPr/>
          <a:lstStyle/>
          <a:p>
            <a:r>
              <a:rPr lang="en-IN" dirty="0"/>
              <a:t>09/04/2025</a:t>
            </a:r>
          </a:p>
        </p:txBody>
      </p:sp>
      <p:sp>
        <p:nvSpPr>
          <p:cNvPr id="6" name="Footer Placeholder 4">
            <a:extLst>
              <a:ext uri="{FF2B5EF4-FFF2-40B4-BE49-F238E27FC236}">
                <a16:creationId xmlns:a16="http://schemas.microsoft.com/office/drawing/2014/main" id="{0B82F888-BD74-10E2-47F8-03508ABB248A}"/>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Tree>
    <p:extLst>
      <p:ext uri="{BB962C8B-B14F-4D97-AF65-F5344CB8AC3E}">
        <p14:creationId xmlns:p14="http://schemas.microsoft.com/office/powerpoint/2010/main" val="2610227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851DAE3E-56F3-F3FC-C389-0E47802BC2B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77882F5-FC2A-CA7A-C074-34AD83571462}"/>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D0C0FC98-0CCE-A155-BEA3-5804436F7F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
        <p:nvSpPr>
          <p:cNvPr id="3" name="Date Placeholder 3">
            <a:extLst>
              <a:ext uri="{FF2B5EF4-FFF2-40B4-BE49-F238E27FC236}">
                <a16:creationId xmlns:a16="http://schemas.microsoft.com/office/drawing/2014/main" id="{245DA7D6-FFF4-6377-6C96-38ACE5979376}"/>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566897F6-8CC3-7BCC-FE4C-AF8EDEAC8ADE}"/>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9" name="TextBox 8">
            <a:extLst>
              <a:ext uri="{FF2B5EF4-FFF2-40B4-BE49-F238E27FC236}">
                <a16:creationId xmlns:a16="http://schemas.microsoft.com/office/drawing/2014/main" id="{64520026-2E5D-3AF6-CEC7-AFC00B4AEAD4}"/>
              </a:ext>
            </a:extLst>
          </p:cNvPr>
          <p:cNvSpPr txBox="1"/>
          <p:nvPr/>
        </p:nvSpPr>
        <p:spPr>
          <a:xfrm>
            <a:off x="254010" y="428178"/>
            <a:ext cx="11967011" cy="6001643"/>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1)Dataset</a:t>
            </a:r>
          </a:p>
          <a:p>
            <a:pPr>
              <a:buNone/>
            </a:pPr>
            <a:r>
              <a:rPr lang="en-US" sz="2400" dirty="0">
                <a:latin typeface="Times New Roman" panose="02020603050405020304" pitchFamily="18" charset="0"/>
                <a:cs typeface="Times New Roman" panose="02020603050405020304" pitchFamily="18" charset="0"/>
              </a:rPr>
              <a:t>Images are organized into 'victim' and 'non-victim' folders across training, validation, and testing sets. This structure helps in supervised learning and performance evaluation.</a:t>
            </a:r>
          </a:p>
          <a:p>
            <a:pPr>
              <a:buNone/>
            </a:pPr>
            <a:r>
              <a:rPr lang="en-US" sz="2400" b="1" dirty="0">
                <a:latin typeface="Times New Roman" panose="02020603050405020304" pitchFamily="18" charset="0"/>
                <a:cs typeface="Times New Roman" panose="02020603050405020304" pitchFamily="18" charset="0"/>
              </a:rPr>
              <a:t>2)Feature Extraction</a:t>
            </a:r>
          </a:p>
          <a:p>
            <a:pPr>
              <a:buNone/>
            </a:pPr>
            <a:r>
              <a:rPr lang="en-US" sz="2400" dirty="0">
                <a:latin typeface="Times New Roman" panose="02020603050405020304" pitchFamily="18" charset="0"/>
                <a:cs typeface="Times New Roman" panose="02020603050405020304" pitchFamily="18" charset="0"/>
              </a:rPr>
              <a:t>Pre-trained ResNet50 is used to extract deep features from each image. The final fully connected layers are removed, and the output of the convolutional layers is used as input for classification.</a:t>
            </a:r>
          </a:p>
          <a:p>
            <a:pPr>
              <a:buNone/>
            </a:pPr>
            <a:r>
              <a:rPr lang="en-US" sz="2400" b="1" dirty="0">
                <a:latin typeface="Times New Roman" panose="02020603050405020304" pitchFamily="18" charset="0"/>
                <a:cs typeface="Times New Roman" panose="02020603050405020304" pitchFamily="18" charset="0"/>
              </a:rPr>
              <a:t>3)Classification Model</a:t>
            </a:r>
          </a:p>
          <a:p>
            <a:pPr>
              <a:buNone/>
            </a:pPr>
            <a:r>
              <a:rPr lang="en-US" sz="2400" dirty="0">
                <a:latin typeface="Times New Roman" panose="02020603050405020304" pitchFamily="18" charset="0"/>
                <a:cs typeface="Times New Roman" panose="02020603050405020304" pitchFamily="18" charset="0"/>
              </a:rPr>
              <a:t>A Random Forest classifier is trained on the extracted features. It provides high accuracy, handles overfitting well, and works effectively with complex data.</a:t>
            </a:r>
          </a:p>
          <a:p>
            <a:pPr>
              <a:buNone/>
            </a:pPr>
            <a:r>
              <a:rPr lang="en-US" sz="2400" b="1" dirty="0">
                <a:latin typeface="Times New Roman" panose="02020603050405020304" pitchFamily="18" charset="0"/>
                <a:cs typeface="Times New Roman" panose="02020603050405020304" pitchFamily="18" charset="0"/>
              </a:rPr>
              <a:t>4)Web Interface</a:t>
            </a:r>
          </a:p>
          <a:p>
            <a:pPr>
              <a:buNone/>
            </a:pPr>
            <a:r>
              <a:rPr lang="en-US" sz="2400" dirty="0">
                <a:latin typeface="Times New Roman" panose="02020603050405020304" pitchFamily="18" charset="0"/>
                <a:cs typeface="Times New Roman" panose="02020603050405020304" pitchFamily="18" charset="0"/>
              </a:rPr>
              <a:t>A Flask-based web application is built where users can upload an image. The backend processes the image, makes predictions, and displays the result on the same page.</a:t>
            </a:r>
          </a:p>
          <a:p>
            <a:pPr>
              <a:buNone/>
            </a:pPr>
            <a:r>
              <a:rPr lang="en-US" sz="2400" b="1" dirty="0">
                <a:latin typeface="Times New Roman" panose="02020603050405020304" pitchFamily="18" charset="0"/>
                <a:cs typeface="Times New Roman" panose="02020603050405020304" pitchFamily="18" charset="0"/>
              </a:rPr>
              <a:t>5)Result Display</a:t>
            </a:r>
          </a:p>
          <a:p>
            <a:r>
              <a:rPr lang="en-US" sz="2400" dirty="0">
                <a:latin typeface="Times New Roman" panose="02020603050405020304" pitchFamily="18" charset="0"/>
                <a:cs typeface="Times New Roman" panose="02020603050405020304" pitchFamily="18" charset="0"/>
              </a:rPr>
              <a:t>Once an image is uploaded, the system shows whether the image contains a victim or not — providing a fast and user-friendly experience for rescue teams or volunteers.</a:t>
            </a:r>
          </a:p>
        </p:txBody>
      </p:sp>
    </p:spTree>
    <p:extLst>
      <p:ext uri="{BB962C8B-B14F-4D97-AF65-F5344CB8AC3E}">
        <p14:creationId xmlns:p14="http://schemas.microsoft.com/office/powerpoint/2010/main" val="1511030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ADF955B8-4803-734B-A30B-A104CE2363CE}"/>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844E3953-C820-7284-E546-B0B0B04FFBEB}"/>
              </a:ext>
            </a:extLst>
          </p:cNvPr>
          <p:cNvSpPr txBox="1">
            <a:spLocks noGrp="1"/>
          </p:cNvSpPr>
          <p:nvPr>
            <p:ph type="title"/>
          </p:nvPr>
        </p:nvSpPr>
        <p:spPr>
          <a:xfrm>
            <a:off x="979716" y="609600"/>
            <a:ext cx="10515600" cy="591345"/>
          </a:xfrm>
          <a:prstGeom prst="rect">
            <a:avLst/>
          </a:prstGeom>
          <a:noFill/>
          <a:ln>
            <a:noFill/>
          </a:ln>
        </p:spPr>
        <p:txBody>
          <a:bodyPr spcFirstLastPara="1" wrap="square" lIns="91425" tIns="45700" rIns="91425" bIns="45700" anchor="ctr" anchorCtr="0">
            <a:normAutofit/>
          </a:bodyPr>
          <a:lstStyle/>
          <a:p>
            <a:pPr>
              <a:spcBef>
                <a:spcPts val="0"/>
              </a:spcBef>
              <a:buClr>
                <a:schemeClr val="lt1"/>
              </a:buClr>
              <a:buSzPts val="4400"/>
            </a:pPr>
            <a:r>
              <a:rPr lang="en-US" sz="3200" dirty="0">
                <a:latin typeface="Rockwell" panose="02060603020205020403" pitchFamily="18" charset="0"/>
                <a:cs typeface="Times New Roman"/>
                <a:sym typeface="Times New Roman"/>
              </a:rPr>
              <a:t>Results &amp; Observations</a:t>
            </a:r>
            <a:r>
              <a:rPr lang="en-US" sz="3200" dirty="0">
                <a:latin typeface="Rockwell" panose="02060603020205020403" pitchFamily="18" charset="0"/>
                <a:ea typeface="Times New Roman"/>
                <a:cs typeface="Times New Roman"/>
                <a:sym typeface="Times New Roman"/>
              </a:rPr>
              <a:t> </a:t>
            </a:r>
            <a:endParaRPr sz="3200" dirty="0">
              <a:latin typeface="Rockwell" panose="02060603020205020403" pitchFamily="18" charset="0"/>
              <a:cs typeface="Times New Roman"/>
            </a:endParaRPr>
          </a:p>
        </p:txBody>
      </p:sp>
      <p:pic>
        <p:nvPicPr>
          <p:cNvPr id="2" name="Picture 1">
            <a:extLst>
              <a:ext uri="{FF2B5EF4-FFF2-40B4-BE49-F238E27FC236}">
                <a16:creationId xmlns:a16="http://schemas.microsoft.com/office/drawing/2014/main" id="{FB5BC5CC-C0F9-4609-87F8-B676490DDA3D}"/>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836B1958-8DF4-521A-A285-290C32EBE7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
        <p:nvSpPr>
          <p:cNvPr id="3" name="Date Placeholder 3">
            <a:extLst>
              <a:ext uri="{FF2B5EF4-FFF2-40B4-BE49-F238E27FC236}">
                <a16:creationId xmlns:a16="http://schemas.microsoft.com/office/drawing/2014/main" id="{75A78628-04F5-4409-9645-A07FFD83E3AD}"/>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22E44950-E0CB-5198-3EB2-F9F7E27C5EF5}"/>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6" name="TextBox 5">
            <a:extLst>
              <a:ext uri="{FF2B5EF4-FFF2-40B4-BE49-F238E27FC236}">
                <a16:creationId xmlns:a16="http://schemas.microsoft.com/office/drawing/2014/main" id="{CFB2EA32-2262-1CEC-7F39-FA4DF28AC81A}"/>
              </a:ext>
            </a:extLst>
          </p:cNvPr>
          <p:cNvSpPr txBox="1"/>
          <p:nvPr/>
        </p:nvSpPr>
        <p:spPr>
          <a:xfrm>
            <a:off x="838200" y="1427645"/>
            <a:ext cx="10515600" cy="3785652"/>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1)Performance Metrics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Accuracy: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Measures the overall correctness of predictions.</a:t>
            </a:r>
            <a:endParaRPr lang="en-US" sz="3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Precision</a:t>
            </a:r>
            <a:r>
              <a:rPr lang="en-US" sz="2400" dirty="0">
                <a:latin typeface="Times New Roman" panose="02020603050405020304" pitchFamily="18" charset="0"/>
                <a:cs typeface="Times New Roman" panose="02020603050405020304" pitchFamily="18" charset="0"/>
              </a:rPr>
              <a:t>: Indicates that most images classified as "victim" are correct.</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Recall</a:t>
            </a:r>
            <a:r>
              <a:rPr lang="en-US" sz="2400" dirty="0">
                <a:latin typeface="Times New Roman" panose="02020603050405020304" pitchFamily="18" charset="0"/>
                <a:cs typeface="Times New Roman" panose="02020603050405020304" pitchFamily="18" charset="0"/>
              </a:rPr>
              <a:t>: The model successfully identifies most actual victims.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F1-Score</a:t>
            </a:r>
            <a:r>
              <a:rPr lang="en-US" sz="2400" dirty="0">
                <a:latin typeface="Times New Roman" panose="02020603050405020304" pitchFamily="18" charset="0"/>
                <a:cs typeface="Times New Roman" panose="02020603050405020304" pitchFamily="18" charset="0"/>
              </a:rPr>
              <a:t>: Balanced performance across both metrics.</a:t>
            </a:r>
          </a:p>
          <a:p>
            <a:endParaRPr lang="en-US" sz="2400" b="1"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2)Observations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ResNet50 provided strong feature extraction, even in complex backgrounds.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Random Forest worked effectively on extracted features with minimal overfitting.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Real-time prediction using Flask was fast and responsive.</a:t>
            </a:r>
          </a:p>
        </p:txBody>
      </p:sp>
    </p:spTree>
    <p:extLst>
      <p:ext uri="{BB962C8B-B14F-4D97-AF65-F5344CB8AC3E}">
        <p14:creationId xmlns:p14="http://schemas.microsoft.com/office/powerpoint/2010/main" val="3295212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26753E71-A86D-1C21-688E-43FC7B40E753}"/>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FAB2BA77-69F9-1E9A-AC81-16DFF66EBF94}"/>
              </a:ext>
            </a:extLst>
          </p:cNvPr>
          <p:cNvSpPr txBox="1">
            <a:spLocks noGrp="1"/>
          </p:cNvSpPr>
          <p:nvPr>
            <p:ph type="title"/>
          </p:nvPr>
        </p:nvSpPr>
        <p:spPr>
          <a:xfrm>
            <a:off x="533400" y="246826"/>
            <a:ext cx="10515600" cy="591345"/>
          </a:xfrm>
          <a:prstGeom prst="rect">
            <a:avLst/>
          </a:prstGeom>
          <a:noFill/>
          <a:ln>
            <a:noFill/>
          </a:ln>
        </p:spPr>
        <p:txBody>
          <a:bodyPr spcFirstLastPara="1" wrap="square" lIns="91425" tIns="45700" rIns="91425" bIns="45700" anchor="ctr" anchorCtr="0">
            <a:normAutofit/>
          </a:bodyPr>
          <a:lstStyle/>
          <a:p>
            <a:pPr>
              <a:spcBef>
                <a:spcPts val="0"/>
              </a:spcBef>
              <a:buClr>
                <a:schemeClr val="lt1"/>
              </a:buClr>
              <a:buSzPts val="4400"/>
            </a:pPr>
            <a:r>
              <a:rPr lang="en-US" sz="3200" dirty="0">
                <a:latin typeface="Rockwell" panose="02060603020205020403" pitchFamily="18" charset="0"/>
                <a:cs typeface="Times New Roman"/>
                <a:sym typeface="Times New Roman"/>
              </a:rPr>
              <a:t>Results &amp; Observations </a:t>
            </a:r>
            <a:endParaRPr sz="3200" dirty="0">
              <a:latin typeface="Rockwell" panose="02060603020205020403" pitchFamily="18" charset="0"/>
              <a:cs typeface="Times New Roman"/>
            </a:endParaRPr>
          </a:p>
        </p:txBody>
      </p:sp>
      <p:pic>
        <p:nvPicPr>
          <p:cNvPr id="2" name="Picture 1">
            <a:extLst>
              <a:ext uri="{FF2B5EF4-FFF2-40B4-BE49-F238E27FC236}">
                <a16:creationId xmlns:a16="http://schemas.microsoft.com/office/drawing/2014/main" id="{FEC1DB16-7F4D-DBD1-148D-DFE2E32B3D40}"/>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3F9E3171-0823-766C-3601-E0762A4EDE0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
        <p:nvSpPr>
          <p:cNvPr id="3" name="Date Placeholder 3">
            <a:extLst>
              <a:ext uri="{FF2B5EF4-FFF2-40B4-BE49-F238E27FC236}">
                <a16:creationId xmlns:a16="http://schemas.microsoft.com/office/drawing/2014/main" id="{7418876F-413C-2655-A825-5FDFC5FD2DBD}"/>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DEB85E1D-4B7E-4FDA-6530-F041125D9869}"/>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graphicFrame>
        <p:nvGraphicFramePr>
          <p:cNvPr id="8" name="Table 7">
            <a:extLst>
              <a:ext uri="{FF2B5EF4-FFF2-40B4-BE49-F238E27FC236}">
                <a16:creationId xmlns:a16="http://schemas.microsoft.com/office/drawing/2014/main" id="{28ACB4B2-320D-DD95-3E96-1BC6E459B610}"/>
              </a:ext>
            </a:extLst>
          </p:cNvPr>
          <p:cNvGraphicFramePr>
            <a:graphicFrameLocks noGrp="1"/>
          </p:cNvGraphicFramePr>
          <p:nvPr>
            <p:extLst>
              <p:ext uri="{D42A27DB-BD31-4B8C-83A1-F6EECF244321}">
                <p14:modId xmlns:p14="http://schemas.microsoft.com/office/powerpoint/2010/main" val="3143857617"/>
              </p:ext>
            </p:extLst>
          </p:nvPr>
        </p:nvGraphicFramePr>
        <p:xfrm>
          <a:off x="3254828" y="2131895"/>
          <a:ext cx="5682343" cy="2930730"/>
        </p:xfrm>
        <a:graphic>
          <a:graphicData uri="http://schemas.openxmlformats.org/drawingml/2006/table">
            <a:tbl>
              <a:tblPr firstRow="1" firstCol="1" bandRow="1">
                <a:tableStyleId>{5C22544A-7EE6-4342-B048-85BDC9FD1C3A}</a:tableStyleId>
              </a:tblPr>
              <a:tblGrid>
                <a:gridCol w="2839246">
                  <a:extLst>
                    <a:ext uri="{9D8B030D-6E8A-4147-A177-3AD203B41FA5}">
                      <a16:colId xmlns:a16="http://schemas.microsoft.com/office/drawing/2014/main" val="1759141786"/>
                    </a:ext>
                  </a:extLst>
                </a:gridCol>
                <a:gridCol w="2843097">
                  <a:extLst>
                    <a:ext uri="{9D8B030D-6E8A-4147-A177-3AD203B41FA5}">
                      <a16:colId xmlns:a16="http://schemas.microsoft.com/office/drawing/2014/main" val="1111611145"/>
                    </a:ext>
                  </a:extLst>
                </a:gridCol>
              </a:tblGrid>
              <a:tr h="822392">
                <a:tc>
                  <a:txBody>
                    <a:bodyPr/>
                    <a:lstStyle/>
                    <a:p>
                      <a:pPr algn="l">
                        <a:lnSpc>
                          <a:spcPct val="107000"/>
                        </a:lnSpc>
                        <a:spcAft>
                          <a:spcPts val="800"/>
                        </a:spcAft>
                        <a:buNone/>
                        <a:tabLst>
                          <a:tab pos="3566160" algn="l"/>
                        </a:tabLst>
                      </a:pPr>
                      <a:r>
                        <a:rPr lang="en-IN" sz="2200" kern="100">
                          <a:effectLst/>
                          <a:latin typeface="Times New Roman" panose="02020603050405020304" pitchFamily="18" charset="0"/>
                          <a:cs typeface="Times New Roman" panose="02020603050405020304" pitchFamily="18" charset="0"/>
                        </a:rPr>
                        <a:t>  Evaluation Metric</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buNone/>
                        <a:tabLst>
                          <a:tab pos="3566160" algn="l"/>
                        </a:tabLst>
                      </a:pPr>
                      <a:r>
                        <a:rPr lang="en-IN" sz="2200" kern="100" dirty="0">
                          <a:effectLst/>
                          <a:latin typeface="Times New Roman" panose="02020603050405020304" pitchFamily="18" charset="0"/>
                          <a:cs typeface="Times New Roman" panose="02020603050405020304" pitchFamily="18" charset="0"/>
                        </a:rPr>
                        <a:t>          Values</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99917"/>
                  </a:ext>
                </a:extLst>
              </a:tr>
              <a:tr h="436492">
                <a:tc>
                  <a:txBody>
                    <a:bodyPr/>
                    <a:lstStyle/>
                    <a:p>
                      <a:pPr algn="l">
                        <a:lnSpc>
                          <a:spcPct val="107000"/>
                        </a:lnSpc>
                        <a:spcAft>
                          <a:spcPts val="800"/>
                        </a:spcAft>
                        <a:buNone/>
                        <a:tabLst>
                          <a:tab pos="3566160" algn="l"/>
                        </a:tabLst>
                      </a:pPr>
                      <a:r>
                        <a:rPr lang="en-IN" sz="2200" kern="100">
                          <a:effectLst/>
                          <a:latin typeface="Times New Roman" panose="02020603050405020304" pitchFamily="18" charset="0"/>
                          <a:cs typeface="Times New Roman" panose="02020603050405020304" pitchFamily="18" charset="0"/>
                        </a:rPr>
                        <a:t>Accuracy</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buNone/>
                        <a:tabLst>
                          <a:tab pos="3566160" algn="l"/>
                        </a:tabLst>
                      </a:pPr>
                      <a:r>
                        <a:rPr lang="en-IN" sz="2200" kern="100" dirty="0">
                          <a:effectLst/>
                          <a:latin typeface="Times New Roman" panose="02020603050405020304" pitchFamily="18" charset="0"/>
                          <a:cs typeface="Times New Roman" panose="02020603050405020304" pitchFamily="18" charset="0"/>
                        </a:rPr>
                        <a:t>         100.00%</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5703126"/>
                  </a:ext>
                </a:extLst>
              </a:tr>
              <a:tr h="535320">
                <a:tc>
                  <a:txBody>
                    <a:bodyPr/>
                    <a:lstStyle/>
                    <a:p>
                      <a:pPr algn="l">
                        <a:lnSpc>
                          <a:spcPct val="107000"/>
                        </a:lnSpc>
                        <a:spcAft>
                          <a:spcPts val="800"/>
                        </a:spcAft>
                        <a:buNone/>
                        <a:tabLst>
                          <a:tab pos="3566160" algn="l"/>
                        </a:tabLst>
                      </a:pPr>
                      <a:r>
                        <a:rPr lang="en-IN" sz="2200" kern="100" dirty="0">
                          <a:effectLst/>
                          <a:latin typeface="Times New Roman" panose="02020603050405020304" pitchFamily="18" charset="0"/>
                          <a:cs typeface="Times New Roman" panose="02020603050405020304" pitchFamily="18" charset="0"/>
                        </a:rPr>
                        <a:t>Precision</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buNone/>
                        <a:tabLst>
                          <a:tab pos="3566160" algn="l"/>
                        </a:tabLst>
                      </a:pPr>
                      <a:r>
                        <a:rPr lang="en-IN" sz="2200" kern="100" dirty="0">
                          <a:effectLst/>
                          <a:latin typeface="Times New Roman" panose="02020603050405020304" pitchFamily="18" charset="0"/>
                          <a:cs typeface="Times New Roman" panose="02020603050405020304" pitchFamily="18" charset="0"/>
                        </a:rPr>
                        <a:t>         1.00%</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09207878"/>
                  </a:ext>
                </a:extLst>
              </a:tr>
              <a:tr h="568263">
                <a:tc>
                  <a:txBody>
                    <a:bodyPr/>
                    <a:lstStyle/>
                    <a:p>
                      <a:pPr algn="l">
                        <a:lnSpc>
                          <a:spcPct val="107000"/>
                        </a:lnSpc>
                        <a:spcAft>
                          <a:spcPts val="800"/>
                        </a:spcAft>
                        <a:buNone/>
                        <a:tabLst>
                          <a:tab pos="3566160" algn="l"/>
                        </a:tabLst>
                      </a:pPr>
                      <a:r>
                        <a:rPr lang="en-IN" sz="2200" kern="100">
                          <a:effectLst/>
                          <a:latin typeface="Times New Roman" panose="02020603050405020304" pitchFamily="18" charset="0"/>
                          <a:cs typeface="Times New Roman" panose="02020603050405020304" pitchFamily="18" charset="0"/>
                        </a:rPr>
                        <a:t>Recall</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buNone/>
                        <a:tabLst>
                          <a:tab pos="3566160" algn="l"/>
                        </a:tabLst>
                      </a:pPr>
                      <a:r>
                        <a:rPr lang="en-IN" sz="2200" kern="100" dirty="0">
                          <a:effectLst/>
                          <a:latin typeface="Times New Roman" panose="02020603050405020304" pitchFamily="18" charset="0"/>
                          <a:cs typeface="Times New Roman" panose="02020603050405020304" pitchFamily="18" charset="0"/>
                        </a:rPr>
                        <a:t>         1.00%</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4156608"/>
                  </a:ext>
                </a:extLst>
              </a:tr>
              <a:tr h="568263">
                <a:tc>
                  <a:txBody>
                    <a:bodyPr/>
                    <a:lstStyle/>
                    <a:p>
                      <a:pPr algn="l">
                        <a:lnSpc>
                          <a:spcPct val="107000"/>
                        </a:lnSpc>
                        <a:spcAft>
                          <a:spcPts val="800"/>
                        </a:spcAft>
                        <a:buNone/>
                        <a:tabLst>
                          <a:tab pos="3566160" algn="l"/>
                        </a:tabLst>
                      </a:pPr>
                      <a:r>
                        <a:rPr lang="en-IN" sz="2200" kern="100">
                          <a:effectLst/>
                          <a:latin typeface="Times New Roman" panose="02020603050405020304" pitchFamily="18" charset="0"/>
                          <a:cs typeface="Times New Roman" panose="02020603050405020304" pitchFamily="18" charset="0"/>
                        </a:rPr>
                        <a:t>F1-score</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800"/>
                        </a:spcAft>
                        <a:buNone/>
                        <a:tabLst>
                          <a:tab pos="3566160" algn="l"/>
                        </a:tabLst>
                      </a:pPr>
                      <a:r>
                        <a:rPr lang="en-IN" sz="2200" kern="100" dirty="0">
                          <a:effectLst/>
                          <a:latin typeface="Times New Roman" panose="02020603050405020304" pitchFamily="18" charset="0"/>
                          <a:cs typeface="Times New Roman" panose="02020603050405020304" pitchFamily="18" charset="0"/>
                        </a:rPr>
                        <a:t>         1.00%</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4525307"/>
                  </a:ext>
                </a:extLst>
              </a:tr>
            </a:tbl>
          </a:graphicData>
        </a:graphic>
      </p:graphicFrame>
      <p:sp>
        <p:nvSpPr>
          <p:cNvPr id="10" name="TextBox 9">
            <a:extLst>
              <a:ext uri="{FF2B5EF4-FFF2-40B4-BE49-F238E27FC236}">
                <a16:creationId xmlns:a16="http://schemas.microsoft.com/office/drawing/2014/main" id="{F344C09D-A371-E06A-03B9-6586A67B9389}"/>
              </a:ext>
            </a:extLst>
          </p:cNvPr>
          <p:cNvSpPr txBox="1"/>
          <p:nvPr/>
        </p:nvSpPr>
        <p:spPr>
          <a:xfrm>
            <a:off x="533400" y="1250994"/>
            <a:ext cx="6096000" cy="468077"/>
          </a:xfrm>
          <a:prstGeom prst="rect">
            <a:avLst/>
          </a:prstGeom>
          <a:noFill/>
        </p:spPr>
        <p:txBody>
          <a:bodyPr wrap="square">
            <a:spAutoFit/>
          </a:bodyPr>
          <a:lstStyle/>
          <a:p>
            <a:pPr algn="just">
              <a:lnSpc>
                <a:spcPct val="107000"/>
              </a:lnSpc>
              <a:spcAft>
                <a:spcPts val="800"/>
              </a:spcAft>
              <a:tabLst>
                <a:tab pos="3566160" algn="l"/>
              </a:tabLst>
            </a:pPr>
            <a:r>
              <a:rPr lang="en-US" sz="2400" b="1" dirty="0">
                <a:effectLst/>
                <a:latin typeface="Times New Roman" panose="02020603050405020304" pitchFamily="18" charset="0"/>
                <a:ea typeface="MS Mincho" panose="02020609040205080304" pitchFamily="49" charset="-128"/>
                <a:cs typeface="Times New Roman" panose="02020603050405020304" pitchFamily="18" charset="0"/>
              </a:rPr>
              <a:t>Performance</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Metrics and Results:</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2353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FFF71FEE-BA0C-9205-50A2-FC04C037E64D}"/>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392B8702-0CD0-4D90-FD67-77977D643D82}"/>
              </a:ext>
            </a:extLst>
          </p:cNvPr>
          <p:cNvSpPr txBox="1">
            <a:spLocks noGrp="1"/>
          </p:cNvSpPr>
          <p:nvPr>
            <p:ph type="title"/>
          </p:nvPr>
        </p:nvSpPr>
        <p:spPr>
          <a:xfrm>
            <a:off x="449979" y="365815"/>
            <a:ext cx="10515600" cy="591345"/>
          </a:xfrm>
          <a:prstGeom prst="rect">
            <a:avLst/>
          </a:prstGeom>
          <a:noFill/>
          <a:ln>
            <a:noFill/>
          </a:ln>
        </p:spPr>
        <p:txBody>
          <a:bodyPr spcFirstLastPara="1" wrap="square" lIns="91425" tIns="45700" rIns="91425" bIns="45700" anchor="ctr" anchorCtr="0">
            <a:normAutofit/>
          </a:bodyPr>
          <a:lstStyle/>
          <a:p>
            <a:pPr>
              <a:spcBef>
                <a:spcPts val="0"/>
              </a:spcBef>
              <a:buClr>
                <a:schemeClr val="lt1"/>
              </a:buClr>
              <a:buSzPts val="4400"/>
            </a:pPr>
            <a:r>
              <a:rPr lang="en-US" sz="3200" dirty="0">
                <a:latin typeface="Rockwell" panose="02060603020205020403" pitchFamily="18" charset="0"/>
                <a:cs typeface="Times New Roman"/>
                <a:sym typeface="Times New Roman"/>
              </a:rPr>
              <a:t>Advantages &amp; Applications </a:t>
            </a:r>
            <a:endParaRPr sz="3200" dirty="0">
              <a:latin typeface="Rockwell" panose="02060603020205020403" pitchFamily="18" charset="0"/>
              <a:cs typeface="Times New Roman"/>
            </a:endParaRPr>
          </a:p>
        </p:txBody>
      </p:sp>
      <p:pic>
        <p:nvPicPr>
          <p:cNvPr id="2" name="Picture 1">
            <a:extLst>
              <a:ext uri="{FF2B5EF4-FFF2-40B4-BE49-F238E27FC236}">
                <a16:creationId xmlns:a16="http://schemas.microsoft.com/office/drawing/2014/main" id="{BF61AA62-0BA5-570E-93F0-7B2A761C25B6}"/>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7433FDDB-9399-D955-04CC-A3FD89E708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sp>
        <p:nvSpPr>
          <p:cNvPr id="3" name="Date Placeholder 3">
            <a:extLst>
              <a:ext uri="{FF2B5EF4-FFF2-40B4-BE49-F238E27FC236}">
                <a16:creationId xmlns:a16="http://schemas.microsoft.com/office/drawing/2014/main" id="{8BD60786-B505-5045-2EA6-77656D87AA55}"/>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C78E3CE5-00E9-E540-1A4D-FB304C3CF3F5}"/>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9" name="TextBox 8">
            <a:extLst>
              <a:ext uri="{FF2B5EF4-FFF2-40B4-BE49-F238E27FC236}">
                <a16:creationId xmlns:a16="http://schemas.microsoft.com/office/drawing/2014/main" id="{F7FF9044-5E1E-85E0-1814-B4D3BB3BA44A}"/>
              </a:ext>
            </a:extLst>
          </p:cNvPr>
          <p:cNvSpPr txBox="1"/>
          <p:nvPr/>
        </p:nvSpPr>
        <p:spPr>
          <a:xfrm>
            <a:off x="449979" y="1055818"/>
            <a:ext cx="11745685" cy="5632311"/>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Advantages: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Fast Detection</a:t>
            </a:r>
            <a:r>
              <a:rPr lang="en-US" sz="2400" dirty="0">
                <a:latin typeface="Times New Roman" panose="02020603050405020304" pitchFamily="18" charset="0"/>
                <a:cs typeface="Times New Roman" panose="02020603050405020304" pitchFamily="18" charset="0"/>
              </a:rPr>
              <a:t>: Automatically detects victims in images within seconds.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Reduces Manual Work</a:t>
            </a:r>
            <a:r>
              <a:rPr lang="en-US" sz="2400" dirty="0">
                <a:latin typeface="Times New Roman" panose="02020603050405020304" pitchFamily="18" charset="0"/>
                <a:cs typeface="Times New Roman" panose="02020603050405020304" pitchFamily="18" charset="0"/>
              </a:rPr>
              <a:t>: Minimizes the need for human image analysis.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High Accuracy</a:t>
            </a:r>
            <a:r>
              <a:rPr lang="en-US" sz="2400" dirty="0">
                <a:latin typeface="Times New Roman" panose="02020603050405020304" pitchFamily="18" charset="0"/>
                <a:cs typeface="Times New Roman" panose="02020603050405020304" pitchFamily="18" charset="0"/>
              </a:rPr>
              <a:t>: Uses deep learning for reliable results.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User-Friendly</a:t>
            </a:r>
            <a:r>
              <a:rPr lang="en-US" sz="2400" dirty="0">
                <a:latin typeface="Times New Roman" panose="02020603050405020304" pitchFamily="18" charset="0"/>
                <a:cs typeface="Times New Roman" panose="02020603050405020304" pitchFamily="18" charset="0"/>
              </a:rPr>
              <a:t>: Simple web interface for easy image uploads and predictions.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Scalable</a:t>
            </a:r>
            <a:r>
              <a:rPr lang="en-US" sz="2400" dirty="0">
                <a:latin typeface="Times New Roman" panose="02020603050405020304" pitchFamily="18" charset="0"/>
                <a:cs typeface="Times New Roman" panose="02020603050405020304" pitchFamily="18" charset="0"/>
              </a:rPr>
              <a:t>: Can be extended to mobile apps or integrated into rescue drones.</a:t>
            </a:r>
          </a:p>
          <a:p>
            <a:endParaRPr lang="en-US" sz="24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Applications: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Disaster Response</a:t>
            </a:r>
            <a:r>
              <a:rPr lang="en-US" sz="2400" dirty="0">
                <a:latin typeface="Times New Roman" panose="02020603050405020304" pitchFamily="18" charset="0"/>
                <a:cs typeface="Times New Roman" panose="02020603050405020304" pitchFamily="18" charset="0"/>
              </a:rPr>
              <a:t>: Helps rescue teams quickly identify victims in large disaster zones.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Drone Surveillance</a:t>
            </a:r>
            <a:r>
              <a:rPr lang="en-US" sz="2400" dirty="0">
                <a:latin typeface="Times New Roman" panose="02020603050405020304" pitchFamily="18" charset="0"/>
                <a:cs typeface="Times New Roman" panose="02020603050405020304" pitchFamily="18" charset="0"/>
              </a:rPr>
              <a:t>: Can be integrated with drone systems to analyze aerial images in real time.</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NGOs and Government Agencies</a:t>
            </a:r>
            <a:r>
              <a:rPr lang="en-US" sz="2400" dirty="0">
                <a:latin typeface="Times New Roman" panose="02020603050405020304" pitchFamily="18" charset="0"/>
                <a:cs typeface="Times New Roman" panose="02020603050405020304" pitchFamily="18" charset="0"/>
              </a:rPr>
              <a:t>: Useful for organizations involved in relief and recovery operations.</a:t>
            </a:r>
          </a:p>
          <a:p>
            <a:pPr marL="342900"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Military and Defense</a:t>
            </a:r>
            <a:r>
              <a:rPr lang="en-US" sz="2400" dirty="0">
                <a:latin typeface="Times New Roman" panose="02020603050405020304" pitchFamily="18" charset="0"/>
                <a:cs typeface="Times New Roman" panose="02020603050405020304" pitchFamily="18" charset="0"/>
              </a:rPr>
              <a:t>: Assists in search-and-rescue missions in conflict or remote zones.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86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1E42578E-EFAA-B8F2-18DD-B1049ED61001}"/>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6AA4ED04-8826-A93E-7DB7-E3DE302CDDE5}"/>
              </a:ext>
            </a:extLst>
          </p:cNvPr>
          <p:cNvSpPr txBox="1">
            <a:spLocks noGrp="1"/>
          </p:cNvSpPr>
          <p:nvPr>
            <p:ph type="title"/>
          </p:nvPr>
        </p:nvSpPr>
        <p:spPr>
          <a:xfrm>
            <a:off x="838200" y="702176"/>
            <a:ext cx="10515600" cy="591345"/>
          </a:xfrm>
          <a:prstGeom prst="rect">
            <a:avLst/>
          </a:prstGeom>
          <a:noFill/>
          <a:ln>
            <a:noFill/>
          </a:ln>
        </p:spPr>
        <p:txBody>
          <a:bodyPr spcFirstLastPara="1" wrap="square" lIns="91425" tIns="45700" rIns="91425" bIns="45700" anchor="ctr" anchorCtr="0">
            <a:normAutofit/>
          </a:bodyPr>
          <a:lstStyle/>
          <a:p>
            <a:pPr>
              <a:spcBef>
                <a:spcPts val="0"/>
              </a:spcBef>
              <a:buClr>
                <a:schemeClr val="lt1"/>
              </a:buClr>
              <a:buSzPts val="4400"/>
            </a:pPr>
            <a:r>
              <a:rPr lang="en-US" sz="3200" b="1" dirty="0">
                <a:latin typeface="Times New Roman" panose="02020603050405020304" pitchFamily="18" charset="0"/>
                <a:cs typeface="Times New Roman" panose="02020603050405020304" pitchFamily="18" charset="0"/>
                <a:sym typeface="Times New Roman"/>
              </a:rPr>
              <a:t>Conclusion</a:t>
            </a:r>
            <a:endParaRPr sz="32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73557C1-F24F-05B0-C0E5-50D3B2F142CF}"/>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214D9A8A-2781-62FA-068A-426958F5E0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3" name="Date Placeholder 3">
            <a:extLst>
              <a:ext uri="{FF2B5EF4-FFF2-40B4-BE49-F238E27FC236}">
                <a16:creationId xmlns:a16="http://schemas.microsoft.com/office/drawing/2014/main" id="{7B240345-4324-8A6A-AA5B-F8828DD18247}"/>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2CB3FE95-6AC6-22C1-1953-FE373BF7F904}"/>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10" name="Rectangle 3">
            <a:extLst>
              <a:ext uri="{FF2B5EF4-FFF2-40B4-BE49-F238E27FC236}">
                <a16:creationId xmlns:a16="http://schemas.microsoft.com/office/drawing/2014/main" id="{7F3D42C4-46CB-95C6-C95D-17115086327A}"/>
              </a:ext>
            </a:extLst>
          </p:cNvPr>
          <p:cNvSpPr>
            <a:spLocks noChangeArrowheads="1"/>
          </p:cNvSpPr>
          <p:nvPr/>
        </p:nvSpPr>
        <p:spPr bwMode="auto">
          <a:xfrm>
            <a:off x="414232" y="1636437"/>
            <a:ext cx="116465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provides an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solution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detecting disaster victims from images, improving the speed and accuracy of rescue efforts.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ResNet50</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deep feature extraction and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classifier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reliable image classification.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offers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and efficient way to identify victims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reducing the need for manual analysis.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user-friendly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web interface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easily upload images and receive real-time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Overall, the project demonstrates the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of machine learning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supporting emergency response systems and saving lives in critical situations.</a:t>
            </a:r>
          </a:p>
        </p:txBody>
      </p:sp>
    </p:spTree>
    <p:extLst>
      <p:ext uri="{BB962C8B-B14F-4D97-AF65-F5344CB8AC3E}">
        <p14:creationId xmlns:p14="http://schemas.microsoft.com/office/powerpoint/2010/main" val="3479922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9">
          <a:extLst>
            <a:ext uri="{FF2B5EF4-FFF2-40B4-BE49-F238E27FC236}">
              <a16:creationId xmlns:a16="http://schemas.microsoft.com/office/drawing/2014/main" id="{F29C8E8C-A769-68CB-584D-6825E7A63382}"/>
            </a:ext>
          </a:extLst>
        </p:cNvPr>
        <p:cNvGrpSpPr/>
        <p:nvPr/>
      </p:nvGrpSpPr>
      <p:grpSpPr>
        <a:xfrm>
          <a:off x="0" y="0"/>
          <a:ext cx="0" cy="0"/>
          <a:chOff x="0" y="0"/>
          <a:chExt cx="0" cy="0"/>
        </a:xfrm>
      </p:grpSpPr>
      <p:sp>
        <p:nvSpPr>
          <p:cNvPr id="660" name="Google Shape;660;p25">
            <a:extLst>
              <a:ext uri="{FF2B5EF4-FFF2-40B4-BE49-F238E27FC236}">
                <a16:creationId xmlns:a16="http://schemas.microsoft.com/office/drawing/2014/main" id="{D7821F12-B023-5092-AE53-610C3912B9CE}"/>
              </a:ext>
            </a:extLst>
          </p:cNvPr>
          <p:cNvSpPr txBox="1">
            <a:spLocks noGrp="1"/>
          </p:cNvSpPr>
          <p:nvPr>
            <p:ph type="title"/>
          </p:nvPr>
        </p:nvSpPr>
        <p:spPr>
          <a:xfrm>
            <a:off x="644090" y="392930"/>
            <a:ext cx="10515600" cy="591345"/>
          </a:xfrm>
          <a:prstGeom prst="rect">
            <a:avLst/>
          </a:prstGeom>
          <a:noFill/>
          <a:ln>
            <a:noFill/>
          </a:ln>
        </p:spPr>
        <p:txBody>
          <a:bodyPr spcFirstLastPara="1" wrap="square" lIns="91425" tIns="45700" rIns="91425" bIns="45700" anchor="ctr" anchorCtr="0">
            <a:normAutofit/>
          </a:bodyPr>
          <a:lstStyle/>
          <a:p>
            <a:pPr>
              <a:spcBef>
                <a:spcPts val="0"/>
              </a:spcBef>
              <a:buClr>
                <a:schemeClr val="lt1"/>
              </a:buClr>
              <a:buSzPts val="4400"/>
            </a:pPr>
            <a:r>
              <a:rPr lang="en-US" sz="3200" dirty="0">
                <a:latin typeface="Rockwell" panose="02060603020205020403" pitchFamily="18" charset="0"/>
                <a:cs typeface="Times New Roman"/>
                <a:sym typeface="Times New Roman"/>
              </a:rPr>
              <a:t>References</a:t>
            </a:r>
            <a:endParaRPr sz="3200" dirty="0">
              <a:latin typeface="Rockwell" panose="02060603020205020403" pitchFamily="18" charset="0"/>
              <a:cs typeface="Times New Roman"/>
            </a:endParaRPr>
          </a:p>
        </p:txBody>
      </p:sp>
      <p:pic>
        <p:nvPicPr>
          <p:cNvPr id="2" name="Picture 1">
            <a:extLst>
              <a:ext uri="{FF2B5EF4-FFF2-40B4-BE49-F238E27FC236}">
                <a16:creationId xmlns:a16="http://schemas.microsoft.com/office/drawing/2014/main" id="{DB774BFA-44A1-A14C-C0FA-6D26A73007AE}"/>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D592814A-7652-47D3-C17D-B6E760F290F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3" name="Date Placeholder 3">
            <a:extLst>
              <a:ext uri="{FF2B5EF4-FFF2-40B4-BE49-F238E27FC236}">
                <a16:creationId xmlns:a16="http://schemas.microsoft.com/office/drawing/2014/main" id="{0A2C2078-DDC4-6B61-EC8C-3780873C7C91}"/>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35032F34-4860-F16C-9405-FE8971EE5BA2}"/>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11" name="TextBox 10">
            <a:extLst>
              <a:ext uri="{FF2B5EF4-FFF2-40B4-BE49-F238E27FC236}">
                <a16:creationId xmlns:a16="http://schemas.microsoft.com/office/drawing/2014/main" id="{F424E15C-74EA-3473-CB14-419EE6ACBD84}"/>
              </a:ext>
            </a:extLst>
          </p:cNvPr>
          <p:cNvSpPr txBox="1"/>
          <p:nvPr/>
        </p:nvSpPr>
        <p:spPr>
          <a:xfrm>
            <a:off x="644090" y="1045647"/>
            <a:ext cx="10903820" cy="5187959"/>
          </a:xfrm>
          <a:prstGeom prst="rect">
            <a:avLst/>
          </a:prstGeom>
          <a:noFill/>
        </p:spPr>
        <p:txBody>
          <a:bodyPr wrap="square">
            <a:spAutoFit/>
          </a:bodyPr>
          <a:lstStyle/>
          <a:p>
            <a:pPr algn="just">
              <a:lnSpc>
                <a:spcPct val="107000"/>
              </a:lnSpc>
              <a:spcAft>
                <a:spcPts val="800"/>
              </a:spcAft>
              <a:buNone/>
              <a:tabLst>
                <a:tab pos="356616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[1] G.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Seeja</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 S. A. Doss, V. B. Hency, "A Novel Approach for Disaster Victim Detection Under Debris Environments Using Decision Tree Algorithms With Deep Learning Features,"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Journal Article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2022.</a:t>
            </a:r>
          </a:p>
          <a:p>
            <a:pPr algn="just">
              <a:lnSpc>
                <a:spcPct val="107000"/>
              </a:lnSpc>
              <a:spcAft>
                <a:spcPts val="800"/>
              </a:spcAft>
              <a:buNone/>
              <a:tabLst>
                <a:tab pos="356616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[2] R. K. Gali, R. Nakka, "A Novel Approach for Disaster Victim Detection Under Debris Environments Using Decision Tree Algorithms With Deep Learning,"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International Journal of HRM and Organizational Studies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2022.</a:t>
            </a:r>
          </a:p>
          <a:p>
            <a:pPr algn="just">
              <a:lnSpc>
                <a:spcPct val="107000"/>
              </a:lnSpc>
              <a:spcAft>
                <a:spcPts val="800"/>
              </a:spcAft>
              <a:buNone/>
              <a:tabLst>
                <a:tab pos="356616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[3] S. Mahmud, A. 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Fime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J. H. Kim, "ATR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HarmoniSAR</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 System for Enhancing Victim Detection in Robot-assisted Disaster Scenarios,"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IEEE Conference Proceedings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2022.</a:t>
            </a:r>
          </a:p>
          <a:p>
            <a:pPr algn="just">
              <a:lnSpc>
                <a:spcPct val="107000"/>
              </a:lnSpc>
              <a:spcAft>
                <a:spcPts val="800"/>
              </a:spcAft>
              <a:buNone/>
              <a:tabLst>
                <a:tab pos="356616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[4] Y. J. Wong, M. L. Tham, B. H. Kwan, E. M. 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Gnanamuthu</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"An Optimized Multi-Task Learning Model for Disaster Classification and Victim Detection in Federated Learning Environments,"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IEEE Journal</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2022.</a:t>
            </a:r>
          </a:p>
          <a:p>
            <a:pPr algn="just">
              <a:lnSpc>
                <a:spcPct val="107000"/>
              </a:lnSpc>
              <a:spcAft>
                <a:spcPts val="800"/>
              </a:spcAft>
              <a:tabLst>
                <a:tab pos="3566160"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[5] I. A.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Sulistijono</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T. </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Imansyah</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M. Muhajir, "Implementation of Victims Detection Framework on Post Disaster Scenario," </a:t>
            </a:r>
            <a:r>
              <a:rPr lang="en-IN" sz="2200" i="1" kern="100" dirty="0">
                <a:effectLst/>
                <a:latin typeface="Times New Roman" panose="02020603050405020304" pitchFamily="18" charset="0"/>
                <a:ea typeface="Calibri" panose="020F0502020204030204" pitchFamily="34" charset="0"/>
                <a:cs typeface="Times New Roman" panose="02020603050405020304" pitchFamily="18" charset="0"/>
              </a:rPr>
              <a:t>IEEE Conference Proceedings</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2018.</a:t>
            </a:r>
          </a:p>
        </p:txBody>
      </p:sp>
    </p:spTree>
    <p:extLst>
      <p:ext uri="{BB962C8B-B14F-4D97-AF65-F5344CB8AC3E}">
        <p14:creationId xmlns:p14="http://schemas.microsoft.com/office/powerpoint/2010/main" val="2390882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2" name="Picture 1">
            <a:extLst>
              <a:ext uri="{FF2B5EF4-FFF2-40B4-BE49-F238E27FC236}">
                <a16:creationId xmlns:a16="http://schemas.microsoft.com/office/drawing/2014/main" id="{8977F941-9A57-E15F-B32A-B4C1FA6D36E6}"/>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9A117577-CC78-E78F-C94E-42CE2DBE7F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1026" name="Picture 2" descr="Thank You Clipart | Customize Color | PresenterMedia.com">
            <a:extLst>
              <a:ext uri="{FF2B5EF4-FFF2-40B4-BE49-F238E27FC236}">
                <a16:creationId xmlns:a16="http://schemas.microsoft.com/office/drawing/2014/main" id="{CB1EFE2E-B3CC-F625-3DC7-DF49E0EA2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843" y="914448"/>
            <a:ext cx="6032311" cy="414025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3">
            <a:extLst>
              <a:ext uri="{FF2B5EF4-FFF2-40B4-BE49-F238E27FC236}">
                <a16:creationId xmlns:a16="http://schemas.microsoft.com/office/drawing/2014/main" id="{9BD2F2D4-8BD2-3E39-BF83-1EDE69E9FB95}"/>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08C5CEEB-58F0-0C59-A492-CBFFCF0672DB}"/>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20"/>
          <p:cNvSpPr txBox="1">
            <a:spLocks noGrp="1"/>
          </p:cNvSpPr>
          <p:nvPr>
            <p:ph type="title"/>
          </p:nvPr>
        </p:nvSpPr>
        <p:spPr>
          <a:xfrm>
            <a:off x="979716" y="309889"/>
            <a:ext cx="10515600" cy="5994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200" b="1" dirty="0">
                <a:latin typeface="Times New Roman" panose="02020603050405020304" pitchFamily="18" charset="0"/>
                <a:cs typeface="Times New Roman" panose="02020603050405020304" pitchFamily="18" charset="0"/>
              </a:rPr>
              <a:t>CONTENTS:</a:t>
            </a:r>
            <a:endParaRPr sz="3200" b="1" dirty="0">
              <a:latin typeface="Times New Roman" panose="02020603050405020304" pitchFamily="18" charset="0"/>
              <a:cs typeface="Times New Roman" panose="02020603050405020304" pitchFamily="18" charset="0"/>
            </a:endParaRPr>
          </a:p>
        </p:txBody>
      </p:sp>
      <p:sp>
        <p:nvSpPr>
          <p:cNvPr id="626" name="Google Shape;626;p20"/>
          <p:cNvSpPr txBox="1">
            <a:spLocks noGrp="1"/>
          </p:cNvSpPr>
          <p:nvPr>
            <p:ph idx="1"/>
          </p:nvPr>
        </p:nvSpPr>
        <p:spPr>
          <a:xfrm>
            <a:off x="1519099" y="903027"/>
            <a:ext cx="9906000" cy="5954973"/>
          </a:xfrm>
          <a:prstGeom prst="rect">
            <a:avLst/>
          </a:prstGeom>
          <a:noFill/>
          <a:ln>
            <a:noFill/>
          </a:ln>
        </p:spPr>
        <p:txBody>
          <a:bodyPr spcFirstLastPara="1" wrap="square" lIns="91425" tIns="45700" rIns="91425" bIns="45700" anchor="t" anchorCtr="0">
            <a:normAutofit fontScale="92500" lnSpcReduction="20000"/>
          </a:bodyPr>
          <a:lstStyle/>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Introduction &amp; Background </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Problem Statement &amp; Objectives </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Literature Survey</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 Existing / Traditional system</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Methodology / Proposed System </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Hardware &amp; Software Requirements</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Design &amp; Implementation</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Results &amp; Observations </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Advantages &amp; Applications </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Conclusion</a:t>
            </a:r>
          </a:p>
          <a:p>
            <a:pPr>
              <a:lnSpc>
                <a:spcPct val="130000"/>
              </a:lnSpc>
              <a:spcBef>
                <a:spcPts val="300"/>
              </a:spcBef>
              <a:spcAft>
                <a:spcPts val="300"/>
              </a:spcAft>
              <a:buFont typeface="Wingdings" panose="05000000000000000000" pitchFamily="2" charset="2"/>
              <a:buChar char="Ø"/>
            </a:pPr>
            <a:r>
              <a:rPr lang="en-US" sz="2600" b="1" dirty="0">
                <a:latin typeface="Times New Roman"/>
                <a:ea typeface="Times New Roman"/>
                <a:cs typeface="Times New Roman"/>
                <a:sym typeface="Times New Roman"/>
              </a:rPr>
              <a:t>References</a:t>
            </a:r>
            <a:br>
              <a:rPr lang="en-US" sz="2400" kern="0" dirty="0">
                <a:effectLst/>
                <a:latin typeface="Times New Roman" panose="02020603050405020304" pitchFamily="18" charset="0"/>
                <a:ea typeface="Times New Roman" panose="02020603050405020304" pitchFamily="18" charset="0"/>
                <a:cs typeface="Gautami" panose="020B0502040204020203" pitchFamily="34" charset="0"/>
              </a:rPr>
            </a:br>
            <a:endParaRPr lang="en-US" sz="1250"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7905C3D0-F41F-4BBF-B6E2-E012B3D29781}"/>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8" name="Slide Number Placeholder 7">
            <a:extLst>
              <a:ext uri="{FF2B5EF4-FFF2-40B4-BE49-F238E27FC236}">
                <a16:creationId xmlns:a16="http://schemas.microsoft.com/office/drawing/2014/main" id="{18E501F4-CD9A-9132-FF89-D0133B6FD0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sp>
        <p:nvSpPr>
          <p:cNvPr id="4" name="Date Placeholder 3">
            <a:extLst>
              <a:ext uri="{FF2B5EF4-FFF2-40B4-BE49-F238E27FC236}">
                <a16:creationId xmlns:a16="http://schemas.microsoft.com/office/drawing/2014/main" id="{ACB89AA4-DB46-E632-D618-9D607D712BE8}"/>
              </a:ext>
            </a:extLst>
          </p:cNvPr>
          <p:cNvSpPr>
            <a:spLocks noGrp="1"/>
          </p:cNvSpPr>
          <p:nvPr>
            <p:ph type="dt" sz="half" idx="10"/>
          </p:nvPr>
        </p:nvSpPr>
        <p:spPr>
          <a:xfrm>
            <a:off x="838200" y="6356350"/>
            <a:ext cx="2743200" cy="365125"/>
          </a:xfrm>
        </p:spPr>
        <p:txBody>
          <a:bodyPr/>
          <a:lstStyle/>
          <a:p>
            <a:r>
              <a:rPr lang="en-IN" dirty="0"/>
              <a:t>09/04/2025</a:t>
            </a:r>
          </a:p>
        </p:txBody>
      </p:sp>
      <p:sp>
        <p:nvSpPr>
          <p:cNvPr id="5" name="Footer Placeholder 4">
            <a:extLst>
              <a:ext uri="{FF2B5EF4-FFF2-40B4-BE49-F238E27FC236}">
                <a16:creationId xmlns:a16="http://schemas.microsoft.com/office/drawing/2014/main" id="{5A46B381-1FBC-ABBB-F256-43FD3248EBFD}"/>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1">
          <a:extLst>
            <a:ext uri="{FF2B5EF4-FFF2-40B4-BE49-F238E27FC236}">
              <a16:creationId xmlns:a16="http://schemas.microsoft.com/office/drawing/2014/main" id="{F9AE2972-FF07-7B00-542F-A5FAE2EDC287}"/>
            </a:ext>
          </a:extLst>
        </p:cNvPr>
        <p:cNvGrpSpPr/>
        <p:nvPr/>
      </p:nvGrpSpPr>
      <p:grpSpPr>
        <a:xfrm>
          <a:off x="0" y="0"/>
          <a:ext cx="0" cy="0"/>
          <a:chOff x="0" y="0"/>
          <a:chExt cx="0" cy="0"/>
        </a:xfrm>
      </p:grpSpPr>
      <p:sp>
        <p:nvSpPr>
          <p:cNvPr id="632" name="Google Shape;632;p21">
            <a:extLst>
              <a:ext uri="{FF2B5EF4-FFF2-40B4-BE49-F238E27FC236}">
                <a16:creationId xmlns:a16="http://schemas.microsoft.com/office/drawing/2014/main" id="{AFC92F81-F1D9-7002-30E7-186C2D1EF2AC}"/>
              </a:ext>
            </a:extLst>
          </p:cNvPr>
          <p:cNvSpPr txBox="1">
            <a:spLocks noGrp="1"/>
          </p:cNvSpPr>
          <p:nvPr>
            <p:ph type="title"/>
          </p:nvPr>
        </p:nvSpPr>
        <p:spPr>
          <a:xfrm>
            <a:off x="404114" y="342031"/>
            <a:ext cx="10515600" cy="608368"/>
          </a:xfrm>
          <a:prstGeom prst="rect">
            <a:avLst/>
          </a:prstGeom>
          <a:noFill/>
          <a:ln>
            <a:noFill/>
          </a:ln>
        </p:spPr>
        <p:txBody>
          <a:bodyPr spcFirstLastPara="1" wrap="square" lIns="91425" tIns="45700" rIns="91425" bIns="45700" anchor="ctr" anchorCtr="0">
            <a:normAutofit/>
          </a:bodyPr>
          <a:lstStyle/>
          <a:p>
            <a:pPr>
              <a:spcBef>
                <a:spcPts val="0"/>
              </a:spcBef>
              <a:buClr>
                <a:schemeClr val="lt1"/>
              </a:buClr>
              <a:buSzPts val="4400"/>
            </a:pPr>
            <a:r>
              <a:rPr lang="en-US" sz="3200" b="1" dirty="0">
                <a:latin typeface="Times New Roman" panose="02020603050405020304" pitchFamily="18" charset="0"/>
                <a:ea typeface="Times New Roman"/>
                <a:cs typeface="Times New Roman" panose="02020603050405020304" pitchFamily="18" charset="0"/>
                <a:sym typeface="Times New Roman"/>
              </a:rPr>
              <a:t>Introduction &amp; Background</a:t>
            </a:r>
            <a:endParaRPr sz="32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01E9FD1-D5D9-DD2A-6173-4FAC575DF318}"/>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D677D48A-D34C-837C-E6EC-A73D9CA2C1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
        <p:nvSpPr>
          <p:cNvPr id="3" name="Date Placeholder 3">
            <a:extLst>
              <a:ext uri="{FF2B5EF4-FFF2-40B4-BE49-F238E27FC236}">
                <a16:creationId xmlns:a16="http://schemas.microsoft.com/office/drawing/2014/main" id="{893527A6-1384-6E7B-B6C9-AE04729A3270}"/>
              </a:ext>
            </a:extLst>
          </p:cNvPr>
          <p:cNvSpPr>
            <a:spLocks noGrp="1"/>
          </p:cNvSpPr>
          <p:nvPr>
            <p:ph type="dt" sz="half" idx="10"/>
          </p:nvPr>
        </p:nvSpPr>
        <p:spPr>
          <a:xfrm>
            <a:off x="838200" y="6356350"/>
            <a:ext cx="2743200" cy="365125"/>
          </a:xfrm>
        </p:spPr>
        <p:txBody>
          <a:bodyPr/>
          <a:lstStyle/>
          <a:p>
            <a:r>
              <a:rPr lang="en-IN" dirty="0"/>
              <a:t>09/04/2025</a:t>
            </a:r>
          </a:p>
        </p:txBody>
      </p:sp>
      <p:sp>
        <p:nvSpPr>
          <p:cNvPr id="8" name="Footer Placeholder 4">
            <a:extLst>
              <a:ext uri="{FF2B5EF4-FFF2-40B4-BE49-F238E27FC236}">
                <a16:creationId xmlns:a16="http://schemas.microsoft.com/office/drawing/2014/main" id="{10B5D695-9789-A844-6352-634FFE030680}"/>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9" name="Rectangle 1">
            <a:extLst>
              <a:ext uri="{FF2B5EF4-FFF2-40B4-BE49-F238E27FC236}">
                <a16:creationId xmlns:a16="http://schemas.microsoft.com/office/drawing/2014/main" id="{DA31F676-D3E1-DC1A-AF3D-772B2CF264F6}"/>
              </a:ext>
            </a:extLst>
          </p:cNvPr>
          <p:cNvSpPr>
            <a:spLocks noChangeArrowheads="1"/>
          </p:cNvSpPr>
          <p:nvPr/>
        </p:nvSpPr>
        <p:spPr bwMode="auto">
          <a:xfrm>
            <a:off x="449979" y="5394083"/>
            <a:ext cx="113184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words: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Disaster response,  </a:t>
            </a:r>
            <a:r>
              <a:rPr lang="en-US" altLang="en-US" dirty="0">
                <a:latin typeface="Times New Roman" panose="02020603050405020304" pitchFamily="18" charset="0"/>
                <a:cs typeface="Times New Roman" panose="02020603050405020304" pitchFamily="18" charset="0"/>
              </a:rPr>
              <a:t>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ictim detection,  </a:t>
            </a:r>
            <a:r>
              <a:rPr lang="en-US" altLang="en-US" dirty="0">
                <a:latin typeface="Times New Roman" panose="02020603050405020304" pitchFamily="18" charset="0"/>
                <a:cs typeface="Times New Roman" panose="02020603050405020304" pitchFamily="18" charset="0"/>
              </a:rPr>
              <a:t>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achine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learning,image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segmentation, Object detection, Random   Forest,Resnet50. </a:t>
            </a:r>
          </a:p>
        </p:txBody>
      </p:sp>
      <p:sp>
        <p:nvSpPr>
          <p:cNvPr id="11" name="TextBox 10">
            <a:extLst>
              <a:ext uri="{FF2B5EF4-FFF2-40B4-BE49-F238E27FC236}">
                <a16:creationId xmlns:a16="http://schemas.microsoft.com/office/drawing/2014/main" id="{626CE35D-78EE-C250-26ED-D825D36098B2}"/>
              </a:ext>
            </a:extLst>
          </p:cNvPr>
          <p:cNvSpPr txBox="1"/>
          <p:nvPr/>
        </p:nvSpPr>
        <p:spPr>
          <a:xfrm>
            <a:off x="404114" y="923164"/>
            <a:ext cx="11559282" cy="4154984"/>
          </a:xfrm>
          <a:prstGeom prst="rect">
            <a:avLst/>
          </a:prstGeom>
          <a:noFill/>
        </p:spPr>
        <p:txBody>
          <a:bodyPr wrap="square">
            <a:spAutoFit/>
          </a:bodyPr>
          <a:lstStyle/>
          <a:p>
            <a:pPr algn="just">
              <a:buNone/>
            </a:pPr>
            <a:r>
              <a:rPr lang="en-IN" sz="2200" dirty="0">
                <a:effectLst/>
                <a:latin typeface="Times New Roman" panose="02020603050405020304" pitchFamily="18" charset="0"/>
                <a:ea typeface="Calibri" panose="020F0502020204030204" pitchFamily="34" charset="0"/>
              </a:rPr>
              <a:t>Disasters like earthquakes, floods, building collapse and wildfires often leave many people injured or trapped. Finding victims quickly is critical for saving lives, but traditional search-and-rescue efforts are slow and rely heavily on human effort, which can be inefficient in large-scale disasters. To solve this problem, we developed a machine learning-based system that automatically detects disaster victims in images. Our approach uses ResNet50, a powerful deep learning model, to analyse and extract important features from images. These features are then processed by a random forest classifier, which has been trained on a diverse dataset of images depicting various disaster scenarios. By leveraging this advanced technology, our system significantly accelerates the identification of individuals in distress, allowing rescuers to allocate resources more effectively. Random forest classifier, a machine learning technique that makes final predictions based on patterns in the data. To make the system accessible and easy to use, we deployed it as a Flask API, which means users can upload images through a web-based interface, and the system will quickly analyse and return results. </a:t>
            </a:r>
            <a:endParaRPr lang="en-US" sz="2200" dirty="0"/>
          </a:p>
        </p:txBody>
      </p:sp>
    </p:spTree>
    <p:extLst>
      <p:ext uri="{BB962C8B-B14F-4D97-AF65-F5344CB8AC3E}">
        <p14:creationId xmlns:p14="http://schemas.microsoft.com/office/powerpoint/2010/main" val="2721942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22"/>
          <p:cNvSpPr txBox="1">
            <a:spLocks noGrp="1"/>
          </p:cNvSpPr>
          <p:nvPr>
            <p:ph type="title"/>
          </p:nvPr>
        </p:nvSpPr>
        <p:spPr>
          <a:xfrm>
            <a:off x="728740" y="359798"/>
            <a:ext cx="10515600" cy="560564"/>
          </a:xfrm>
          <a:prstGeom prst="rect">
            <a:avLst/>
          </a:prstGeom>
          <a:noFill/>
          <a:ln>
            <a:noFill/>
          </a:ln>
        </p:spPr>
        <p:txBody>
          <a:bodyPr spcFirstLastPara="1" wrap="square" lIns="91425" tIns="45700" rIns="91425" bIns="45700" anchor="ctr" anchorCtr="0">
            <a:normAutofit/>
          </a:bodyPr>
          <a:lstStyle/>
          <a:p>
            <a:pPr>
              <a:spcBef>
                <a:spcPts val="0"/>
              </a:spcBef>
              <a:buClr>
                <a:schemeClr val="lt1"/>
              </a:buClr>
              <a:buSzPts val="4400"/>
            </a:pPr>
            <a:r>
              <a:rPr lang="en-IN" sz="3200" dirty="0">
                <a:latin typeface="Rockwell"/>
              </a:rPr>
              <a:t>Problem Statement &amp; Objectives </a:t>
            </a:r>
          </a:p>
        </p:txBody>
      </p:sp>
      <p:pic>
        <p:nvPicPr>
          <p:cNvPr id="2" name="Picture 1">
            <a:extLst>
              <a:ext uri="{FF2B5EF4-FFF2-40B4-BE49-F238E27FC236}">
                <a16:creationId xmlns:a16="http://schemas.microsoft.com/office/drawing/2014/main" id="{B58ED5DF-AA55-1B75-13E3-09FC38644CBD}"/>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4F4D77D1-EFB8-BD74-7BDA-EA450899BF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3" name="Rectangle 1">
            <a:extLst>
              <a:ext uri="{FF2B5EF4-FFF2-40B4-BE49-F238E27FC236}">
                <a16:creationId xmlns:a16="http://schemas.microsoft.com/office/drawing/2014/main" id="{A81C6AA9-C322-0864-F504-1443E19D64D6}"/>
              </a:ext>
            </a:extLst>
          </p:cNvPr>
          <p:cNvSpPr>
            <a:spLocks noChangeArrowheads="1"/>
          </p:cNvSpPr>
          <p:nvPr/>
        </p:nvSpPr>
        <p:spPr bwMode="auto">
          <a:xfrm>
            <a:off x="950399" y="3192899"/>
            <a:ext cx="1040340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latin typeface="Times New Roman" panose="02020603050405020304" pitchFamily="18" charset="0"/>
                <a:cs typeface="Times New Roman" panose="02020603050405020304" pitchFamily="18" charset="0"/>
              </a:rPr>
              <a:t>To develop a machine learning model</a:t>
            </a:r>
            <a:r>
              <a:rPr lang="en-US" sz="2400" dirty="0">
                <a:latin typeface="Times New Roman" panose="02020603050405020304" pitchFamily="18" charset="0"/>
                <a:cs typeface="Times New Roman" panose="02020603050405020304" pitchFamily="18" charset="0"/>
              </a:rPr>
              <a:t> capable of classifying images into "victim" and "non-victim" categories with high accuracy.</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latin typeface="Times New Roman" panose="02020603050405020304" pitchFamily="18" charset="0"/>
                <a:cs typeface="Times New Roman" panose="02020603050405020304" pitchFamily="18" charset="0"/>
              </a:rPr>
              <a:t>To leverage deep learning techniques</a:t>
            </a:r>
            <a:r>
              <a:rPr lang="en-US" sz="2400" dirty="0">
                <a:latin typeface="Times New Roman" panose="02020603050405020304" pitchFamily="18" charset="0"/>
                <a:cs typeface="Times New Roman" panose="02020603050405020304" pitchFamily="18" charset="0"/>
              </a:rPr>
              <a:t>, particularly ResNet50, for efficient feature extraction from complex disaster scene images.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latin typeface="Times New Roman" panose="02020603050405020304" pitchFamily="18" charset="0"/>
                <a:cs typeface="Times New Roman" panose="02020603050405020304" pitchFamily="18" charset="0"/>
              </a:rPr>
              <a:t>To design a user-friendly Flask web interface</a:t>
            </a:r>
            <a:r>
              <a:rPr lang="en-US" sz="2400" dirty="0">
                <a:latin typeface="Times New Roman" panose="02020603050405020304" pitchFamily="18" charset="0"/>
                <a:cs typeface="Times New Roman" panose="02020603050405020304" pitchFamily="18" charset="0"/>
              </a:rPr>
              <a:t> that allows users to upload images and get real-time predictions</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latin typeface="Times New Roman" panose="02020603050405020304" pitchFamily="18" charset="0"/>
                <a:cs typeface="Times New Roman" panose="02020603050405020304" pitchFamily="18" charset="0"/>
              </a:rPr>
              <a:t>To enhance disaster response operations</a:t>
            </a:r>
            <a:r>
              <a:rPr lang="en-US" sz="2400" dirty="0">
                <a:latin typeface="Times New Roman" panose="02020603050405020304" pitchFamily="18" charset="0"/>
                <a:cs typeface="Times New Roman" panose="02020603050405020304" pitchFamily="18" charset="0"/>
              </a:rPr>
              <a:t> by providing a tool that can assist in rapid victim identification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8AAA6A-36DA-D143-0595-F1F4FA57728B}"/>
              </a:ext>
            </a:extLst>
          </p:cNvPr>
          <p:cNvSpPr>
            <a:spLocks noGrp="1"/>
          </p:cNvSpPr>
          <p:nvPr>
            <p:ph type="dt" sz="half" idx="10"/>
          </p:nvPr>
        </p:nvSpPr>
        <p:spPr>
          <a:xfrm>
            <a:off x="838200" y="6356350"/>
            <a:ext cx="2743200" cy="365125"/>
          </a:xfrm>
        </p:spPr>
        <p:txBody>
          <a:bodyPr/>
          <a:lstStyle/>
          <a:p>
            <a:r>
              <a:rPr lang="en-IN" dirty="0"/>
              <a:t>09/04/2025</a:t>
            </a:r>
          </a:p>
        </p:txBody>
      </p:sp>
      <p:sp>
        <p:nvSpPr>
          <p:cNvPr id="8" name="Footer Placeholder 4">
            <a:extLst>
              <a:ext uri="{FF2B5EF4-FFF2-40B4-BE49-F238E27FC236}">
                <a16:creationId xmlns:a16="http://schemas.microsoft.com/office/drawing/2014/main" id="{5F3B14DD-9B26-91DC-9225-E53D5CB5C144}"/>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6" name="TextBox 5">
            <a:extLst>
              <a:ext uri="{FF2B5EF4-FFF2-40B4-BE49-F238E27FC236}">
                <a16:creationId xmlns:a16="http://schemas.microsoft.com/office/drawing/2014/main" id="{F49C614D-C5B7-E8D7-3BFD-4910F35E973C}"/>
              </a:ext>
            </a:extLst>
          </p:cNvPr>
          <p:cNvSpPr txBox="1"/>
          <p:nvPr/>
        </p:nvSpPr>
        <p:spPr>
          <a:xfrm>
            <a:off x="728740" y="959421"/>
            <a:ext cx="10625060"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During disasters, identifying victims quickly is a major challenge. Manually checking images and videos from disaster sites is slow and not always accurate. There is a need for an automated system that can analyze images and help detect whether a person is a victim or not, to support faster and more effective rescue operations.</a:t>
            </a:r>
          </a:p>
          <a:p>
            <a:r>
              <a:rPr lang="en-IN" sz="2400" b="1" dirty="0">
                <a:latin typeface="Times New Roman" panose="02020603050405020304" pitchFamily="18" charset="0"/>
                <a:cs typeface="Times New Roman" panose="02020603050405020304" pitchFamily="18" charset="0"/>
              </a:rPr>
              <a:t>Objectives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25"/>
          <p:cNvSpPr txBox="1">
            <a:spLocks noGrp="1"/>
          </p:cNvSpPr>
          <p:nvPr>
            <p:ph type="title"/>
          </p:nvPr>
        </p:nvSpPr>
        <p:spPr>
          <a:xfrm>
            <a:off x="4446340" y="-2623"/>
            <a:ext cx="10515600" cy="59134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Times New Roman"/>
              <a:buNone/>
            </a:pPr>
            <a:r>
              <a:rPr lang="en-US" sz="2400" b="1" dirty="0">
                <a:latin typeface="Times New Roman" panose="02020603050405020304" pitchFamily="18" charset="0"/>
                <a:ea typeface="Times New Roman"/>
                <a:cs typeface="Times New Roman" panose="02020603050405020304" pitchFamily="18" charset="0"/>
                <a:sym typeface="Times New Roman"/>
              </a:rPr>
              <a:t>Literature Survey</a:t>
            </a:r>
            <a:endParaRPr sz="2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078486C-2825-45FD-DD01-63A84C9E6533}"/>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EC5BF078-D0BD-14EE-2F81-6FCC744D40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Footer Placeholder 4">
            <a:extLst>
              <a:ext uri="{FF2B5EF4-FFF2-40B4-BE49-F238E27FC236}">
                <a16:creationId xmlns:a16="http://schemas.microsoft.com/office/drawing/2014/main" id="{665F8EF3-EAEE-01C6-6BC1-223032AA89A3}"/>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graphicFrame>
        <p:nvGraphicFramePr>
          <p:cNvPr id="11" name="Table 10">
            <a:extLst>
              <a:ext uri="{FF2B5EF4-FFF2-40B4-BE49-F238E27FC236}">
                <a16:creationId xmlns:a16="http://schemas.microsoft.com/office/drawing/2014/main" id="{DC785617-9D44-963B-6737-87BAF1CF519A}"/>
              </a:ext>
            </a:extLst>
          </p:cNvPr>
          <p:cNvGraphicFramePr>
            <a:graphicFrameLocks noGrp="1"/>
          </p:cNvGraphicFramePr>
          <p:nvPr>
            <p:extLst>
              <p:ext uri="{D42A27DB-BD31-4B8C-83A1-F6EECF244321}">
                <p14:modId xmlns:p14="http://schemas.microsoft.com/office/powerpoint/2010/main" val="2952623897"/>
              </p:ext>
            </p:extLst>
          </p:nvPr>
        </p:nvGraphicFramePr>
        <p:xfrm>
          <a:off x="79512" y="487017"/>
          <a:ext cx="11986593" cy="5910935"/>
        </p:xfrm>
        <a:graphic>
          <a:graphicData uri="http://schemas.openxmlformats.org/drawingml/2006/table">
            <a:tbl>
              <a:tblPr firstRow="1" bandRow="1">
                <a:tableStyleId>{5C22544A-7EE6-4342-B048-85BDC9FD1C3A}</a:tableStyleId>
              </a:tblPr>
              <a:tblGrid>
                <a:gridCol w="516519">
                  <a:extLst>
                    <a:ext uri="{9D8B030D-6E8A-4147-A177-3AD203B41FA5}">
                      <a16:colId xmlns:a16="http://schemas.microsoft.com/office/drawing/2014/main" val="3543302622"/>
                    </a:ext>
                  </a:extLst>
                </a:gridCol>
                <a:gridCol w="3073374">
                  <a:extLst>
                    <a:ext uri="{9D8B030D-6E8A-4147-A177-3AD203B41FA5}">
                      <a16:colId xmlns:a16="http://schemas.microsoft.com/office/drawing/2014/main" val="2960833725"/>
                    </a:ext>
                  </a:extLst>
                </a:gridCol>
                <a:gridCol w="2336474">
                  <a:extLst>
                    <a:ext uri="{9D8B030D-6E8A-4147-A177-3AD203B41FA5}">
                      <a16:colId xmlns:a16="http://schemas.microsoft.com/office/drawing/2014/main" val="603786651"/>
                    </a:ext>
                  </a:extLst>
                </a:gridCol>
                <a:gridCol w="1613576">
                  <a:extLst>
                    <a:ext uri="{9D8B030D-6E8A-4147-A177-3AD203B41FA5}">
                      <a16:colId xmlns:a16="http://schemas.microsoft.com/office/drawing/2014/main" val="2226665678"/>
                    </a:ext>
                  </a:extLst>
                </a:gridCol>
                <a:gridCol w="2219525">
                  <a:extLst>
                    <a:ext uri="{9D8B030D-6E8A-4147-A177-3AD203B41FA5}">
                      <a16:colId xmlns:a16="http://schemas.microsoft.com/office/drawing/2014/main" val="713838003"/>
                    </a:ext>
                  </a:extLst>
                </a:gridCol>
                <a:gridCol w="2227125">
                  <a:extLst>
                    <a:ext uri="{9D8B030D-6E8A-4147-A177-3AD203B41FA5}">
                      <a16:colId xmlns:a16="http://schemas.microsoft.com/office/drawing/2014/main" val="904034211"/>
                    </a:ext>
                  </a:extLst>
                </a:gridCol>
              </a:tblGrid>
              <a:tr h="577108">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Sl. NO</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Reference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Objective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Method</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Key Findings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Relevance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081204007"/>
                  </a:ext>
                </a:extLst>
              </a:tr>
              <a:tr h="1846542">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G </a:t>
                      </a:r>
                      <a:r>
                        <a:rPr lang="en-US" sz="1800" kern="1200" dirty="0" err="1">
                          <a:solidFill>
                            <a:schemeClr val="dk1"/>
                          </a:solidFill>
                          <a:effectLst/>
                          <a:latin typeface="+mn-lt"/>
                          <a:ea typeface="+mn-ea"/>
                          <a:cs typeface="+mn-cs"/>
                        </a:rPr>
                        <a:t>Seeja</a:t>
                      </a:r>
                      <a:r>
                        <a:rPr lang="en-US" sz="1800" kern="1200" dirty="0">
                          <a:solidFill>
                            <a:schemeClr val="dk1"/>
                          </a:solidFill>
                          <a:effectLst/>
                          <a:latin typeface="+mn-lt"/>
                          <a:ea typeface="+mn-ea"/>
                          <a:cs typeface="+mn-cs"/>
                        </a:rPr>
                        <a:t>, ASA Doss (2023)</a:t>
                      </a:r>
                    </a:p>
                    <a:p>
                      <a:pPr algn="l" fontAlgn="ctr"/>
                      <a:r>
                        <a:rPr lang="en-US" sz="1800" kern="1200" dirty="0">
                          <a:solidFill>
                            <a:schemeClr val="dk1"/>
                          </a:solidFill>
                          <a:effectLst/>
                          <a:latin typeface="+mn-lt"/>
                          <a:ea typeface="+mn-ea"/>
                          <a:cs typeface="+mn-cs"/>
                        </a:rPr>
                        <a:t> </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A Novel Approach for Disaster Victim Detection Under Debris Environments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To propose a new integration approach for human victim detection under debris environments.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Uses deep learning image </a:t>
                      </a:r>
                      <a:r>
                        <a:rPr lang="en-US" sz="1800" kern="1200" dirty="0" err="1">
                          <a:solidFill>
                            <a:schemeClr val="dk1"/>
                          </a:solidFill>
                          <a:effectLst/>
                          <a:latin typeface="+mn-lt"/>
                          <a:ea typeface="+mn-ea"/>
                          <a:cs typeface="+mn-cs"/>
                        </a:rPr>
                        <a:t>recognisation</a:t>
                      </a:r>
                      <a:r>
                        <a:rPr lang="en-US" sz="1800" kern="1200" dirty="0">
                          <a:solidFill>
                            <a:schemeClr val="dk1"/>
                          </a:solidFill>
                          <a:effectLst/>
                          <a:latin typeface="+mn-lt"/>
                          <a:ea typeface="+mn-ea"/>
                          <a:cs typeface="+mn-cs"/>
                        </a:rPr>
                        <a:t> features.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The approach improves the accuracy of detecting human victims under debris using machine learning classifiers.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Applicable for enhancing disaster victim detection under challenging debris conditions.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102194021"/>
                  </a:ext>
                </a:extLst>
              </a:tr>
              <a:tr h="1399945">
                <a:tc>
                  <a:txBody>
                    <a:bodyPr/>
                    <a:lstStyle/>
                    <a:p>
                      <a:pPr algn="ct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US" sz="1800" kern="1200" dirty="0">
                          <a:solidFill>
                            <a:schemeClr val="dk1"/>
                          </a:solidFill>
                          <a:effectLst/>
                          <a:latin typeface="+mn-lt"/>
                          <a:ea typeface="+mn-ea"/>
                          <a:cs typeface="+mn-cs"/>
                        </a:rPr>
                        <a:t>S Mahmud,  JH Kim (2024)  </a:t>
                      </a:r>
                      <a:r>
                        <a:rPr lang="en-US" sz="1800" b="1" kern="1200" dirty="0">
                          <a:solidFill>
                            <a:schemeClr val="dk1"/>
                          </a:solidFill>
                          <a:effectLst/>
                          <a:latin typeface="+mn-lt"/>
                          <a:ea typeface="+mn-ea"/>
                          <a:cs typeface="+mn-cs"/>
                        </a:rPr>
                        <a:t>A </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System for Enhancing Victim Detection in Robot-assisted Disaster Scenarios</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To develop a victim detection system integrated with robot assistance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deep learning (DL) with robotic systems.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detection in disaster scenarios using advanced robotics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integration of DL with robotics for disaster management.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9511031"/>
                  </a:ext>
                </a:extLst>
              </a:tr>
              <a:tr h="2087340">
                <a:tc>
                  <a:txBody>
                    <a:bodyPr/>
                    <a:lstStyle/>
                    <a:p>
                      <a:pPr algn="ct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nSpc>
                          <a:spcPct val="115000"/>
                        </a:lnSpc>
                        <a:spcAft>
                          <a:spcPts val="1000"/>
                        </a:spcAft>
                      </a:pPr>
                      <a:r>
                        <a:rPr lang="en-US" sz="1800" dirty="0" err="1">
                          <a:effectLst/>
                          <a:latin typeface="Cambria" panose="02040503050406030204" pitchFamily="18" charset="0"/>
                          <a:ea typeface="MS Mincho" panose="02020609040205080304" pitchFamily="49" charset="-128"/>
                          <a:cs typeface="Times New Roman" panose="02020603050405020304" pitchFamily="18" charset="0"/>
                        </a:rPr>
                        <a:t>Wong,Tham</a:t>
                      </a:r>
                      <a:r>
                        <a:rPr lang="en-US" sz="1800" dirty="0">
                          <a:effectLst/>
                          <a:latin typeface="Cambria" panose="02040503050406030204" pitchFamily="18" charset="0"/>
                          <a:ea typeface="MS Mincho" panose="02020609040205080304" pitchFamily="49" charset="-128"/>
                          <a:cs typeface="Times New Roman" panose="02020603050405020304" pitchFamily="18" charset="0"/>
                        </a:rPr>
                        <a:t>, BH Kwan, (2022) </a:t>
                      </a:r>
                      <a:r>
                        <a:rPr lang="en-US" sz="1600" b="1" dirty="0">
                          <a:effectLst/>
                          <a:latin typeface="Times New Roman" panose="02020603050405020304" pitchFamily="18" charset="0"/>
                          <a:ea typeface="MS Mincho" panose="02020609040205080304" pitchFamily="49" charset="-128"/>
                          <a:cs typeface="Times New Roman" panose="02020603050405020304" pitchFamily="18" charset="0"/>
                        </a:rPr>
                        <a:t>An Optimized Multi-Task Learning Model for Disaster Classification and Victim Detection in Federated Learning Environments</a:t>
                      </a:r>
                      <a:endParaRPr lang="en-IN" sz="18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r>
                        <a:rPr lang="en-US" sz="1800" kern="1200" dirty="0">
                          <a:solidFill>
                            <a:schemeClr val="dk1"/>
                          </a:solidFill>
                          <a:effectLst/>
                          <a:latin typeface="+mn-lt"/>
                          <a:ea typeface="+mn-ea"/>
                          <a:cs typeface="+mn-cs"/>
                        </a:rPr>
                        <a:t>To enhance disaster classification and victim detection using multi-task learning (MTL)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Employs MTL and FL to analyze disaster-related data</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Multi-task learning improves disaster classification and victim detection </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Contributes to better coordination and efficiency in disaster victim identification.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8913629"/>
                  </a:ext>
                </a:extLst>
              </a:tr>
            </a:tbl>
          </a:graphicData>
        </a:graphic>
      </p:graphicFrame>
      <p:sp>
        <p:nvSpPr>
          <p:cNvPr id="3" name="Date Placeholder 3">
            <a:extLst>
              <a:ext uri="{FF2B5EF4-FFF2-40B4-BE49-F238E27FC236}">
                <a16:creationId xmlns:a16="http://schemas.microsoft.com/office/drawing/2014/main" id="{1212EBFE-6BD9-C9A0-6051-72D76FCD18B9}"/>
              </a:ext>
            </a:extLst>
          </p:cNvPr>
          <p:cNvSpPr>
            <a:spLocks noGrp="1"/>
          </p:cNvSpPr>
          <p:nvPr>
            <p:ph type="dt" sz="half" idx="10"/>
          </p:nvPr>
        </p:nvSpPr>
        <p:spPr>
          <a:xfrm>
            <a:off x="838200" y="6356350"/>
            <a:ext cx="2743200" cy="365125"/>
          </a:xfrm>
        </p:spPr>
        <p:txBody>
          <a:bodyPr/>
          <a:lstStyle/>
          <a:p>
            <a:r>
              <a:rPr lang="en-IN" dirty="0"/>
              <a:t>09/04/2025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pic>
        <p:nvPicPr>
          <p:cNvPr id="2" name="Picture 1">
            <a:extLst>
              <a:ext uri="{FF2B5EF4-FFF2-40B4-BE49-F238E27FC236}">
                <a16:creationId xmlns:a16="http://schemas.microsoft.com/office/drawing/2014/main" id="{4078486C-2825-45FD-DD01-63A84C9E6533}"/>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EC5BF078-D0BD-14EE-2F81-6FCC744D40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13" name="Table 12">
            <a:extLst>
              <a:ext uri="{FF2B5EF4-FFF2-40B4-BE49-F238E27FC236}">
                <a16:creationId xmlns:a16="http://schemas.microsoft.com/office/drawing/2014/main" id="{80C6E611-DFC7-B7FB-2543-1B8B9DE9954E}"/>
              </a:ext>
            </a:extLst>
          </p:cNvPr>
          <p:cNvGraphicFramePr>
            <a:graphicFrameLocks noGrp="1"/>
          </p:cNvGraphicFramePr>
          <p:nvPr>
            <p:extLst>
              <p:ext uri="{D42A27DB-BD31-4B8C-83A1-F6EECF244321}">
                <p14:modId xmlns:p14="http://schemas.microsoft.com/office/powerpoint/2010/main" val="3451237174"/>
              </p:ext>
            </p:extLst>
          </p:nvPr>
        </p:nvGraphicFramePr>
        <p:xfrm>
          <a:off x="218661" y="609600"/>
          <a:ext cx="11764790" cy="5746750"/>
        </p:xfrm>
        <a:graphic>
          <a:graphicData uri="http://schemas.openxmlformats.org/drawingml/2006/table">
            <a:tbl>
              <a:tblPr firstRow="1" bandRow="1">
                <a:tableStyleId>{5C22544A-7EE6-4342-B048-85BDC9FD1C3A}</a:tableStyleId>
              </a:tblPr>
              <a:tblGrid>
                <a:gridCol w="686431">
                  <a:extLst>
                    <a:ext uri="{9D8B030D-6E8A-4147-A177-3AD203B41FA5}">
                      <a16:colId xmlns:a16="http://schemas.microsoft.com/office/drawing/2014/main" val="3543302622"/>
                    </a:ext>
                  </a:extLst>
                </a:gridCol>
                <a:gridCol w="2704243">
                  <a:extLst>
                    <a:ext uri="{9D8B030D-6E8A-4147-A177-3AD203B41FA5}">
                      <a16:colId xmlns:a16="http://schemas.microsoft.com/office/drawing/2014/main" val="2960833725"/>
                    </a:ext>
                  </a:extLst>
                </a:gridCol>
                <a:gridCol w="1870300">
                  <a:extLst>
                    <a:ext uri="{9D8B030D-6E8A-4147-A177-3AD203B41FA5}">
                      <a16:colId xmlns:a16="http://schemas.microsoft.com/office/drawing/2014/main" val="603786651"/>
                    </a:ext>
                  </a:extLst>
                </a:gridCol>
                <a:gridCol w="2209024">
                  <a:extLst>
                    <a:ext uri="{9D8B030D-6E8A-4147-A177-3AD203B41FA5}">
                      <a16:colId xmlns:a16="http://schemas.microsoft.com/office/drawing/2014/main" val="2226665678"/>
                    </a:ext>
                  </a:extLst>
                </a:gridCol>
                <a:gridCol w="2143726">
                  <a:extLst>
                    <a:ext uri="{9D8B030D-6E8A-4147-A177-3AD203B41FA5}">
                      <a16:colId xmlns:a16="http://schemas.microsoft.com/office/drawing/2014/main" val="713838003"/>
                    </a:ext>
                  </a:extLst>
                </a:gridCol>
                <a:gridCol w="2151066">
                  <a:extLst>
                    <a:ext uri="{9D8B030D-6E8A-4147-A177-3AD203B41FA5}">
                      <a16:colId xmlns:a16="http://schemas.microsoft.com/office/drawing/2014/main" val="904034211"/>
                    </a:ext>
                  </a:extLst>
                </a:gridCol>
              </a:tblGrid>
              <a:tr h="833991">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Sl. NO</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Reference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Objective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Method</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Key Findings</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ctr" fontAlgn="ctr"/>
                      <a:r>
                        <a:rPr lang="en-IN" sz="1800" b="1" u="none" strike="noStrike" dirty="0">
                          <a:effectLst/>
                          <a:latin typeface="Times New Roman" panose="02020603050405020304" pitchFamily="18" charset="0"/>
                          <a:cs typeface="Times New Roman" panose="02020603050405020304" pitchFamily="18" charset="0"/>
                        </a:rPr>
                        <a:t>Relevance</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3081204007"/>
                  </a:ext>
                </a:extLst>
              </a:tr>
              <a:tr h="1707030">
                <a:tc>
                  <a:txBody>
                    <a:bodyPr/>
                    <a:lstStyle/>
                    <a:p>
                      <a:pPr algn="ctr" fontAlgn="b"/>
                      <a:r>
                        <a:rPr lang="en-US" sz="18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err="1">
                          <a:solidFill>
                            <a:schemeClr val="dk1"/>
                          </a:solidFill>
                          <a:effectLst/>
                          <a:latin typeface="+mn-lt"/>
                          <a:ea typeface="+mn-ea"/>
                          <a:cs typeface="+mn-cs"/>
                        </a:rPr>
                        <a:t>Sulistijono</a:t>
                      </a:r>
                      <a:r>
                        <a:rPr lang="en-US" sz="1800" kern="1200" dirty="0">
                          <a:solidFill>
                            <a:schemeClr val="dk1"/>
                          </a:solidFill>
                          <a:effectLst/>
                          <a:latin typeface="+mn-lt"/>
                          <a:ea typeface="+mn-ea"/>
                          <a:cs typeface="+mn-cs"/>
                        </a:rPr>
                        <a:t>, T </a:t>
                      </a:r>
                      <a:r>
                        <a:rPr lang="en-US" sz="1800" kern="1200" dirty="0" err="1">
                          <a:solidFill>
                            <a:schemeClr val="dk1"/>
                          </a:solidFill>
                          <a:effectLst/>
                          <a:latin typeface="+mn-lt"/>
                          <a:ea typeface="+mn-ea"/>
                          <a:cs typeface="+mn-cs"/>
                        </a:rPr>
                        <a:t>Imansyah</a:t>
                      </a:r>
                      <a:r>
                        <a:rPr lang="en-US" sz="1800" kern="1200" dirty="0">
                          <a:solidFill>
                            <a:schemeClr val="dk1"/>
                          </a:solidFill>
                          <a:effectLst/>
                          <a:latin typeface="+mn-lt"/>
                          <a:ea typeface="+mn-ea"/>
                          <a:cs typeface="+mn-cs"/>
                        </a:rPr>
                        <a:t>, (2018) </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Implementation of Victims Detection Framework on Post Disaster Scenario</a:t>
                      </a:r>
                      <a:endParaRPr lang="en-IN" sz="18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To evaluate victim detection frameworks in post-disaster scenarios using cameras.</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Uses camera-based victim detection methodologies.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Camera-based frameworks effectively detect victims in post-disaster environments.</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tc>
                  <a:txBody>
                    <a:bodyPr/>
                    <a:lstStyle/>
                    <a:p>
                      <a:pPr algn="l" fontAlgn="ctr"/>
                      <a:r>
                        <a:rPr lang="en-US" sz="1800" kern="1200" dirty="0">
                          <a:solidFill>
                            <a:schemeClr val="dk1"/>
                          </a:solidFill>
                          <a:effectLst/>
                          <a:latin typeface="+mn-lt"/>
                          <a:ea typeface="+mn-ea"/>
                          <a:cs typeface="+mn-cs"/>
                        </a:rPr>
                        <a:t>Applicable for rapid victim detection in post-disaster scenarios</a:t>
                      </a:r>
                      <a:r>
                        <a:rPr lang="en-US" sz="1800" u="none" strike="noStrike" dirty="0">
                          <a:effectLst/>
                          <a:latin typeface="Times New Roman" panose="02020603050405020304" pitchFamily="18" charset="0"/>
                          <a:cs typeface="Times New Roman" panose="02020603050405020304" pitchFamily="18" charset="0"/>
                        </a:rPr>
                        <a: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tc>
                <a:extLst>
                  <a:ext uri="{0D108BD9-81ED-4DB2-BD59-A6C34878D82A}">
                    <a16:rowId xmlns:a16="http://schemas.microsoft.com/office/drawing/2014/main" val="2102194021"/>
                  </a:ext>
                </a:extLst>
              </a:tr>
              <a:tr h="1665778">
                <a:tc>
                  <a:txBody>
                    <a:bodyPr/>
                    <a:lstStyle/>
                    <a:p>
                      <a:pPr algn="ctr"/>
                      <a:r>
                        <a:rPr lang="en-US" sz="1800" dirty="0">
                          <a:latin typeface="Times New Roman" panose="02020603050405020304" pitchFamily="18" charset="0"/>
                          <a:cs typeface="Times New Roman" panose="02020603050405020304" pitchFamily="18" charset="0"/>
                        </a:rPr>
                        <a:t>5</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US" sz="1800" kern="1200" dirty="0" err="1">
                          <a:solidFill>
                            <a:schemeClr val="dk1"/>
                          </a:solidFill>
                          <a:effectLst/>
                          <a:latin typeface="+mn-lt"/>
                          <a:ea typeface="+mn-ea"/>
                          <a:cs typeface="+mn-cs"/>
                        </a:rPr>
                        <a:t>Valarmathi</a:t>
                      </a:r>
                      <a:r>
                        <a:rPr lang="en-US" sz="1800" kern="1200" dirty="0">
                          <a:solidFill>
                            <a:schemeClr val="dk1"/>
                          </a:solidFill>
                          <a:effectLst/>
                          <a:latin typeface="+mn-lt"/>
                          <a:ea typeface="+mn-ea"/>
                          <a:cs typeface="+mn-cs"/>
                        </a:rPr>
                        <a:t> B, </a:t>
                      </a:r>
                      <a:r>
                        <a:rPr lang="en-US" sz="1800" kern="1200" dirty="0" err="1">
                          <a:solidFill>
                            <a:schemeClr val="dk1"/>
                          </a:solidFill>
                          <a:effectLst/>
                          <a:latin typeface="+mn-lt"/>
                          <a:ea typeface="+mn-ea"/>
                          <a:cs typeface="+mn-cs"/>
                        </a:rPr>
                        <a:t>Kshitij</a:t>
                      </a:r>
                      <a:r>
                        <a:rPr lang="en-US" sz="1800" kern="1200" dirty="0">
                          <a:solidFill>
                            <a:schemeClr val="dk1"/>
                          </a:solidFill>
                          <a:effectLst/>
                          <a:latin typeface="+mn-lt"/>
                          <a:ea typeface="+mn-ea"/>
                          <a:cs typeface="+mn-cs"/>
                        </a:rPr>
                        <a:t> J, Dimple R, (2023), </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Human detection and action recognition for search and rescue in disasters using YOLOv3 algorithm</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To introduce a new disaster victim detection method using the YOLO algorithm</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Integrates YOLO algorithm for rapid victim detection.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YOLO algorithm improves speed and accuracy in victim detection processes.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Focuses on advancements in victim detection technology using YOLO.</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79511031"/>
                  </a:ext>
                </a:extLst>
              </a:tr>
              <a:tr h="1539951">
                <a:tc>
                  <a:txBody>
                    <a:bodyPr/>
                    <a:lstStyle/>
                    <a:p>
                      <a:pPr algn="ctr"/>
                      <a:r>
                        <a:rPr lang="en-US" sz="1800" dirty="0">
                          <a:latin typeface="Times New Roman" panose="02020603050405020304" pitchFamily="18" charset="0"/>
                          <a:cs typeface="Times New Roman" panose="02020603050405020304" pitchFamily="18" charset="0"/>
                        </a:rPr>
                        <a:t>6</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US" sz="1800" kern="1200" dirty="0" err="1">
                          <a:solidFill>
                            <a:schemeClr val="dk1"/>
                          </a:solidFill>
                          <a:effectLst/>
                          <a:latin typeface="+mn-lt"/>
                          <a:ea typeface="+mn-ea"/>
                          <a:cs typeface="+mn-cs"/>
                        </a:rPr>
                        <a:t>Hridy</a:t>
                      </a:r>
                      <a:r>
                        <a:rPr lang="en-US" sz="1800" kern="1200" dirty="0">
                          <a:solidFill>
                            <a:schemeClr val="dk1"/>
                          </a:solidFill>
                          <a:effectLst/>
                          <a:latin typeface="+mn-lt"/>
                          <a:ea typeface="+mn-ea"/>
                          <a:cs typeface="+mn-cs"/>
                        </a:rPr>
                        <a:t>, RI Zaman (2022)</a:t>
                      </a:r>
                      <a:r>
                        <a:rPr lang="en-US" sz="1600" b="1" kern="1200" dirty="0">
                          <a:solidFill>
                            <a:schemeClr val="dk1"/>
                          </a:solidFill>
                          <a:effectLst/>
                          <a:latin typeface="Times New Roman" panose="02020603050405020304" pitchFamily="18" charset="0"/>
                          <a:ea typeface="+mn-ea"/>
                          <a:cs typeface="Times New Roman" panose="02020603050405020304" pitchFamily="18" charset="0"/>
                        </a:rPr>
                        <a:t>Multimodal human detection in disasters using AI &amp; DL</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Develop AI and DL methods for multimodal human detection in disasters.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Combined thermal, visual, and audio modalities for detection.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mn-lt"/>
                          <a:ea typeface="+mn-ea"/>
                          <a:cs typeface="+mn-cs"/>
                        </a:rPr>
                        <a:t>Improved human detection efficiency in multi-modal disaster environments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Using AI and Dl for human detection by </a:t>
                      </a:r>
                      <a:r>
                        <a:rPr lang="en-IN" sz="1800" dirty="0" err="1">
                          <a:latin typeface="Times New Roman" panose="02020603050405020304" pitchFamily="18" charset="0"/>
                          <a:cs typeface="Times New Roman" panose="02020603050405020304" pitchFamily="18" charset="0"/>
                        </a:rPr>
                        <a:t>audio,video</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8913629"/>
                  </a:ext>
                </a:extLst>
              </a:tr>
            </a:tbl>
          </a:graphicData>
        </a:graphic>
      </p:graphicFrame>
      <p:sp>
        <p:nvSpPr>
          <p:cNvPr id="10" name="Footer Placeholder 4">
            <a:extLst>
              <a:ext uri="{FF2B5EF4-FFF2-40B4-BE49-F238E27FC236}">
                <a16:creationId xmlns:a16="http://schemas.microsoft.com/office/drawing/2014/main" id="{AEEA8695-354B-0058-CBD1-2E5826C08B5F}"/>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3" name="Date Placeholder 3">
            <a:extLst>
              <a:ext uri="{FF2B5EF4-FFF2-40B4-BE49-F238E27FC236}">
                <a16:creationId xmlns:a16="http://schemas.microsoft.com/office/drawing/2014/main" id="{432FF036-3DCC-2CC1-5B7D-76887BCDF555}"/>
              </a:ext>
            </a:extLst>
          </p:cNvPr>
          <p:cNvSpPr>
            <a:spLocks noGrp="1"/>
          </p:cNvSpPr>
          <p:nvPr>
            <p:ph type="dt" sz="half" idx="10"/>
          </p:nvPr>
        </p:nvSpPr>
        <p:spPr>
          <a:xfrm>
            <a:off x="838200" y="6356350"/>
            <a:ext cx="2743200" cy="365125"/>
          </a:xfrm>
        </p:spPr>
        <p:txBody>
          <a:bodyPr/>
          <a:lstStyle/>
          <a:p>
            <a:r>
              <a:rPr lang="en-IN" dirty="0"/>
              <a:t>09/04/2025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1">
          <a:extLst>
            <a:ext uri="{FF2B5EF4-FFF2-40B4-BE49-F238E27FC236}">
              <a16:creationId xmlns:a16="http://schemas.microsoft.com/office/drawing/2014/main" id="{FCEAD45C-B525-D6F3-191C-0422D23B146C}"/>
            </a:ext>
          </a:extLst>
        </p:cNvPr>
        <p:cNvGrpSpPr/>
        <p:nvPr/>
      </p:nvGrpSpPr>
      <p:grpSpPr>
        <a:xfrm>
          <a:off x="0" y="0"/>
          <a:ext cx="0" cy="0"/>
          <a:chOff x="0" y="0"/>
          <a:chExt cx="0" cy="0"/>
        </a:xfrm>
      </p:grpSpPr>
      <p:sp>
        <p:nvSpPr>
          <p:cNvPr id="652" name="Google Shape;652;p24">
            <a:extLst>
              <a:ext uri="{FF2B5EF4-FFF2-40B4-BE49-F238E27FC236}">
                <a16:creationId xmlns:a16="http://schemas.microsoft.com/office/drawing/2014/main" id="{EF4C7B13-9642-9E99-37F2-EB1226E78328}"/>
              </a:ext>
            </a:extLst>
          </p:cNvPr>
          <p:cNvSpPr txBox="1">
            <a:spLocks noGrp="1"/>
          </p:cNvSpPr>
          <p:nvPr>
            <p:ph type="title"/>
          </p:nvPr>
        </p:nvSpPr>
        <p:spPr>
          <a:xfrm>
            <a:off x="532448" y="590550"/>
            <a:ext cx="10434851" cy="609600"/>
          </a:xfrm>
          <a:prstGeom prst="rect">
            <a:avLst/>
          </a:prstGeom>
          <a:noFill/>
          <a:ln>
            <a:noFill/>
          </a:ln>
        </p:spPr>
        <p:txBody>
          <a:bodyPr spcFirstLastPara="1" wrap="square" lIns="91425" tIns="45700" rIns="91425" bIns="45700" anchor="ctr" anchorCtr="0">
            <a:normAutofit/>
          </a:bodyPr>
          <a:lstStyle/>
          <a:p>
            <a:pPr lvl="0">
              <a:spcBef>
                <a:spcPts val="0"/>
              </a:spcBef>
              <a:buClr>
                <a:schemeClr val="lt1"/>
              </a:buClr>
              <a:buSzPts val="4400"/>
            </a:pPr>
            <a:r>
              <a:rPr lang="en-US" sz="3200" dirty="0">
                <a:latin typeface="Rockwell"/>
                <a:sym typeface="Times New Roman"/>
              </a:rPr>
              <a:t>Existing / Traditional System</a:t>
            </a:r>
            <a:endParaRPr sz="3200" dirty="0">
              <a:latin typeface="Rockwell"/>
            </a:endParaRPr>
          </a:p>
        </p:txBody>
      </p:sp>
      <p:pic>
        <p:nvPicPr>
          <p:cNvPr id="2" name="Picture 1">
            <a:extLst>
              <a:ext uri="{FF2B5EF4-FFF2-40B4-BE49-F238E27FC236}">
                <a16:creationId xmlns:a16="http://schemas.microsoft.com/office/drawing/2014/main" id="{D734426C-B675-F20A-B8F8-F3F1239D1152}"/>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D905F9FE-86A0-4BD2-9325-97F8F31C66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
        <p:nvSpPr>
          <p:cNvPr id="3" name="Date Placeholder 3">
            <a:extLst>
              <a:ext uri="{FF2B5EF4-FFF2-40B4-BE49-F238E27FC236}">
                <a16:creationId xmlns:a16="http://schemas.microsoft.com/office/drawing/2014/main" id="{B77DDDE9-4AC5-3250-D3D0-C19D04D58869}"/>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72F97550-FC8A-871D-27B1-C4A4CC863D0F}"/>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23" name="TextBox 22">
            <a:extLst>
              <a:ext uri="{FF2B5EF4-FFF2-40B4-BE49-F238E27FC236}">
                <a16:creationId xmlns:a16="http://schemas.microsoft.com/office/drawing/2014/main" id="{274B3095-CDBD-2EAF-90F4-A6D9B0FFFBD3}"/>
              </a:ext>
            </a:extLst>
          </p:cNvPr>
          <p:cNvSpPr txBox="1"/>
          <p:nvPr/>
        </p:nvSpPr>
        <p:spPr>
          <a:xfrm>
            <a:off x="669673" y="1367614"/>
            <a:ext cx="10852654" cy="4524315"/>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1)Manual Image Analysis</a:t>
            </a:r>
          </a:p>
          <a:p>
            <a:pPr>
              <a:buNone/>
            </a:pPr>
            <a:r>
              <a:rPr lang="en-US" sz="2400" dirty="0">
                <a:latin typeface="Times New Roman" panose="02020603050405020304" pitchFamily="18" charset="0"/>
                <a:cs typeface="Times New Roman" panose="02020603050405020304" pitchFamily="18" charset="0"/>
              </a:rPr>
              <a:t>Rescue teams rely on manually scanning through images and videos to identify victims. This process is slow and heavily dependent on human judgment.</a:t>
            </a:r>
          </a:p>
          <a:p>
            <a:pPr>
              <a:buNone/>
            </a:pPr>
            <a:r>
              <a:rPr lang="en-US" sz="2400" b="1" dirty="0">
                <a:latin typeface="Times New Roman" panose="02020603050405020304" pitchFamily="18" charset="0"/>
                <a:cs typeface="Times New Roman" panose="02020603050405020304" pitchFamily="18" charset="0"/>
              </a:rPr>
              <a:t>2)Sources of Data</a:t>
            </a:r>
          </a:p>
          <a:p>
            <a:pPr>
              <a:buNone/>
            </a:pPr>
            <a:r>
              <a:rPr lang="en-US" sz="2400" dirty="0">
                <a:latin typeface="Times New Roman" panose="02020603050405020304" pitchFamily="18" charset="0"/>
                <a:cs typeface="Times New Roman" panose="02020603050405020304" pitchFamily="18" charset="0"/>
              </a:rPr>
              <a:t>Visual data is collected from various sources like drones, CCTV footage, and smartphones. These images are often unorganized and need to be sorted manually.</a:t>
            </a:r>
          </a:p>
          <a:p>
            <a:pPr>
              <a:buNone/>
            </a:pPr>
            <a:r>
              <a:rPr lang="en-US" sz="2400" b="1" dirty="0">
                <a:latin typeface="Times New Roman" panose="02020603050405020304" pitchFamily="18" charset="0"/>
                <a:cs typeface="Times New Roman" panose="02020603050405020304" pitchFamily="18" charset="0"/>
              </a:rPr>
              <a:t>3)Time-Consuming Process</a:t>
            </a:r>
          </a:p>
          <a:p>
            <a:pPr>
              <a:buNone/>
            </a:pPr>
            <a:r>
              <a:rPr lang="en-US" sz="2400" dirty="0">
                <a:latin typeface="Times New Roman" panose="02020603050405020304" pitchFamily="18" charset="0"/>
                <a:cs typeface="Times New Roman" panose="02020603050405020304" pitchFamily="18" charset="0"/>
              </a:rPr>
              <a:t>Reviewing large sets of images can take hours or even days, which delays rescue operations and reduces the chances of finding survivors in time.</a:t>
            </a:r>
          </a:p>
          <a:p>
            <a:pPr>
              <a:buNone/>
            </a:pPr>
            <a:r>
              <a:rPr lang="en-US" sz="2400" b="1" dirty="0">
                <a:latin typeface="Times New Roman" panose="02020603050405020304" pitchFamily="18" charset="0"/>
                <a:cs typeface="Times New Roman" panose="02020603050405020304" pitchFamily="18" charset="0"/>
              </a:rPr>
              <a:t>4)Human Error and Fatigue</a:t>
            </a:r>
          </a:p>
          <a:p>
            <a:r>
              <a:rPr lang="en-US" sz="2400" dirty="0">
                <a:latin typeface="Times New Roman" panose="02020603050405020304" pitchFamily="18" charset="0"/>
                <a:cs typeface="Times New Roman" panose="02020603050405020304" pitchFamily="18" charset="0"/>
              </a:rPr>
              <a:t>In high-stress disaster situations, human observers can easily miss important visual cues due to fatigue, emotional strain, or poor image quality.</a:t>
            </a:r>
          </a:p>
        </p:txBody>
      </p:sp>
    </p:spTree>
    <p:extLst>
      <p:ext uri="{BB962C8B-B14F-4D97-AF65-F5344CB8AC3E}">
        <p14:creationId xmlns:p14="http://schemas.microsoft.com/office/powerpoint/2010/main" val="196245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3"/>
          <p:cNvSpPr txBox="1">
            <a:spLocks noGrp="1"/>
          </p:cNvSpPr>
          <p:nvPr>
            <p:ph type="title"/>
          </p:nvPr>
        </p:nvSpPr>
        <p:spPr>
          <a:xfrm>
            <a:off x="926342" y="501649"/>
            <a:ext cx="10339316" cy="5994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Rockwell"/>
              <a:buNone/>
            </a:pPr>
            <a:r>
              <a:rPr lang="en-US" sz="3200" b="1" dirty="0">
                <a:latin typeface="Times New Roman" panose="02020603050405020304" pitchFamily="18" charset="0"/>
                <a:ea typeface="Rockwell"/>
                <a:cs typeface="Times New Roman" panose="02020603050405020304" pitchFamily="18" charset="0"/>
                <a:sym typeface="Rockwell"/>
              </a:rPr>
              <a:t>Methodology</a:t>
            </a:r>
            <a:endParaRPr sz="32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FD212B2-8BAB-46BE-EEBF-19696AC15CAA}"/>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10" name="Slide Number Placeholder 9">
            <a:extLst>
              <a:ext uri="{FF2B5EF4-FFF2-40B4-BE49-F238E27FC236}">
                <a16:creationId xmlns:a16="http://schemas.microsoft.com/office/drawing/2014/main" id="{E307BE7D-212C-D089-B3DB-68CB7308D5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Date Placeholder 3">
            <a:extLst>
              <a:ext uri="{FF2B5EF4-FFF2-40B4-BE49-F238E27FC236}">
                <a16:creationId xmlns:a16="http://schemas.microsoft.com/office/drawing/2014/main" id="{1FF520F7-EAE3-50FC-2E0A-2C9FDC0549F4}"/>
              </a:ext>
            </a:extLst>
          </p:cNvPr>
          <p:cNvSpPr>
            <a:spLocks noGrp="1"/>
          </p:cNvSpPr>
          <p:nvPr>
            <p:ph type="dt" sz="half" idx="10"/>
          </p:nvPr>
        </p:nvSpPr>
        <p:spPr>
          <a:xfrm>
            <a:off x="838200" y="6356350"/>
            <a:ext cx="2743200" cy="365125"/>
          </a:xfrm>
        </p:spPr>
        <p:txBody>
          <a:bodyPr/>
          <a:lstStyle/>
          <a:p>
            <a:r>
              <a:rPr lang="en-IN" dirty="0"/>
              <a:t>09/04/2025</a:t>
            </a:r>
          </a:p>
        </p:txBody>
      </p:sp>
      <p:sp>
        <p:nvSpPr>
          <p:cNvPr id="7" name="Footer Placeholder 4">
            <a:extLst>
              <a:ext uri="{FF2B5EF4-FFF2-40B4-BE49-F238E27FC236}">
                <a16:creationId xmlns:a16="http://schemas.microsoft.com/office/drawing/2014/main" id="{E96E30FC-1576-C5E8-DB7A-716013EE675F}"/>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
        <p:nvSpPr>
          <p:cNvPr id="6" name="TextBox 5">
            <a:extLst>
              <a:ext uri="{FF2B5EF4-FFF2-40B4-BE49-F238E27FC236}">
                <a16:creationId xmlns:a16="http://schemas.microsoft.com/office/drawing/2014/main" id="{75F67D98-52F7-F0E0-63B9-78FDA2520924}"/>
              </a:ext>
            </a:extLst>
          </p:cNvPr>
          <p:cNvSpPr txBox="1"/>
          <p:nvPr/>
        </p:nvSpPr>
        <p:spPr>
          <a:xfrm>
            <a:off x="689349" y="1276172"/>
            <a:ext cx="11314995" cy="4524315"/>
          </a:xfrm>
          <a:prstGeom prst="rect">
            <a:avLst/>
          </a:prstGeom>
          <a:noFill/>
        </p:spPr>
        <p:txBody>
          <a:bodyPr wrap="square">
            <a:spAutoFit/>
          </a:bodyPr>
          <a:lstStyle/>
          <a:p>
            <a:pPr marL="457200" indent="-457200">
              <a:buAutoNum type="arabicPeriod"/>
            </a:pPr>
            <a:r>
              <a:rPr lang="en-US" sz="2400" b="1" dirty="0"/>
              <a:t>Data Collection &amp; Preprocessing</a:t>
            </a:r>
          </a:p>
          <a:p>
            <a:pPr marL="342900" indent="-342900">
              <a:buFont typeface="Arial" panose="020B0604020202020204" pitchFamily="34" charset="0"/>
              <a:buChar char="•"/>
            </a:pPr>
            <a:r>
              <a:rPr lang="en-US" sz="2400" dirty="0"/>
              <a:t>Collected images of disaster scenes categorized into </a:t>
            </a:r>
            <a:r>
              <a:rPr lang="en-US" sz="2400" b="1" dirty="0"/>
              <a:t>‘victim’</a:t>
            </a:r>
            <a:r>
              <a:rPr lang="en-US" sz="2400" dirty="0"/>
              <a:t> and </a:t>
            </a:r>
            <a:r>
              <a:rPr lang="en-US" sz="2400" b="1" dirty="0"/>
              <a:t>‘non-victim’</a:t>
            </a:r>
            <a:r>
              <a:rPr lang="en-US" sz="2400" dirty="0"/>
              <a:t> folders.</a:t>
            </a:r>
          </a:p>
          <a:p>
            <a:pPr marL="342900" indent="-342900">
              <a:buFont typeface="Arial" panose="020B0604020202020204" pitchFamily="34" charset="0"/>
              <a:buChar char="•"/>
            </a:pPr>
            <a:r>
              <a:rPr lang="en-US" sz="2400" dirty="0"/>
              <a:t>Performed </a:t>
            </a:r>
            <a:r>
              <a:rPr lang="en-US" sz="2400" b="1" dirty="0"/>
              <a:t>image resizing</a:t>
            </a:r>
            <a:r>
              <a:rPr lang="en-US" sz="2400" dirty="0"/>
              <a:t>, </a:t>
            </a:r>
            <a:r>
              <a:rPr lang="en-US" sz="2400" b="1" dirty="0"/>
              <a:t>normalization</a:t>
            </a:r>
            <a:r>
              <a:rPr lang="en-US" sz="2400" dirty="0"/>
              <a:t>, and </a:t>
            </a:r>
            <a:r>
              <a:rPr lang="en-US" sz="2400" b="1" dirty="0"/>
              <a:t>augmentation</a:t>
            </a:r>
            <a:r>
              <a:rPr lang="en-US" sz="2400" dirty="0"/>
              <a:t> to improve model performance.</a:t>
            </a:r>
          </a:p>
          <a:p>
            <a:pPr>
              <a:buNone/>
            </a:pPr>
            <a:r>
              <a:rPr lang="en-US" sz="2400" b="1" dirty="0"/>
              <a:t>2. Feature Extraction using ResNet50</a:t>
            </a:r>
          </a:p>
          <a:p>
            <a:pPr marL="342900" indent="-342900">
              <a:buFont typeface="Arial" panose="020B0604020202020204" pitchFamily="34" charset="0"/>
              <a:buChar char="•"/>
            </a:pPr>
            <a:r>
              <a:rPr lang="en-US" sz="2400" dirty="0"/>
              <a:t>Used </a:t>
            </a:r>
            <a:r>
              <a:rPr lang="en-US" sz="2400" b="1" dirty="0"/>
              <a:t>ResNet50</a:t>
            </a:r>
            <a:r>
              <a:rPr lang="en-US" sz="2400" dirty="0"/>
              <a:t>, a deep CNN model pre-trained on Images, to extract high-level visual features from images.</a:t>
            </a:r>
          </a:p>
          <a:p>
            <a:pPr marL="342900" indent="-342900">
              <a:buFont typeface="Arial" panose="020B0604020202020204" pitchFamily="34" charset="0"/>
              <a:buChar char="•"/>
            </a:pPr>
            <a:r>
              <a:rPr lang="en-US" sz="2400" dirty="0"/>
              <a:t>Removed the top layer and used it as a fixed feature extractor.</a:t>
            </a:r>
          </a:p>
          <a:p>
            <a:pPr>
              <a:buNone/>
            </a:pPr>
            <a:r>
              <a:rPr lang="en-US" sz="2400" b="1" dirty="0"/>
              <a:t>3. Classification using Random Forest</a:t>
            </a:r>
          </a:p>
          <a:p>
            <a:pPr marL="342900" indent="-342900">
              <a:buFont typeface="Arial" panose="020B0604020202020204" pitchFamily="34" charset="0"/>
              <a:buChar char="•"/>
            </a:pPr>
            <a:r>
              <a:rPr lang="en-US" sz="2400" dirty="0"/>
              <a:t>Extracted features are passed to a </a:t>
            </a:r>
            <a:r>
              <a:rPr lang="en-US" sz="2400" b="1" dirty="0"/>
              <a:t>Random Forest classifier</a:t>
            </a:r>
            <a:r>
              <a:rPr lang="en-US" sz="2400" dirty="0"/>
              <a:t> to categorize images as "victim" or "non-victim".</a:t>
            </a:r>
          </a:p>
          <a:p>
            <a:pPr marL="342900" indent="-342900">
              <a:buFont typeface="Arial" panose="020B0604020202020204" pitchFamily="34" charset="0"/>
              <a:buChar char="•"/>
            </a:pPr>
            <a:r>
              <a:rPr lang="en-US" sz="2400" dirty="0"/>
              <a:t>Chosen for its accuracy and ability to handle high-dimensional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1">
          <a:extLst>
            <a:ext uri="{FF2B5EF4-FFF2-40B4-BE49-F238E27FC236}">
              <a16:creationId xmlns:a16="http://schemas.microsoft.com/office/drawing/2014/main" id="{C4D2F0EA-FD58-8346-C9ED-4816B4ABE13D}"/>
            </a:ext>
          </a:extLst>
        </p:cNvPr>
        <p:cNvGrpSpPr/>
        <p:nvPr/>
      </p:nvGrpSpPr>
      <p:grpSpPr>
        <a:xfrm>
          <a:off x="0" y="0"/>
          <a:ext cx="0" cy="0"/>
          <a:chOff x="0" y="0"/>
          <a:chExt cx="0" cy="0"/>
        </a:xfrm>
      </p:grpSpPr>
      <p:sp>
        <p:nvSpPr>
          <p:cNvPr id="652" name="Google Shape;652;p24">
            <a:extLst>
              <a:ext uri="{FF2B5EF4-FFF2-40B4-BE49-F238E27FC236}">
                <a16:creationId xmlns:a16="http://schemas.microsoft.com/office/drawing/2014/main" id="{B6D11804-D95D-E48B-CF63-86DB83A4C20E}"/>
              </a:ext>
            </a:extLst>
          </p:cNvPr>
          <p:cNvSpPr txBox="1">
            <a:spLocks noGrp="1"/>
          </p:cNvSpPr>
          <p:nvPr>
            <p:ph type="title"/>
          </p:nvPr>
        </p:nvSpPr>
        <p:spPr>
          <a:xfrm>
            <a:off x="838200" y="676153"/>
            <a:ext cx="10434851" cy="609600"/>
          </a:xfrm>
          <a:prstGeom prst="rect">
            <a:avLst/>
          </a:prstGeom>
          <a:noFill/>
          <a:ln>
            <a:noFill/>
          </a:ln>
        </p:spPr>
        <p:txBody>
          <a:bodyPr spcFirstLastPara="1" wrap="square" lIns="91425" tIns="45700" rIns="91425" bIns="45700" anchor="ctr" anchorCtr="0">
            <a:normAutofit/>
          </a:bodyPr>
          <a:lstStyle/>
          <a:p>
            <a:pPr lvl="0">
              <a:spcBef>
                <a:spcPts val="0"/>
              </a:spcBef>
              <a:buClr>
                <a:schemeClr val="lt1"/>
              </a:buClr>
              <a:buSzPts val="4400"/>
            </a:pPr>
            <a:r>
              <a:rPr lang="en-US" sz="3200" dirty="0">
                <a:latin typeface="Rockwell"/>
                <a:sym typeface="Times New Roman"/>
              </a:rPr>
              <a:t>Methodology </a:t>
            </a:r>
            <a:endParaRPr sz="3200" dirty="0">
              <a:latin typeface="Rockwell"/>
            </a:endParaRPr>
          </a:p>
        </p:txBody>
      </p:sp>
      <p:sp>
        <p:nvSpPr>
          <p:cNvPr id="653" name="Google Shape;653;p24">
            <a:extLst>
              <a:ext uri="{FF2B5EF4-FFF2-40B4-BE49-F238E27FC236}">
                <a16:creationId xmlns:a16="http://schemas.microsoft.com/office/drawing/2014/main" id="{C5BFAFD2-8619-97B4-B239-FF6FC5CD90D1}"/>
              </a:ext>
            </a:extLst>
          </p:cNvPr>
          <p:cNvSpPr txBox="1">
            <a:spLocks noGrp="1"/>
          </p:cNvSpPr>
          <p:nvPr>
            <p:ph idx="1"/>
          </p:nvPr>
        </p:nvSpPr>
        <p:spPr>
          <a:xfrm>
            <a:off x="838200" y="1476355"/>
            <a:ext cx="10515600" cy="3905290"/>
          </a:xfrm>
          <a:prstGeom prst="rect">
            <a:avLst/>
          </a:prstGeom>
          <a:noFill/>
          <a:ln>
            <a:noFill/>
          </a:ln>
        </p:spPr>
        <p:txBody>
          <a:bodyPr spcFirstLastPara="1" wrap="square" lIns="91425" tIns="45700" rIns="91425" bIns="45700" anchor="t" anchorCtr="0">
            <a:normAutofit/>
          </a:bodyPr>
          <a:lstStyle/>
          <a:p>
            <a:pPr>
              <a:buNone/>
            </a:pPr>
            <a:r>
              <a:rPr lang="en-US" sz="2400" b="1" dirty="0"/>
              <a:t>4. Model Training &amp; Evaluation</a:t>
            </a:r>
          </a:p>
          <a:p>
            <a:r>
              <a:rPr lang="en-US" sz="2400" dirty="0"/>
              <a:t>Split data into </a:t>
            </a:r>
            <a:r>
              <a:rPr lang="en-US" sz="2400" b="1" dirty="0"/>
              <a:t>training</a:t>
            </a:r>
            <a:r>
              <a:rPr lang="en-US" sz="2400" dirty="0"/>
              <a:t>, </a:t>
            </a:r>
            <a:r>
              <a:rPr lang="en-US" sz="2400" b="1" dirty="0"/>
              <a:t>validation</a:t>
            </a:r>
            <a:r>
              <a:rPr lang="en-US" sz="2400" dirty="0"/>
              <a:t>, and </a:t>
            </a:r>
            <a:r>
              <a:rPr lang="en-US" sz="2400" b="1" dirty="0"/>
              <a:t>testing</a:t>
            </a:r>
            <a:r>
              <a:rPr lang="en-US" sz="2400" dirty="0"/>
              <a:t> sets.</a:t>
            </a:r>
          </a:p>
          <a:p>
            <a:r>
              <a:rPr lang="en-US" sz="2400" dirty="0"/>
              <a:t>Evaluated model performance using metrics like </a:t>
            </a:r>
            <a:r>
              <a:rPr lang="en-US" sz="2400" b="1" dirty="0"/>
              <a:t>accuracy</a:t>
            </a:r>
            <a:r>
              <a:rPr lang="en-US" sz="2400" dirty="0"/>
              <a:t>, </a:t>
            </a:r>
            <a:r>
              <a:rPr lang="en-US" sz="2400" b="1" dirty="0"/>
              <a:t>precision</a:t>
            </a:r>
            <a:r>
              <a:rPr lang="en-US" sz="2400" dirty="0"/>
              <a:t>, </a:t>
            </a:r>
            <a:r>
              <a:rPr lang="en-US" sz="2400" b="1" dirty="0"/>
              <a:t>recall</a:t>
            </a:r>
            <a:r>
              <a:rPr lang="en-US" sz="2400" dirty="0"/>
              <a:t>, and </a:t>
            </a:r>
            <a:r>
              <a:rPr lang="en-US" sz="2400" b="1" dirty="0"/>
              <a:t>F1-score</a:t>
            </a:r>
            <a:r>
              <a:rPr lang="en-US" sz="2400" dirty="0"/>
              <a:t>.</a:t>
            </a:r>
          </a:p>
          <a:p>
            <a:pPr>
              <a:buNone/>
            </a:pPr>
            <a:r>
              <a:rPr lang="en-US" sz="2400" b="1" dirty="0"/>
              <a:t>5. Web Interface with Flask</a:t>
            </a:r>
          </a:p>
          <a:p>
            <a:r>
              <a:rPr lang="en-US" sz="2400" dirty="0"/>
              <a:t>Developed a simple </a:t>
            </a:r>
            <a:r>
              <a:rPr lang="en-US" sz="2400" b="1" dirty="0"/>
              <a:t>Flask web app</a:t>
            </a:r>
            <a:r>
              <a:rPr lang="en-US" sz="2400" dirty="0"/>
              <a:t> for users to upload images.</a:t>
            </a:r>
          </a:p>
          <a:p>
            <a:r>
              <a:rPr lang="en-US" sz="2400" dirty="0"/>
              <a:t>The model processes the image and displays the prediction result in real-time.</a:t>
            </a:r>
          </a:p>
          <a:p>
            <a:pPr marL="0" indent="0">
              <a:lnSpc>
                <a:spcPct val="130000"/>
              </a:lnSpc>
              <a:spcBef>
                <a:spcPts val="300"/>
              </a:spcBef>
              <a:spcAft>
                <a:spcPts val="300"/>
              </a:spcAft>
              <a:buNone/>
            </a:pPr>
            <a:endParaRPr lang="en-IN" sz="2400" kern="1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2" name="Picture 1">
            <a:extLst>
              <a:ext uri="{FF2B5EF4-FFF2-40B4-BE49-F238E27FC236}">
                <a16:creationId xmlns:a16="http://schemas.microsoft.com/office/drawing/2014/main" id="{13E5244C-619A-5C97-B7F4-784DD1C71CFD}"/>
              </a:ext>
            </a:extLst>
          </p:cNvPr>
          <p:cNvPicPr>
            <a:picLocks noChangeAspect="1"/>
          </p:cNvPicPr>
          <p:nvPr/>
        </p:nvPicPr>
        <p:blipFill rotWithShape="1">
          <a:blip r:embed="rId3">
            <a:extLst>
              <a:ext uri="{28A0092B-C50C-407E-A947-70E740481C1C}">
                <a14:useLocalDpi xmlns:a14="http://schemas.microsoft.com/office/drawing/2010/main" val="0"/>
              </a:ext>
            </a:extLst>
          </a:blip>
          <a:srcRect l="3588" t="2666" r="88633" b="90002"/>
          <a:stretch/>
        </p:blipFill>
        <p:spPr>
          <a:xfrm>
            <a:off x="0" y="10178"/>
            <a:ext cx="449979" cy="599422"/>
          </a:xfrm>
          <a:prstGeom prst="rect">
            <a:avLst/>
          </a:prstGeom>
        </p:spPr>
      </p:pic>
      <p:sp>
        <p:nvSpPr>
          <p:cNvPr id="7" name="Slide Number Placeholder 6">
            <a:extLst>
              <a:ext uri="{FF2B5EF4-FFF2-40B4-BE49-F238E27FC236}">
                <a16:creationId xmlns:a16="http://schemas.microsoft.com/office/drawing/2014/main" id="{01246F2D-37E8-915A-31E2-3D9970DCE02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
        <p:nvSpPr>
          <p:cNvPr id="3" name="Date Placeholder 3">
            <a:extLst>
              <a:ext uri="{FF2B5EF4-FFF2-40B4-BE49-F238E27FC236}">
                <a16:creationId xmlns:a16="http://schemas.microsoft.com/office/drawing/2014/main" id="{8CB02884-DC17-779A-E8AE-956B3C345937}"/>
              </a:ext>
            </a:extLst>
          </p:cNvPr>
          <p:cNvSpPr>
            <a:spLocks noGrp="1"/>
          </p:cNvSpPr>
          <p:nvPr>
            <p:ph type="dt" sz="half" idx="10"/>
          </p:nvPr>
        </p:nvSpPr>
        <p:spPr>
          <a:xfrm>
            <a:off x="838200" y="6356350"/>
            <a:ext cx="2743200" cy="365125"/>
          </a:xfrm>
        </p:spPr>
        <p:txBody>
          <a:bodyPr/>
          <a:lstStyle/>
          <a:p>
            <a:r>
              <a:rPr lang="en-IN" dirty="0"/>
              <a:t>09/04/2025</a:t>
            </a:r>
          </a:p>
        </p:txBody>
      </p:sp>
      <p:sp>
        <p:nvSpPr>
          <p:cNvPr id="4" name="Footer Placeholder 4">
            <a:extLst>
              <a:ext uri="{FF2B5EF4-FFF2-40B4-BE49-F238E27FC236}">
                <a16:creationId xmlns:a16="http://schemas.microsoft.com/office/drawing/2014/main" id="{674104DC-FBB4-0964-CD35-D5BC5D559556}"/>
              </a:ext>
            </a:extLst>
          </p:cNvPr>
          <p:cNvSpPr>
            <a:spLocks noGrp="1"/>
          </p:cNvSpPr>
          <p:nvPr>
            <p:ph type="ftr" sz="quarter" idx="11"/>
          </p:nvPr>
        </p:nvSpPr>
        <p:spPr>
          <a:xfrm>
            <a:off x="4180116" y="6356350"/>
            <a:ext cx="4114800" cy="365125"/>
          </a:xfrm>
        </p:spPr>
        <p:txBody>
          <a:bodyPr/>
          <a:lstStyle/>
          <a:p>
            <a:r>
              <a:rPr lang="en-US" dirty="0"/>
              <a:t>PROJECT BATCH 4: [CSE/B], AY: 2024-25</a:t>
            </a:r>
            <a:endParaRPr lang="en-IN" dirty="0"/>
          </a:p>
        </p:txBody>
      </p:sp>
    </p:spTree>
    <p:extLst>
      <p:ext uri="{BB962C8B-B14F-4D97-AF65-F5344CB8AC3E}">
        <p14:creationId xmlns:p14="http://schemas.microsoft.com/office/powerpoint/2010/main" val="202457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TotalTime>
  <Words>2233</Words>
  <Application>Microsoft Office PowerPoint</Application>
  <PresentationFormat>Widescreen</PresentationFormat>
  <Paragraphs>238</Paragraphs>
  <Slides>18</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Rockwell</vt:lpstr>
      <vt:lpstr>Times New Roman</vt:lpstr>
      <vt:lpstr>Twentieth Century</vt:lpstr>
      <vt:lpstr>Wingdings</vt:lpstr>
      <vt:lpstr>Office Theme</vt:lpstr>
      <vt:lpstr>An Approach for Disaster Victim Detection Using ML</vt:lpstr>
      <vt:lpstr>CONTENTS:</vt:lpstr>
      <vt:lpstr>Introduction &amp; Background</vt:lpstr>
      <vt:lpstr>Problem Statement &amp; Objectives </vt:lpstr>
      <vt:lpstr>Literature Survey</vt:lpstr>
      <vt:lpstr>PowerPoint Presentation</vt:lpstr>
      <vt:lpstr>Existing / Traditional System</vt:lpstr>
      <vt:lpstr>Methodology</vt:lpstr>
      <vt:lpstr>Methodology </vt:lpstr>
      <vt:lpstr>Hardware &amp; Software Requirements</vt:lpstr>
      <vt:lpstr>Design &amp; Implementation</vt:lpstr>
      <vt:lpstr>PowerPoint Presentation</vt:lpstr>
      <vt:lpstr>Results &amp; Observations </vt:lpstr>
      <vt:lpstr>Results &amp; Observations </vt:lpstr>
      <vt:lpstr>Advantages &amp; Applications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CONSERVATION</dc:title>
  <dc:creator>Dell</dc:creator>
  <cp:lastModifiedBy>Sai Ganesh Siddani</cp:lastModifiedBy>
  <cp:revision>73</cp:revision>
  <dcterms:modified xsi:type="dcterms:W3CDTF">2025-04-05T09:43:04Z</dcterms:modified>
</cp:coreProperties>
</file>