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hyperlink" Target="https://github.com/Sai6522/Keyloggers-Securit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2067305"/>
            <a:ext cx="7315200" cy="1001556"/>
          </a:xfrm>
          <a:prstGeom prst="rect">
            <a:avLst/>
          </a:prstGeom>
        </p:spPr>
        <p:txBody>
          <a:bodyPr vert="horz" wrap="square" lIns="0" tIns="16510" rIns="0" bIns="0" rtlCol="0">
            <a:spAutoFit/>
          </a:bodyPr>
          <a:lstStyle/>
          <a:p>
            <a:pPr marL="3213735">
              <a:lnSpc>
                <a:spcPct val="100000"/>
              </a:lnSpc>
              <a:spcBef>
                <a:spcPts val="130"/>
              </a:spcBef>
            </a:pPr>
            <a:r>
              <a:rPr lang="en-IN" spc="15"/>
              <a:t>Venkata Sai Prasad Pulaparthi</a:t>
            </a:r>
            <a:endParaRPr spc="15" dirty="0"/>
          </a:p>
        </p:txBody>
      </p:sp>
      <p:sp>
        <p:nvSpPr>
          <p:cNvPr id="8" name="object 8"/>
          <p:cNvSpPr txBox="1"/>
          <p:nvPr/>
        </p:nvSpPr>
        <p:spPr>
          <a:xfrm>
            <a:off x="6324600" y="343408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8" name="Content Placeholder 2" descr="A screenshot of a computer program">
            <a:extLst>
              <a:ext uri="{FF2B5EF4-FFF2-40B4-BE49-F238E27FC236}">
                <a16:creationId xmlns:a16="http://schemas.microsoft.com/office/drawing/2014/main" id="{36676838-8B84-BBCA-6AAD-60019BF6DE4E}"/>
              </a:ext>
            </a:extLst>
          </p:cNvPr>
          <p:cNvPicPr>
            <a:picLocks noChangeAspect="1"/>
          </p:cNvPicPr>
          <p:nvPr/>
        </p:nvPicPr>
        <p:blipFill>
          <a:blip r:embed="rId3"/>
          <a:stretch>
            <a:fillRect/>
          </a:stretch>
        </p:blipFill>
        <p:spPr>
          <a:xfrm>
            <a:off x="1436320" y="1302026"/>
            <a:ext cx="9319359" cy="4673324"/>
          </a:xfrm>
          <a:prstGeom prst="rect">
            <a:avLst/>
          </a:prstGeom>
        </p:spPr>
      </p:pic>
      <p:sp>
        <p:nvSpPr>
          <p:cNvPr id="10" name="TextBox 9">
            <a:extLst>
              <a:ext uri="{FF2B5EF4-FFF2-40B4-BE49-F238E27FC236}">
                <a16:creationId xmlns:a16="http://schemas.microsoft.com/office/drawing/2014/main" id="{DAC1C18C-A8D1-C2A5-209E-FC8098DC0201}"/>
              </a:ext>
            </a:extLst>
          </p:cNvPr>
          <p:cNvSpPr txBox="1"/>
          <p:nvPr/>
        </p:nvSpPr>
        <p:spPr>
          <a:xfrm>
            <a:off x="752475" y="5975350"/>
            <a:ext cx="2143125" cy="369332"/>
          </a:xfrm>
          <a:prstGeom prst="rect">
            <a:avLst/>
          </a:prstGeom>
          <a:noFill/>
        </p:spPr>
        <p:txBody>
          <a:bodyPr wrap="square" rtlCol="0">
            <a:spAutoFit/>
          </a:bodyPr>
          <a:lstStyle/>
          <a:p>
            <a:r>
              <a:rPr lang="en-IN">
                <a:hlinkClick r:id="rId4"/>
              </a:rPr>
              <a:t>Github-Link</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489825" cy="670696"/>
          </a:xfrm>
          <a:prstGeom prst="rect">
            <a:avLst/>
          </a:prstGeom>
        </p:spPr>
        <p:txBody>
          <a:bodyPr vert="horz" wrap="square" lIns="0" tIns="16510" rIns="0" bIns="0" rtlCol="0">
            <a:spAutoFit/>
          </a:bodyPr>
          <a:lstStyle/>
          <a:p>
            <a:pPr marL="12700">
              <a:lnSpc>
                <a:spcPct val="100000"/>
              </a:lnSpc>
              <a:spcBef>
                <a:spcPts val="130"/>
              </a:spcBef>
            </a:pPr>
            <a:r>
              <a:rPr lang="en-IN" sz="4250" spc="5"/>
              <a:t>KEYLOGGER AND SECURITY</a:t>
            </a:r>
            <a:endParaRPr lang="en-IN"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19126F5D-2E52-A8FF-D8F5-66BEF60F4838}"/>
              </a:ext>
            </a:extLst>
          </p:cNvPr>
          <p:cNvSpPr txBox="1"/>
          <p:nvPr/>
        </p:nvSpPr>
        <p:spPr>
          <a:xfrm>
            <a:off x="739775" y="1905000"/>
            <a:ext cx="6270625" cy="1061829"/>
          </a:xfrm>
          <a:prstGeom prst="rect">
            <a:avLst/>
          </a:prstGeom>
          <a:noFill/>
        </p:spPr>
        <p:txBody>
          <a:bodyPr wrap="square" rtlCol="0">
            <a:spAutoFit/>
          </a:bodyPr>
          <a:lstStyle/>
          <a:p>
            <a:r>
              <a:rPr lang="en-US" sz="2100" b="1"/>
              <a:t>Definition:</a:t>
            </a:r>
            <a:r>
              <a:rPr lang="en-US" sz="2100"/>
              <a:t> A keylogger is a type of surveillance technology used to monitor and record each keystroke typed on a keyboard.</a:t>
            </a:r>
            <a:endParaRPr lang="en-IN" sz="2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9B5E2D70-E662-3EEB-4853-60290EE142D1}"/>
              </a:ext>
            </a:extLst>
          </p:cNvPr>
          <p:cNvSpPr txBox="1"/>
          <p:nvPr/>
        </p:nvSpPr>
        <p:spPr>
          <a:xfrm>
            <a:off x="748284" y="1203578"/>
            <a:ext cx="5819775" cy="2677656"/>
          </a:xfrm>
          <a:prstGeom prst="rect">
            <a:avLst/>
          </a:prstGeom>
          <a:noFill/>
        </p:spPr>
        <p:txBody>
          <a:bodyPr wrap="square" rtlCol="0">
            <a:spAutoFit/>
          </a:bodyPr>
          <a:lstStyle/>
          <a:p>
            <a:endParaRPr lang="en-US" sz="2100"/>
          </a:p>
          <a:p>
            <a:pPr marL="800100" lvl="1" indent="-342900">
              <a:buFont typeface="+mj-lt"/>
              <a:buAutoNum type="arabicPeriod"/>
            </a:pPr>
            <a:r>
              <a:rPr lang="en-US" sz="2100"/>
              <a:t>Problem Statement</a:t>
            </a:r>
          </a:p>
          <a:p>
            <a:pPr marL="800100" lvl="1" indent="-342900">
              <a:buFont typeface="+mj-lt"/>
              <a:buAutoNum type="arabicPeriod"/>
            </a:pPr>
            <a:r>
              <a:rPr lang="en-US" sz="2100"/>
              <a:t>Project Overview</a:t>
            </a:r>
          </a:p>
          <a:p>
            <a:pPr marL="800100" lvl="1" indent="-342900">
              <a:buFont typeface="+mj-lt"/>
              <a:buAutoNum type="arabicPeriod"/>
            </a:pPr>
            <a:r>
              <a:rPr lang="en-US" sz="2100"/>
              <a:t>End Users</a:t>
            </a:r>
          </a:p>
          <a:p>
            <a:pPr marL="800100" lvl="1" indent="-342900">
              <a:buFont typeface="+mj-lt"/>
              <a:buAutoNum type="arabicPeriod"/>
            </a:pPr>
            <a:r>
              <a:rPr lang="en-US" sz="2100"/>
              <a:t>Solution and Value Proposition</a:t>
            </a:r>
          </a:p>
          <a:p>
            <a:pPr marL="800100" lvl="1" indent="-342900">
              <a:buFont typeface="+mj-lt"/>
              <a:buAutoNum type="arabicPeriod"/>
            </a:pPr>
            <a:r>
              <a:rPr lang="en-US" sz="2100"/>
              <a:t>The Wow in Your Solution</a:t>
            </a:r>
          </a:p>
          <a:p>
            <a:pPr marL="800100" lvl="1" indent="-342900">
              <a:buFont typeface="+mj-lt"/>
              <a:buAutoNum type="arabicPeriod"/>
            </a:pPr>
            <a:r>
              <a:rPr lang="en-US" sz="2100"/>
              <a:t>Modelling</a:t>
            </a:r>
          </a:p>
          <a:p>
            <a:pPr marL="800100" lvl="1" indent="-342900">
              <a:buFont typeface="+mj-lt"/>
              <a:buAutoNum type="arabicPeriod"/>
            </a:pPr>
            <a:r>
              <a:rPr lang="en-US" sz="2100"/>
              <a:t>Results</a:t>
            </a:r>
            <a:endParaRPr lang="en-IN" sz="2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C642059D-F154-90B0-BFCA-83AE642D901D}"/>
              </a:ext>
            </a:extLst>
          </p:cNvPr>
          <p:cNvSpPr txBox="1"/>
          <p:nvPr/>
        </p:nvSpPr>
        <p:spPr>
          <a:xfrm>
            <a:off x="661035" y="1253235"/>
            <a:ext cx="6270625" cy="3647152"/>
          </a:xfrm>
          <a:prstGeom prst="rect">
            <a:avLst/>
          </a:prstGeom>
          <a:noFill/>
        </p:spPr>
        <p:txBody>
          <a:bodyPr wrap="square" rtlCol="0">
            <a:spAutoFit/>
          </a:bodyPr>
          <a:lstStyle/>
          <a:p>
            <a:pPr>
              <a:buNone/>
            </a:pPr>
            <a:r>
              <a:rPr lang="en-US" sz="2100">
                <a:solidFill>
                  <a:srgbClr val="404040"/>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100">
              <a:solidFill>
                <a:srgbClr val="000000"/>
              </a:solidFill>
              <a:ea typeface="+mn-lt"/>
              <a:cs typeface="+mn-lt"/>
            </a:endParaRPr>
          </a:p>
          <a:p>
            <a:pPr marL="305435" indent="-305435">
              <a:buNone/>
            </a:pPr>
            <a:endParaRPr lang="en-IN" sz="2100">
              <a:solidFill>
                <a:srgbClr val="0F0F0F"/>
              </a:solidFill>
            </a:endParaRPr>
          </a:p>
          <a:p>
            <a:endParaRPr lang="en-IN" sz="2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3C76999-CD36-F752-5CF0-E70D4E1B9BF0}"/>
              </a:ext>
            </a:extLst>
          </p:cNvPr>
          <p:cNvSpPr txBox="1"/>
          <p:nvPr/>
        </p:nvSpPr>
        <p:spPr>
          <a:xfrm>
            <a:off x="739775" y="1695450"/>
            <a:ext cx="6880225" cy="1708160"/>
          </a:xfrm>
          <a:prstGeom prst="rect">
            <a:avLst/>
          </a:prstGeom>
          <a:noFill/>
        </p:spPr>
        <p:txBody>
          <a:bodyPr wrap="square" rtlCol="0">
            <a:spAutoFit/>
          </a:bodyPr>
          <a:lstStyle/>
          <a:p>
            <a:pPr marL="285750" indent="-285750">
              <a:buFont typeface="Arial" panose="020B0604020202020204" pitchFamily="34" charset="0"/>
              <a:buChar char="•"/>
            </a:pPr>
            <a:r>
              <a:rPr lang="en-US" sz="2100"/>
              <a:t>Keyloggers are malicious programs or devices designed to record keystrokes made by a user on their keyboard.</a:t>
            </a:r>
          </a:p>
          <a:p>
            <a:pPr marL="285750" indent="-285750">
              <a:buFont typeface="Arial" panose="020B0604020202020204" pitchFamily="34" charset="0"/>
              <a:buChar char="•"/>
            </a:pPr>
            <a:r>
              <a:rPr lang="en-US" sz="2100"/>
              <a:t>They are used by cybercriminals to capture sensitive information such as passwords, credit card numbers, and personal identification information.</a:t>
            </a:r>
            <a:endParaRPr lang="en-IN" sz="2100"/>
          </a:p>
        </p:txBody>
      </p:sp>
      <p:sp>
        <p:nvSpPr>
          <p:cNvPr id="13" name="TextBox 12">
            <a:extLst>
              <a:ext uri="{FF2B5EF4-FFF2-40B4-BE49-F238E27FC236}">
                <a16:creationId xmlns:a16="http://schemas.microsoft.com/office/drawing/2014/main" id="{F2117C86-958F-EC04-4EAA-46A60CF290CF}"/>
              </a:ext>
            </a:extLst>
          </p:cNvPr>
          <p:cNvSpPr txBox="1"/>
          <p:nvPr/>
        </p:nvSpPr>
        <p:spPr>
          <a:xfrm>
            <a:off x="676275" y="3458588"/>
            <a:ext cx="6101080" cy="2677656"/>
          </a:xfrm>
          <a:prstGeom prst="rect">
            <a:avLst/>
          </a:prstGeom>
          <a:noFill/>
        </p:spPr>
        <p:txBody>
          <a:bodyPr wrap="square">
            <a:spAutoFit/>
          </a:bodyPr>
          <a:lstStyle/>
          <a:p>
            <a:pPr marL="285750" indent="-285750">
              <a:buFont typeface="Wingdings" panose="05000000000000000000" pitchFamily="2" charset="2"/>
              <a:buChar char="v"/>
            </a:pPr>
            <a:r>
              <a:rPr lang="en-IN" sz="2100"/>
              <a:t>Types of Keyloggers:</a:t>
            </a:r>
          </a:p>
          <a:p>
            <a:endParaRPr lang="en-IN" sz="2100"/>
          </a:p>
          <a:p>
            <a:pPr marL="800100" lvl="1" indent="-342900">
              <a:buFont typeface="+mj-lt"/>
              <a:buAutoNum type="arabicPeriod"/>
            </a:pPr>
            <a:r>
              <a:rPr lang="en-IN" sz="2100" b="1"/>
              <a:t>Hardware Keyloggers</a:t>
            </a:r>
            <a:r>
              <a:rPr lang="en-IN" sz="2100"/>
              <a:t>: Physical devices attached to keyboards or connected between the keyboard and the computer.</a:t>
            </a:r>
          </a:p>
          <a:p>
            <a:pPr marL="800100" lvl="1" indent="-342900">
              <a:buFont typeface="+mj-lt"/>
              <a:buAutoNum type="arabicPeriod"/>
            </a:pPr>
            <a:r>
              <a:rPr lang="en-IN" sz="2100" b="1"/>
              <a:t>Software Keyloggers</a:t>
            </a:r>
            <a:r>
              <a:rPr lang="en-IN" sz="2100"/>
              <a:t>: Malicious software installed on a computer that records keystrokes and sends the data to an attacker.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CB377673-44BF-D6DF-ACD6-7756892E1D14}"/>
              </a:ext>
            </a:extLst>
          </p:cNvPr>
          <p:cNvSpPr txBox="1"/>
          <p:nvPr/>
        </p:nvSpPr>
        <p:spPr>
          <a:xfrm>
            <a:off x="699452" y="1726329"/>
            <a:ext cx="6101080" cy="1384995"/>
          </a:xfrm>
          <a:prstGeom prst="rect">
            <a:avLst/>
          </a:prstGeom>
          <a:noFill/>
        </p:spPr>
        <p:txBody>
          <a:bodyPr wrap="square">
            <a:spAutoFit/>
          </a:bodyPr>
          <a:lstStyle/>
          <a:p>
            <a:pPr marL="285750" indent="-285750">
              <a:buFont typeface="Wingdings" panose="05000000000000000000" pitchFamily="2" charset="2"/>
              <a:buChar char="ü"/>
            </a:pPr>
            <a:r>
              <a:rPr lang="en-IN" sz="2100"/>
              <a:t>Individual users (general public).</a:t>
            </a:r>
          </a:p>
          <a:p>
            <a:pPr marL="285750" indent="-285750">
              <a:buFont typeface="Wingdings" panose="05000000000000000000" pitchFamily="2" charset="2"/>
              <a:buChar char="ü"/>
            </a:pPr>
            <a:r>
              <a:rPr lang="en-IN" sz="2100"/>
              <a:t>Businesses and organizations.</a:t>
            </a:r>
          </a:p>
          <a:p>
            <a:pPr marL="285750" indent="-285750">
              <a:buFont typeface="Wingdings" panose="05000000000000000000" pitchFamily="2" charset="2"/>
              <a:buChar char="ü"/>
            </a:pPr>
            <a:r>
              <a:rPr lang="en-IN" sz="2100"/>
              <a:t>IT professionals and cybersecurity teams.</a:t>
            </a:r>
          </a:p>
          <a:p>
            <a:pPr marL="285750" indent="-285750">
              <a:buFont typeface="Wingdings" panose="05000000000000000000" pitchFamily="2" charset="2"/>
              <a:buChar char="ü"/>
            </a:pPr>
            <a:r>
              <a:rPr lang="en-IN" sz="2100"/>
              <a:t>Government agencies.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39C2D5F-2AC7-FF52-61C3-8C4FF9F13B1F}"/>
              </a:ext>
            </a:extLst>
          </p:cNvPr>
          <p:cNvSpPr txBox="1"/>
          <p:nvPr/>
        </p:nvSpPr>
        <p:spPr>
          <a:xfrm>
            <a:off x="2826575" y="1433195"/>
            <a:ext cx="8053323" cy="4616648"/>
          </a:xfrm>
          <a:prstGeom prst="rect">
            <a:avLst/>
          </a:prstGeom>
          <a:noFill/>
        </p:spPr>
        <p:txBody>
          <a:bodyPr wrap="square" rtlCol="0">
            <a:spAutoFit/>
          </a:bodyPr>
          <a:lstStyle/>
          <a:p>
            <a:r>
              <a:rPr lang="en-US" sz="2100" b="1" u="sng"/>
              <a:t>Advanced Keylogger Detection and Prevention Solution:</a:t>
            </a:r>
          </a:p>
          <a:p>
            <a:pPr marL="342900" indent="-342900">
              <a:buAutoNum type="arabicPeriod"/>
            </a:pPr>
            <a:endParaRPr lang="en-US" sz="2100"/>
          </a:p>
          <a:p>
            <a:pPr marL="1200150" lvl="2" indent="-285750">
              <a:buFont typeface="Wingdings" panose="05000000000000000000" pitchFamily="2" charset="2"/>
              <a:buChar char="Ø"/>
            </a:pPr>
            <a:r>
              <a:rPr lang="en-US" sz="2100" b="1"/>
              <a:t>Comprehensive Security Suite:</a:t>
            </a:r>
          </a:p>
          <a:p>
            <a:pPr lvl="3"/>
            <a:r>
              <a:rPr lang="en-US" sz="2100"/>
              <a:t>Our solution integrates with existing antivirus and anti-malware programs to provide an additional layer of security specifically targeted at keyloggers.</a:t>
            </a:r>
          </a:p>
          <a:p>
            <a:pPr lvl="3"/>
            <a:endParaRPr lang="en-US" sz="2100"/>
          </a:p>
          <a:p>
            <a:pPr marL="1200150" lvl="2" indent="-285750">
              <a:buFont typeface="Wingdings" panose="05000000000000000000" pitchFamily="2" charset="2"/>
              <a:buChar char="Ø"/>
            </a:pPr>
            <a:r>
              <a:rPr lang="en-US" sz="2100" b="1"/>
              <a:t>Real-Time Monitoring:</a:t>
            </a:r>
          </a:p>
          <a:p>
            <a:pPr lvl="3"/>
            <a:r>
              <a:rPr lang="en-US" sz="2100"/>
              <a:t>Continuous monitoring of system activities to detect and block keyloggers in real-time.</a:t>
            </a:r>
          </a:p>
          <a:p>
            <a:pPr lvl="2"/>
            <a:endParaRPr lang="en-US" sz="2100"/>
          </a:p>
          <a:p>
            <a:pPr marL="1200150" lvl="2" indent="-285750">
              <a:buFont typeface="Wingdings" panose="05000000000000000000" pitchFamily="2" charset="2"/>
              <a:buChar char="Ø"/>
            </a:pPr>
            <a:r>
              <a:rPr lang="en-US" sz="2100" b="1"/>
              <a:t>User-Friendly Interface:</a:t>
            </a:r>
          </a:p>
          <a:p>
            <a:pPr lvl="3"/>
            <a:r>
              <a:rPr lang="en-US" sz="2100"/>
              <a:t>Simple and intuitive dashboard for users to monitor their system’s security status.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2BC868B9-6328-A806-127D-A1AA546B2974}"/>
              </a:ext>
            </a:extLst>
          </p:cNvPr>
          <p:cNvSpPr txBox="1"/>
          <p:nvPr/>
        </p:nvSpPr>
        <p:spPr>
          <a:xfrm>
            <a:off x="2391410" y="1409318"/>
            <a:ext cx="7924800" cy="4616648"/>
          </a:xfrm>
          <a:prstGeom prst="rect">
            <a:avLst/>
          </a:prstGeom>
          <a:noFill/>
        </p:spPr>
        <p:txBody>
          <a:bodyPr wrap="square" rtlCol="0">
            <a:spAutoFit/>
          </a:bodyPr>
          <a:lstStyle/>
          <a:p>
            <a:r>
              <a:rPr lang="en-US" sz="2100" b="1"/>
              <a:t>1. Cutting-Edge Technology</a:t>
            </a:r>
            <a:endParaRPr lang="en-US" sz="2100"/>
          </a:p>
          <a:p>
            <a:pPr lvl="1">
              <a:buFont typeface="Arial" panose="020B0604020202020204" pitchFamily="34" charset="0"/>
              <a:buChar char="•"/>
            </a:pPr>
            <a:r>
              <a:rPr lang="en-US" sz="2100" b="1"/>
              <a:t>Artificial Intelligence and Machine Learning:</a:t>
            </a:r>
            <a:endParaRPr lang="en-US" sz="2100"/>
          </a:p>
          <a:p>
            <a:pPr marL="1200150" lvl="2" indent="-285750">
              <a:buFont typeface="Arial" panose="020B0604020202020204" pitchFamily="34" charset="0"/>
              <a:buChar char="•"/>
            </a:pPr>
            <a:r>
              <a:rPr lang="en-US" sz="2100"/>
              <a:t>Our solution leverages AI and ML to continuously improve detection accuracy.</a:t>
            </a:r>
          </a:p>
          <a:p>
            <a:pPr lvl="1">
              <a:buFont typeface="Arial" panose="020B0604020202020204" pitchFamily="34" charset="0"/>
              <a:buChar char="•"/>
            </a:pPr>
            <a:r>
              <a:rPr lang="en-US" sz="2100" b="1"/>
              <a:t>Behavioral Analysis:</a:t>
            </a:r>
            <a:endParaRPr lang="en-US" sz="2100"/>
          </a:p>
          <a:p>
            <a:pPr marL="1200150" lvl="2" indent="-285750">
              <a:buFont typeface="Arial" panose="020B0604020202020204" pitchFamily="34" charset="0"/>
              <a:buChar char="•"/>
            </a:pPr>
            <a:r>
              <a:rPr lang="en-US" sz="2100"/>
              <a:t>Analyzes user and system behavior to detect anomalies indicative of keylogger activity.</a:t>
            </a:r>
          </a:p>
          <a:p>
            <a:r>
              <a:rPr lang="en-US" sz="2100" b="1"/>
              <a:t>2. Unique Features</a:t>
            </a:r>
            <a:endParaRPr lang="en-US" sz="2100"/>
          </a:p>
          <a:p>
            <a:pPr lvl="1">
              <a:buFont typeface="Arial" panose="020B0604020202020204" pitchFamily="34" charset="0"/>
              <a:buChar char="•"/>
            </a:pPr>
            <a:r>
              <a:rPr lang="en-US" sz="2100" b="1"/>
              <a:t>Zero-Day Threat Protection:</a:t>
            </a:r>
            <a:endParaRPr lang="en-US" sz="2100"/>
          </a:p>
          <a:p>
            <a:pPr marL="1200150" lvl="2" indent="-285750">
              <a:buFont typeface="Arial" panose="020B0604020202020204" pitchFamily="34" charset="0"/>
              <a:buChar char="•"/>
            </a:pPr>
            <a:r>
              <a:rPr lang="en-US" sz="2100"/>
              <a:t>Ability to detect and neutralize keyloggers that have not yet been identified in traditional databases.</a:t>
            </a:r>
          </a:p>
          <a:p>
            <a:pPr lvl="1">
              <a:buFont typeface="Arial" panose="020B0604020202020204" pitchFamily="34" charset="0"/>
              <a:buChar char="•"/>
            </a:pPr>
            <a:r>
              <a:rPr lang="en-US" sz="2100" b="1"/>
              <a:t>Minimal Performance Impact:</a:t>
            </a:r>
            <a:endParaRPr lang="en-US" sz="2100"/>
          </a:p>
          <a:p>
            <a:pPr marL="1200150" lvl="2" indent="-285750">
              <a:buFont typeface="Arial" panose="020B0604020202020204" pitchFamily="34" charset="0"/>
              <a:buChar char="•"/>
            </a:pPr>
            <a:r>
              <a:rPr lang="en-US" sz="2100"/>
              <a:t>Optimized to run efficiently without slowing down system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0" name="Picture 9" descr="Kernel-based-Keylogger.png">
            <a:extLst>
              <a:ext uri="{FF2B5EF4-FFF2-40B4-BE49-F238E27FC236}">
                <a16:creationId xmlns:a16="http://schemas.microsoft.com/office/drawing/2014/main" id="{3E2AAB0A-B340-56EE-5C3B-8E11312ACA13}"/>
              </a:ext>
            </a:extLst>
          </p:cNvPr>
          <p:cNvPicPr>
            <a:picLocks noChangeAspect="1"/>
          </p:cNvPicPr>
          <p:nvPr/>
        </p:nvPicPr>
        <p:blipFill>
          <a:blip r:embed="rId3" cstate="print"/>
          <a:stretch>
            <a:fillRect/>
          </a:stretch>
        </p:blipFill>
        <p:spPr>
          <a:xfrm>
            <a:off x="4283807" y="511322"/>
            <a:ext cx="4824536" cy="60579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TotalTime>
  <Words>434</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Venkata Sai Prasad Pulaparthi</vt:lpstr>
      <vt:lpstr>KEYLOGGER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PULAPARTHI VENKATA SAI PRASAD</dc:creator>
  <cp:lastModifiedBy>PULAPARTHI VENKATA SAI PRASAD</cp:lastModifiedBy>
  <cp:revision>4</cp:revision>
  <dcterms:created xsi:type="dcterms:W3CDTF">2024-06-03T05:48:59Z</dcterms:created>
  <dcterms:modified xsi:type="dcterms:W3CDTF">2024-06-12T16:12:58Z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