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41" r:id="rId8"/>
    <p:sldId id="329" r:id="rId9"/>
    <p:sldId id="302" r:id="rId10"/>
    <p:sldId id="339"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9" d="100"/>
          <a:sy n="79" d="100"/>
        </p:scale>
        <p:origin x="677"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6/8/2024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6/8/2024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i6522/Steganography-in-Action"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a:solidFill>
                  <a:schemeClr val="tx1"/>
                </a:solidFill>
              </a:rPr>
              <a:t>Venkata Sai Prasad Pulaparthi</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a:t>Steganography in Action</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7500" lnSpcReduction="20000"/>
          </a:bodyPr>
          <a:lstStyle/>
          <a:p>
            <a:pPr>
              <a:lnSpc>
                <a:spcPct val="150000"/>
              </a:lnSpc>
            </a:pPr>
            <a:r>
              <a:rPr lang="en-US" sz="2800"/>
              <a:t>In the digital age, the need for secure communication has become critical. Traditional encryption methods are often targeted by adversaries. Steganography offers a solution by hiding information within other non-suspicious data, thus concealing the very existence of the message.</a:t>
            </a:r>
            <a:endParaRPr lang="en-IN" sz="280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a:t>Project Description</a:t>
            </a:r>
            <a:br>
              <a:rPr lang="en-GB"/>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4ECCE442-E117-9B3A-6DBD-E5E764E13C01}"/>
              </a:ext>
            </a:extLst>
          </p:cNvPr>
          <p:cNvSpPr txBox="1"/>
          <p:nvPr/>
        </p:nvSpPr>
        <p:spPr>
          <a:xfrm>
            <a:off x="1079770" y="2305455"/>
            <a:ext cx="5729592" cy="3477875"/>
          </a:xfrm>
          <a:prstGeom prst="rect">
            <a:avLst/>
          </a:prstGeom>
          <a:noFill/>
        </p:spPr>
        <p:txBody>
          <a:bodyPr wrap="square" rtlCol="0">
            <a:spAutoFit/>
          </a:bodyPr>
          <a:lstStyle/>
          <a:p>
            <a:r>
              <a:rPr lang="en-US" sz="2200"/>
              <a:t>Steganography is the practice of hiding data within other data. This project explores various categories of steganography, demonstrating techniques to conceal information within different media types, such as images, audio files, video files, and text. The project aims to illustrate how steganography can enhance data security and provide practical examples of its application.</a:t>
            </a:r>
            <a:endParaRPr lang="en-IN" sz="220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7666478" cy="830997"/>
          </a:xfrm>
        </p:spPr>
        <p:txBody>
          <a:bodyPr>
            <a:normAutofit fontScale="90000"/>
          </a:bodyPr>
          <a:lstStyle/>
          <a:p>
            <a:r>
              <a:rPr lang="en-IN"/>
              <a:t>Categories of Steganography</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C830377A-2362-D0D5-B4A8-59CF07C620BE}"/>
              </a:ext>
            </a:extLst>
          </p:cNvPr>
          <p:cNvSpPr txBox="1"/>
          <p:nvPr/>
        </p:nvSpPr>
        <p:spPr>
          <a:xfrm>
            <a:off x="1118681" y="1974715"/>
            <a:ext cx="5233481" cy="1785104"/>
          </a:xfrm>
          <a:prstGeom prst="rect">
            <a:avLst/>
          </a:prstGeom>
          <a:noFill/>
        </p:spPr>
        <p:txBody>
          <a:bodyPr wrap="square" rtlCol="0">
            <a:spAutoFit/>
          </a:bodyPr>
          <a:lstStyle/>
          <a:p>
            <a:pPr marL="457200" lvl="0" indent="-323850" algn="l" rtl="0">
              <a:spcBef>
                <a:spcPts val="0"/>
              </a:spcBef>
              <a:spcAft>
                <a:spcPts val="0"/>
              </a:spcAft>
              <a:buClr>
                <a:srgbClr val="4A4A4A"/>
              </a:buClr>
              <a:buSzPts val="1500"/>
              <a:buFont typeface="Times New Roman"/>
              <a:buChar char="●"/>
            </a:pPr>
            <a:r>
              <a:rPr lang="en-GB" sz="2200">
                <a:solidFill>
                  <a:srgbClr val="4A4A4A"/>
                </a:solidFill>
                <a:ea typeface="Times New Roman"/>
                <a:cs typeface="Times New Roman"/>
                <a:sym typeface="Times New Roman"/>
              </a:rPr>
              <a:t>Text Steganography</a:t>
            </a:r>
          </a:p>
          <a:p>
            <a:pPr marL="457200" lvl="0" indent="-323850" algn="l" rtl="0">
              <a:spcBef>
                <a:spcPts val="0"/>
              </a:spcBef>
              <a:spcAft>
                <a:spcPts val="0"/>
              </a:spcAft>
              <a:buClr>
                <a:srgbClr val="4A4A4A"/>
              </a:buClr>
              <a:buSzPts val="1500"/>
              <a:buFont typeface="Times New Roman"/>
              <a:buChar char="●"/>
            </a:pPr>
            <a:r>
              <a:rPr lang="en-GB" sz="2200">
                <a:solidFill>
                  <a:srgbClr val="4A4A4A"/>
                </a:solidFill>
                <a:ea typeface="Times New Roman"/>
                <a:cs typeface="Times New Roman"/>
                <a:sym typeface="Times New Roman"/>
              </a:rPr>
              <a:t>Image Steganography</a:t>
            </a:r>
          </a:p>
          <a:p>
            <a:pPr marL="457200" lvl="0" indent="-323850" algn="l" rtl="0">
              <a:spcBef>
                <a:spcPts val="0"/>
              </a:spcBef>
              <a:spcAft>
                <a:spcPts val="0"/>
              </a:spcAft>
              <a:buClr>
                <a:srgbClr val="4A4A4A"/>
              </a:buClr>
              <a:buSzPts val="1500"/>
              <a:buFont typeface="Times New Roman"/>
              <a:buChar char="●"/>
            </a:pPr>
            <a:r>
              <a:rPr lang="en-GB" sz="2200">
                <a:solidFill>
                  <a:srgbClr val="4A4A4A"/>
                </a:solidFill>
                <a:ea typeface="Times New Roman"/>
                <a:cs typeface="Times New Roman"/>
                <a:sym typeface="Times New Roman"/>
              </a:rPr>
              <a:t>Video Steganography</a:t>
            </a:r>
          </a:p>
          <a:p>
            <a:pPr marL="457200" lvl="0" indent="-323850" algn="l" rtl="0">
              <a:spcBef>
                <a:spcPts val="0"/>
              </a:spcBef>
              <a:spcAft>
                <a:spcPts val="0"/>
              </a:spcAft>
              <a:buClr>
                <a:srgbClr val="4A4A4A"/>
              </a:buClr>
              <a:buSzPts val="1500"/>
              <a:buFont typeface="Times New Roman"/>
              <a:buChar char="●"/>
            </a:pPr>
            <a:r>
              <a:rPr lang="en-GB" sz="2200">
                <a:solidFill>
                  <a:srgbClr val="4A4A4A"/>
                </a:solidFill>
                <a:ea typeface="Times New Roman"/>
                <a:cs typeface="Times New Roman"/>
                <a:sym typeface="Times New Roman"/>
              </a:rPr>
              <a:t>Audio Steganography</a:t>
            </a:r>
          </a:p>
          <a:p>
            <a:pPr marL="457200" lvl="0" indent="-323850" algn="l" rtl="0">
              <a:spcBef>
                <a:spcPts val="0"/>
              </a:spcBef>
              <a:spcAft>
                <a:spcPts val="0"/>
              </a:spcAft>
              <a:buClr>
                <a:srgbClr val="4A4A4A"/>
              </a:buClr>
              <a:buSzPts val="1500"/>
              <a:buFont typeface="Times New Roman"/>
              <a:buChar char="●"/>
            </a:pPr>
            <a:r>
              <a:rPr lang="en-GB" sz="2200">
                <a:solidFill>
                  <a:srgbClr val="4A4A4A"/>
                </a:solidFill>
                <a:ea typeface="Times New Roman"/>
                <a:cs typeface="Times New Roman"/>
                <a:sym typeface="Times New Roman"/>
              </a:rPr>
              <a:t>Network Steganography</a:t>
            </a:r>
            <a:endParaRPr lang="en-IN" sz="2200"/>
          </a:p>
        </p:txBody>
      </p:sp>
      <p:pic>
        <p:nvPicPr>
          <p:cNvPr id="101" name="Google Shape;101;p20"/>
          <p:cNvPicPr preferRelativeResize="0"/>
          <p:nvPr/>
        </p:nvPicPr>
        <p:blipFill>
          <a:blip r:embed="rId4">
            <a:alphaModFix/>
          </a:blip>
          <a:stretch>
            <a:fillRect/>
          </a:stretch>
        </p:blipFill>
        <p:spPr>
          <a:xfrm>
            <a:off x="2103761" y="4405600"/>
            <a:ext cx="6940375" cy="1733550"/>
          </a:xfrm>
          <a:prstGeom prst="rect">
            <a:avLst/>
          </a:prstGeom>
          <a:noFill/>
          <a:ln>
            <a:noFill/>
          </a:ln>
        </p:spPr>
      </p:pic>
    </p:spTree>
    <p:extLst>
      <p:ext uri="{BB962C8B-B14F-4D97-AF65-F5344CB8AC3E}">
        <p14:creationId xmlns:p14="http://schemas.microsoft.com/office/powerpoint/2010/main" val="188938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4770E956-424D-0DAD-2A0D-577C40C3D44A}"/>
              </a:ext>
            </a:extLst>
          </p:cNvPr>
          <p:cNvSpPr>
            <a:spLocks noGrp="1" noChangeArrowheads="1"/>
          </p:cNvSpPr>
          <p:nvPr>
            <p:ph type="body" sz="quarter" idx="12"/>
          </p:nvPr>
        </p:nvSpPr>
        <p:spPr bwMode="auto">
          <a:xfrm>
            <a:off x="477534" y="1755072"/>
            <a:ext cx="872483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Government Agencies</a:t>
            </a:r>
            <a:r>
              <a:rPr kumimoji="0" lang="en-US" altLang="en-US" sz="2200" b="0" i="0" u="none" strike="noStrike" cap="none" normalizeH="0" baseline="0">
                <a:ln>
                  <a:noFill/>
                </a:ln>
                <a:solidFill>
                  <a:schemeClr val="tx1"/>
                </a:solidFill>
                <a:effectLst/>
              </a:rPr>
              <a:t>: For secure communication and data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Corporations</a:t>
            </a:r>
            <a:r>
              <a:rPr kumimoji="0" lang="en-US" altLang="en-US" sz="2200" b="0" i="0" u="none" strike="noStrike" cap="none" normalizeH="0" baseline="0">
                <a:ln>
                  <a:noFill/>
                </a:ln>
                <a:solidFill>
                  <a:schemeClr val="tx1"/>
                </a:solidFill>
                <a:effectLst/>
              </a:rPr>
              <a:t>: Protecting sensitive information and intellectual property.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Individuals</a:t>
            </a:r>
            <a:r>
              <a:rPr kumimoji="0" lang="en-US" altLang="en-US" sz="2200" b="0" i="0" u="none" strike="noStrike" cap="none" normalizeH="0" baseline="0">
                <a:ln>
                  <a:noFill/>
                </a:ln>
                <a:solidFill>
                  <a:schemeClr val="tx1"/>
                </a:solidFill>
                <a:effectLst/>
              </a:rPr>
              <a:t>: Enhancing personal privacy and security in digital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Cybersecurity Professionals</a:t>
            </a:r>
            <a:r>
              <a:rPr kumimoji="0" lang="en-US" altLang="en-US" sz="2200" b="0" i="0" u="none" strike="noStrike" cap="none" normalizeH="0" baseline="0">
                <a:ln>
                  <a:noFill/>
                </a:ln>
                <a:solidFill>
                  <a:schemeClr val="tx1"/>
                </a:solidFill>
                <a:effectLst/>
              </a:rPr>
              <a:t>: Implementing and testing steganographic methods for data security. </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D79526EF-942E-5921-175E-A5061DA8FE58}"/>
              </a:ext>
            </a:extLst>
          </p:cNvPr>
          <p:cNvSpPr>
            <a:spLocks noGrp="1" noChangeArrowheads="1"/>
          </p:cNvSpPr>
          <p:nvPr>
            <p:ph type="body" sz="quarter" idx="12"/>
          </p:nvPr>
        </p:nvSpPr>
        <p:spPr bwMode="auto">
          <a:xfrm>
            <a:off x="660399" y="1949107"/>
            <a:ext cx="71678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Programming Languages:</a:t>
            </a:r>
            <a:r>
              <a:rPr kumimoji="0" lang="en-US" altLang="en-US" sz="1800" b="0" i="0" u="none" strike="noStrike" cap="none" normalizeH="0" baseline="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Software Tools:</a:t>
            </a:r>
            <a:r>
              <a:rPr kumimoji="0" lang="en-US" altLang="en-US" sz="1800" b="0" i="0" u="none" strike="noStrike" cap="none" normalizeH="0" baseline="0">
                <a:ln>
                  <a:noFill/>
                </a:ln>
                <a:solidFill>
                  <a:schemeClr val="tx1"/>
                </a:solidFill>
                <a:effectLst/>
                <a:latin typeface="Arial" panose="020B0604020202020204" pitchFamily="34" charset="0"/>
              </a:rPr>
              <a:t> </a:t>
            </a:r>
            <a:r>
              <a:rPr lang="en-US" altLang="en-US" sz="1800">
                <a:solidFill>
                  <a:schemeClr val="tx1"/>
                </a:solidFill>
                <a:latin typeface="Arial" panose="020B0604020202020204" pitchFamily="34" charset="0"/>
              </a:rPr>
              <a:t>Visual Studio Code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Libraries:</a:t>
            </a:r>
            <a:r>
              <a:rPr kumimoji="0" lang="en-US" altLang="en-US" sz="1800" b="0" i="0" u="none" strike="noStrike" cap="none" normalizeH="0" baseline="0">
                <a:ln>
                  <a:noFill/>
                </a:ln>
                <a:solidFill>
                  <a:schemeClr val="tx1"/>
                </a:solidFill>
                <a:effectLst/>
                <a:latin typeface="Arial" panose="020B0604020202020204" pitchFamily="34" charset="0"/>
              </a:rPr>
              <a:t> OpenCV, 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Platforms:</a:t>
            </a:r>
            <a:r>
              <a:rPr kumimoji="0" lang="en-US" altLang="en-US" sz="1800" b="0" i="0" u="none" strike="noStrike" cap="none" normalizeH="0" baseline="0">
                <a:ln>
                  <a:noFill/>
                </a:ln>
                <a:solidFill>
                  <a:schemeClr val="tx1"/>
                </a:solidFill>
                <a:effectLst/>
                <a:latin typeface="Arial" panose="020B0604020202020204" pitchFamily="34" charset="0"/>
              </a:rPr>
              <a:t> Windows, Linux </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hlinkClick r:id="rId3"/>
              </a:rPr>
              <a:t> </a:t>
            </a:r>
            <a:r>
              <a:rPr lang="en-GB" sz="2000" b="0" u="sng">
                <a:solidFill>
                  <a:srgbClr val="0070C0"/>
                </a:solidFill>
                <a:hlinkClick r:id="rId3"/>
              </a:rPr>
              <a:t>Github_Link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IN" b="1">
                <a:solidFill>
                  <a:schemeClr val="tx1"/>
                </a:solidFill>
              </a:rPr>
              <a:t>Screenshots</a:t>
            </a:r>
            <a:endParaRPr lang="en-IN" b="1" dirty="0">
              <a:solidFill>
                <a:schemeClr val="tx1"/>
              </a:solidFill>
            </a:endParaRPr>
          </a:p>
        </p:txBody>
      </p:sp>
      <p:pic>
        <p:nvPicPr>
          <p:cNvPr id="3" name="Picture 2">
            <a:extLst>
              <a:ext uri="{FF2B5EF4-FFF2-40B4-BE49-F238E27FC236}">
                <a16:creationId xmlns:a16="http://schemas.microsoft.com/office/drawing/2014/main" id="{AFD6D376-8DF5-A752-A4BC-591F9C51B3A0}"/>
              </a:ext>
            </a:extLst>
          </p:cNvPr>
          <p:cNvPicPr>
            <a:picLocks noChangeAspect="1"/>
          </p:cNvPicPr>
          <p:nvPr/>
        </p:nvPicPr>
        <p:blipFill>
          <a:blip r:embed="rId4"/>
          <a:stretch>
            <a:fillRect/>
          </a:stretch>
        </p:blipFill>
        <p:spPr>
          <a:xfrm>
            <a:off x="385169" y="1923085"/>
            <a:ext cx="3215185" cy="2412153"/>
          </a:xfrm>
          <a:prstGeom prst="rect">
            <a:avLst/>
          </a:prstGeom>
        </p:spPr>
      </p:pic>
      <p:pic>
        <p:nvPicPr>
          <p:cNvPr id="11" name="Picture 10">
            <a:extLst>
              <a:ext uri="{FF2B5EF4-FFF2-40B4-BE49-F238E27FC236}">
                <a16:creationId xmlns:a16="http://schemas.microsoft.com/office/drawing/2014/main" id="{73945C8F-D3EB-F150-264E-10C3359883FB}"/>
              </a:ext>
            </a:extLst>
          </p:cNvPr>
          <p:cNvPicPr>
            <a:picLocks noChangeAspect="1"/>
          </p:cNvPicPr>
          <p:nvPr/>
        </p:nvPicPr>
        <p:blipFill>
          <a:blip r:embed="rId5"/>
          <a:stretch>
            <a:fillRect/>
          </a:stretch>
        </p:blipFill>
        <p:spPr>
          <a:xfrm>
            <a:off x="4323758" y="1909213"/>
            <a:ext cx="3098445" cy="2517737"/>
          </a:xfrm>
          <a:prstGeom prst="rect">
            <a:avLst/>
          </a:prstGeom>
        </p:spPr>
      </p:pic>
      <p:pic>
        <p:nvPicPr>
          <p:cNvPr id="13" name="Picture 12">
            <a:extLst>
              <a:ext uri="{FF2B5EF4-FFF2-40B4-BE49-F238E27FC236}">
                <a16:creationId xmlns:a16="http://schemas.microsoft.com/office/drawing/2014/main" id="{1402F4B3-1F7F-76CD-0D3A-13FC6DEF3692}"/>
              </a:ext>
            </a:extLst>
          </p:cNvPr>
          <p:cNvPicPr>
            <a:picLocks noChangeAspect="1"/>
          </p:cNvPicPr>
          <p:nvPr/>
        </p:nvPicPr>
        <p:blipFill>
          <a:blip r:embed="rId6"/>
          <a:stretch>
            <a:fillRect/>
          </a:stretch>
        </p:blipFill>
        <p:spPr>
          <a:xfrm>
            <a:off x="2198452" y="4662655"/>
            <a:ext cx="6588948" cy="200230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338708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648</TotalTime>
  <Words>211</Words>
  <Application>Microsoft Office PowerPoint</Application>
  <PresentationFormat>Widescreen</PresentationFormat>
  <Paragraphs>30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Times New Roman</vt:lpstr>
      <vt:lpstr>Trebuchet MS</vt:lpstr>
      <vt:lpstr>Wingdings</vt:lpstr>
      <vt:lpstr>Wingdings 3</vt:lpstr>
      <vt:lpstr>Facet</vt:lpstr>
      <vt:lpstr>Steganography in Action</vt:lpstr>
      <vt:lpstr>PROBLEM  STATEMENT</vt:lpstr>
      <vt:lpstr>Project Description </vt:lpstr>
      <vt:lpstr>Categories of Steganography</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PULAPARTHI VENKATA SAI PRASAD</cp:lastModifiedBy>
  <cp:revision>76</cp:revision>
  <dcterms:created xsi:type="dcterms:W3CDTF">2021-07-11T13:13:15Z</dcterms:created>
  <dcterms:modified xsi:type="dcterms:W3CDTF">2024-06-08T07:40:02Z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