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media/image13.jpg" ContentType="image/jpg"/>
  <Override PartName="/ppt/media/image16.jpg" ContentType="image/jpg"/>
  <Override PartName="/ppt/media/image1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5" r:id="rId1"/>
    <p:sldMasterId id="2147483860" r:id="rId2"/>
    <p:sldMasterId id="2147483882" r:id="rId3"/>
    <p:sldMasterId id="2147483884" r:id="rId4"/>
    <p:sldMasterId id="2147483908" r:id="rId5"/>
    <p:sldMasterId id="2147484118" r:id="rId6"/>
  </p:sldMasterIdLst>
  <p:notesMasterIdLst>
    <p:notesMasterId r:id="rId19"/>
  </p:notesMasterIdLst>
  <p:sldIdLst>
    <p:sldId id="256" r:id="rId7"/>
    <p:sldId id="270" r:id="rId8"/>
    <p:sldId id="271" r:id="rId9"/>
    <p:sldId id="259" r:id="rId10"/>
    <p:sldId id="260" r:id="rId11"/>
    <p:sldId id="261" r:id="rId12"/>
    <p:sldId id="262" r:id="rId13"/>
    <p:sldId id="269" r:id="rId14"/>
    <p:sldId id="263" r:id="rId15"/>
    <p:sldId id="264" r:id="rId16"/>
    <p:sldId id="265" r:id="rId17"/>
    <p:sldId id="268" r:id="rId18"/>
  </p:sldIdLst>
  <p:sldSz cx="12192000" cy="6858000"/>
  <p:notesSz cx="12192000" cy="6858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317041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4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603198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33509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57556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3880534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67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8481739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7420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8678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677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38377121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8047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459773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472813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1137132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932727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9505991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952423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62867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25116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32698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608347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779662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06039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007435" y="164638"/>
            <a:ext cx="11184565"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007435" y="932723"/>
            <a:ext cx="11184565"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pic>
        <p:nvPicPr>
          <p:cNvPr id="6" name="Picture 2" descr="E:\002-KIMS BUSINESS\007-02-Googleslidesppt\02-GSppt-Contents-Kim\20170215\02-abs\businessman-with-city-vew-pn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0992544" y="4581129"/>
            <a:ext cx="1010061" cy="209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5434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12808054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7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4485117"/>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3776004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831637" y="164638"/>
            <a:ext cx="9360363"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831637" y="932723"/>
            <a:ext cx="9360363"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2110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6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6501341"/>
            <a:ext cx="12192000" cy="3840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5" name="Picture Placeholder 2"/>
          <p:cNvSpPr>
            <a:spLocks noGrp="1"/>
          </p:cNvSpPr>
          <p:nvPr>
            <p:ph type="pic" idx="1" hasCustomPrompt="1"/>
          </p:nvPr>
        </p:nvSpPr>
        <p:spPr>
          <a:xfrm>
            <a:off x="817082"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3" name="Frame 2"/>
          <p:cNvSpPr/>
          <p:nvPr/>
        </p:nvSpPr>
        <p:spPr>
          <a:xfrm>
            <a:off x="647087" y="1508787"/>
            <a:ext cx="2592288" cy="4512501"/>
          </a:xfrm>
          <a:prstGeom prst="frame">
            <a:avLst>
              <a:gd name="adj1" fmla="val 18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4" name="Picture Placeholder 2"/>
          <p:cNvSpPr>
            <a:spLocks noGrp="1"/>
          </p:cNvSpPr>
          <p:nvPr>
            <p:ph type="pic" idx="12" hasCustomPrompt="1"/>
          </p:nvPr>
        </p:nvSpPr>
        <p:spPr>
          <a:xfrm>
            <a:off x="3579358"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Frame 14"/>
          <p:cNvSpPr/>
          <p:nvPr/>
        </p:nvSpPr>
        <p:spPr>
          <a:xfrm>
            <a:off x="3409363" y="1508787"/>
            <a:ext cx="2592288" cy="4512501"/>
          </a:xfrm>
          <a:prstGeom prst="frame">
            <a:avLst>
              <a:gd name="adj1" fmla="val 18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6" name="Picture Placeholder 2"/>
          <p:cNvSpPr>
            <a:spLocks noGrp="1"/>
          </p:cNvSpPr>
          <p:nvPr>
            <p:ph type="pic" idx="13" hasCustomPrompt="1"/>
          </p:nvPr>
        </p:nvSpPr>
        <p:spPr>
          <a:xfrm>
            <a:off x="6341634"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Frame 16"/>
          <p:cNvSpPr/>
          <p:nvPr/>
        </p:nvSpPr>
        <p:spPr>
          <a:xfrm>
            <a:off x="6171639" y="1508787"/>
            <a:ext cx="2592288" cy="4512501"/>
          </a:xfrm>
          <a:prstGeom prst="frame">
            <a:avLst>
              <a:gd name="adj1" fmla="val 18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
        <p:nvSpPr>
          <p:cNvPr id="18" name="Picture Placeholder 2"/>
          <p:cNvSpPr>
            <a:spLocks noGrp="1"/>
          </p:cNvSpPr>
          <p:nvPr>
            <p:ph type="pic" idx="14" hasCustomPrompt="1"/>
          </p:nvPr>
        </p:nvSpPr>
        <p:spPr>
          <a:xfrm>
            <a:off x="9103910" y="1658404"/>
            <a:ext cx="2286301" cy="2222545"/>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Frame 18"/>
          <p:cNvSpPr/>
          <p:nvPr/>
        </p:nvSpPr>
        <p:spPr>
          <a:xfrm>
            <a:off x="8933915" y="1508787"/>
            <a:ext cx="2592288" cy="4512501"/>
          </a:xfrm>
          <a:prstGeom prst="frame">
            <a:avLst>
              <a:gd name="adj1" fmla="val 18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spTree>
    <p:extLst>
      <p:ext uri="{BB962C8B-B14F-4D97-AF65-F5344CB8AC3E}">
        <p14:creationId xmlns:p14="http://schemas.microsoft.com/office/powerpoint/2010/main" val="4148844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9072331" y="409665"/>
            <a:ext cx="2688299"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3887755" y="409665"/>
            <a:ext cx="4992555" cy="6048672"/>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4603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600" b="0" baseline="0">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12192" y="1679604"/>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08469" y="4155291"/>
            <a:ext cx="2304000" cy="2304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3108213" y="1679348"/>
            <a:ext cx="2304256" cy="23042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8" name="Rectangle 7"/>
          <p:cNvSpPr/>
          <p:nvPr/>
        </p:nvSpPr>
        <p:spPr>
          <a:xfrm>
            <a:off x="612192" y="4155035"/>
            <a:ext cx="2304256"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Picture Placeholder 2"/>
          <p:cNvSpPr>
            <a:spLocks noGrp="1"/>
          </p:cNvSpPr>
          <p:nvPr>
            <p:ph type="pic" idx="13" hasCustomPrompt="1"/>
          </p:nvPr>
        </p:nvSpPr>
        <p:spPr>
          <a:xfrm>
            <a:off x="5604747" y="1679349"/>
            <a:ext cx="5952661" cy="4779943"/>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591736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679510" y="644691"/>
            <a:ext cx="4617573" cy="556861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5214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8247917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6_Images and Contents Layout">
    <p:spTree>
      <p:nvGrpSpPr>
        <p:cNvPr id="1" name=""/>
        <p:cNvGrpSpPr/>
        <p:nvPr/>
      </p:nvGrpSpPr>
      <p:grpSpPr>
        <a:xfrm>
          <a:off x="0" y="0"/>
          <a:ext cx="0" cy="0"/>
          <a:chOff x="0" y="0"/>
          <a:chExt cx="0" cy="0"/>
        </a:xfrm>
      </p:grpSpPr>
      <p:sp>
        <p:nvSpPr>
          <p:cNvPr id="6" name="Rectangle 5"/>
          <p:cNvSpPr/>
          <p:nvPr/>
        </p:nvSpPr>
        <p:spPr>
          <a:xfrm>
            <a:off x="0" y="1714500"/>
            <a:ext cx="12192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7" name="Picture 3" descr="D:\GoogleSlides\002-기본자료\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4032" y="1000941"/>
            <a:ext cx="4992555" cy="4977947"/>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6579609" y="1166248"/>
            <a:ext cx="4588665" cy="3126848"/>
          </a:xfrm>
          <a:prstGeom prst="rect">
            <a:avLst/>
          </a:prstGeom>
          <a:solidFill>
            <a:schemeClr val="bg1">
              <a:lumMod val="95000"/>
            </a:schemeClr>
          </a:solidFill>
          <a:effectLst/>
        </p:spPr>
        <p:txBody>
          <a:bodyPr anchor="ctr"/>
          <a:lstStyle>
            <a:lvl1pPr marL="0" indent="0" algn="ctr">
              <a:buNone/>
              <a:defRPr sz="1600" b="1"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623392" y="242176"/>
            <a:ext cx="11568608"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IMAGES &amp; CONTENTS</a:t>
            </a:r>
          </a:p>
        </p:txBody>
      </p:sp>
      <p:sp>
        <p:nvSpPr>
          <p:cNvPr id="9" name="Text Placeholder 9"/>
          <p:cNvSpPr>
            <a:spLocks noGrp="1"/>
          </p:cNvSpPr>
          <p:nvPr>
            <p:ph type="body" sz="quarter" idx="11" hasCustomPrompt="1"/>
          </p:nvPr>
        </p:nvSpPr>
        <p:spPr>
          <a:xfrm>
            <a:off x="623392" y="1010261"/>
            <a:ext cx="11568608" cy="384043"/>
          </a:xfrm>
          <a:prstGeom prst="rect">
            <a:avLst/>
          </a:prstGeom>
        </p:spPr>
        <p:txBody>
          <a:bodyPr anchor="ctr"/>
          <a:lstStyle>
            <a:lvl1pPr marL="0" indent="0" algn="l">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994318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3" name="Rectangle 2"/>
          <p:cNvSpPr/>
          <p:nvPr/>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4" name="Picture 2" descr="D:\Fullppt\PNG이미지\핸드폰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424" y="1195252"/>
            <a:ext cx="3744416" cy="453441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796605" y="1379449"/>
            <a:ext cx="1440160"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7596127" y="1575061"/>
            <a:ext cx="2159479" cy="333573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1438231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8_Images and Contents Layout">
    <p:bg>
      <p:bgPr>
        <a:solidFill>
          <a:schemeClr val="accent2"/>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0" hasCustomPrompt="1"/>
          </p:nvPr>
        </p:nvSpPr>
        <p:spPr>
          <a:xfrm>
            <a:off x="3887755" y="0"/>
            <a:ext cx="4416491" cy="6858000"/>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8252649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12192000" cy="6858000"/>
          </a:xfrm>
          <a:prstGeom prst="rect">
            <a:avLst/>
          </a:prstGeom>
          <a:solidFill>
            <a:schemeClr val="bg1">
              <a:lumMod val="8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379847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4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580987" y="624086"/>
            <a:ext cx="5376597"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101749" y="624086"/>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6101749"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8934213" y="3504407"/>
            <a:ext cx="2688000" cy="268829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8933915" y="624087"/>
            <a:ext cx="2688299" cy="268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2400"/>
          </a:p>
        </p:txBody>
      </p:sp>
    </p:spTree>
    <p:extLst>
      <p:ext uri="{BB962C8B-B14F-4D97-AF65-F5344CB8AC3E}">
        <p14:creationId xmlns:p14="http://schemas.microsoft.com/office/powerpoint/2010/main" val="30169966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292955"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292955"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973809" y="260648"/>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7973809" y="3525012"/>
            <a:ext cx="3927460" cy="3094209"/>
          </a:xfrm>
          <a:prstGeom prst="rect">
            <a:avLst/>
          </a:prstGeom>
          <a:solidFill>
            <a:schemeClr val="bg1">
              <a:lumMod val="95000"/>
            </a:schemeClr>
          </a:solidFill>
          <a:effectLst/>
        </p:spPr>
        <p:txBody>
          <a:bodyPr anchor="ctr"/>
          <a:lstStyle>
            <a:lvl1pPr marL="0" indent="0" algn="ctr">
              <a:buNone/>
              <a:defRPr sz="1600" b="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 name="Rectangle 1"/>
          <p:cNvSpPr/>
          <p:nvPr/>
        </p:nvSpPr>
        <p:spPr>
          <a:xfrm>
            <a:off x="4367808" y="260647"/>
            <a:ext cx="3458605" cy="63654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20018604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12919490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spTree>
    <p:extLst>
      <p:ext uri="{BB962C8B-B14F-4D97-AF65-F5344CB8AC3E}">
        <p14:creationId xmlns:p14="http://schemas.microsoft.com/office/powerpoint/2010/main" val="27863099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0908847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7137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247" y="452670"/>
            <a:ext cx="2807248" cy="5831589"/>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9"/>
          <p:cNvSpPr>
            <a:spLocks noGrp="1"/>
          </p:cNvSpPr>
          <p:nvPr>
            <p:ph type="body" sz="quarter" idx="10" hasCustomPrompt="1"/>
          </p:nvPr>
        </p:nvSpPr>
        <p:spPr>
          <a:xfrm>
            <a:off x="3422494" y="356659"/>
            <a:ext cx="8769505" cy="864096"/>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443441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Break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677140"/>
            <a:ext cx="12192000" cy="618993"/>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0" y="5306136"/>
            <a:ext cx="12192000" cy="376475"/>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3" name="Picture Placeholder 2"/>
          <p:cNvSpPr>
            <a:spLocks noGrp="1"/>
          </p:cNvSpPr>
          <p:nvPr>
            <p:ph type="pic" sz="quarter" idx="12" hasCustomPrompt="1"/>
          </p:nvPr>
        </p:nvSpPr>
        <p:spPr>
          <a:xfrm>
            <a:off x="1" y="0"/>
            <a:ext cx="12192000" cy="3429000"/>
          </a:xfrm>
          <a:prstGeom prst="rect">
            <a:avLst/>
          </a:prstGeom>
        </p:spPr>
        <p:txBody>
          <a:bodyPr/>
          <a:lstStyle>
            <a:lvl1pPr marL="0" marR="0" indent="0" algn="ctr" defTabSz="1219170" rtl="0" eaLnBrk="1" fontAlgn="auto" latinLnBrk="1" hangingPunct="1">
              <a:lnSpc>
                <a:spcPct val="100000"/>
              </a:lnSpc>
              <a:spcBef>
                <a:spcPct val="20000"/>
              </a:spcBef>
              <a:spcAft>
                <a:spcPts val="0"/>
              </a:spcAft>
              <a:buClrTx/>
              <a:buSzTx/>
              <a:buFont typeface="Arial" pitchFamily="34" charset="0"/>
              <a:buNone/>
              <a:tabLst/>
              <a:defRPr>
                <a:solidFill>
                  <a:schemeClr val="tx1">
                    <a:lumMod val="75000"/>
                    <a:lumOff val="25000"/>
                  </a:schemeClr>
                </a:solidFill>
                <a:latin typeface="+mn-lt"/>
              </a:defRPr>
            </a:lvl1pPr>
          </a:lstStyle>
          <a:p>
            <a:r>
              <a:rPr lang="en-US" altLang="ko-KR" dirty="0"/>
              <a:t>Your Picture Here</a:t>
            </a:r>
            <a:endParaRPr lang="ko-KR" altLang="en-US" dirty="0"/>
          </a:p>
          <a:p>
            <a:endParaRPr lang="ko-KR" altLang="en-US" dirty="0"/>
          </a:p>
        </p:txBody>
      </p:sp>
      <p:sp>
        <p:nvSpPr>
          <p:cNvPr id="4" name="Rectangle 3"/>
          <p:cNvSpPr/>
          <p:nvPr/>
        </p:nvSpPr>
        <p:spPr>
          <a:xfrm>
            <a:off x="0" y="6213309"/>
            <a:ext cx="12192000" cy="6446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Tree>
    <p:extLst>
      <p:ext uri="{BB962C8B-B14F-4D97-AF65-F5344CB8AC3E}">
        <p14:creationId xmlns:p14="http://schemas.microsoft.com/office/powerpoint/2010/main" val="8920712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778395" y="1604797"/>
            <a:ext cx="4642181" cy="2411444"/>
          </a:xfrm>
          <a:prstGeom prst="rect">
            <a:avLst/>
          </a:prstGeom>
        </p:spPr>
        <p:txBody>
          <a:bodyPr anchor="ctr"/>
          <a:lstStyle>
            <a:lvl1pPr marL="0" indent="0" algn="ctr">
              <a:lnSpc>
                <a:spcPct val="100000"/>
              </a:lnSpc>
              <a:buNone/>
              <a:defRPr sz="4800" b="0" baseline="0">
                <a:solidFill>
                  <a:schemeClr val="bg1"/>
                </a:solidFill>
                <a:latin typeface="+mj-lt"/>
                <a:cs typeface="Arial" pitchFamily="34" charset="0"/>
              </a:defRPr>
            </a:lvl1pPr>
          </a:lstStyle>
          <a:p>
            <a:pPr lvl="0"/>
            <a:r>
              <a:rPr lang="en-US" altLang="ko-KR" dirty="0"/>
              <a:t>FREE</a:t>
            </a:r>
          </a:p>
          <a:p>
            <a:pPr lvl="0"/>
            <a:r>
              <a:rPr lang="en-US" altLang="ko-KR" dirty="0"/>
              <a:t>PPT</a:t>
            </a:r>
          </a:p>
          <a:p>
            <a:pPr lvl="0"/>
            <a:r>
              <a:rPr lang="en-US" altLang="ko-KR" dirty="0"/>
              <a:t>TEMPLATES</a:t>
            </a:r>
          </a:p>
        </p:txBody>
      </p:sp>
      <p:sp>
        <p:nvSpPr>
          <p:cNvPr id="11" name="Text Placeholder 9"/>
          <p:cNvSpPr>
            <a:spLocks noGrp="1"/>
          </p:cNvSpPr>
          <p:nvPr>
            <p:ph type="body" sz="quarter" idx="11" hasCustomPrompt="1"/>
          </p:nvPr>
        </p:nvSpPr>
        <p:spPr>
          <a:xfrm>
            <a:off x="3778395" y="4016242"/>
            <a:ext cx="4642181" cy="1140949"/>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INSTERT</a:t>
            </a:r>
          </a:p>
          <a:p>
            <a:pPr lvl="0"/>
            <a:r>
              <a:rPr lang="en-US" altLang="ko-KR" dirty="0"/>
              <a:t>THE TITLE OF YOUR</a:t>
            </a:r>
          </a:p>
          <a:p>
            <a:pPr lvl="0"/>
            <a:r>
              <a:rPr lang="en-US" altLang="ko-KR" dirty="0"/>
              <a:t>PRESENTATION HERE</a:t>
            </a:r>
            <a:endParaRPr lang="ko-KR" altLang="en-US" dirty="0"/>
          </a:p>
        </p:txBody>
      </p:sp>
    </p:spTree>
    <p:extLst>
      <p:ext uri="{BB962C8B-B14F-4D97-AF65-F5344CB8AC3E}">
        <p14:creationId xmlns:p14="http://schemas.microsoft.com/office/powerpoint/2010/main" val="19413576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val 3"/>
          <p:cNvSpPr/>
          <p:nvPr/>
        </p:nvSpPr>
        <p:spPr>
          <a:xfrm>
            <a:off x="3839750" y="1165384"/>
            <a:ext cx="4512501" cy="4512501"/>
          </a:xfrm>
          <a:prstGeom prst="ellipse">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sp>
        <p:nvSpPr>
          <p:cNvPr id="10" name="Text Placeholder 9"/>
          <p:cNvSpPr>
            <a:spLocks noGrp="1"/>
          </p:cNvSpPr>
          <p:nvPr>
            <p:ph type="body" sz="quarter" idx="10" hasCustomPrompt="1"/>
          </p:nvPr>
        </p:nvSpPr>
        <p:spPr>
          <a:xfrm>
            <a:off x="3839750" y="2660915"/>
            <a:ext cx="4512501" cy="768084"/>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3839552" y="3429000"/>
            <a:ext cx="4512501" cy="677664"/>
          </a:xfrm>
          <a:prstGeom prst="rect">
            <a:avLst/>
          </a:prstGeom>
        </p:spPr>
        <p:txBody>
          <a:bodyPr anchor="ctr"/>
          <a:lstStyle>
            <a:lvl1pPr marL="0" indent="0" algn="ctr">
              <a:buNone/>
              <a:defRPr sz="1867" b="0" baseline="0">
                <a:solidFill>
                  <a:schemeClr val="bg1"/>
                </a:solidFill>
                <a:latin typeface="+mn-lt"/>
                <a:cs typeface="Arial" pitchFamily="34" charset="0"/>
              </a:defRPr>
            </a:lvl1pPr>
          </a:lstStyle>
          <a:p>
            <a:pPr lvl="0"/>
            <a:r>
              <a:rPr lang="en-US" altLang="ko-KR" dirty="0"/>
              <a:t>Insert the title</a:t>
            </a:r>
          </a:p>
          <a:p>
            <a:pPr lvl="0"/>
            <a:r>
              <a:rPr lang="en-US" altLang="ko-KR" dirty="0"/>
              <a:t>of your subtitle Here</a:t>
            </a:r>
          </a:p>
        </p:txBody>
      </p:sp>
      <p:sp>
        <p:nvSpPr>
          <p:cNvPr id="5" name="Rectangle 4"/>
          <p:cNvSpPr/>
          <p:nvPr/>
        </p:nvSpPr>
        <p:spPr>
          <a:xfrm rot="2551977">
            <a:off x="11497071" y="-234305"/>
            <a:ext cx="288032" cy="1104064"/>
          </a:xfrm>
          <a:custGeom>
            <a:avLst/>
            <a:gdLst/>
            <a:ahLst/>
            <a:cxnLst/>
            <a:rect l="l" t="t" r="r" b="b"/>
            <a:pathLst>
              <a:path w="216024" h="828048">
                <a:moveTo>
                  <a:pt x="0" y="198178"/>
                </a:moveTo>
                <a:lnTo>
                  <a:pt x="216024" y="0"/>
                </a:lnTo>
                <a:lnTo>
                  <a:pt x="216024" y="828048"/>
                </a:lnTo>
                <a:lnTo>
                  <a:pt x="0" y="828047"/>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8" name="Rectangle 7"/>
          <p:cNvSpPr/>
          <p:nvPr/>
        </p:nvSpPr>
        <p:spPr>
          <a:xfrm rot="2551977">
            <a:off x="11603879" y="-85921"/>
            <a:ext cx="288032" cy="1627860"/>
          </a:xfrm>
          <a:custGeom>
            <a:avLst/>
            <a:gdLst/>
            <a:ahLst/>
            <a:cxnLst/>
            <a:rect l="l" t="t" r="r" b="b"/>
            <a:pathLst>
              <a:path w="216024" h="1220895">
                <a:moveTo>
                  <a:pt x="0" y="0"/>
                </a:moveTo>
                <a:lnTo>
                  <a:pt x="216024" y="235477"/>
                </a:lnTo>
                <a:lnTo>
                  <a:pt x="216024" y="1220895"/>
                </a:lnTo>
                <a:lnTo>
                  <a:pt x="0" y="1220895"/>
                </a:lnTo>
                <a:close/>
              </a:path>
            </a:pathLst>
          </a:cu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9" name="Rectangle 8"/>
          <p:cNvSpPr/>
          <p:nvPr/>
        </p:nvSpPr>
        <p:spPr>
          <a:xfrm rot="2359288">
            <a:off x="268763" y="5248252"/>
            <a:ext cx="288032" cy="1654453"/>
          </a:xfrm>
          <a:custGeom>
            <a:avLst/>
            <a:gdLst/>
            <a:ahLst/>
            <a:cxnLst/>
            <a:rect l="l" t="t" r="r" b="b"/>
            <a:pathLst>
              <a:path w="216024" h="1240840">
                <a:moveTo>
                  <a:pt x="0" y="0"/>
                </a:moveTo>
                <a:lnTo>
                  <a:pt x="216024" y="0"/>
                </a:lnTo>
                <a:lnTo>
                  <a:pt x="216024" y="1240840"/>
                </a:lnTo>
                <a:lnTo>
                  <a:pt x="0" y="977112"/>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
        <p:nvSpPr>
          <p:cNvPr id="12" name="Rectangle 11"/>
          <p:cNvSpPr/>
          <p:nvPr/>
        </p:nvSpPr>
        <p:spPr>
          <a:xfrm rot="2359288">
            <a:off x="363160" y="5879702"/>
            <a:ext cx="288032" cy="1206087"/>
          </a:xfrm>
          <a:custGeom>
            <a:avLst/>
            <a:gdLst/>
            <a:ahLst/>
            <a:cxnLst/>
            <a:rect l="l" t="t" r="r" b="b"/>
            <a:pathLst>
              <a:path w="216024" h="904565">
                <a:moveTo>
                  <a:pt x="0" y="0"/>
                </a:moveTo>
                <a:lnTo>
                  <a:pt x="216024" y="0"/>
                </a:lnTo>
                <a:lnTo>
                  <a:pt x="216024" y="727616"/>
                </a:lnTo>
                <a:lnTo>
                  <a:pt x="0" y="904565"/>
                </a:lnTo>
                <a:close/>
              </a:path>
            </a:pathLst>
          </a:custGeom>
          <a:solidFill>
            <a:schemeClr val="tx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ko-KR" altLang="en-US" sz="2400"/>
          </a:p>
        </p:txBody>
      </p:sp>
    </p:spTree>
    <p:extLst>
      <p:ext uri="{BB962C8B-B14F-4D97-AF65-F5344CB8AC3E}">
        <p14:creationId xmlns:p14="http://schemas.microsoft.com/office/powerpoint/2010/main" val="25581759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5208085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73690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smtClean="0"/>
              <a:t>8/29/2024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3455160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73493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94033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11160643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2352056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or Use Layout">
    <p:spTree>
      <p:nvGrpSpPr>
        <p:cNvPr id="1" name=""/>
        <p:cNvGrpSpPr/>
        <p:nvPr/>
      </p:nvGrpSpPr>
      <p:grpSpPr>
        <a:xfrm>
          <a:off x="0" y="0"/>
          <a:ext cx="0" cy="0"/>
          <a:chOff x="0" y="0"/>
          <a:chExt cx="0" cy="0"/>
        </a:xfrm>
      </p:grpSpPr>
      <p:sp>
        <p:nvSpPr>
          <p:cNvPr id="2" name="Rectangle 1"/>
          <p:cNvSpPr/>
          <p:nvPr/>
        </p:nvSpPr>
        <p:spPr>
          <a:xfrm>
            <a:off x="0" y="3429000"/>
            <a:ext cx="12192000" cy="3429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p>
        </p:txBody>
      </p:sp>
      <p:pic>
        <p:nvPicPr>
          <p:cNvPr id="1026" name="Picture 2" descr="E:\002-KIMS BUSINESS\007-02-Googleslidesppt\02-GSppt-Contents-Kim\20170215\02-abs\businessman-with-city-vew-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50" y="944012"/>
            <a:ext cx="2391284" cy="4967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9"/>
          <p:cNvSpPr>
            <a:spLocks noGrp="1"/>
          </p:cNvSpPr>
          <p:nvPr>
            <p:ph type="body" sz="quarter" idx="10" hasCustomPrompt="1"/>
          </p:nvPr>
        </p:nvSpPr>
        <p:spPr>
          <a:xfrm>
            <a:off x="2523333" y="644691"/>
            <a:ext cx="9668667" cy="768085"/>
          </a:xfrm>
          <a:prstGeom prst="rect">
            <a:avLst/>
          </a:prstGeom>
        </p:spPr>
        <p:txBody>
          <a:bodyPr anchor="ctr"/>
          <a:lstStyle>
            <a:lvl1pPr marL="0" indent="0" algn="l">
              <a:buNone/>
              <a:defRPr sz="4800" b="0" baseline="0">
                <a:solidFill>
                  <a:schemeClr val="accent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967600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9722317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 smtClean="0"/>
              <a:pPr/>
              <a:t>‹#›</a:t>
            </a:fld>
            <a:endParaRPr lang="en"/>
          </a:p>
        </p:txBody>
      </p:sp>
    </p:spTree>
    <p:extLst>
      <p:ext uri="{BB962C8B-B14F-4D97-AF65-F5344CB8AC3E}">
        <p14:creationId xmlns:p14="http://schemas.microsoft.com/office/powerpoint/2010/main" val="9212319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86057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480226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1241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BC48EC7-AF6A-48D3-8284-14BACBEBDD84}" type="datetimeFigureOut">
              <a:rPr lang="en-US" smtClean="0"/>
              <a:t>8/29/2024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646507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84290725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BC48EC7-AF6A-48D3-8284-14BACBEBDD84}" type="datetimeFigureOut">
              <a:rPr lang="en-US" smtClean="0"/>
              <a:t>8/29/2024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1973876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40768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35BB1C6-BF8F-4481-8AB2-603A1C8A906A}" type="datetimeFigureOut">
              <a:rPr lang="en-US" smtClean="0"/>
              <a:t>8/29/2024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204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 Placeholder 9"/>
          <p:cNvSpPr>
            <a:spLocks noGrp="1"/>
          </p:cNvSpPr>
          <p:nvPr>
            <p:ph type="body" sz="quarter" idx="11"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2"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51119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85624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Basic Layout">
    <p:bg>
      <p:bgPr>
        <a:solidFill>
          <a:schemeClr val="accent2">
            <a:lumMod val="75000"/>
          </a:schemeClr>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788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accent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600" b="0" baseline="0">
                <a:solidFill>
                  <a:schemeClr val="accent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54564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slideLayout" Target="../slideLayouts/slideLayout25.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52.xml"/><Relationship Id="rId2" Type="http://schemas.openxmlformats.org/officeDocument/2006/relationships/slideLayout" Target="../slideLayouts/slideLayout51.xml"/><Relationship Id="rId1" Type="http://schemas.openxmlformats.org/officeDocument/2006/relationships/slideLayout" Target="../slideLayouts/slideLayout50.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10" Type="http://schemas.openxmlformats.org/officeDocument/2006/relationships/slideLayout" Target="../slideLayouts/slideLayout62.xml"/><Relationship Id="rId19" Type="http://schemas.openxmlformats.org/officeDocument/2006/relationships/theme" Target="../theme/theme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548210"/>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27595"/>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 id="2147483878" r:id="rId18"/>
    <p:sldLayoutId id="2147483879" r:id="rId19"/>
    <p:sldLayoutId id="2147483880" r:id="rId20"/>
    <p:sldLayoutId id="2147483881" r:id="rId2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774644"/>
      </p:ext>
    </p:extLst>
  </p:cSld>
  <p:clrMap bg1="lt1" tx1="dk1" bg2="lt2" tx2="dk2" accent1="accent1" accent2="accent2" accent3="accent3" accent4="accent4" accent5="accent5" accent6="accent6" hlink="hlink" folHlink="folHlink"/>
  <p:sldLayoutIdLst>
    <p:sldLayoutId id="2147483883" r:id="rId1"/>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3486146"/>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7739"/>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8/29/2024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465753491"/>
      </p:ext>
    </p:extLst>
  </p:cSld>
  <p:clrMap bg1="dk1" tx1="lt1" bg2="dk2" tx2="lt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 id="2147484130" r:id="rId12"/>
    <p:sldLayoutId id="2147484131" r:id="rId13"/>
    <p:sldLayoutId id="2147484132" r:id="rId14"/>
    <p:sldLayoutId id="2147484133" r:id="rId15"/>
    <p:sldLayoutId id="2147484134" r:id="rId16"/>
    <p:sldLayoutId id="2147484135" r:id="rId17"/>
    <p:sldLayoutId id="2147484136" r:id="rId18"/>
  </p:sldLayoutIdLst>
  <p:transition>
    <p:fade thruBlk="1"/>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58.xml"/><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8.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5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1467" y="1021221"/>
            <a:ext cx="1743075" cy="1333500"/>
            <a:chOff x="742950" y="1104900"/>
            <a:chExt cx="1743075" cy="1333500"/>
          </a:xfrm>
          <a:solidFill>
            <a:srgbClr val="C00000"/>
          </a:solidFill>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grp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grp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C00000"/>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C00000"/>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K.SAI MANOJ</a:t>
            </a:r>
          </a:p>
          <a:p>
            <a:r>
              <a:rPr lang="en-US" sz="2400" dirty="0"/>
              <a:t>REGISTER NO: 312208164</a:t>
            </a:r>
          </a:p>
          <a:p>
            <a:r>
              <a:rPr lang="en-US" sz="2400" dirty="0"/>
              <a:t>DEPARTMENT: B.COM(GENERAL)</a:t>
            </a:r>
          </a:p>
          <a:p>
            <a:r>
              <a:rPr lang="en-US" sz="2400" dirty="0"/>
              <a:t>COLLEGE: SIR THEAGARAYA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10" name="TextBox 9">
            <a:extLst>
              <a:ext uri="{FF2B5EF4-FFF2-40B4-BE49-F238E27FC236}">
                <a16:creationId xmlns:a16="http://schemas.microsoft.com/office/drawing/2014/main" id="{1CD06F19-49C7-43C3-8D98-19B51E9C20BA}"/>
              </a:ext>
            </a:extLst>
          </p:cNvPr>
          <p:cNvSpPr txBox="1"/>
          <p:nvPr/>
        </p:nvSpPr>
        <p:spPr>
          <a:xfrm>
            <a:off x="2133600" y="1828800"/>
            <a:ext cx="6481512" cy="2862322"/>
          </a:xfrm>
          <a:prstGeom prst="rect">
            <a:avLst/>
          </a:prstGeom>
          <a:noFill/>
        </p:spPr>
        <p:txBody>
          <a:bodyPr wrap="square">
            <a:spAutoFit/>
          </a:bodyPr>
          <a:lstStyle/>
          <a:p>
            <a:pPr marL="514350" indent="-514350">
              <a:buFont typeface="+mj-lt"/>
              <a:buAutoNum type="romanLcPeriod"/>
            </a:pPr>
            <a:r>
              <a:rPr lang="en-US" sz="2000" b="1" dirty="0"/>
              <a:t>Data cleaning.</a:t>
            </a:r>
          </a:p>
          <a:p>
            <a:pPr marL="514350" indent="-514350">
              <a:buFont typeface="+mj-lt"/>
              <a:buAutoNum type="romanLcPeriod"/>
            </a:pPr>
            <a:r>
              <a:rPr lang="en-US" sz="2000" b="1" dirty="0"/>
              <a:t>Creating table.</a:t>
            </a:r>
          </a:p>
          <a:p>
            <a:pPr marL="514350" indent="-514350">
              <a:buFont typeface="+mj-lt"/>
              <a:buAutoNum type="romanLcPeriod"/>
            </a:pPr>
            <a:r>
              <a:rPr lang="en-US" sz="2000" b="1" dirty="0"/>
              <a:t>Creating pivot chart.</a:t>
            </a:r>
          </a:p>
          <a:p>
            <a:pPr marL="514350" indent="-514350">
              <a:buFont typeface="+mj-lt"/>
              <a:buAutoNum type="romanLcPeriod"/>
            </a:pPr>
            <a:r>
              <a:rPr lang="en-US" sz="2000" b="1" dirty="0"/>
              <a:t>Creating dashboard.</a:t>
            </a:r>
          </a:p>
          <a:p>
            <a:pPr marL="514350" indent="-514350">
              <a:buFont typeface="+mj-lt"/>
              <a:buAutoNum type="romanLcPeriod"/>
            </a:pPr>
            <a:r>
              <a:rPr lang="en-US" sz="2000" b="1" dirty="0"/>
              <a:t>Inserting pivot chart in dashboard.</a:t>
            </a:r>
          </a:p>
          <a:p>
            <a:pPr marL="514350" indent="-514350">
              <a:buFont typeface="+mj-lt"/>
              <a:buAutoNum type="romanLcPeriod"/>
            </a:pPr>
            <a:r>
              <a:rPr lang="en-US" sz="2000" b="1" dirty="0"/>
              <a:t>Inserting formulas in dash board to make interaction.</a:t>
            </a:r>
          </a:p>
          <a:p>
            <a:pPr marL="514350" indent="-514350">
              <a:buFont typeface="+mj-lt"/>
              <a:buAutoNum type="romanLcPeriod"/>
            </a:pPr>
            <a:r>
              <a:rPr lang="en-US" sz="2000" b="1" dirty="0"/>
              <a:t>Creating interactive dashboard by putting all together elements.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2578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00206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9EF62002-F304-0E32-C6C2-678F64B12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134770"/>
            <a:ext cx="6755061" cy="3879766"/>
          </a:xfrm>
          <a:prstGeom prst="rect">
            <a:avLst/>
          </a:prstGeom>
        </p:spPr>
      </p:pic>
      <p:pic>
        <p:nvPicPr>
          <p:cNvPr id="10" name="Picture 9">
            <a:extLst>
              <a:ext uri="{FF2B5EF4-FFF2-40B4-BE49-F238E27FC236}">
                <a16:creationId xmlns:a16="http://schemas.microsoft.com/office/drawing/2014/main" id="{E0B9366B-9F94-4382-ADCF-1C8CE5722704}"/>
              </a:ext>
            </a:extLst>
          </p:cNvPr>
          <p:cNvPicPr>
            <a:picLocks noChangeAspect="1"/>
          </p:cNvPicPr>
          <p:nvPr/>
        </p:nvPicPr>
        <p:blipFill>
          <a:blip r:embed="rId3"/>
          <a:stretch>
            <a:fillRect/>
          </a:stretch>
        </p:blipFill>
        <p:spPr>
          <a:xfrm>
            <a:off x="6853237" y="990600"/>
            <a:ext cx="1057275" cy="2543175"/>
          </a:xfrm>
          <a:prstGeom prst="rect">
            <a:avLst/>
          </a:prstGeom>
        </p:spPr>
      </p:pic>
      <p:sp>
        <p:nvSpPr>
          <p:cNvPr id="11" name="TextBox 15">
            <a:extLst>
              <a:ext uri="{FF2B5EF4-FFF2-40B4-BE49-F238E27FC236}">
                <a16:creationId xmlns:a16="http://schemas.microsoft.com/office/drawing/2014/main" id="{F9E688B7-18BD-27E9-F18D-DC56EFD6501B}"/>
              </a:ext>
            </a:extLst>
          </p:cNvPr>
          <p:cNvSpPr txBox="1"/>
          <p:nvPr/>
        </p:nvSpPr>
        <p:spPr>
          <a:xfrm>
            <a:off x="8248650" y="1378019"/>
            <a:ext cx="31242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t>(click  to open  file)</a:t>
            </a:r>
            <a:endParaRPr lang="en-IN" b="1" dirty="0"/>
          </a:p>
        </p:txBody>
      </p:sp>
      <p:pic>
        <p:nvPicPr>
          <p:cNvPr id="12" name="Graphic 21" descr="Right pointing backhand index">
            <a:extLst>
              <a:ext uri="{FF2B5EF4-FFF2-40B4-BE49-F238E27FC236}">
                <a16:creationId xmlns:a16="http://schemas.microsoft.com/office/drawing/2014/main" id="{D042E19E-490B-18D5-A1DA-49199CC1B4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21861" y="1349945"/>
            <a:ext cx="457200" cy="45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914400" y="1325232"/>
            <a:ext cx="4648200" cy="1293028"/>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CB9463-2747-4214-B457-178854F0D6DA}"/>
              </a:ext>
            </a:extLst>
          </p:cNvPr>
          <p:cNvSpPr txBox="1"/>
          <p:nvPr/>
        </p:nvSpPr>
        <p:spPr>
          <a:xfrm>
            <a:off x="2133600" y="2647757"/>
            <a:ext cx="8681787" cy="1938992"/>
          </a:xfrm>
          <a:prstGeom prst="rect">
            <a:avLst/>
          </a:prstGeom>
          <a:noFill/>
        </p:spPr>
        <p:txBody>
          <a:bodyPr wrap="square">
            <a:spAutoFit/>
          </a:bodyPr>
          <a:lstStyle/>
          <a:p>
            <a:r>
              <a:rPr lang="en-US" sz="2000" b="1" dirty="0">
                <a:solidFill>
                  <a:schemeClr val="bg2">
                    <a:lumMod val="10000"/>
                  </a:schemeClr>
                </a:solidFill>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91C366BC-E7B4-4A38-A730-A5C86A11B810}"/>
              </a:ext>
            </a:extLst>
          </p:cNvPr>
          <p:cNvSpPr>
            <a:spLocks noGrp="1"/>
          </p:cNvSpPr>
          <p:nvPr>
            <p:ph type="ctrTitle"/>
          </p:nvPr>
        </p:nvSpPr>
        <p:spPr>
          <a:xfrm>
            <a:off x="304800" y="1648700"/>
            <a:ext cx="3133725" cy="498598"/>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r>
              <a:rPr lang="en-US" sz="3600" spc="5" dirty="0"/>
              <a:t>PROJECT</a:t>
            </a:r>
            <a:r>
              <a:rPr lang="en-US" sz="3600" spc="-85" dirty="0"/>
              <a:t> </a:t>
            </a:r>
            <a:r>
              <a:rPr lang="en-US" sz="3600" spc="25" dirty="0"/>
              <a:t>TITLE</a:t>
            </a:r>
            <a:endParaRPr lang="en-US" sz="3600" dirty="0"/>
          </a:p>
        </p:txBody>
      </p:sp>
      <p:sp>
        <p:nvSpPr>
          <p:cNvPr id="3" name="Subtitle 2">
            <a:extLst>
              <a:ext uri="{FF2B5EF4-FFF2-40B4-BE49-F238E27FC236}">
                <a16:creationId xmlns:a16="http://schemas.microsoft.com/office/drawing/2014/main" id="{3657E5F4-C2E2-40E0-A208-D3FFCD8997BE}"/>
              </a:ext>
            </a:extLst>
          </p:cNvPr>
          <p:cNvSpPr>
            <a:spLocks noGrp="1"/>
          </p:cNvSpPr>
          <p:nvPr>
            <p:ph type="subTitle" idx="4"/>
          </p:nvPr>
        </p:nvSpPr>
        <p:spPr>
          <a:xfrm>
            <a:off x="304800" y="2895600"/>
            <a:ext cx="12420600" cy="1600200"/>
          </a:xfrm>
        </p:spPr>
        <p:txBody>
          <a:bodyPr/>
          <a:lstStyle/>
          <a:p>
            <a:pPr marL="0" indent="0">
              <a:buNone/>
            </a:pPr>
            <a:r>
              <a:rPr lang="en-US" sz="4000" b="1" dirty="0" err="1">
                <a:latin typeface="Times New Roman" panose="02020603050405020304" pitchFamily="18" charset="0"/>
                <a:cs typeface="Times New Roman" panose="02020603050405020304" pitchFamily="18" charset="0"/>
              </a:rPr>
              <a:t>Eloyee</a:t>
            </a:r>
            <a:r>
              <a:rPr lang="en-US" sz="4000" b="1" dirty="0">
                <a:latin typeface="Times New Roman" panose="02020603050405020304" pitchFamily="18" charset="0"/>
                <a:cs typeface="Times New Roman" panose="02020603050405020304" pitchFamily="18" charset="0"/>
              </a:rPr>
              <a:t> average salary &amp; average age analysis </a:t>
            </a:r>
            <a:endParaRPr lang="en-IN" sz="40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10005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C913-87C6-4587-B9BB-5749C763CAFB}"/>
              </a:ext>
            </a:extLst>
          </p:cNvPr>
          <p:cNvSpPr>
            <a:spLocks noGrp="1"/>
          </p:cNvSpPr>
          <p:nvPr>
            <p:ph type="ctrTitle"/>
          </p:nvPr>
        </p:nvSpPr>
        <p:spPr>
          <a:xfrm>
            <a:off x="295149" y="609600"/>
            <a:ext cx="5800851" cy="443198"/>
          </a:xfrm>
        </p:spPr>
        <p:txBody>
          <a:bodyPr/>
          <a:lstStyle/>
          <a:p>
            <a:r>
              <a:rPr lang="en-US" spc="25" dirty="0"/>
              <a:t>A</a:t>
            </a:r>
            <a:r>
              <a:rPr lang="en-US" spc="-5" dirty="0"/>
              <a:t>G</a:t>
            </a:r>
            <a:r>
              <a:rPr lang="en-US" spc="-35" dirty="0"/>
              <a:t>E</a:t>
            </a:r>
            <a:r>
              <a:rPr lang="en-US" spc="15" dirty="0"/>
              <a:t>N</a:t>
            </a:r>
            <a:r>
              <a:rPr lang="en-US" dirty="0"/>
              <a:t>DA</a:t>
            </a:r>
          </a:p>
        </p:txBody>
      </p:sp>
      <p:sp>
        <p:nvSpPr>
          <p:cNvPr id="3" name="Subtitle 2">
            <a:extLst>
              <a:ext uri="{FF2B5EF4-FFF2-40B4-BE49-F238E27FC236}">
                <a16:creationId xmlns:a16="http://schemas.microsoft.com/office/drawing/2014/main" id="{A42889CC-EC72-45C7-95A1-532B406702F6}"/>
              </a:ext>
            </a:extLst>
          </p:cNvPr>
          <p:cNvSpPr>
            <a:spLocks noGrp="1"/>
          </p:cNvSpPr>
          <p:nvPr>
            <p:ph type="subTitle" idx="4"/>
          </p:nvPr>
        </p:nvSpPr>
        <p:spPr>
          <a:xfrm>
            <a:off x="1905000" y="1143000"/>
            <a:ext cx="7696200" cy="4405309"/>
          </a:xfrm>
        </p:spPr>
        <p:txBody>
          <a:bodyPr/>
          <a:lstStyle/>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chemeClr val="bg2">
                    <a:lumMod val="60000"/>
                    <a:lumOff val="40000"/>
                  </a:schemeClr>
                </a:solidFill>
                <a:latin typeface="Times New Roman" panose="02020603050405020304" pitchFamily="18" charset="0"/>
                <a:cs typeface="Times New Roman" panose="02020603050405020304" pitchFamily="18" charset="0"/>
              </a:rPr>
              <a:t>Dataset Description</a:t>
            </a:r>
            <a:endPar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Results and </a:t>
            </a:r>
            <a:r>
              <a:rPr lang="en-US" sz="2800" dirty="0">
                <a:solidFill>
                  <a:schemeClr val="bg2">
                    <a:lumMod val="60000"/>
                    <a:lumOff val="40000"/>
                  </a:schemeClr>
                </a:solidFill>
                <a:latin typeface="Times New Roman" panose="02020603050405020304" pitchFamily="18" charset="0"/>
                <a:cs typeface="Times New Roman" panose="02020603050405020304" pitchFamily="18" charset="0"/>
              </a:rPr>
              <a:t>Discussion</a:t>
            </a:r>
            <a:endPar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bg2">
                    <a:lumMod val="60000"/>
                    <a:lumOff val="40000"/>
                  </a:schemeClr>
                </a:solidFill>
                <a:effectLst/>
                <a:latin typeface="Times New Roman" panose="02020603050405020304" pitchFamily="18" charset="0"/>
                <a:cs typeface="Times New Roman" panose="02020603050405020304" pitchFamily="18" charset="0"/>
              </a:rPr>
              <a:t>Conclusion</a:t>
            </a:r>
          </a:p>
          <a:p>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pic>
        <p:nvPicPr>
          <p:cNvPr id="7" name="object 20">
            <a:extLst>
              <a:ext uri="{FF2B5EF4-FFF2-40B4-BE49-F238E27FC236}">
                <a16:creationId xmlns:a16="http://schemas.microsoft.com/office/drawing/2014/main" id="{E6178631-62F0-4B46-A905-640F7BCE3AE7}"/>
              </a:ext>
            </a:extLst>
          </p:cNvPr>
          <p:cNvPicPr/>
          <p:nvPr/>
        </p:nvPicPr>
        <p:blipFill>
          <a:blip r:embed="rId2" cstate="print"/>
          <a:stretch>
            <a:fillRect/>
          </a:stretch>
        </p:blipFill>
        <p:spPr>
          <a:xfrm>
            <a:off x="-152400" y="4038600"/>
            <a:ext cx="1733550" cy="3009898"/>
          </a:xfrm>
          <a:prstGeom prst="rect">
            <a:avLst/>
          </a:prstGeom>
          <a:ln>
            <a:noFill/>
          </a:ln>
          <a:effectLst>
            <a:softEdge rad="112500"/>
          </a:effectLst>
        </p:spPr>
      </p:pic>
    </p:spTree>
    <p:extLst>
      <p:ext uri="{BB962C8B-B14F-4D97-AF65-F5344CB8AC3E}">
        <p14:creationId xmlns:p14="http://schemas.microsoft.com/office/powerpoint/2010/main" val="4207466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2743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Box 10">
            <a:extLst>
              <a:ext uri="{FF2B5EF4-FFF2-40B4-BE49-F238E27FC236}">
                <a16:creationId xmlns:a16="http://schemas.microsoft.com/office/drawing/2014/main" id="{FB3EB6EC-F874-405E-BD2D-87D5720A4A83}"/>
              </a:ext>
            </a:extLst>
          </p:cNvPr>
          <p:cNvSpPr txBox="1"/>
          <p:nvPr/>
        </p:nvSpPr>
        <p:spPr>
          <a:xfrm>
            <a:off x="1362075" y="2208639"/>
            <a:ext cx="8153400" cy="1815882"/>
          </a:xfrm>
          <a:prstGeom prst="rect">
            <a:avLst/>
          </a:prstGeom>
          <a:noFill/>
        </p:spPr>
        <p:txBody>
          <a:bodyPr wrap="square">
            <a:spAutoFit/>
          </a:bodyPr>
          <a:lstStyle/>
          <a:p>
            <a:r>
              <a:rPr lang="en-US" sz="2800" b="1" dirty="0"/>
              <a:t>THE PROBLEM  IS  TO IDENTIFY  AVERAGE  SALARY AND AGE OF THE EMPLOYEE ACCORDING TO THEIR DEPARTMENT,GENDER &amp;  ROLE(</a:t>
            </a:r>
            <a:r>
              <a:rPr lang="en-US" sz="2800" b="1" dirty="0" err="1"/>
              <a:t>ex:manager,process</a:t>
            </a:r>
            <a:r>
              <a:rPr lang="en-US" sz="2800" b="1" dirty="0"/>
              <a:t> </a:t>
            </a:r>
            <a:r>
              <a:rPr lang="en-US" sz="2800" b="1" dirty="0" err="1"/>
              <a:t>excecutive</a:t>
            </a:r>
            <a:r>
              <a:rPr lang="en-US" sz="2800" b="1" dirty="0"/>
              <a:t>).</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832485" y="787582"/>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err="1"/>
              <a:t>OVERVI</a:t>
            </a:r>
            <a:r>
              <a:rPr lang="en-US" sz="4250" spc="-20" dirty="0" err="1"/>
              <a:t>ew</a:t>
            </a:r>
            <a:endParaRPr sz="425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371600" y="1863120"/>
            <a:ext cx="7761371" cy="1569660"/>
          </a:xfrm>
          <a:prstGeom prst="rect">
            <a:avLst/>
          </a:prstGeom>
          <a:noFill/>
        </p:spPr>
        <p:txBody>
          <a:bodyPr wrap="square" rtlCol="0">
            <a:spAutoFit/>
          </a:bodyPr>
          <a:lstStyle/>
          <a:p>
            <a:r>
              <a:rPr lang="en-US" sz="2400"/>
              <a:t>IN THIS ANALYSIS IM GOING TO EASE THE PROCESS OF IDENTIFY  THE EMPLOYEES AVERAGE SALARY  &amp; AVERAGE AGE USING  EXCEL, WITH THE HELP OF BELOW MENTIONED TOOLS IN  EXCEL.</a:t>
            </a:r>
            <a:endParaRPr lang="en-IN" sz="2400" dirty="0"/>
          </a:p>
        </p:txBody>
      </p:sp>
      <p:sp>
        <p:nvSpPr>
          <p:cNvPr id="12" name="TextBox 11">
            <a:extLst>
              <a:ext uri="{FF2B5EF4-FFF2-40B4-BE49-F238E27FC236}">
                <a16:creationId xmlns:a16="http://schemas.microsoft.com/office/drawing/2014/main" id="{4555DE93-3280-4594-9243-633C98BFEB96}"/>
              </a:ext>
            </a:extLst>
          </p:cNvPr>
          <p:cNvSpPr txBox="1"/>
          <p:nvPr/>
        </p:nvSpPr>
        <p:spPr>
          <a:xfrm>
            <a:off x="1399674" y="3581400"/>
            <a:ext cx="6601326" cy="1631216"/>
          </a:xfrm>
          <a:prstGeom prst="rect">
            <a:avLst/>
          </a:prstGeom>
          <a:noFill/>
        </p:spPr>
        <p:txBody>
          <a:bodyPr wrap="square">
            <a:spAutoFit/>
          </a:bodyPr>
          <a:lstStyle/>
          <a:p>
            <a:pPr marL="285750" indent="-285750">
              <a:buFont typeface="Wingdings" panose="05000000000000000000" pitchFamily="2" charset="2"/>
              <a:buChar char="§"/>
            </a:pPr>
            <a:r>
              <a:rPr lang="en-US" sz="2000" dirty="0"/>
              <a:t>TABLES.</a:t>
            </a:r>
          </a:p>
          <a:p>
            <a:pPr marL="285750" indent="-285750">
              <a:buFont typeface="Wingdings" panose="05000000000000000000" pitchFamily="2" charset="2"/>
              <a:buChar char="§"/>
            </a:pPr>
            <a:r>
              <a:rPr lang="en-US" sz="2000" dirty="0"/>
              <a:t>SLICERS.</a:t>
            </a:r>
          </a:p>
          <a:p>
            <a:pPr marL="285750" indent="-285750">
              <a:buFont typeface="Wingdings" panose="05000000000000000000" pitchFamily="2" charset="2"/>
              <a:buChar char="§"/>
            </a:pPr>
            <a:r>
              <a:rPr lang="en-US" sz="2000" dirty="0"/>
              <a:t>PIVOT CHART(</a:t>
            </a:r>
            <a:r>
              <a:rPr lang="en-US" sz="2000" dirty="0">
                <a:solidFill>
                  <a:srgbClr val="00B0F0"/>
                </a:solidFill>
              </a:rPr>
              <a:t>LINE CHART,PIE CHART &amp; BAR CHART</a:t>
            </a:r>
            <a:r>
              <a:rPr lang="en-US" sz="2000" dirty="0"/>
              <a:t>).</a:t>
            </a:r>
          </a:p>
          <a:p>
            <a:pPr marL="285750" indent="-285750">
              <a:buFont typeface="Wingdings" panose="05000000000000000000" pitchFamily="2" charset="2"/>
              <a:buChar char="§"/>
            </a:pPr>
            <a:r>
              <a:rPr lang="en-US" sz="2000" dirty="0"/>
              <a:t>BY INSERTING FORMULA TO MAKE INTERACTIVE DASHBOARD.</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85800" y="6858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Box 8">
            <a:extLst>
              <a:ext uri="{FF2B5EF4-FFF2-40B4-BE49-F238E27FC236}">
                <a16:creationId xmlns:a16="http://schemas.microsoft.com/office/drawing/2014/main" id="{EEE7E50C-CA6C-4898-B16B-65CA448ED4F7}"/>
              </a:ext>
            </a:extLst>
          </p:cNvPr>
          <p:cNvSpPr txBox="1"/>
          <p:nvPr/>
        </p:nvSpPr>
        <p:spPr>
          <a:xfrm>
            <a:off x="1524000" y="2133600"/>
            <a:ext cx="8010525" cy="2246769"/>
          </a:xfrm>
          <a:prstGeom prst="rect">
            <a:avLst/>
          </a:prstGeom>
          <a:noFill/>
        </p:spPr>
        <p:txBody>
          <a:bodyPr wrap="square">
            <a:spAutoFit/>
          </a:bodyPr>
          <a:lstStyle/>
          <a:p>
            <a:pPr marL="457200" indent="-457200">
              <a:buFont typeface="+mj-lt"/>
              <a:buAutoNum type="alphaUcPeriod"/>
            </a:pPr>
            <a:r>
              <a:rPr lang="en-US" sz="2800" dirty="0"/>
              <a:t>Human Resources (HR) Department</a:t>
            </a:r>
          </a:p>
          <a:p>
            <a:pPr marL="457200" indent="-457200">
              <a:buFont typeface="+mj-lt"/>
              <a:buAutoNum type="alphaUcPeriod"/>
            </a:pPr>
            <a:r>
              <a:rPr lang="en-US" sz="2800" dirty="0"/>
              <a:t>Finance Department</a:t>
            </a:r>
          </a:p>
          <a:p>
            <a:pPr marL="457200" indent="-457200">
              <a:buFont typeface="+mj-lt"/>
              <a:buAutoNum type="alphaUcPeriod"/>
            </a:pPr>
            <a:r>
              <a:rPr lang="en-US" sz="2800" dirty="0"/>
              <a:t>Compensation and Benefits Specialists</a:t>
            </a:r>
          </a:p>
          <a:p>
            <a:pPr marL="457200" indent="-457200">
              <a:buFont typeface="+mj-lt"/>
              <a:buAutoNum type="alphaUcPeriod"/>
            </a:pPr>
            <a:r>
              <a:rPr lang="en-US" sz="2800" dirty="0"/>
              <a:t>Operational Managers</a:t>
            </a:r>
          </a:p>
          <a:p>
            <a:pPr marL="457200" indent="-457200">
              <a:buFont typeface="+mj-lt"/>
              <a:buAutoNum type="alphaUcPeriod"/>
            </a:pPr>
            <a:r>
              <a:rPr lang="en-US" sz="2800" dirty="0"/>
              <a:t> IT and Data Management Teams</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42674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Box 9">
            <a:extLst>
              <a:ext uri="{FF2B5EF4-FFF2-40B4-BE49-F238E27FC236}">
                <a16:creationId xmlns:a16="http://schemas.microsoft.com/office/drawing/2014/main" id="{6FFE4AA4-E81B-4884-B346-68A0C545A781}"/>
              </a:ext>
            </a:extLst>
          </p:cNvPr>
          <p:cNvSpPr txBox="1"/>
          <p:nvPr/>
        </p:nvSpPr>
        <p:spPr>
          <a:xfrm>
            <a:off x="3042987" y="1857375"/>
            <a:ext cx="6106026" cy="4154984"/>
          </a:xfrm>
          <a:prstGeom prst="rect">
            <a:avLst/>
          </a:prstGeom>
          <a:noFill/>
        </p:spPr>
        <p:txBody>
          <a:bodyPr wrap="square">
            <a:spAutoFit/>
          </a:bodyPr>
          <a:lstStyle/>
          <a:p>
            <a:pPr marL="342900" indent="-342900">
              <a:buFont typeface="Wingdings" panose="05000000000000000000" pitchFamily="2" charset="2"/>
              <a:buChar char="q"/>
            </a:pPr>
            <a:r>
              <a:rPr lang="en-US" sz="2000" b="1" dirty="0"/>
              <a:t>User-Friendly Interface:</a:t>
            </a:r>
            <a:endParaRPr lang="en-US" sz="2000" dirty="0"/>
          </a:p>
          <a:p>
            <a:pPr>
              <a:buFont typeface="Arial" panose="020B0604020202020204" pitchFamily="34" charset="0"/>
              <a:buChar char="•"/>
            </a:pPr>
            <a:r>
              <a:rPr lang="en-US" sz="1800" b="1" dirty="0"/>
              <a:t>Accessibility</a:t>
            </a:r>
            <a:r>
              <a:rPr lang="en-US" sz="1800" dirty="0"/>
              <a:t> </a:t>
            </a:r>
          </a:p>
          <a:p>
            <a:pPr>
              <a:buFont typeface="Arial" panose="020B0604020202020204" pitchFamily="34" charset="0"/>
              <a:buChar char="•"/>
            </a:pPr>
            <a:r>
              <a:rPr lang="en-US" sz="1800" b="1" dirty="0"/>
              <a:t>Ease of Use</a:t>
            </a:r>
          </a:p>
          <a:p>
            <a:pPr marL="342900" indent="-342900">
              <a:buFont typeface="Wingdings" panose="05000000000000000000" pitchFamily="2" charset="2"/>
              <a:buChar char="q"/>
            </a:pPr>
            <a:r>
              <a:rPr lang="en-US" sz="2000" b="1" dirty="0"/>
              <a:t>Comprehensive Data Management:</a:t>
            </a:r>
            <a:endParaRPr lang="en-US" sz="2000" dirty="0"/>
          </a:p>
          <a:p>
            <a:pPr>
              <a:buFont typeface="Arial" panose="020B0604020202020204" pitchFamily="34" charset="0"/>
              <a:buChar char="•"/>
            </a:pPr>
            <a:r>
              <a:rPr lang="en-US" sz="1800" b="1" dirty="0"/>
              <a:t>Data Organization</a:t>
            </a:r>
            <a:endParaRPr lang="en-US" sz="1800" dirty="0"/>
          </a:p>
          <a:p>
            <a:pPr>
              <a:buFont typeface="Arial" panose="020B0604020202020204" pitchFamily="34" charset="0"/>
              <a:buChar char="•"/>
            </a:pPr>
            <a:r>
              <a:rPr lang="en-US" sz="1800" b="1" dirty="0"/>
              <a:t>Data Integration</a:t>
            </a:r>
          </a:p>
          <a:p>
            <a:pPr marL="342900" indent="-342900">
              <a:buFont typeface="Wingdings" panose="05000000000000000000" pitchFamily="2" charset="2"/>
              <a:buChar char="q"/>
            </a:pPr>
            <a:r>
              <a:rPr lang="en-US" sz="2000" b="1" dirty="0"/>
              <a:t>Advanced Analytical Tools:</a:t>
            </a:r>
            <a:endParaRPr lang="en-US" sz="2000" dirty="0"/>
          </a:p>
          <a:p>
            <a:pPr>
              <a:buFont typeface="Arial" panose="020B0604020202020204" pitchFamily="34" charset="0"/>
              <a:buChar char="•"/>
            </a:pPr>
            <a:r>
              <a:rPr lang="en-US" sz="1800" b="1" dirty="0"/>
              <a:t>Formulas and Functions</a:t>
            </a:r>
          </a:p>
          <a:p>
            <a:pPr>
              <a:buFont typeface="Arial" panose="020B0604020202020204" pitchFamily="34" charset="0"/>
              <a:buChar char="•"/>
            </a:pPr>
            <a:r>
              <a:rPr lang="en-US" sz="1800" b="1" dirty="0"/>
              <a:t>PivotTables</a:t>
            </a:r>
          </a:p>
          <a:p>
            <a:pPr marL="342900" indent="-342900">
              <a:buFont typeface="Wingdings" panose="05000000000000000000" pitchFamily="2" charset="2"/>
              <a:buChar char="q"/>
            </a:pPr>
            <a:r>
              <a:rPr lang="en-US" sz="2000" b="1" dirty="0"/>
              <a:t>Visual Representation:</a:t>
            </a:r>
            <a:endParaRPr lang="en-US" sz="2000" dirty="0"/>
          </a:p>
          <a:p>
            <a:pPr>
              <a:buFont typeface="Arial" panose="020B0604020202020204" pitchFamily="34" charset="0"/>
              <a:buChar char="•"/>
            </a:pPr>
            <a:r>
              <a:rPr lang="en-US" sz="1800" b="1" dirty="0"/>
              <a:t>Charts and Graphs</a:t>
            </a:r>
          </a:p>
          <a:p>
            <a:pPr marL="342900" indent="-342900">
              <a:buFont typeface="Wingdings" panose="05000000000000000000" pitchFamily="2" charset="2"/>
              <a:buChar char="q"/>
            </a:pPr>
            <a:r>
              <a:rPr lang="en-IN" sz="2000" b="1" dirty="0"/>
              <a:t>Scenario Analysis</a:t>
            </a:r>
            <a:r>
              <a:rPr lang="en-IN" sz="2000" dirty="0"/>
              <a:t>:</a:t>
            </a:r>
          </a:p>
          <a:p>
            <a:pPr marL="342900" indent="-342900">
              <a:buFont typeface="Wingdings" panose="05000000000000000000" pitchFamily="2" charset="2"/>
              <a:buChar char="§"/>
            </a:pPr>
            <a:r>
              <a:rPr lang="en-IN" sz="1800" b="1" dirty="0"/>
              <a:t>Used to analyse different situation</a:t>
            </a:r>
          </a:p>
          <a:p>
            <a:pPr marL="342900" indent="-342900">
              <a:buFont typeface="Wingdings" panose="05000000000000000000" pitchFamily="2" charset="2"/>
              <a:buChar char="§"/>
            </a:pP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418618"/>
            <a:ext cx="9603275" cy="1049235"/>
          </a:xfrm>
        </p:spPr>
        <p:txBody>
          <a:bodyPr/>
          <a:lstStyle/>
          <a:p>
            <a:r>
              <a:rPr lang="en-IN" b="1" i="1" dirty="0"/>
              <a:t>Dataset</a:t>
            </a:r>
            <a:r>
              <a:rPr lang="en-IN" dirty="0"/>
              <a:t> Description</a:t>
            </a:r>
          </a:p>
        </p:txBody>
      </p:sp>
      <p:sp>
        <p:nvSpPr>
          <p:cNvPr id="4" name="TextBox 3">
            <a:extLst>
              <a:ext uri="{FF2B5EF4-FFF2-40B4-BE49-F238E27FC236}">
                <a16:creationId xmlns:a16="http://schemas.microsoft.com/office/drawing/2014/main" id="{02CD8EC6-ECCD-4E19-AC32-396C227417C9}"/>
              </a:ext>
            </a:extLst>
          </p:cNvPr>
          <p:cNvSpPr txBox="1"/>
          <p:nvPr/>
        </p:nvSpPr>
        <p:spPr>
          <a:xfrm>
            <a:off x="1435537" y="1447800"/>
            <a:ext cx="10359421" cy="5109091"/>
          </a:xfrm>
          <a:prstGeom prst="rect">
            <a:avLst/>
          </a:prstGeom>
          <a:noFill/>
        </p:spPr>
        <p:txBody>
          <a:bodyPr wrap="square">
            <a:spAutoFit/>
          </a:bodyPr>
          <a:lstStyle/>
          <a:p>
            <a:r>
              <a:rPr lang="en-US" sz="2800" b="1" dirty="0"/>
              <a:t>Data Overview</a:t>
            </a:r>
            <a:r>
              <a:rPr lang="en-US" b="1" dirty="0"/>
              <a:t>:</a:t>
            </a:r>
          </a:p>
          <a:p>
            <a:r>
              <a:rPr lang="en-US" b="1" dirty="0"/>
              <a:t>The dataset contains information about employees within an organization, including their salaries and ages. This data is used to calculate and analyze average salary and average age metrics.</a:t>
            </a:r>
          </a:p>
          <a:p>
            <a:r>
              <a:rPr lang="en-IN" sz="2800" b="1" dirty="0"/>
              <a:t>Data Fields</a:t>
            </a:r>
            <a:r>
              <a:rPr lang="en-IN" b="1" dirty="0"/>
              <a:t>:</a:t>
            </a:r>
          </a:p>
          <a:p>
            <a:pPr marL="342900" indent="-342900">
              <a:buFont typeface="+mj-lt"/>
              <a:buAutoNum type="arabicPeriod"/>
            </a:pPr>
            <a:r>
              <a:rPr lang="en-US" b="1" dirty="0"/>
              <a:t>ID</a:t>
            </a:r>
          </a:p>
          <a:p>
            <a:pPr marL="342900" indent="-342900">
              <a:buFont typeface="+mj-lt"/>
              <a:buAutoNum type="arabicPeriod"/>
            </a:pPr>
            <a:r>
              <a:rPr lang="en-US" b="1" dirty="0"/>
              <a:t>Name	</a:t>
            </a:r>
          </a:p>
          <a:p>
            <a:pPr marL="342900" indent="-342900">
              <a:buFont typeface="+mj-lt"/>
              <a:buAutoNum type="arabicPeriod"/>
            </a:pPr>
            <a:r>
              <a:rPr lang="en-US" b="1" dirty="0"/>
              <a:t>Surname</a:t>
            </a:r>
          </a:p>
          <a:p>
            <a:pPr marL="342900" indent="-342900">
              <a:buFont typeface="+mj-lt"/>
              <a:buAutoNum type="arabicPeriod"/>
            </a:pPr>
            <a:r>
              <a:rPr lang="en-US" b="1" dirty="0"/>
              <a:t>Age	</a:t>
            </a:r>
          </a:p>
          <a:p>
            <a:pPr marL="342900" indent="-342900">
              <a:buFont typeface="+mj-lt"/>
              <a:buAutoNum type="arabicPeriod"/>
            </a:pPr>
            <a:r>
              <a:rPr lang="en-US" b="1" dirty="0"/>
              <a:t>Tenure	</a:t>
            </a:r>
          </a:p>
          <a:p>
            <a:pPr marL="342900" indent="-342900">
              <a:buFont typeface="+mj-lt"/>
              <a:buAutoNum type="arabicPeriod"/>
            </a:pPr>
            <a:r>
              <a:rPr lang="en-US" b="1" dirty="0"/>
              <a:t>Gender	</a:t>
            </a:r>
          </a:p>
          <a:p>
            <a:pPr marL="342900" indent="-342900">
              <a:buFont typeface="+mj-lt"/>
              <a:buAutoNum type="arabicPeriod"/>
            </a:pPr>
            <a:r>
              <a:rPr lang="en-US" b="1" dirty="0"/>
              <a:t>Region	</a:t>
            </a:r>
          </a:p>
          <a:p>
            <a:pPr marL="342900" indent="-342900">
              <a:buFont typeface="+mj-lt"/>
              <a:buAutoNum type="arabicPeriod"/>
            </a:pPr>
            <a:r>
              <a:rPr lang="en-US" b="1" dirty="0"/>
              <a:t>Department	</a:t>
            </a:r>
          </a:p>
          <a:p>
            <a:pPr marL="342900" indent="-342900">
              <a:buFont typeface="+mj-lt"/>
              <a:buAutoNum type="arabicPeriod"/>
            </a:pPr>
            <a:r>
              <a:rPr lang="en-US" b="1" dirty="0"/>
              <a:t>Manager	</a:t>
            </a:r>
          </a:p>
          <a:p>
            <a:pPr marL="342900" indent="-342900">
              <a:buFont typeface="+mj-lt"/>
              <a:buAutoNum type="arabicPeriod"/>
            </a:pPr>
            <a:r>
              <a:rPr lang="en-US" b="1" dirty="0"/>
              <a:t>Hours</a:t>
            </a:r>
          </a:p>
          <a:p>
            <a:pPr marL="342900" indent="-342900">
              <a:buFont typeface="+mj-lt"/>
              <a:buAutoNum type="arabicPeriod"/>
            </a:pPr>
            <a:r>
              <a:rPr lang="en-US" b="1" dirty="0"/>
              <a:t>Salary Band	</a:t>
            </a:r>
          </a:p>
          <a:p>
            <a:pPr marL="342900" indent="-342900">
              <a:buFont typeface="+mj-lt"/>
              <a:buAutoNum type="arabicPeriod"/>
            </a:pPr>
            <a:r>
              <a:rPr lang="en-US" b="1" dirty="0"/>
              <a:t>Salary</a:t>
            </a:r>
          </a:p>
          <a:p>
            <a:pPr marL="342900" indent="-342900">
              <a:buFont typeface="+mj-lt"/>
              <a:buAutoNum type="arabicPeriod"/>
            </a:pPr>
            <a:r>
              <a:rPr lang="en-US" b="1" dirty="0"/>
              <a:t>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C00000"/>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C00000"/>
          </a:solidFill>
        </p:spPr>
        <p:txBody>
          <a:bodyPr wrap="square" lIns="0" tIns="0" rIns="0" bIns="0" rtlCol="0"/>
          <a:lstStyle/>
          <a:p>
            <a:endParaRPr/>
          </a:p>
        </p:txBody>
      </p:sp>
      <p:sp>
        <p:nvSpPr>
          <p:cNvPr id="5" name="object 5"/>
          <p:cNvSpPr/>
          <p:nvPr/>
        </p:nvSpPr>
        <p:spPr>
          <a:xfrm>
            <a:off x="9353550" y="585687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C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A87FFF2-7007-410E-9A64-FF701A51AB8A}"/>
              </a:ext>
            </a:extLst>
          </p:cNvPr>
          <p:cNvSpPr txBox="1"/>
          <p:nvPr/>
        </p:nvSpPr>
        <p:spPr>
          <a:xfrm>
            <a:off x="3053013" y="2557853"/>
            <a:ext cx="6106026" cy="2677656"/>
          </a:xfrm>
          <a:prstGeom prst="rect">
            <a:avLst/>
          </a:prstGeom>
          <a:noFill/>
        </p:spPr>
        <p:txBody>
          <a:bodyPr wrap="square">
            <a:spAutoFit/>
          </a:bodyPr>
          <a:lstStyle/>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Dynamic Dashboards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Advanced Data Visualization</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Segmentation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Comparative Analysis</a:t>
            </a:r>
          </a:p>
          <a:p>
            <a:pPr marL="571500" indent="-571500" algn="l">
              <a:buFont typeface="+mj-lt"/>
              <a:buAutoNum type="romanUcPeriod"/>
            </a:pPr>
            <a:r>
              <a:rPr lang="en-US" sz="2800" b="0" i="0" dirty="0">
                <a:effectLst/>
                <a:latin typeface="Times New Roman" panose="02020603050405020304" pitchFamily="18" charset="0"/>
                <a:cs typeface="Times New Roman" panose="02020603050405020304" pitchFamily="18" charset="0"/>
              </a:rPr>
              <a:t>Interactive Reports</a:t>
            </a:r>
          </a:p>
          <a:p>
            <a:pPr marL="571500" indent="-571500" algn="l">
              <a:buFont typeface="+mj-lt"/>
              <a:buAutoNum type="romanUcPeriod"/>
            </a:pPr>
            <a:r>
              <a:rPr lang="en-US" sz="2800" dirty="0">
                <a:latin typeface="Times New Roman" panose="02020603050405020304" pitchFamily="18" charset="0"/>
                <a:cs typeface="Times New Roman" panose="02020603050405020304" pitchFamily="18" charset="0"/>
              </a:rPr>
              <a:t>Slicers</a:t>
            </a:r>
            <a:endParaRPr lang="en-US" sz="2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Theme2">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5B8686E-7A7D-4CBA-87BE-E83FF5FF830F}" vid="{37CA0BA2-88BA-4884-889D-2E6D6AC27E5C}"/>
    </a:ext>
  </a:extLst>
</a:theme>
</file>

<file path=ppt/theme/theme2.xml><?xml version="1.0" encoding="utf-8"?>
<a:theme xmlns:a="http://schemas.openxmlformats.org/drawingml/2006/main" name="Contents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eme3">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46C0A"/>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B4FCE4C2-A173-4D3B-A3CF-E54FBF11CC8C}" vid="{BB8EB8AE-D900-4D19-92D6-AD9C796F824A}"/>
    </a:ext>
  </a:extLst>
</a:theme>
</file>

<file path=ppt/theme/theme5.xml><?xml version="1.0" encoding="utf-8"?>
<a:theme xmlns:a="http://schemas.openxmlformats.org/drawingml/2006/main" name="1_Section Break Slide Master">
  <a:themeElements>
    <a:clrScheme name="ALLPPT-COLOR-A26">
      <a:dk1>
        <a:sysClr val="windowText" lastClr="000000"/>
      </a:dk1>
      <a:lt1>
        <a:sysClr val="window" lastClr="FFFFFF"/>
      </a:lt1>
      <a:dk2>
        <a:srgbClr val="1F497D"/>
      </a:dk2>
      <a:lt2>
        <a:srgbClr val="EEECE1"/>
      </a:lt2>
      <a:accent1>
        <a:srgbClr val="E46C0A"/>
      </a:accent1>
      <a:accent2>
        <a:srgbClr val="E46C0A"/>
      </a:accent2>
      <a:accent3>
        <a:srgbClr val="E46C0A"/>
      </a:accent3>
      <a:accent4>
        <a:srgbClr val="E46C0A"/>
      </a:accent4>
      <a:accent5>
        <a:srgbClr val="E46C0A"/>
      </a:accent5>
      <a:accent6>
        <a:srgbClr val="E46C0A"/>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275</TotalTime>
  <Words>407</Words>
  <Application>Microsoft Office PowerPoint</Application>
  <PresentationFormat>Widescreen</PresentationFormat>
  <Paragraphs>86</Paragraphs>
  <Slides>12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Calibri</vt:lpstr>
      <vt:lpstr>Century Gothic</vt:lpstr>
      <vt:lpstr>Roboto</vt:lpstr>
      <vt:lpstr>Times New Roman</vt:lpstr>
      <vt:lpstr>Trebuchet MS</vt:lpstr>
      <vt:lpstr>Wingdings</vt:lpstr>
      <vt:lpstr>Theme2</vt:lpstr>
      <vt:lpstr>Contents Slide Master</vt:lpstr>
      <vt:lpstr>Section Break Slide Master</vt:lpstr>
      <vt:lpstr>Theme3</vt:lpstr>
      <vt:lpstr>1_Section Break Slide Master</vt:lpstr>
      <vt:lpstr>Vapor Trail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Pavithra R</cp:lastModifiedBy>
  <cp:revision>17</cp:revision>
  <dcterms:created xsi:type="dcterms:W3CDTF">2024-03-29T15:07:22Z</dcterms:created>
  <dcterms:modified xsi:type="dcterms:W3CDTF">2024-08-29T10:14:07Z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