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78" r:id="rId3"/>
    <p:sldId id="275" r:id="rId4"/>
    <p:sldId id="279" r:id="rId5"/>
    <p:sldId id="289" r:id="rId6"/>
    <p:sldId id="280" r:id="rId7"/>
    <p:sldId id="281" r:id="rId8"/>
    <p:sldId id="282" r:id="rId9"/>
    <p:sldId id="283" r:id="rId10"/>
    <p:sldId id="284" r:id="rId11"/>
    <p:sldId id="285" r:id="rId12"/>
    <p:sldId id="286" r:id="rId13"/>
    <p:sldId id="287" r:id="rId14"/>
    <p:sldId id="267" r:id="rId15"/>
    <p:sldId id="268" r:id="rId16"/>
    <p:sldId id="269" r:id="rId17"/>
    <p:sldId id="271" r:id="rId18"/>
  </p:sldIdLst>
  <p:sldSz cx="1296035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6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52388" y="2514601"/>
            <a:ext cx="9477255"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752388" y="4777380"/>
            <a:ext cx="9477255"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1"/>
            <a:ext cx="1854601"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65328" y="4529541"/>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16400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752387" y="609600"/>
            <a:ext cx="947725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752387" y="4354046"/>
            <a:ext cx="947725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452" y="31781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5328" y="3244140"/>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843639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9555" y="609600"/>
            <a:ext cx="8922918"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481406" y="3505200"/>
            <a:ext cx="801151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752387" y="4354046"/>
            <a:ext cx="947725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452" y="31781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5328" y="3244140"/>
            <a:ext cx="828909" cy="365125"/>
          </a:xfrm>
        </p:spPr>
        <p:txBody>
          <a:bodyPr/>
          <a:lstStyle/>
          <a:p>
            <a:fld id="{C7F70BA5-A6F2-4D43-9625-17C86A6A8C3B}" type="slidenum">
              <a:rPr lang="en-IN" smtClean="0"/>
              <a:t>‹#›</a:t>
            </a:fld>
            <a:endParaRPr lang="en-IN"/>
          </a:p>
        </p:txBody>
      </p:sp>
      <p:sp>
        <p:nvSpPr>
          <p:cNvPr id="14" name="TextBox 13"/>
          <p:cNvSpPr txBox="1"/>
          <p:nvPr/>
        </p:nvSpPr>
        <p:spPr>
          <a:xfrm>
            <a:off x="2623165" y="648005"/>
            <a:ext cx="648018"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815319" y="2905306"/>
            <a:ext cx="648018"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9479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752387" y="2438401"/>
            <a:ext cx="9477256"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752387" y="5181600"/>
            <a:ext cx="947725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452" y="491172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5328" y="4983088"/>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187906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3029555" y="609600"/>
            <a:ext cx="8922918"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752386" y="4343400"/>
            <a:ext cx="947725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752387" y="5181600"/>
            <a:ext cx="947725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452" y="491172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5328" y="4983088"/>
            <a:ext cx="828909" cy="365125"/>
          </a:xfrm>
        </p:spPr>
        <p:txBody>
          <a:bodyPr/>
          <a:lstStyle/>
          <a:p>
            <a:fld id="{C7F70BA5-A6F2-4D43-9625-17C86A6A8C3B}" type="slidenum">
              <a:rPr lang="en-IN" smtClean="0"/>
              <a:t>‹#›</a:t>
            </a:fld>
            <a:endParaRPr lang="en-IN"/>
          </a:p>
        </p:txBody>
      </p:sp>
      <p:sp>
        <p:nvSpPr>
          <p:cNvPr id="17" name="TextBox 16"/>
          <p:cNvSpPr txBox="1"/>
          <p:nvPr/>
        </p:nvSpPr>
        <p:spPr>
          <a:xfrm>
            <a:off x="2623165" y="648005"/>
            <a:ext cx="648018"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815319" y="2905306"/>
            <a:ext cx="648018"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706617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752387" y="627407"/>
            <a:ext cx="9477255"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752386" y="4343400"/>
            <a:ext cx="9477256"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752387" y="5181600"/>
            <a:ext cx="9477256"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452" y="491172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5328" y="4983088"/>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2388663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994032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0579" y="627406"/>
            <a:ext cx="234672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752386" y="627406"/>
            <a:ext cx="6885186"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251176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56334" y="624110"/>
            <a:ext cx="947330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752386" y="2133600"/>
            <a:ext cx="9477256"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439086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52387" y="2058750"/>
            <a:ext cx="947725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752387" y="3530129"/>
            <a:ext cx="947725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F62507-803F-4DB2-85C5-D1961983793C}"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452" y="31781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65328" y="3244140"/>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85149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52386" y="2133600"/>
            <a:ext cx="4585727"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43914" y="2126222"/>
            <a:ext cx="4585727"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65328" y="787783"/>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417404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124615" y="1972703"/>
            <a:ext cx="4244357"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752387" y="2548966"/>
            <a:ext cx="4616586"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979704" y="1969475"/>
            <a:ext cx="425102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618625" y="2545738"/>
            <a:ext cx="4612101"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F62507-803F-4DB2-85C5-D1961983793C}"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65328" y="787783"/>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6825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F62507-803F-4DB2-85C5-D1961983793C}"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30422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F62507-803F-4DB2-85C5-D1961983793C}"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205639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52387" y="446088"/>
            <a:ext cx="3726100"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721493" y="446089"/>
            <a:ext cx="5508149"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52387" y="1598613"/>
            <a:ext cx="3726100"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452" y="71437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428892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52387" y="4800600"/>
            <a:ext cx="9477256"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52386" y="634965"/>
            <a:ext cx="9477256"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752387" y="5367338"/>
            <a:ext cx="94772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F62507-803F-4DB2-85C5-D1961983793C}"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452" y="4911726"/>
            <a:ext cx="168863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65328" y="4983088"/>
            <a:ext cx="828909" cy="365125"/>
          </a:xfrm>
        </p:spPr>
        <p:txBody>
          <a:bodyPr/>
          <a:lstStyle/>
          <a:p>
            <a:fld id="{C7F70BA5-A6F2-4D43-9625-17C86A6A8C3B}" type="slidenum">
              <a:rPr lang="en-IN" smtClean="0"/>
              <a:t>‹#›</a:t>
            </a:fld>
            <a:endParaRPr lang="en-IN"/>
          </a:p>
        </p:txBody>
      </p:sp>
    </p:spTree>
    <p:extLst>
      <p:ext uri="{BB962C8B-B14F-4D97-AF65-F5344CB8AC3E}">
        <p14:creationId xmlns:p14="http://schemas.microsoft.com/office/powerpoint/2010/main" val="36777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3031221"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8936" y="-786"/>
            <a:ext cx="250519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9440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756333" y="624110"/>
            <a:ext cx="9473309"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52386" y="2133600"/>
            <a:ext cx="9477256"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014610" y="6130437"/>
            <a:ext cx="121852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4F62507-803F-4DB2-85C5-D1961983793C}" type="datetimeFigureOut">
              <a:rPr lang="en-IN" smtClean="0"/>
              <a:t>07-11-2024</a:t>
            </a:fld>
            <a:endParaRPr lang="en-IN"/>
          </a:p>
        </p:txBody>
      </p:sp>
      <p:sp>
        <p:nvSpPr>
          <p:cNvPr id="5" name="Footer Placeholder 4"/>
          <p:cNvSpPr>
            <a:spLocks noGrp="1"/>
          </p:cNvSpPr>
          <p:nvPr>
            <p:ph type="ftr" sz="quarter" idx="3"/>
          </p:nvPr>
        </p:nvSpPr>
        <p:spPr>
          <a:xfrm>
            <a:off x="2752387" y="6135809"/>
            <a:ext cx="810021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65328" y="787783"/>
            <a:ext cx="828909" cy="365125"/>
          </a:xfrm>
          <a:prstGeom prst="rect">
            <a:avLst/>
          </a:prstGeom>
        </p:spPr>
        <p:txBody>
          <a:bodyPr vert="horz" lIns="91440" tIns="45720" rIns="91440" bIns="45720" rtlCol="0" anchor="ctr"/>
          <a:lstStyle>
            <a:lvl1pPr algn="r">
              <a:defRPr sz="2000">
                <a:solidFill>
                  <a:srgbClr val="FEFFFF"/>
                </a:solidFill>
              </a:defRPr>
            </a:lvl1pPr>
          </a:lstStyle>
          <a:p>
            <a:fld id="{C7F70BA5-A6F2-4D43-9625-17C86A6A8C3B}" type="slidenum">
              <a:rPr lang="en-IN" smtClean="0"/>
              <a:t>‹#›</a:t>
            </a:fld>
            <a:endParaRPr lang="en-IN"/>
          </a:p>
        </p:txBody>
      </p:sp>
    </p:spTree>
    <p:extLst>
      <p:ext uri="{BB962C8B-B14F-4D97-AF65-F5344CB8AC3E}">
        <p14:creationId xmlns:p14="http://schemas.microsoft.com/office/powerpoint/2010/main" val="3231400851"/>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F8D44F-95CE-69FB-3502-C67AA1E1E55A}"/>
              </a:ext>
            </a:extLst>
          </p:cNvPr>
          <p:cNvSpPr>
            <a:spLocks noGrp="1"/>
          </p:cNvSpPr>
          <p:nvPr>
            <p:ph type="title"/>
          </p:nvPr>
        </p:nvSpPr>
        <p:spPr/>
        <p:txBody>
          <a:bodyPr/>
          <a:lstStyle/>
          <a:p>
            <a:pPr algn="ctr"/>
            <a:r>
              <a:rPr lang="en-US" b="1" dirty="0"/>
              <a:t>Language introduction</a:t>
            </a:r>
            <a:endParaRPr lang="en-IN" b="1" dirty="0"/>
          </a:p>
        </p:txBody>
      </p:sp>
    </p:spTree>
    <p:extLst>
      <p:ext uri="{BB962C8B-B14F-4D97-AF65-F5344CB8AC3E}">
        <p14:creationId xmlns:p14="http://schemas.microsoft.com/office/powerpoint/2010/main" val="342237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AC051-2D38-219D-2405-FB42EB457C9E}"/>
              </a:ext>
            </a:extLst>
          </p:cNvPr>
          <p:cNvSpPr>
            <a:spLocks noGrp="1"/>
          </p:cNvSpPr>
          <p:nvPr>
            <p:ph type="title"/>
          </p:nvPr>
        </p:nvSpPr>
        <p:spPr>
          <a:xfrm>
            <a:off x="2187059" y="67409"/>
            <a:ext cx="8748236" cy="1215033"/>
          </a:xfrm>
        </p:spPr>
        <p:txBody>
          <a:bodyPr rtlCol="0"/>
          <a:lstStyle/>
          <a:p>
            <a:pPr>
              <a:defRPr/>
            </a:pPr>
            <a:r>
              <a:rPr lang="en-IN" dirty="0">
                <a:solidFill>
                  <a:schemeClr val="accent2">
                    <a:lumMod val="75000"/>
                  </a:schemeClr>
                </a:solidFill>
              </a:rPr>
              <a:t>High level language</a:t>
            </a:r>
          </a:p>
        </p:txBody>
      </p:sp>
      <p:sp>
        <p:nvSpPr>
          <p:cNvPr id="16387" name="Content Placeholder 2">
            <a:extLst>
              <a:ext uri="{FF2B5EF4-FFF2-40B4-BE49-F238E27FC236}">
                <a16:creationId xmlns:a16="http://schemas.microsoft.com/office/drawing/2014/main" id="{F437F4AF-0654-6BC0-17AF-34C7BDC7E847}"/>
              </a:ext>
            </a:extLst>
          </p:cNvPr>
          <p:cNvSpPr>
            <a:spLocks noGrp="1"/>
          </p:cNvSpPr>
          <p:nvPr>
            <p:ph idx="1"/>
          </p:nvPr>
        </p:nvSpPr>
        <p:spPr>
          <a:xfrm>
            <a:off x="2106057" y="674926"/>
            <a:ext cx="9234249" cy="6399173"/>
          </a:xfrm>
        </p:spPr>
        <p:txBody>
          <a:bodyPr>
            <a:normAutofit/>
          </a:bodyPr>
          <a:lstStyle/>
          <a:p>
            <a:pPr eaLnBrk="1" hangingPunct="1"/>
            <a:endParaRPr lang="en-IN" altLang="en-US"/>
          </a:p>
          <a:p>
            <a:pPr eaLnBrk="1" hangingPunct="1"/>
            <a:r>
              <a:rPr lang="en-IN" altLang="en-US" sz="2976"/>
              <a:t>High level language are English like language .</a:t>
            </a:r>
          </a:p>
          <a:p>
            <a:pPr eaLnBrk="1" hangingPunct="1"/>
            <a:endParaRPr lang="en-IN" altLang="en-US" sz="2976"/>
          </a:p>
          <a:p>
            <a:pPr eaLnBrk="1" hangingPunct="1"/>
            <a:r>
              <a:rPr lang="en-IN" altLang="en-US" sz="2976"/>
              <a:t>So it is easy to write and understand the programs of high level languages.</a:t>
            </a:r>
          </a:p>
          <a:p>
            <a:pPr eaLnBrk="1" hangingPunct="1"/>
            <a:endParaRPr lang="en-IN" altLang="en-US" sz="2976"/>
          </a:p>
          <a:p>
            <a:pPr eaLnBrk="1" hangingPunct="1"/>
            <a:r>
              <a:rPr lang="en-IN" altLang="en-US" sz="2976"/>
              <a:t>These languages are </a:t>
            </a:r>
            <a:r>
              <a:rPr lang="en-IN" altLang="en-US" sz="2976" u="sng"/>
              <a:t>machine independent</a:t>
            </a:r>
            <a:r>
              <a:rPr lang="en-IN" altLang="en-US" sz="2976"/>
              <a:t>.</a:t>
            </a:r>
          </a:p>
          <a:p>
            <a:pPr eaLnBrk="1" hangingPunct="1"/>
            <a:endParaRPr lang="en-IN" altLang="en-US" sz="2976"/>
          </a:p>
          <a:p>
            <a:pPr eaLnBrk="1" hangingPunct="1"/>
            <a:r>
              <a:rPr lang="en-IN" altLang="en-US" sz="2976"/>
              <a:t>While programming in a high level language , the programmes is not concerned with the low level details, and whole attention can be paid to the logic of the program.</a:t>
            </a:r>
          </a:p>
          <a:p>
            <a:pPr eaLnBrk="1" hangingPunct="1"/>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a:extLst>
              <a:ext uri="{FF2B5EF4-FFF2-40B4-BE49-F238E27FC236}">
                <a16:creationId xmlns:a16="http://schemas.microsoft.com/office/drawing/2014/main" id="{C6ECC0F7-C3F9-D7FE-9D68-4E4E268E074F}"/>
              </a:ext>
            </a:extLst>
          </p:cNvPr>
          <p:cNvSpPr>
            <a:spLocks noGrp="1"/>
          </p:cNvSpPr>
          <p:nvPr>
            <p:ph idx="1"/>
          </p:nvPr>
        </p:nvSpPr>
        <p:spPr>
          <a:xfrm>
            <a:off x="2106057" y="107914"/>
            <a:ext cx="8748236" cy="4811193"/>
          </a:xfrm>
        </p:spPr>
        <p:txBody>
          <a:bodyPr>
            <a:normAutofit lnSpcReduction="10000"/>
          </a:bodyPr>
          <a:lstStyle/>
          <a:p>
            <a:pPr eaLnBrk="1" hangingPunct="1"/>
            <a:r>
              <a:rPr lang="en-IN" altLang="en-US" sz="2976"/>
              <a:t>For translating a H.L.L program into machine Level language, compiler or translator is used .</a:t>
            </a:r>
          </a:p>
          <a:p>
            <a:pPr eaLnBrk="1" hangingPunct="1"/>
            <a:endParaRPr lang="en-IN" altLang="en-US" sz="2976"/>
          </a:p>
          <a:p>
            <a:pPr eaLnBrk="1" hangingPunct="1"/>
            <a:r>
              <a:rPr lang="en-IN" altLang="en-US" sz="2976"/>
              <a:t>Every programming language has its own compiler or translator.</a:t>
            </a:r>
          </a:p>
          <a:p>
            <a:pPr eaLnBrk="1" hangingPunct="1"/>
            <a:endParaRPr lang="en-IN" altLang="en-US" sz="2976"/>
          </a:p>
          <a:p>
            <a:pPr eaLnBrk="1" hangingPunct="1"/>
            <a:r>
              <a:rPr lang="en-IN" altLang="en-US" sz="2976"/>
              <a:t>Example of H.L.L are FORTRAN,COBAL,BASIC,PASCAL ,C, C++,Java V.B etc.</a:t>
            </a:r>
          </a:p>
          <a:p>
            <a:pPr eaLnBrk="1" hangingPunct="1"/>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6DCE-0F20-8234-8100-91D16CB1EE95}"/>
              </a:ext>
            </a:extLst>
          </p:cNvPr>
          <p:cNvSpPr>
            <a:spLocks noGrp="1"/>
          </p:cNvSpPr>
          <p:nvPr>
            <p:ph type="title"/>
          </p:nvPr>
        </p:nvSpPr>
        <p:spPr>
          <a:xfrm>
            <a:off x="2144871" y="-54094"/>
            <a:ext cx="8748236" cy="1215033"/>
          </a:xfrm>
        </p:spPr>
        <p:txBody>
          <a:bodyPr rtlCol="0"/>
          <a:lstStyle/>
          <a:p>
            <a:pPr>
              <a:defRPr/>
            </a:pPr>
            <a:r>
              <a:rPr lang="en-IN" sz="4252" dirty="0">
                <a:solidFill>
                  <a:schemeClr val="accent2">
                    <a:lumMod val="75000"/>
                  </a:schemeClr>
                </a:solidFill>
              </a:rPr>
              <a:t>Translators</a:t>
            </a:r>
          </a:p>
        </p:txBody>
      </p:sp>
      <p:sp>
        <p:nvSpPr>
          <p:cNvPr id="18435" name="Content Placeholder 2">
            <a:extLst>
              <a:ext uri="{FF2B5EF4-FFF2-40B4-BE49-F238E27FC236}">
                <a16:creationId xmlns:a16="http://schemas.microsoft.com/office/drawing/2014/main" id="{A2F4B2C2-09E0-899F-D923-55528714084F}"/>
              </a:ext>
            </a:extLst>
          </p:cNvPr>
          <p:cNvSpPr>
            <a:spLocks noGrp="1"/>
          </p:cNvSpPr>
          <p:nvPr>
            <p:ph idx="1"/>
          </p:nvPr>
        </p:nvSpPr>
        <p:spPr>
          <a:xfrm>
            <a:off x="2106057" y="836930"/>
            <a:ext cx="8748236" cy="5994162"/>
          </a:xfrm>
        </p:spPr>
        <p:txBody>
          <a:bodyPr/>
          <a:lstStyle/>
          <a:p>
            <a:pPr eaLnBrk="1" hangingPunct="1"/>
            <a:r>
              <a:rPr lang="en-IN" altLang="en-US" sz="2551"/>
              <a:t>We know that computers can understand only machine level language ,which is in binary form 1 or 0. </a:t>
            </a:r>
          </a:p>
          <a:p>
            <a:pPr eaLnBrk="1" hangingPunct="1"/>
            <a:endParaRPr lang="en-IN" altLang="en-US" sz="2551"/>
          </a:p>
          <a:p>
            <a:pPr eaLnBrk="1" hangingPunct="1"/>
            <a:r>
              <a:rPr lang="en-IN" altLang="en-US" sz="2551"/>
              <a:t>The code written in any high-level languages should be translated into machine level language and translators  are used for this purpose. </a:t>
            </a:r>
          </a:p>
          <a:p>
            <a:pPr eaLnBrk="1" hangingPunct="1"/>
            <a:endParaRPr lang="en-IN" altLang="en-US" sz="2551"/>
          </a:p>
          <a:p>
            <a:pPr eaLnBrk="1" hangingPunct="1"/>
            <a:r>
              <a:rPr lang="en-IN" altLang="en-US" sz="2551"/>
              <a:t>These translators are just computer programs, which accepts a program written in High  Level  or Low level Language and produce an equivalent machine language program as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5F39289-334E-89BB-CF81-39606304F057}"/>
              </a:ext>
            </a:extLst>
          </p:cNvPr>
          <p:cNvSpPr>
            <a:spLocks noGrp="1"/>
          </p:cNvSpPr>
          <p:nvPr>
            <p:ph type="title"/>
          </p:nvPr>
        </p:nvSpPr>
        <p:spPr>
          <a:xfrm>
            <a:off x="2106057" y="836930"/>
            <a:ext cx="8748236" cy="1215033"/>
          </a:xfrm>
        </p:spPr>
        <p:txBody>
          <a:bodyPr rtlCol="0"/>
          <a:lstStyle/>
          <a:p>
            <a:pPr>
              <a:defRPr/>
            </a:pPr>
            <a:r>
              <a:rPr lang="en-IN" sz="4677" dirty="0">
                <a:solidFill>
                  <a:schemeClr val="accent6"/>
                </a:solidFill>
              </a:rPr>
              <a:t>Types of Translators</a:t>
            </a:r>
          </a:p>
        </p:txBody>
      </p:sp>
      <p:sp>
        <p:nvSpPr>
          <p:cNvPr id="19459" name="Content Placeholder 2">
            <a:extLst>
              <a:ext uri="{FF2B5EF4-FFF2-40B4-BE49-F238E27FC236}">
                <a16:creationId xmlns:a16="http://schemas.microsoft.com/office/drawing/2014/main" id="{5DDA37F0-0D92-BE88-0E8E-CA560CF87920}"/>
              </a:ext>
            </a:extLst>
          </p:cNvPr>
          <p:cNvSpPr>
            <a:spLocks noGrp="1"/>
          </p:cNvSpPr>
          <p:nvPr>
            <p:ph idx="1"/>
          </p:nvPr>
        </p:nvSpPr>
        <p:spPr>
          <a:xfrm>
            <a:off x="2106057" y="2262906"/>
            <a:ext cx="8748236" cy="4811192"/>
          </a:xfrm>
        </p:spPr>
        <p:txBody>
          <a:bodyPr/>
          <a:lstStyle/>
          <a:p>
            <a:pPr eaLnBrk="1" hangingPunct="1"/>
            <a:r>
              <a:rPr lang="en-IN" altLang="en-US" sz="2976"/>
              <a:t>There are three types of Translators:-</a:t>
            </a:r>
          </a:p>
          <a:p>
            <a:pPr eaLnBrk="1" hangingPunct="1"/>
            <a:r>
              <a:rPr lang="en-IN" altLang="en-US" sz="2976"/>
              <a:t>Assembler .</a:t>
            </a:r>
          </a:p>
          <a:p>
            <a:pPr eaLnBrk="1" hangingPunct="1"/>
            <a:r>
              <a:rPr lang="en-IN" altLang="en-US" sz="2976"/>
              <a:t>Compiler.</a:t>
            </a:r>
          </a:p>
          <a:p>
            <a:pPr eaLnBrk="1" hangingPunct="1"/>
            <a:r>
              <a:rPr lang="en-IN" altLang="en-US" sz="2976"/>
              <a:t>Interpreter.</a:t>
            </a:r>
          </a:p>
          <a:p>
            <a:pPr eaLnBrk="1" hangingPunct="1"/>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BD39A3A-9DFB-E575-A4D5-90694A3D036D}"/>
              </a:ext>
            </a:extLst>
          </p:cNvPr>
          <p:cNvSpPr>
            <a:spLocks noGrp="1"/>
          </p:cNvSpPr>
          <p:nvPr>
            <p:ph type="title"/>
          </p:nvPr>
        </p:nvSpPr>
        <p:spPr/>
        <p:txBody>
          <a:bodyPr rtlCol="0"/>
          <a:lstStyle/>
          <a:p>
            <a:pPr>
              <a:defRPr/>
            </a:pPr>
            <a:r>
              <a:rPr lang="en-IN" sz="4677" dirty="0">
                <a:solidFill>
                  <a:schemeClr val="accent2">
                    <a:lumMod val="75000"/>
                  </a:schemeClr>
                </a:solidFill>
              </a:rPr>
              <a:t>Assembler</a:t>
            </a:r>
          </a:p>
        </p:txBody>
      </p:sp>
      <p:sp>
        <p:nvSpPr>
          <p:cNvPr id="20483" name="Content Placeholder 2">
            <a:extLst>
              <a:ext uri="{FF2B5EF4-FFF2-40B4-BE49-F238E27FC236}">
                <a16:creationId xmlns:a16="http://schemas.microsoft.com/office/drawing/2014/main" id="{62264757-3B67-6899-8D14-8B0F128A676A}"/>
              </a:ext>
            </a:extLst>
          </p:cNvPr>
          <p:cNvSpPr>
            <a:spLocks noGrp="1"/>
          </p:cNvSpPr>
          <p:nvPr>
            <p:ph idx="1"/>
          </p:nvPr>
        </p:nvSpPr>
        <p:spPr>
          <a:xfrm>
            <a:off x="1647044" y="2051963"/>
            <a:ext cx="9396254" cy="4126049"/>
          </a:xfrm>
        </p:spPr>
        <p:txBody>
          <a:bodyPr/>
          <a:lstStyle/>
          <a:p>
            <a:pPr eaLnBrk="1" hangingPunct="1"/>
            <a:r>
              <a:rPr lang="en-IN" altLang="en-US" sz="2976"/>
              <a:t>Assembler is a translator (program) used for converting the code of </a:t>
            </a:r>
            <a:r>
              <a:rPr lang="en-IN" altLang="en-US" sz="2976" u="sng"/>
              <a:t>low-level language  (Assembly language)  into machine level language</a:t>
            </a:r>
          </a:p>
          <a:p>
            <a:pPr eaLnBrk="1" hangingPunct="1"/>
            <a:endParaRPr lang="en-IN" altLang="en-US" sz="2976"/>
          </a:p>
          <a:p>
            <a:pPr eaLnBrk="1" hangingPunct="1">
              <a:buFontTx/>
              <a:buNone/>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14583-C42E-650F-7E83-871741E357D9}"/>
              </a:ext>
            </a:extLst>
          </p:cNvPr>
          <p:cNvSpPr>
            <a:spLocks noGrp="1"/>
          </p:cNvSpPr>
          <p:nvPr>
            <p:ph type="title"/>
          </p:nvPr>
        </p:nvSpPr>
        <p:spPr>
          <a:xfrm>
            <a:off x="2106057" y="107910"/>
            <a:ext cx="8748236" cy="1215033"/>
          </a:xfrm>
        </p:spPr>
        <p:txBody>
          <a:bodyPr rtlCol="0"/>
          <a:lstStyle/>
          <a:p>
            <a:pPr>
              <a:defRPr/>
            </a:pPr>
            <a:r>
              <a:rPr lang="en-IN" sz="4677" dirty="0">
                <a:solidFill>
                  <a:schemeClr val="accent2">
                    <a:lumMod val="75000"/>
                  </a:schemeClr>
                </a:solidFill>
              </a:rPr>
              <a:t>Compiler</a:t>
            </a:r>
            <a:endParaRPr lang="en-IN" dirty="0">
              <a:solidFill>
                <a:schemeClr val="accent2">
                  <a:lumMod val="75000"/>
                </a:schemeClr>
              </a:solidFill>
            </a:endParaRPr>
          </a:p>
        </p:txBody>
      </p:sp>
      <p:sp>
        <p:nvSpPr>
          <p:cNvPr id="21507" name="Content Placeholder 2">
            <a:extLst>
              <a:ext uri="{FF2B5EF4-FFF2-40B4-BE49-F238E27FC236}">
                <a16:creationId xmlns:a16="http://schemas.microsoft.com/office/drawing/2014/main" id="{B60CB2CF-49A7-BA77-6321-F00E044D7659}"/>
              </a:ext>
            </a:extLst>
          </p:cNvPr>
          <p:cNvSpPr>
            <a:spLocks noGrp="1"/>
          </p:cNvSpPr>
          <p:nvPr>
            <p:ph idx="1"/>
          </p:nvPr>
        </p:nvSpPr>
        <p:spPr>
          <a:xfrm>
            <a:off x="1782048" y="739052"/>
            <a:ext cx="9396254" cy="5832158"/>
          </a:xfrm>
        </p:spPr>
        <p:txBody>
          <a:bodyPr/>
          <a:lstStyle/>
          <a:p>
            <a:pPr eaLnBrk="1" hangingPunct="1"/>
            <a:r>
              <a:rPr lang="en-IN" altLang="en-US" sz="2976"/>
              <a:t>Compiler is a translator used to convert the code of High Level Language into machine language .The high level language program is known as source program and the corresponding machine language program is known as object program.</a:t>
            </a:r>
          </a:p>
          <a:p>
            <a:pPr eaLnBrk="1" hangingPunct="1"/>
            <a:r>
              <a:rPr lang="en-IN" altLang="en-US" sz="2976"/>
              <a:t>A compiler </a:t>
            </a:r>
            <a:r>
              <a:rPr lang="en-IN" altLang="en-US" sz="2976" u="sng"/>
              <a:t>searches all the errors </a:t>
            </a:r>
            <a:r>
              <a:rPr lang="en-IN" altLang="en-US" sz="2976"/>
              <a:t>of program and list them.</a:t>
            </a:r>
          </a:p>
          <a:p>
            <a:pPr eaLnBrk="1" hangingPunct="1"/>
            <a:r>
              <a:rPr lang="en-IN" altLang="en-US" sz="2976"/>
              <a:t>If the program is error free then it converts the code of program into machine code and the  program can be executed separate commands</a:t>
            </a:r>
          </a:p>
          <a:p>
            <a:pPr eaLnBrk="1" hangingPunct="1"/>
            <a:endParaRPr lang="en-IN" altLang="en-US" sz="2976"/>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AC75-11FC-9B29-709A-0F9373B34A7A}"/>
              </a:ext>
            </a:extLst>
          </p:cNvPr>
          <p:cNvSpPr>
            <a:spLocks noGrp="1"/>
          </p:cNvSpPr>
          <p:nvPr>
            <p:ph type="title"/>
          </p:nvPr>
        </p:nvSpPr>
        <p:spPr>
          <a:xfrm>
            <a:off x="2106057" y="-54094"/>
            <a:ext cx="8748236" cy="1215033"/>
          </a:xfrm>
        </p:spPr>
        <p:txBody>
          <a:bodyPr rtlCol="0">
            <a:normAutofit fontScale="90000"/>
          </a:bodyPr>
          <a:lstStyle/>
          <a:p>
            <a:pPr>
              <a:defRPr/>
            </a:pPr>
            <a:r>
              <a:rPr lang="en-IN" sz="4677" dirty="0">
                <a:solidFill>
                  <a:schemeClr val="accent2">
                    <a:lumMod val="75000"/>
                  </a:schemeClr>
                </a:solidFill>
              </a:rPr>
              <a:t>Interpreter</a:t>
            </a:r>
            <a:br>
              <a:rPr lang="en-IN" dirty="0">
                <a:solidFill>
                  <a:schemeClr val="accent6"/>
                </a:solidFill>
              </a:rPr>
            </a:br>
            <a:endParaRPr lang="en-IN" dirty="0">
              <a:solidFill>
                <a:schemeClr val="accent6"/>
              </a:solidFill>
            </a:endParaRPr>
          </a:p>
        </p:txBody>
      </p:sp>
      <p:sp>
        <p:nvSpPr>
          <p:cNvPr id="22531" name="Content Placeholder 2">
            <a:extLst>
              <a:ext uri="{FF2B5EF4-FFF2-40B4-BE49-F238E27FC236}">
                <a16:creationId xmlns:a16="http://schemas.microsoft.com/office/drawing/2014/main" id="{358755B6-B0B8-96DB-5C9D-01F3B03C33D2}"/>
              </a:ext>
            </a:extLst>
          </p:cNvPr>
          <p:cNvSpPr>
            <a:spLocks noGrp="1"/>
          </p:cNvSpPr>
          <p:nvPr>
            <p:ph idx="1"/>
          </p:nvPr>
        </p:nvSpPr>
        <p:spPr>
          <a:xfrm>
            <a:off x="1620044" y="553422"/>
            <a:ext cx="9639260" cy="6277670"/>
          </a:xfrm>
        </p:spPr>
        <p:txBody>
          <a:bodyPr>
            <a:normAutofit/>
          </a:bodyPr>
          <a:lstStyle/>
          <a:p>
            <a:pPr eaLnBrk="1" hangingPunct="1"/>
            <a:endParaRPr lang="en-IN" altLang="en-US" sz="2976"/>
          </a:p>
          <a:p>
            <a:pPr eaLnBrk="1" hangingPunct="1"/>
            <a:r>
              <a:rPr lang="en-IN" altLang="en-US" sz="2976"/>
              <a:t>Interpreter and compiler performs the same task ,there is a difference in the working.</a:t>
            </a:r>
          </a:p>
          <a:p>
            <a:pPr eaLnBrk="1" hangingPunct="1"/>
            <a:endParaRPr lang="en-IN" altLang="en-US" sz="2976"/>
          </a:p>
          <a:p>
            <a:pPr eaLnBrk="1" hangingPunct="1"/>
            <a:r>
              <a:rPr lang="en-IN" altLang="en-US" sz="2976"/>
              <a:t>An interpreter are  also used to convert </a:t>
            </a:r>
            <a:r>
              <a:rPr lang="en-IN" altLang="en-US" sz="2976" u="sng"/>
              <a:t>H.L.L. into M.L Language.</a:t>
            </a:r>
          </a:p>
          <a:p>
            <a:pPr eaLnBrk="1" hangingPunct="1"/>
            <a:endParaRPr lang="en-IN" altLang="en-US" sz="2976" u="sng"/>
          </a:p>
          <a:p>
            <a:pPr eaLnBrk="1" hangingPunct="1"/>
            <a:r>
              <a:rPr lang="en-IN" altLang="en-US" sz="2976"/>
              <a:t>An interpreter is a translator it checks the errors of program </a:t>
            </a:r>
            <a:r>
              <a:rPr lang="en-IN" altLang="en-US" sz="2976" u="sng"/>
              <a:t>statement by statement (Line by Line)</a:t>
            </a:r>
            <a:r>
              <a:rPr lang="en-IN" altLang="en-US" sz="2976"/>
              <a:t>. After checking one statement it converts that statement into machine code and then executes that statement .</a:t>
            </a:r>
          </a:p>
          <a:p>
            <a:pPr eaLnBrk="1" hangingPunct="1">
              <a:buFontTx/>
              <a:buNone/>
            </a:pPr>
            <a:endParaRPr lang="en-IN" altLang="en-US" sz="2976"/>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5D003275-80B0-3662-2B1F-565E40195FD1}"/>
              </a:ext>
            </a:extLst>
          </p:cNvPr>
          <p:cNvSpPr>
            <a:spLocks noGrp="1"/>
          </p:cNvSpPr>
          <p:nvPr>
            <p:ph idx="1"/>
          </p:nvPr>
        </p:nvSpPr>
        <p:spPr>
          <a:xfrm>
            <a:off x="2106057" y="917936"/>
            <a:ext cx="8748236" cy="4811193"/>
          </a:xfrm>
        </p:spPr>
        <p:txBody>
          <a:bodyPr/>
          <a:lstStyle/>
          <a:p>
            <a:pPr eaLnBrk="1" hangingPunct="1"/>
            <a:r>
              <a:rPr lang="en-IN" altLang="en-US" sz="2976"/>
              <a:t>This process continues until the last statement  of program or an erroneous statement occurs.</a:t>
            </a:r>
          </a:p>
          <a:p>
            <a:pPr eaLnBrk="1" hangingPunct="1"/>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49761D9-7ACC-AD34-8742-E0D99D6E6BBA}"/>
              </a:ext>
            </a:extLst>
          </p:cNvPr>
          <p:cNvSpPr>
            <a:spLocks noGrp="1" noChangeArrowheads="1"/>
          </p:cNvSpPr>
          <p:nvPr>
            <p:ph type="title"/>
          </p:nvPr>
        </p:nvSpPr>
        <p:spPr>
          <a:xfrm>
            <a:off x="1241204" y="26908"/>
            <a:ext cx="10557701" cy="1404038"/>
          </a:xfrm>
          <a:blipFill dpi="0" rotWithShape="1">
            <a:blip r:embed="rId2"/>
            <a:srcRect/>
            <a:tile tx="0" ty="0" sx="100000" sy="100000" flip="none" algn="tl"/>
          </a:blipFill>
        </p:spPr>
        <p:txBody>
          <a:bodyPr>
            <a:normAutofit/>
          </a:bodyPr>
          <a:lstStyle/>
          <a:p>
            <a:pPr algn="ctr" eaLnBrk="1" hangingPunct="1"/>
            <a:r>
              <a:rPr lang="en-US" altLang="en-US" sz="4677" b="1" dirty="0">
                <a:solidFill>
                  <a:schemeClr val="accent2"/>
                </a:solidFill>
              </a:rPr>
              <a:t>Computer Programming language</a:t>
            </a:r>
          </a:p>
        </p:txBody>
      </p:sp>
      <p:sp>
        <p:nvSpPr>
          <p:cNvPr id="9219" name="Rectangle 3">
            <a:extLst>
              <a:ext uri="{FF2B5EF4-FFF2-40B4-BE49-F238E27FC236}">
                <a16:creationId xmlns:a16="http://schemas.microsoft.com/office/drawing/2014/main" id="{CD19B4C6-CF49-79F3-18AE-28ADFE267011}"/>
              </a:ext>
            </a:extLst>
          </p:cNvPr>
          <p:cNvSpPr>
            <a:spLocks noGrp="1" noChangeArrowheads="1"/>
          </p:cNvSpPr>
          <p:nvPr>
            <p:ph idx="1"/>
          </p:nvPr>
        </p:nvSpPr>
        <p:spPr>
          <a:xfrm>
            <a:off x="2160058" y="1407324"/>
            <a:ext cx="8748236" cy="4811193"/>
          </a:xfrm>
        </p:spPr>
        <p:txBody>
          <a:bodyPr>
            <a:normAutofit fontScale="92500" lnSpcReduction="10000"/>
          </a:bodyPr>
          <a:lstStyle/>
          <a:p>
            <a:pPr eaLnBrk="1" hangingPunct="1"/>
            <a:r>
              <a:rPr lang="en-US" altLang="en-US" sz="2976" dirty="0"/>
              <a:t>Definition of programming language: It is a tool programmers use to communicate with and control the behavior of a machine, more often a computer.</a:t>
            </a:r>
          </a:p>
          <a:p>
            <a:pPr eaLnBrk="1" hangingPunct="1"/>
            <a:endParaRPr lang="en-US" altLang="en-US" sz="2976" dirty="0"/>
          </a:p>
          <a:p>
            <a:pPr eaLnBrk="1" hangingPunct="1"/>
            <a:r>
              <a:rPr lang="en-US" altLang="en-US" sz="2976" dirty="0"/>
              <a:t>There are thousands of programming languages in use today with many new and upcoming features. So let's move on to discussing the various types of programming languages and discuss some prominent features.</a:t>
            </a:r>
          </a:p>
          <a:p>
            <a:pPr eaLnBrk="1" hangingPunct="1"/>
            <a:endParaRPr lang="en-US" altLang="en-US" sz="2976" dirty="0"/>
          </a:p>
          <a:p>
            <a:pPr eaLnBrk="1" hangingPunct="1"/>
            <a:endParaRPr lang="en-US" altLang="en-US" sz="2976" dirty="0"/>
          </a:p>
          <a:p>
            <a:pPr eaLnBrk="1" hangingPunct="1">
              <a:buFontTx/>
              <a:buNone/>
            </a:pPr>
            <a:endParaRPr lang="en-US" altLang="en-US" dirty="0"/>
          </a:p>
          <a:p>
            <a:pPr eaLnBrk="1" hangingPunct="1"/>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F255E0-97BF-10E8-B74F-9B8618F50C8C}"/>
              </a:ext>
            </a:extLst>
          </p:cNvPr>
          <p:cNvSpPr/>
          <p:nvPr/>
        </p:nvSpPr>
        <p:spPr>
          <a:xfrm>
            <a:off x="5508149" y="102848"/>
            <a:ext cx="2592070" cy="64801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2976" dirty="0">
                <a:solidFill>
                  <a:srgbClr val="FF0000"/>
                </a:solidFill>
              </a:rPr>
              <a:t>Software</a:t>
            </a:r>
            <a:endParaRPr lang="en-IN" sz="1913" dirty="0">
              <a:solidFill>
                <a:srgbClr val="FF0000"/>
              </a:solidFill>
            </a:endParaRPr>
          </a:p>
        </p:txBody>
      </p:sp>
      <p:sp>
        <p:nvSpPr>
          <p:cNvPr id="10" name="Content Placeholder 9">
            <a:extLst>
              <a:ext uri="{FF2B5EF4-FFF2-40B4-BE49-F238E27FC236}">
                <a16:creationId xmlns:a16="http://schemas.microsoft.com/office/drawing/2014/main" id="{0C0373D9-A2D4-43BD-459D-7116B54F856A}"/>
              </a:ext>
            </a:extLst>
          </p:cNvPr>
          <p:cNvSpPr>
            <a:spLocks noGrp="1"/>
          </p:cNvSpPr>
          <p:nvPr>
            <p:ph idx="1"/>
          </p:nvPr>
        </p:nvSpPr>
        <p:spPr>
          <a:xfrm>
            <a:off x="2835076" y="2132965"/>
            <a:ext cx="3807103" cy="729020"/>
          </a:xfr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spcCol="0" rtlCol="0" fromWordArt="0" anchor="ctr" forceAA="0">
            <a:noAutofit/>
          </a:bodyPr>
          <a:lstStyle/>
          <a:p>
            <a:pPr marL="0" indent="0" algn="ctr">
              <a:buNone/>
              <a:defRPr/>
            </a:pPr>
            <a:r>
              <a:rPr lang="en-IN" sz="2551" dirty="0">
                <a:solidFill>
                  <a:schemeClr val="tx2"/>
                </a:solidFill>
              </a:rPr>
              <a:t>System Software</a:t>
            </a:r>
            <a:endParaRPr lang="en-IN" sz="1701" dirty="0">
              <a:solidFill>
                <a:schemeClr val="tx2"/>
              </a:solidFill>
            </a:endParaRPr>
          </a:p>
        </p:txBody>
      </p:sp>
      <p:sp>
        <p:nvSpPr>
          <p:cNvPr id="11" name="Content Placeholder 9">
            <a:extLst>
              <a:ext uri="{FF2B5EF4-FFF2-40B4-BE49-F238E27FC236}">
                <a16:creationId xmlns:a16="http://schemas.microsoft.com/office/drawing/2014/main" id="{B3AF3188-CB0B-851A-317D-A702C2D01B5B}"/>
              </a:ext>
            </a:extLst>
          </p:cNvPr>
          <p:cNvSpPr txBox="1">
            <a:spLocks/>
          </p:cNvSpPr>
          <p:nvPr/>
        </p:nvSpPr>
        <p:spPr bwMode="auto">
          <a:xfrm>
            <a:off x="8586232" y="2132965"/>
            <a:ext cx="2511068" cy="72902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2551" kern="0" dirty="0">
                <a:solidFill>
                  <a:schemeClr val="tx2"/>
                </a:solidFill>
              </a:rPr>
              <a:t>Application Software</a:t>
            </a:r>
          </a:p>
        </p:txBody>
      </p:sp>
      <p:sp>
        <p:nvSpPr>
          <p:cNvPr id="12" name="Content Placeholder 9">
            <a:extLst>
              <a:ext uri="{FF2B5EF4-FFF2-40B4-BE49-F238E27FC236}">
                <a16:creationId xmlns:a16="http://schemas.microsoft.com/office/drawing/2014/main" id="{E05F9D7E-256C-F09A-DC65-842ECFCD9823}"/>
              </a:ext>
            </a:extLst>
          </p:cNvPr>
          <p:cNvSpPr txBox="1">
            <a:spLocks/>
          </p:cNvSpPr>
          <p:nvPr/>
        </p:nvSpPr>
        <p:spPr bwMode="auto">
          <a:xfrm>
            <a:off x="5833845" y="3591005"/>
            <a:ext cx="1618356" cy="567015"/>
          </a:xfrm>
          <a:prstGeom prst="rect">
            <a:avLst/>
          </a:prstGeom>
          <a:solidFill>
            <a:schemeClr val="accent1">
              <a:lumMod val="50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701" kern="0" dirty="0">
                <a:solidFill>
                  <a:srgbClr val="00B0F0"/>
                </a:solidFill>
              </a:rPr>
              <a:t>Language Translation</a:t>
            </a:r>
          </a:p>
        </p:txBody>
      </p:sp>
      <p:sp>
        <p:nvSpPr>
          <p:cNvPr id="13" name="Content Placeholder 9">
            <a:extLst>
              <a:ext uri="{FF2B5EF4-FFF2-40B4-BE49-F238E27FC236}">
                <a16:creationId xmlns:a16="http://schemas.microsoft.com/office/drawing/2014/main" id="{81983C48-342B-A9A8-90D3-8465E199DF26}"/>
              </a:ext>
            </a:extLst>
          </p:cNvPr>
          <p:cNvSpPr txBox="1">
            <a:spLocks/>
          </p:cNvSpPr>
          <p:nvPr/>
        </p:nvSpPr>
        <p:spPr bwMode="auto">
          <a:xfrm>
            <a:off x="3996108" y="3591005"/>
            <a:ext cx="1593043" cy="5670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701" kern="0" dirty="0">
                <a:solidFill>
                  <a:srgbClr val="00B0F0"/>
                </a:solidFill>
              </a:rPr>
              <a:t>Utility programs</a:t>
            </a:r>
          </a:p>
        </p:txBody>
      </p:sp>
      <p:sp>
        <p:nvSpPr>
          <p:cNvPr id="14" name="Content Placeholder 9">
            <a:extLst>
              <a:ext uri="{FF2B5EF4-FFF2-40B4-BE49-F238E27FC236}">
                <a16:creationId xmlns:a16="http://schemas.microsoft.com/office/drawing/2014/main" id="{3952C971-60B7-55DB-209C-14678AE8909B}"/>
              </a:ext>
            </a:extLst>
          </p:cNvPr>
          <p:cNvSpPr txBox="1">
            <a:spLocks/>
          </p:cNvSpPr>
          <p:nvPr/>
        </p:nvSpPr>
        <p:spPr bwMode="auto">
          <a:xfrm>
            <a:off x="2187059" y="3591005"/>
            <a:ext cx="1539042" cy="56701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913" kern="0" dirty="0">
                <a:solidFill>
                  <a:srgbClr val="00B0F0"/>
                </a:solidFill>
              </a:rPr>
              <a:t>Operating System </a:t>
            </a:r>
          </a:p>
        </p:txBody>
      </p:sp>
      <p:sp>
        <p:nvSpPr>
          <p:cNvPr id="15" name="Content Placeholder 9">
            <a:extLst>
              <a:ext uri="{FF2B5EF4-FFF2-40B4-BE49-F238E27FC236}">
                <a16:creationId xmlns:a16="http://schemas.microsoft.com/office/drawing/2014/main" id="{FA5D6C43-8D28-9F09-137D-7F1C23DFE22F}"/>
              </a:ext>
            </a:extLst>
          </p:cNvPr>
          <p:cNvSpPr txBox="1">
            <a:spLocks/>
          </p:cNvSpPr>
          <p:nvPr/>
        </p:nvSpPr>
        <p:spPr bwMode="auto">
          <a:xfrm>
            <a:off x="1701046" y="4887039"/>
            <a:ext cx="1944053" cy="1701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701" kern="0" dirty="0">
                <a:solidFill>
                  <a:schemeClr val="accent5">
                    <a:lumMod val="40000"/>
                    <a:lumOff val="60000"/>
                  </a:schemeClr>
                </a:solidFill>
              </a:rPr>
              <a:t>UNIX M/S WINDOWS MAC O/S </a:t>
            </a:r>
            <a:r>
              <a:rPr lang="en-IN" sz="1701" kern="0" dirty="0" err="1">
                <a:solidFill>
                  <a:schemeClr val="accent5">
                    <a:lumMod val="40000"/>
                    <a:lumOff val="60000"/>
                  </a:schemeClr>
                </a:solidFill>
              </a:rPr>
              <a:t>etc</a:t>
            </a:r>
            <a:endParaRPr lang="en-IN" sz="1701" kern="0" dirty="0">
              <a:solidFill>
                <a:schemeClr val="accent5">
                  <a:lumMod val="40000"/>
                  <a:lumOff val="60000"/>
                </a:schemeClr>
              </a:solidFill>
            </a:endParaRPr>
          </a:p>
        </p:txBody>
      </p:sp>
      <p:sp>
        <p:nvSpPr>
          <p:cNvPr id="16" name="Content Placeholder 9">
            <a:extLst>
              <a:ext uri="{FF2B5EF4-FFF2-40B4-BE49-F238E27FC236}">
                <a16:creationId xmlns:a16="http://schemas.microsoft.com/office/drawing/2014/main" id="{D06E866A-1070-ADA2-C43A-E000F82AAA51}"/>
              </a:ext>
            </a:extLst>
          </p:cNvPr>
          <p:cNvSpPr txBox="1">
            <a:spLocks/>
          </p:cNvSpPr>
          <p:nvPr/>
        </p:nvSpPr>
        <p:spPr bwMode="auto">
          <a:xfrm>
            <a:off x="9234249" y="4725035"/>
            <a:ext cx="1620044" cy="186305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488" kern="0" dirty="0">
                <a:solidFill>
                  <a:schemeClr val="accent5">
                    <a:lumMod val="40000"/>
                    <a:lumOff val="60000"/>
                  </a:schemeClr>
                </a:solidFill>
              </a:rPr>
              <a:t>WORD PROCESSING</a:t>
            </a:r>
          </a:p>
          <a:p>
            <a:pPr marL="0" indent="0" algn="ctr">
              <a:buNone/>
              <a:defRPr/>
            </a:pPr>
            <a:r>
              <a:rPr lang="en-IN" sz="1488" kern="0" dirty="0">
                <a:solidFill>
                  <a:schemeClr val="accent5">
                    <a:lumMod val="40000"/>
                    <a:lumOff val="60000"/>
                  </a:schemeClr>
                </a:solidFill>
              </a:rPr>
              <a:t>SPREADSHEET</a:t>
            </a:r>
          </a:p>
          <a:p>
            <a:pPr marL="0" indent="0" algn="ctr">
              <a:buNone/>
              <a:defRPr/>
            </a:pPr>
            <a:r>
              <a:rPr lang="en-IN" sz="1488" kern="0" dirty="0">
                <a:solidFill>
                  <a:schemeClr val="accent5">
                    <a:lumMod val="40000"/>
                    <a:lumOff val="60000"/>
                  </a:schemeClr>
                </a:solidFill>
              </a:rPr>
              <a:t>GRAPHICAL</a:t>
            </a:r>
          </a:p>
          <a:p>
            <a:pPr marL="0" indent="0" algn="ctr">
              <a:buNone/>
              <a:defRPr/>
            </a:pPr>
            <a:r>
              <a:rPr lang="en-IN" sz="1488" kern="0" dirty="0">
                <a:solidFill>
                  <a:schemeClr val="accent5">
                    <a:lumMod val="40000"/>
                    <a:lumOff val="60000"/>
                  </a:schemeClr>
                </a:solidFill>
              </a:rPr>
              <a:t>GAMES</a:t>
            </a:r>
          </a:p>
          <a:p>
            <a:pPr marL="0" indent="0" algn="ctr">
              <a:buNone/>
              <a:defRPr/>
            </a:pPr>
            <a:r>
              <a:rPr lang="en-IN" sz="1488" kern="0" dirty="0">
                <a:solidFill>
                  <a:schemeClr val="accent5">
                    <a:lumMod val="40000"/>
                    <a:lumOff val="60000"/>
                  </a:schemeClr>
                </a:solidFill>
              </a:rPr>
              <a:t>BUSSINESS SOFTWARE</a:t>
            </a:r>
          </a:p>
        </p:txBody>
      </p:sp>
      <p:sp>
        <p:nvSpPr>
          <p:cNvPr id="17" name="Content Placeholder 9">
            <a:extLst>
              <a:ext uri="{FF2B5EF4-FFF2-40B4-BE49-F238E27FC236}">
                <a16:creationId xmlns:a16="http://schemas.microsoft.com/office/drawing/2014/main" id="{566EB141-050D-41B1-82E3-AB95D0ABC1FC}"/>
              </a:ext>
            </a:extLst>
          </p:cNvPr>
          <p:cNvSpPr txBox="1">
            <a:spLocks/>
          </p:cNvSpPr>
          <p:nvPr/>
        </p:nvSpPr>
        <p:spPr bwMode="auto">
          <a:xfrm>
            <a:off x="6149416" y="4885356"/>
            <a:ext cx="1869800" cy="170273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701" kern="0" dirty="0">
                <a:solidFill>
                  <a:schemeClr val="accent5">
                    <a:lumMod val="40000"/>
                    <a:lumOff val="60000"/>
                  </a:schemeClr>
                </a:solidFill>
              </a:rPr>
              <a:t>ASSEMBLER</a:t>
            </a:r>
          </a:p>
          <a:p>
            <a:pPr marL="0" indent="0" algn="ctr">
              <a:buNone/>
              <a:defRPr/>
            </a:pPr>
            <a:r>
              <a:rPr lang="en-IN" sz="1701" kern="0" dirty="0">
                <a:solidFill>
                  <a:schemeClr val="accent5">
                    <a:lumMod val="40000"/>
                    <a:lumOff val="60000"/>
                  </a:schemeClr>
                </a:solidFill>
              </a:rPr>
              <a:t>COMPILERS</a:t>
            </a:r>
          </a:p>
          <a:p>
            <a:pPr marL="0" indent="0" algn="ctr">
              <a:buNone/>
              <a:defRPr/>
            </a:pPr>
            <a:r>
              <a:rPr lang="en-IN" sz="1701" kern="0" dirty="0">
                <a:solidFill>
                  <a:schemeClr val="accent5">
                    <a:lumMod val="40000"/>
                    <a:lumOff val="60000"/>
                  </a:schemeClr>
                </a:solidFill>
              </a:rPr>
              <a:t>INTERPRETERS</a:t>
            </a:r>
          </a:p>
        </p:txBody>
      </p:sp>
      <p:sp>
        <p:nvSpPr>
          <p:cNvPr id="18" name="Content Placeholder 9">
            <a:extLst>
              <a:ext uri="{FF2B5EF4-FFF2-40B4-BE49-F238E27FC236}">
                <a16:creationId xmlns:a16="http://schemas.microsoft.com/office/drawing/2014/main" id="{80278066-89F8-2E0D-1BFB-13EDCCCF67D8}"/>
              </a:ext>
            </a:extLst>
          </p:cNvPr>
          <p:cNvSpPr txBox="1">
            <a:spLocks/>
          </p:cNvSpPr>
          <p:nvPr/>
        </p:nvSpPr>
        <p:spPr bwMode="auto">
          <a:xfrm>
            <a:off x="3807103" y="4887039"/>
            <a:ext cx="2187059" cy="1701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342900" indent="-342900" algn="l" rtl="0" eaLnBrk="0" fontAlgn="base" hangingPunct="0">
              <a:spcBef>
                <a:spcPct val="20000"/>
              </a:spcBef>
              <a:spcAft>
                <a:spcPct val="0"/>
              </a:spcAft>
              <a:buChar char="•"/>
              <a:defRPr sz="3200">
                <a:solidFill>
                  <a:schemeClr val="lt1"/>
                </a:solidFill>
                <a:latin typeface="+mn-lt"/>
                <a:ea typeface="+mn-ea"/>
                <a:cs typeface="+mn-cs"/>
              </a:defRPr>
            </a:lvl1pPr>
            <a:lvl2pPr marL="742950" indent="-285750" algn="l" rtl="0" eaLnBrk="0" fontAlgn="base" hangingPunct="0">
              <a:spcBef>
                <a:spcPct val="20000"/>
              </a:spcBef>
              <a:spcAft>
                <a:spcPct val="0"/>
              </a:spcAft>
              <a:buChar char="–"/>
              <a:defRPr sz="2800">
                <a:solidFill>
                  <a:schemeClr val="lt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lt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lt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lt1"/>
                </a:solidFill>
                <a:latin typeface="+mn-lt"/>
                <a:ea typeface="+mn-ea"/>
                <a:cs typeface="+mn-cs"/>
              </a:defRPr>
            </a:lvl5pPr>
            <a:lvl6pPr marL="2514600" indent="-228600" algn="l" rtl="0" fontAlgn="base">
              <a:spcBef>
                <a:spcPct val="20000"/>
              </a:spcBef>
              <a:spcAft>
                <a:spcPct val="0"/>
              </a:spcAft>
              <a:buChar char="»"/>
              <a:defRPr sz="2000">
                <a:solidFill>
                  <a:schemeClr val="lt1"/>
                </a:solidFill>
                <a:latin typeface="+mn-lt"/>
                <a:ea typeface="+mn-ea"/>
                <a:cs typeface="+mn-cs"/>
              </a:defRPr>
            </a:lvl6pPr>
            <a:lvl7pPr marL="2971800" indent="-228600" algn="l" rtl="0" fontAlgn="base">
              <a:spcBef>
                <a:spcPct val="20000"/>
              </a:spcBef>
              <a:spcAft>
                <a:spcPct val="0"/>
              </a:spcAft>
              <a:buChar char="»"/>
              <a:defRPr sz="2000">
                <a:solidFill>
                  <a:schemeClr val="lt1"/>
                </a:solidFill>
                <a:latin typeface="+mn-lt"/>
                <a:ea typeface="+mn-ea"/>
                <a:cs typeface="+mn-cs"/>
              </a:defRPr>
            </a:lvl7pPr>
            <a:lvl8pPr marL="3429000" indent="-228600" algn="l" rtl="0" fontAlgn="base">
              <a:spcBef>
                <a:spcPct val="20000"/>
              </a:spcBef>
              <a:spcAft>
                <a:spcPct val="0"/>
              </a:spcAft>
              <a:buChar char="»"/>
              <a:defRPr sz="2000">
                <a:solidFill>
                  <a:schemeClr val="lt1"/>
                </a:solidFill>
                <a:latin typeface="+mn-lt"/>
                <a:ea typeface="+mn-ea"/>
                <a:cs typeface="+mn-cs"/>
              </a:defRPr>
            </a:lvl8pPr>
            <a:lvl9pPr marL="3886200" indent="-228600" algn="l" rtl="0" fontAlgn="base">
              <a:spcBef>
                <a:spcPct val="20000"/>
              </a:spcBef>
              <a:spcAft>
                <a:spcPct val="0"/>
              </a:spcAft>
              <a:buChar char="»"/>
              <a:defRPr sz="2000">
                <a:solidFill>
                  <a:schemeClr val="lt1"/>
                </a:solidFill>
                <a:latin typeface="+mn-lt"/>
                <a:ea typeface="+mn-ea"/>
                <a:cs typeface="+mn-cs"/>
              </a:defRPr>
            </a:lvl9pPr>
          </a:lstStyle>
          <a:p>
            <a:pPr marL="0" indent="0" algn="ctr">
              <a:buNone/>
              <a:defRPr/>
            </a:pPr>
            <a:r>
              <a:rPr lang="en-IN" sz="1701" kern="0" dirty="0">
                <a:solidFill>
                  <a:schemeClr val="accent5">
                    <a:lumMod val="40000"/>
                    <a:lumOff val="60000"/>
                  </a:schemeClr>
                </a:solidFill>
              </a:rPr>
              <a:t>FILE</a:t>
            </a:r>
          </a:p>
          <a:p>
            <a:pPr marL="0" indent="0" algn="ctr">
              <a:buNone/>
              <a:defRPr/>
            </a:pPr>
            <a:r>
              <a:rPr lang="en-IN" sz="1701" kern="0" dirty="0">
                <a:solidFill>
                  <a:schemeClr val="accent5">
                    <a:lumMod val="40000"/>
                    <a:lumOff val="60000"/>
                  </a:schemeClr>
                </a:solidFill>
              </a:rPr>
              <a:t>MANAGEMENT,</a:t>
            </a:r>
          </a:p>
          <a:p>
            <a:pPr marL="0" indent="0" algn="ctr">
              <a:buNone/>
              <a:defRPr/>
            </a:pPr>
            <a:r>
              <a:rPr lang="en-IN" sz="1701" kern="0" dirty="0">
                <a:solidFill>
                  <a:schemeClr val="accent5">
                    <a:lumMod val="40000"/>
                    <a:lumOff val="60000"/>
                  </a:schemeClr>
                </a:solidFill>
              </a:rPr>
              <a:t> I/O</a:t>
            </a:r>
          </a:p>
          <a:p>
            <a:pPr marL="0" indent="0" algn="ctr">
              <a:buNone/>
              <a:defRPr/>
            </a:pPr>
            <a:r>
              <a:rPr lang="en-IN" sz="1701" kern="0" dirty="0">
                <a:solidFill>
                  <a:schemeClr val="accent5">
                    <a:lumMod val="40000"/>
                    <a:lumOff val="60000"/>
                  </a:schemeClr>
                </a:solidFill>
              </a:rPr>
              <a:t>MANAGEENT SYSTEM UTULITIES</a:t>
            </a:r>
          </a:p>
        </p:txBody>
      </p:sp>
      <p:sp>
        <p:nvSpPr>
          <p:cNvPr id="19" name="Down Arrow 18">
            <a:extLst>
              <a:ext uri="{FF2B5EF4-FFF2-40B4-BE49-F238E27FC236}">
                <a16:creationId xmlns:a16="http://schemas.microsoft.com/office/drawing/2014/main" id="{A52FA936-0B0F-6F19-ADCA-8240B7F1A379}"/>
              </a:ext>
            </a:extLst>
          </p:cNvPr>
          <p:cNvSpPr/>
          <p:nvPr/>
        </p:nvSpPr>
        <p:spPr>
          <a:xfrm>
            <a:off x="4212114" y="998934"/>
            <a:ext cx="324009" cy="113403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solidFill>
                <a:srgbClr val="FF0000"/>
              </a:solidFill>
            </a:endParaRPr>
          </a:p>
        </p:txBody>
      </p:sp>
      <p:sp>
        <p:nvSpPr>
          <p:cNvPr id="20" name="Down Arrow 19">
            <a:extLst>
              <a:ext uri="{FF2B5EF4-FFF2-40B4-BE49-F238E27FC236}">
                <a16:creationId xmlns:a16="http://schemas.microsoft.com/office/drawing/2014/main" id="{18D208E7-7A48-4E27-F1AF-E7FF1E3F09B8}"/>
              </a:ext>
            </a:extLst>
          </p:cNvPr>
          <p:cNvSpPr/>
          <p:nvPr/>
        </p:nvSpPr>
        <p:spPr>
          <a:xfrm>
            <a:off x="9639260" y="1002309"/>
            <a:ext cx="324009" cy="1134031"/>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cxnSp>
        <p:nvCxnSpPr>
          <p:cNvPr id="22" name="Straight Connector 21">
            <a:extLst>
              <a:ext uri="{FF2B5EF4-FFF2-40B4-BE49-F238E27FC236}">
                <a16:creationId xmlns:a16="http://schemas.microsoft.com/office/drawing/2014/main" id="{877F8E7C-66E7-B71E-6517-1087A351B7B3}"/>
              </a:ext>
            </a:extLst>
          </p:cNvPr>
          <p:cNvCxnSpPr/>
          <p:nvPr/>
        </p:nvCxnSpPr>
        <p:spPr>
          <a:xfrm flipV="1">
            <a:off x="4293116" y="993872"/>
            <a:ext cx="5589151" cy="5062"/>
          </a:xfrm>
          <a:prstGeom prst="line">
            <a:avLst/>
          </a:prstGeom>
          <a:ln>
            <a:solidFill>
              <a:srgbClr val="FFC000"/>
            </a:solidFill>
          </a:ln>
        </p:spPr>
        <p:style>
          <a:lnRef idx="3">
            <a:schemeClr val="accent4"/>
          </a:lnRef>
          <a:fillRef idx="0">
            <a:schemeClr val="accent4"/>
          </a:fillRef>
          <a:effectRef idx="2">
            <a:schemeClr val="accent4"/>
          </a:effectRef>
          <a:fontRef idx="minor">
            <a:schemeClr val="tx1"/>
          </a:fontRef>
        </p:style>
      </p:cxnSp>
      <p:sp>
        <p:nvSpPr>
          <p:cNvPr id="25" name="Down Arrow 24">
            <a:extLst>
              <a:ext uri="{FF2B5EF4-FFF2-40B4-BE49-F238E27FC236}">
                <a16:creationId xmlns:a16="http://schemas.microsoft.com/office/drawing/2014/main" id="{8C519BEC-4833-F139-8673-968B8EDF3A79}"/>
              </a:ext>
            </a:extLst>
          </p:cNvPr>
          <p:cNvSpPr/>
          <p:nvPr/>
        </p:nvSpPr>
        <p:spPr>
          <a:xfrm>
            <a:off x="2916079" y="2861985"/>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26" name="Down Arrow 25">
            <a:extLst>
              <a:ext uri="{FF2B5EF4-FFF2-40B4-BE49-F238E27FC236}">
                <a16:creationId xmlns:a16="http://schemas.microsoft.com/office/drawing/2014/main" id="{89EE972E-371F-290F-F19D-85379CCD50DE}"/>
              </a:ext>
            </a:extLst>
          </p:cNvPr>
          <p:cNvSpPr/>
          <p:nvPr/>
        </p:nvSpPr>
        <p:spPr>
          <a:xfrm>
            <a:off x="4536122" y="2861985"/>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27" name="Down Arrow 26">
            <a:extLst>
              <a:ext uri="{FF2B5EF4-FFF2-40B4-BE49-F238E27FC236}">
                <a16:creationId xmlns:a16="http://schemas.microsoft.com/office/drawing/2014/main" id="{E3D45679-0D02-41B8-3BBC-5B0459F39A82}"/>
              </a:ext>
            </a:extLst>
          </p:cNvPr>
          <p:cNvSpPr/>
          <p:nvPr/>
        </p:nvSpPr>
        <p:spPr>
          <a:xfrm>
            <a:off x="6318170" y="2861985"/>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28" name="Down Arrow 27">
            <a:extLst>
              <a:ext uri="{FF2B5EF4-FFF2-40B4-BE49-F238E27FC236}">
                <a16:creationId xmlns:a16="http://schemas.microsoft.com/office/drawing/2014/main" id="{F05F94B1-6579-DB6E-5410-7B71306D8342}"/>
              </a:ext>
            </a:extLst>
          </p:cNvPr>
          <p:cNvSpPr/>
          <p:nvPr/>
        </p:nvSpPr>
        <p:spPr>
          <a:xfrm>
            <a:off x="6642179" y="4158020"/>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29" name="Down Arrow 28">
            <a:extLst>
              <a:ext uri="{FF2B5EF4-FFF2-40B4-BE49-F238E27FC236}">
                <a16:creationId xmlns:a16="http://schemas.microsoft.com/office/drawing/2014/main" id="{A032C852-255A-FBB9-D107-19406BD85E66}"/>
              </a:ext>
            </a:extLst>
          </p:cNvPr>
          <p:cNvSpPr/>
          <p:nvPr/>
        </p:nvSpPr>
        <p:spPr>
          <a:xfrm>
            <a:off x="4536122" y="4158020"/>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31" name="Down Arrow 30">
            <a:extLst>
              <a:ext uri="{FF2B5EF4-FFF2-40B4-BE49-F238E27FC236}">
                <a16:creationId xmlns:a16="http://schemas.microsoft.com/office/drawing/2014/main" id="{F373F295-9AAC-4B59-D04F-C737557D1B35}"/>
              </a:ext>
            </a:extLst>
          </p:cNvPr>
          <p:cNvSpPr/>
          <p:nvPr/>
        </p:nvSpPr>
        <p:spPr>
          <a:xfrm>
            <a:off x="2592070" y="4158020"/>
            <a:ext cx="243007" cy="72902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32" name="Down Arrow 31">
            <a:extLst>
              <a:ext uri="{FF2B5EF4-FFF2-40B4-BE49-F238E27FC236}">
                <a16:creationId xmlns:a16="http://schemas.microsoft.com/office/drawing/2014/main" id="{DF382A01-50DC-DFDB-A752-5C80E6CAD995}"/>
              </a:ext>
            </a:extLst>
          </p:cNvPr>
          <p:cNvSpPr/>
          <p:nvPr/>
        </p:nvSpPr>
        <p:spPr>
          <a:xfrm>
            <a:off x="9882267" y="2861985"/>
            <a:ext cx="243007" cy="1863050"/>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
        <p:nvSpPr>
          <p:cNvPr id="33" name="Down Arrow 32">
            <a:extLst>
              <a:ext uri="{FF2B5EF4-FFF2-40B4-BE49-F238E27FC236}">
                <a16:creationId xmlns:a16="http://schemas.microsoft.com/office/drawing/2014/main" id="{EB3B28AC-13E6-C0D1-E25E-A6303DC7058F}"/>
              </a:ext>
            </a:extLst>
          </p:cNvPr>
          <p:cNvSpPr/>
          <p:nvPr/>
        </p:nvSpPr>
        <p:spPr>
          <a:xfrm>
            <a:off x="6804184" y="755931"/>
            <a:ext cx="162004" cy="246382"/>
          </a:xfrm>
          <a:prstGeom prst="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913"/>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a:extLst>
              <a:ext uri="{FF2B5EF4-FFF2-40B4-BE49-F238E27FC236}">
                <a16:creationId xmlns:a16="http://schemas.microsoft.com/office/drawing/2014/main" id="{6A465716-D7B8-A4AC-A9DF-99423F52AECD}"/>
              </a:ext>
            </a:extLst>
          </p:cNvPr>
          <p:cNvSpPr>
            <a:spLocks noGrp="1" noChangeArrowheads="1"/>
          </p:cNvSpPr>
          <p:nvPr>
            <p:ph idx="1"/>
          </p:nvPr>
        </p:nvSpPr>
        <p:spPr>
          <a:xfrm>
            <a:off x="2025054" y="107910"/>
            <a:ext cx="9315252" cy="6966188"/>
          </a:xfrm>
        </p:spPr>
        <p:txBody>
          <a:bodyPr rtlCol="0">
            <a:noAutofit/>
          </a:bodyPr>
          <a:lstStyle/>
          <a:p>
            <a:pPr>
              <a:lnSpc>
                <a:spcPct val="90000"/>
              </a:lnSpc>
              <a:buNone/>
              <a:defRPr/>
            </a:pPr>
            <a:endParaRPr lang="en-US" sz="3200" dirty="0"/>
          </a:p>
          <a:p>
            <a:pPr marL="546754" indent="-546754">
              <a:lnSpc>
                <a:spcPct val="90000"/>
              </a:lnSpc>
              <a:buFont typeface="Wingdings" pitchFamily="2" charset="2"/>
              <a:buChar char="Ø"/>
              <a:defRPr/>
            </a:pPr>
            <a:r>
              <a:rPr lang="en-US" sz="3200" dirty="0"/>
              <a:t>Through computer programming language we can create computer software . </a:t>
            </a:r>
          </a:p>
          <a:p>
            <a:pPr marL="546754" indent="-546754">
              <a:lnSpc>
                <a:spcPct val="90000"/>
              </a:lnSpc>
              <a:buFont typeface="Wingdings" pitchFamily="2" charset="2"/>
              <a:buChar char="Ø"/>
              <a:defRPr/>
            </a:pPr>
            <a:r>
              <a:rPr lang="en-US" sz="3200" b="1" dirty="0">
                <a:solidFill>
                  <a:srgbClr val="0070C0"/>
                </a:solidFill>
              </a:rPr>
              <a:t>Software</a:t>
            </a:r>
            <a:r>
              <a:rPr lang="en-US" sz="3200" b="1" dirty="0"/>
              <a:t> </a:t>
            </a:r>
            <a:r>
              <a:rPr lang="en-US" sz="3200" dirty="0"/>
              <a:t>:- Is a set of programs.</a:t>
            </a:r>
          </a:p>
          <a:p>
            <a:pPr marL="0" indent="0">
              <a:lnSpc>
                <a:spcPct val="90000"/>
              </a:lnSpc>
              <a:buNone/>
              <a:defRPr/>
            </a:pPr>
            <a:r>
              <a:rPr lang="en-US" sz="3200" dirty="0"/>
              <a:t>               Software are of two types:-</a:t>
            </a:r>
          </a:p>
          <a:p>
            <a:pPr marL="0" indent="0">
              <a:lnSpc>
                <a:spcPct val="90000"/>
              </a:lnSpc>
              <a:buNone/>
              <a:defRPr/>
            </a:pPr>
            <a:endParaRPr lang="en-US" sz="3200" dirty="0"/>
          </a:p>
          <a:p>
            <a:pPr marL="546754" indent="-546754">
              <a:lnSpc>
                <a:spcPct val="90000"/>
              </a:lnSpc>
              <a:buFont typeface="Wingdings" pitchFamily="2" charset="2"/>
              <a:buChar char="Ø"/>
              <a:defRPr/>
            </a:pPr>
            <a:r>
              <a:rPr lang="en-US" sz="3200" b="1" dirty="0">
                <a:solidFill>
                  <a:srgbClr val="0070C0"/>
                </a:solidFill>
              </a:rPr>
              <a:t>Application software</a:t>
            </a:r>
            <a:r>
              <a:rPr lang="en-US" sz="3200" dirty="0">
                <a:solidFill>
                  <a:srgbClr val="0070C0"/>
                </a:solidFill>
              </a:rPr>
              <a:t>:-</a:t>
            </a:r>
            <a:r>
              <a:rPr lang="en-US" sz="3200" dirty="0"/>
              <a:t> like Ms-word , excel, PowerPoint </a:t>
            </a:r>
          </a:p>
          <a:p>
            <a:pPr marL="546754" indent="-546754">
              <a:lnSpc>
                <a:spcPct val="90000"/>
              </a:lnSpc>
              <a:buFont typeface="Wingdings" pitchFamily="2" charset="2"/>
              <a:buChar char="Ø"/>
              <a:defRPr/>
            </a:pPr>
            <a:endParaRPr lang="en-US" sz="3200" dirty="0"/>
          </a:p>
          <a:p>
            <a:pPr marL="546754" indent="-546754">
              <a:lnSpc>
                <a:spcPct val="90000"/>
              </a:lnSpc>
              <a:buFont typeface="Wingdings" pitchFamily="2" charset="2"/>
              <a:buChar char="Ø"/>
              <a:defRPr/>
            </a:pPr>
            <a:r>
              <a:rPr lang="en-US" sz="3200" b="1" dirty="0">
                <a:solidFill>
                  <a:srgbClr val="0070C0"/>
                </a:solidFill>
              </a:rPr>
              <a:t>System software:</a:t>
            </a:r>
            <a:r>
              <a:rPr lang="en-US" sz="3200" dirty="0">
                <a:solidFill>
                  <a:srgbClr val="0070C0"/>
                </a:solidFill>
              </a:rPr>
              <a:t>-</a:t>
            </a:r>
            <a:r>
              <a:rPr lang="en-US" sz="3200" dirty="0"/>
              <a:t>  Operating systems Like Ms-Dos , Unix, Linux ,Windows XP ,Windows 10 .</a:t>
            </a:r>
          </a:p>
          <a:p>
            <a:pPr marL="546754" indent="-546754">
              <a:lnSpc>
                <a:spcPct val="90000"/>
              </a:lnSpc>
              <a:buFont typeface="Wingdings" pitchFamily="2" charset="2"/>
              <a:buChar char="Ø"/>
              <a:defRPr/>
            </a:pPr>
            <a:endParaRPr lang="en-US" sz="3200" dirty="0"/>
          </a:p>
          <a:p>
            <a:pPr>
              <a:lnSpc>
                <a:spcPct val="90000"/>
              </a:lnSpc>
              <a:buNone/>
              <a:defRPr/>
            </a:pPr>
            <a:r>
              <a:rPr lang="en-US" sz="3200"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8DD16-EA88-298C-8AEE-30D61009460D}"/>
              </a:ext>
            </a:extLst>
          </p:cNvPr>
          <p:cNvSpPr>
            <a:spLocks noGrp="1"/>
          </p:cNvSpPr>
          <p:nvPr>
            <p:ph idx="1"/>
          </p:nvPr>
        </p:nvSpPr>
        <p:spPr>
          <a:xfrm>
            <a:off x="523400" y="-21693"/>
            <a:ext cx="12232577" cy="7095792"/>
          </a:xfrm>
        </p:spPr>
        <p:txBody>
          <a:bodyPr/>
          <a:lstStyle/>
          <a:p>
            <a:r>
              <a:rPr lang="en-US" sz="3200" b="1" dirty="0">
                <a:solidFill>
                  <a:schemeClr val="tx1"/>
                </a:solidFill>
              </a:rPr>
              <a:t>Operating system</a:t>
            </a:r>
            <a:r>
              <a:rPr lang="en-US" sz="3200" dirty="0">
                <a:solidFill>
                  <a:schemeClr val="tx1"/>
                </a:solidFill>
              </a:rPr>
              <a:t>:-</a:t>
            </a:r>
            <a:r>
              <a:rPr lang="en-US" sz="3200" dirty="0"/>
              <a:t>Manages all the resources of the computer system Hardware and software.</a:t>
            </a:r>
          </a:p>
          <a:p>
            <a:endParaRPr lang="en-US" sz="3200" dirty="0"/>
          </a:p>
          <a:p>
            <a:endParaRPr lang="en-IN" dirty="0"/>
          </a:p>
        </p:txBody>
      </p:sp>
    </p:spTree>
    <p:extLst>
      <p:ext uri="{BB962C8B-B14F-4D97-AF65-F5344CB8AC3E}">
        <p14:creationId xmlns:p14="http://schemas.microsoft.com/office/powerpoint/2010/main" val="246412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A21AF65-5705-DD46-EE01-EC8044E0D513}"/>
              </a:ext>
            </a:extLst>
          </p:cNvPr>
          <p:cNvSpPr/>
          <p:nvPr/>
        </p:nvSpPr>
        <p:spPr>
          <a:xfrm>
            <a:off x="5346144" y="-96282"/>
            <a:ext cx="2592070" cy="931525"/>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Computer Programming Language</a:t>
            </a:r>
          </a:p>
        </p:txBody>
      </p:sp>
      <p:sp>
        <p:nvSpPr>
          <p:cNvPr id="13" name="Rectangle 12">
            <a:extLst>
              <a:ext uri="{FF2B5EF4-FFF2-40B4-BE49-F238E27FC236}">
                <a16:creationId xmlns:a16="http://schemas.microsoft.com/office/drawing/2014/main" id="{4FD995E5-0DCE-8FB1-F2BB-1F5D31C57E51}"/>
              </a:ext>
            </a:extLst>
          </p:cNvPr>
          <p:cNvSpPr/>
          <p:nvPr/>
        </p:nvSpPr>
        <p:spPr>
          <a:xfrm>
            <a:off x="3078083" y="1403945"/>
            <a:ext cx="2592070"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Low Level Language</a:t>
            </a:r>
          </a:p>
          <a:p>
            <a:pPr algn="ctr" eaLnBrk="1" hangingPunct="1">
              <a:defRPr/>
            </a:pPr>
            <a:r>
              <a:rPr lang="en-IN" sz="1913" dirty="0">
                <a:solidFill>
                  <a:srgbClr val="7030A0"/>
                </a:solidFill>
              </a:rPr>
              <a:t>L.L.L</a:t>
            </a:r>
          </a:p>
        </p:txBody>
      </p:sp>
      <p:sp>
        <p:nvSpPr>
          <p:cNvPr id="14" name="Rectangle 13">
            <a:extLst>
              <a:ext uri="{FF2B5EF4-FFF2-40B4-BE49-F238E27FC236}">
                <a16:creationId xmlns:a16="http://schemas.microsoft.com/office/drawing/2014/main" id="{8A85F6D5-47C5-A749-1A43-15C454B88D1F}"/>
              </a:ext>
            </a:extLst>
          </p:cNvPr>
          <p:cNvSpPr/>
          <p:nvPr/>
        </p:nvSpPr>
        <p:spPr>
          <a:xfrm>
            <a:off x="7695208" y="1403945"/>
            <a:ext cx="2592070"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High Level Language</a:t>
            </a:r>
          </a:p>
          <a:p>
            <a:pPr algn="ctr" eaLnBrk="1" hangingPunct="1">
              <a:defRPr/>
            </a:pPr>
            <a:r>
              <a:rPr lang="en-IN" sz="1913" dirty="0">
                <a:solidFill>
                  <a:srgbClr val="7030A0"/>
                </a:solidFill>
              </a:rPr>
              <a:t>H.L.L</a:t>
            </a:r>
          </a:p>
        </p:txBody>
      </p:sp>
      <p:sp>
        <p:nvSpPr>
          <p:cNvPr id="15" name="Rectangle 14">
            <a:extLst>
              <a:ext uri="{FF2B5EF4-FFF2-40B4-BE49-F238E27FC236}">
                <a16:creationId xmlns:a16="http://schemas.microsoft.com/office/drawing/2014/main" id="{FDC80A9A-A841-1146-E968-F791327EAE20}"/>
              </a:ext>
            </a:extLst>
          </p:cNvPr>
          <p:cNvSpPr/>
          <p:nvPr/>
        </p:nvSpPr>
        <p:spPr>
          <a:xfrm>
            <a:off x="1863051" y="3266996"/>
            <a:ext cx="2349063"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Machine Level Language ( M.L.L)</a:t>
            </a:r>
          </a:p>
        </p:txBody>
      </p:sp>
      <p:sp>
        <p:nvSpPr>
          <p:cNvPr id="16" name="Rectangle 15">
            <a:extLst>
              <a:ext uri="{FF2B5EF4-FFF2-40B4-BE49-F238E27FC236}">
                <a16:creationId xmlns:a16="http://schemas.microsoft.com/office/drawing/2014/main" id="{6CE4E4B9-7191-541C-CA6E-550C42AF4E02}"/>
              </a:ext>
            </a:extLst>
          </p:cNvPr>
          <p:cNvSpPr/>
          <p:nvPr/>
        </p:nvSpPr>
        <p:spPr>
          <a:xfrm>
            <a:off x="4779129" y="3266996"/>
            <a:ext cx="2430066"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Assembly Language</a:t>
            </a:r>
          </a:p>
        </p:txBody>
      </p:sp>
      <p:sp>
        <p:nvSpPr>
          <p:cNvPr id="17" name="Rectangle 16">
            <a:extLst>
              <a:ext uri="{FF2B5EF4-FFF2-40B4-BE49-F238E27FC236}">
                <a16:creationId xmlns:a16="http://schemas.microsoft.com/office/drawing/2014/main" id="{3737DC3E-3E39-9EBE-78D5-08171BEBF6A9}"/>
              </a:ext>
            </a:extLst>
          </p:cNvPr>
          <p:cNvSpPr/>
          <p:nvPr/>
        </p:nvSpPr>
        <p:spPr>
          <a:xfrm>
            <a:off x="7938214" y="3185993"/>
            <a:ext cx="2592070"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Translators</a:t>
            </a:r>
          </a:p>
        </p:txBody>
      </p:sp>
      <p:sp>
        <p:nvSpPr>
          <p:cNvPr id="18" name="Rectangle 17">
            <a:extLst>
              <a:ext uri="{FF2B5EF4-FFF2-40B4-BE49-F238E27FC236}">
                <a16:creationId xmlns:a16="http://schemas.microsoft.com/office/drawing/2014/main" id="{69CD976E-F765-9FB2-F985-D52749430F8C}"/>
              </a:ext>
            </a:extLst>
          </p:cNvPr>
          <p:cNvSpPr/>
          <p:nvPr/>
        </p:nvSpPr>
        <p:spPr>
          <a:xfrm>
            <a:off x="5508149" y="5049044"/>
            <a:ext cx="1701046"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Assembler</a:t>
            </a:r>
          </a:p>
        </p:txBody>
      </p:sp>
      <p:sp>
        <p:nvSpPr>
          <p:cNvPr id="19" name="Rectangle 18">
            <a:extLst>
              <a:ext uri="{FF2B5EF4-FFF2-40B4-BE49-F238E27FC236}">
                <a16:creationId xmlns:a16="http://schemas.microsoft.com/office/drawing/2014/main" id="{1A5852FE-2EA2-4B16-A141-339E6B3A1F6E}"/>
              </a:ext>
            </a:extLst>
          </p:cNvPr>
          <p:cNvSpPr/>
          <p:nvPr/>
        </p:nvSpPr>
        <p:spPr>
          <a:xfrm>
            <a:off x="7452201" y="5049044"/>
            <a:ext cx="1620044"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Compiler</a:t>
            </a:r>
          </a:p>
        </p:txBody>
      </p:sp>
      <p:sp>
        <p:nvSpPr>
          <p:cNvPr id="20" name="Rectangle 19">
            <a:extLst>
              <a:ext uri="{FF2B5EF4-FFF2-40B4-BE49-F238E27FC236}">
                <a16:creationId xmlns:a16="http://schemas.microsoft.com/office/drawing/2014/main" id="{C819B691-726E-C8CA-CBAD-D290A14C9341}"/>
              </a:ext>
            </a:extLst>
          </p:cNvPr>
          <p:cNvSpPr/>
          <p:nvPr/>
        </p:nvSpPr>
        <p:spPr>
          <a:xfrm>
            <a:off x="9396254" y="5049044"/>
            <a:ext cx="1620044" cy="891024"/>
          </a:xfrm>
          <a:prstGeom prst="rect">
            <a:avLst/>
          </a:prstGeom>
          <a:solidFill>
            <a:schemeClr val="accent1">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1913" dirty="0">
                <a:solidFill>
                  <a:srgbClr val="7030A0"/>
                </a:solidFill>
              </a:rPr>
              <a:t>Interpreter</a:t>
            </a:r>
          </a:p>
        </p:txBody>
      </p:sp>
      <p:cxnSp>
        <p:nvCxnSpPr>
          <p:cNvPr id="22" name="Straight Arrow Connector 21">
            <a:extLst>
              <a:ext uri="{FF2B5EF4-FFF2-40B4-BE49-F238E27FC236}">
                <a16:creationId xmlns:a16="http://schemas.microsoft.com/office/drawing/2014/main" id="{88AE9D70-74E9-D596-D50F-9A33E1A3FE7B}"/>
              </a:ext>
            </a:extLst>
          </p:cNvPr>
          <p:cNvCxnSpPr/>
          <p:nvPr/>
        </p:nvCxnSpPr>
        <p:spPr>
          <a:xfrm flipH="1">
            <a:off x="4779129" y="794746"/>
            <a:ext cx="1174532" cy="609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D6A6B94-223C-F26F-8469-59BB4F8C1571}"/>
              </a:ext>
            </a:extLst>
          </p:cNvPr>
          <p:cNvCxnSpPr/>
          <p:nvPr/>
        </p:nvCxnSpPr>
        <p:spPr>
          <a:xfrm>
            <a:off x="7654707" y="794746"/>
            <a:ext cx="850523" cy="60920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ABE6BCB-2379-E025-C282-CB16F144B942}"/>
              </a:ext>
            </a:extLst>
          </p:cNvPr>
          <p:cNvCxnSpPr/>
          <p:nvPr/>
        </p:nvCxnSpPr>
        <p:spPr>
          <a:xfrm>
            <a:off x="4050110" y="2294970"/>
            <a:ext cx="972026" cy="97202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DB13935-8A5B-CFCF-53D4-F42272343BE5}"/>
              </a:ext>
            </a:extLst>
          </p:cNvPr>
          <p:cNvCxnSpPr>
            <a:endCxn id="15" idx="0"/>
          </p:cNvCxnSpPr>
          <p:nvPr/>
        </p:nvCxnSpPr>
        <p:spPr>
          <a:xfrm rot="10800000" flipV="1">
            <a:off x="3037582" y="2294970"/>
            <a:ext cx="1012527" cy="97202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0FF21B-2083-E44F-C753-4D281D550443}"/>
              </a:ext>
            </a:extLst>
          </p:cNvPr>
          <p:cNvCxnSpPr>
            <a:stCxn id="14" idx="2"/>
          </p:cNvCxnSpPr>
          <p:nvPr/>
        </p:nvCxnSpPr>
        <p:spPr>
          <a:xfrm rot="5400000">
            <a:off x="8545732" y="2740485"/>
            <a:ext cx="891024" cy="337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1B8D201-5B5E-FB66-2978-17524977DFB5}"/>
              </a:ext>
            </a:extLst>
          </p:cNvPr>
          <p:cNvCxnSpPr/>
          <p:nvPr/>
        </p:nvCxnSpPr>
        <p:spPr>
          <a:xfrm rot="10800000" flipV="1">
            <a:off x="6966188" y="4077018"/>
            <a:ext cx="1458039" cy="972026"/>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E56CB8F-F8E5-6867-5FF2-367457779589}"/>
              </a:ext>
            </a:extLst>
          </p:cNvPr>
          <p:cNvCxnSpPr/>
          <p:nvPr/>
        </p:nvCxnSpPr>
        <p:spPr>
          <a:xfrm rot="5400000">
            <a:off x="8505230" y="4320024"/>
            <a:ext cx="972026" cy="486013"/>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6D1D92B-DAB9-FFBE-9972-87553915BA13}"/>
              </a:ext>
            </a:extLst>
          </p:cNvPr>
          <p:cNvCxnSpPr/>
          <p:nvPr/>
        </p:nvCxnSpPr>
        <p:spPr>
          <a:xfrm rot="16200000" flipH="1">
            <a:off x="9760764" y="4279523"/>
            <a:ext cx="972026" cy="567015"/>
          </a:xfrm>
          <a:prstGeom prst="straightConnector1">
            <a:avLst/>
          </a:prstGeom>
          <a:ln>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CC32151-4971-EA8F-55F7-CE739620A434}"/>
              </a:ext>
            </a:extLst>
          </p:cNvPr>
          <p:cNvSpPr>
            <a:spLocks noGrp="1" noChangeArrowheads="1"/>
          </p:cNvSpPr>
          <p:nvPr>
            <p:ph type="title"/>
          </p:nvPr>
        </p:nvSpPr>
        <p:spPr>
          <a:xfrm>
            <a:off x="2043618" y="-8530"/>
            <a:ext cx="8505230" cy="648018"/>
          </a:xfrm>
        </p:spPr>
        <p:txBody>
          <a:bodyPr rtlCol="0">
            <a:noAutofit/>
          </a:bodyPr>
          <a:lstStyle/>
          <a:p>
            <a:pPr>
              <a:defRPr/>
            </a:pPr>
            <a:r>
              <a:rPr lang="en-US" dirty="0">
                <a:solidFill>
                  <a:schemeClr val="accent2">
                    <a:lumMod val="75000"/>
                  </a:schemeClr>
                </a:solidFill>
              </a:rPr>
              <a:t>Machine Language</a:t>
            </a:r>
          </a:p>
        </p:txBody>
      </p:sp>
      <p:sp>
        <p:nvSpPr>
          <p:cNvPr id="8195" name="Rectangle 3">
            <a:extLst>
              <a:ext uri="{FF2B5EF4-FFF2-40B4-BE49-F238E27FC236}">
                <a16:creationId xmlns:a16="http://schemas.microsoft.com/office/drawing/2014/main" id="{E3F47379-05E9-112E-1D16-A97CBC359905}"/>
              </a:ext>
            </a:extLst>
          </p:cNvPr>
          <p:cNvSpPr>
            <a:spLocks noGrp="1" noChangeArrowheads="1"/>
          </p:cNvSpPr>
          <p:nvPr>
            <p:ph idx="1"/>
          </p:nvPr>
        </p:nvSpPr>
        <p:spPr>
          <a:xfrm>
            <a:off x="2025055" y="674926"/>
            <a:ext cx="8667234" cy="6156166"/>
          </a:xfrm>
        </p:spPr>
        <p:txBody>
          <a:bodyPr rtlCol="0">
            <a:normAutofit fontScale="92500" lnSpcReduction="20000"/>
          </a:bodyPr>
          <a:lstStyle/>
          <a:p>
            <a:pPr>
              <a:lnSpc>
                <a:spcPct val="80000"/>
              </a:lnSpc>
              <a:defRPr/>
            </a:pPr>
            <a:r>
              <a:rPr lang="en-US" altLang="en-US" sz="2551" dirty="0"/>
              <a:t>Computer can understand only machine level language which are in binary digits (0,1).</a:t>
            </a:r>
          </a:p>
          <a:p>
            <a:pPr>
              <a:lnSpc>
                <a:spcPct val="80000"/>
              </a:lnSpc>
              <a:defRPr/>
            </a:pPr>
            <a:endParaRPr lang="en-US" altLang="en-US" sz="2551" dirty="0"/>
          </a:p>
          <a:p>
            <a:pPr>
              <a:lnSpc>
                <a:spcPct val="80000"/>
              </a:lnSpc>
              <a:defRPr/>
            </a:pPr>
            <a:r>
              <a:rPr lang="en-US" altLang="en-US" sz="2551" dirty="0"/>
              <a:t>Writing a program in machine level language is difficult task because it is not easy for programmers to write instructions in binary code.</a:t>
            </a:r>
          </a:p>
          <a:p>
            <a:pPr>
              <a:lnSpc>
                <a:spcPct val="80000"/>
              </a:lnSpc>
              <a:defRPr/>
            </a:pPr>
            <a:endParaRPr lang="en-US" altLang="en-US" sz="2551" dirty="0"/>
          </a:p>
          <a:p>
            <a:pPr>
              <a:lnSpc>
                <a:spcPct val="80000"/>
              </a:lnSpc>
              <a:defRPr/>
            </a:pPr>
            <a:r>
              <a:rPr lang="en-US" altLang="en-US" sz="2551" dirty="0"/>
              <a:t>Machine level language is error-prone and its maintenance is very difficult.</a:t>
            </a:r>
          </a:p>
          <a:p>
            <a:pPr>
              <a:lnSpc>
                <a:spcPct val="80000"/>
              </a:lnSpc>
              <a:defRPr/>
            </a:pPr>
            <a:endParaRPr lang="en-US" altLang="en-US" sz="2551" dirty="0"/>
          </a:p>
          <a:p>
            <a:pPr>
              <a:lnSpc>
                <a:spcPct val="80000"/>
              </a:lnSpc>
              <a:defRPr/>
            </a:pPr>
            <a:r>
              <a:rPr lang="en-US" altLang="en-US" sz="2551" dirty="0"/>
              <a:t>Machine languages are almost impossible for humans to use they consist entirely of numbers ,while easily understood by computers it is the lowest level computer language</a:t>
            </a:r>
          </a:p>
          <a:p>
            <a:pPr>
              <a:lnSpc>
                <a:spcPct val="80000"/>
              </a:lnSpc>
              <a:defRPr/>
            </a:pPr>
            <a:endParaRPr lang="en-US" altLang="en-US" sz="2551" dirty="0"/>
          </a:p>
          <a:p>
            <a:pPr>
              <a:lnSpc>
                <a:spcPct val="80000"/>
              </a:lnSpc>
              <a:defRPr/>
            </a:pPr>
            <a:r>
              <a:rPr lang="en-US" altLang="en-US" sz="2551" dirty="0"/>
              <a:t>It is very difficult to develop a program in machine language. Because the code is written binary numbers. </a:t>
            </a:r>
          </a:p>
          <a:p>
            <a:pPr>
              <a:lnSpc>
                <a:spcPct val="80000"/>
              </a:lnSpc>
              <a:buNone/>
              <a:defRPr/>
            </a:pPr>
            <a:r>
              <a:rPr lang="en-US" altLang="en-US" sz="2551" dirty="0"/>
              <a:t>   </a:t>
            </a:r>
          </a:p>
          <a:p>
            <a:pPr>
              <a:lnSpc>
                <a:spcPct val="80000"/>
              </a:lnSpc>
              <a:buNone/>
              <a:defRPr/>
            </a:pPr>
            <a:r>
              <a:rPr lang="en-US" altLang="en-US" sz="2976" dirty="0"/>
              <a:t> </a:t>
            </a:r>
          </a:p>
          <a:p>
            <a:pPr>
              <a:lnSpc>
                <a:spcPct val="80000"/>
              </a:lnSpc>
              <a:defRPr/>
            </a:pPr>
            <a:endParaRPr lang="en-US" altLang="en-US" sz="2976"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E94C270-D5D6-0B47-33B4-FC5B62D64E22}"/>
              </a:ext>
            </a:extLst>
          </p:cNvPr>
          <p:cNvSpPr>
            <a:spLocks noGrp="1" noChangeArrowheads="1"/>
          </p:cNvSpPr>
          <p:nvPr>
            <p:ph type="title"/>
          </p:nvPr>
        </p:nvSpPr>
        <p:spPr>
          <a:xfrm>
            <a:off x="2217435" y="-175597"/>
            <a:ext cx="8748236" cy="1215033"/>
          </a:xfrm>
        </p:spPr>
        <p:txBody>
          <a:bodyPr rtlCol="0"/>
          <a:lstStyle/>
          <a:p>
            <a:pPr>
              <a:defRPr/>
            </a:pPr>
            <a:r>
              <a:rPr lang="en-US" dirty="0">
                <a:solidFill>
                  <a:schemeClr val="accent2">
                    <a:lumMod val="75000"/>
                  </a:schemeClr>
                </a:solidFill>
              </a:rPr>
              <a:t>Assembly Language</a:t>
            </a:r>
          </a:p>
        </p:txBody>
      </p:sp>
      <p:sp>
        <p:nvSpPr>
          <p:cNvPr id="14339" name="Rectangle 3">
            <a:extLst>
              <a:ext uri="{FF2B5EF4-FFF2-40B4-BE49-F238E27FC236}">
                <a16:creationId xmlns:a16="http://schemas.microsoft.com/office/drawing/2014/main" id="{2D603FF1-6CD5-B427-14B0-24D2FFD8D6DD}"/>
              </a:ext>
            </a:extLst>
          </p:cNvPr>
          <p:cNvSpPr>
            <a:spLocks noGrp="1" noChangeArrowheads="1"/>
          </p:cNvSpPr>
          <p:nvPr>
            <p:ph idx="1"/>
          </p:nvPr>
        </p:nvSpPr>
        <p:spPr>
          <a:xfrm>
            <a:off x="2187059" y="431919"/>
            <a:ext cx="9153247" cy="8181221"/>
          </a:xfrm>
        </p:spPr>
        <p:txBody>
          <a:bodyPr/>
          <a:lstStyle/>
          <a:p>
            <a:pPr eaLnBrk="1" hangingPunct="1"/>
            <a:r>
              <a:rPr lang="en-US" altLang="en-US" sz="2976"/>
              <a:t>The difficulties in faced in machine level language were reduced to some extent by using a modified form of machine level language called assembly language .</a:t>
            </a:r>
          </a:p>
          <a:p>
            <a:pPr eaLnBrk="1" hangingPunct="1"/>
            <a:endParaRPr lang="en-US" altLang="en-US" sz="2976"/>
          </a:p>
          <a:p>
            <a:pPr eaLnBrk="1" hangingPunct="1"/>
            <a:r>
              <a:rPr lang="en-US" altLang="en-US" sz="2976"/>
              <a:t>In assembly language instructions are given in English like words (Symbolic representation called Mnemonics ) such as ADD ,SUB, COMP,MOV etc .So it is easier to write and understand assembly programs.</a:t>
            </a:r>
          </a:p>
          <a:p>
            <a:pPr eaLnBrk="1" hangingPunct="1">
              <a:buFontTx/>
              <a:buNone/>
            </a:pPr>
            <a:r>
              <a:rPr lang="en-US" altLang="en-US" sz="2976"/>
              <a:t>       e . g    A add B = C</a:t>
            </a:r>
          </a:p>
          <a:p>
            <a:pPr eaLnBrk="1" hangingPunct="1"/>
            <a:r>
              <a:rPr lang="en-US" altLang="en-US" sz="2976"/>
              <a:t>Assembly language programs must be translated into machine language.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2D3744E1-3844-30DE-CA9F-99E805BC1B21}"/>
              </a:ext>
            </a:extLst>
          </p:cNvPr>
          <p:cNvSpPr>
            <a:spLocks noGrp="1"/>
          </p:cNvSpPr>
          <p:nvPr>
            <p:ph idx="1"/>
          </p:nvPr>
        </p:nvSpPr>
        <p:spPr>
          <a:xfrm>
            <a:off x="2187059" y="188912"/>
            <a:ext cx="9153247" cy="6318171"/>
          </a:xfrm>
        </p:spPr>
        <p:txBody>
          <a:bodyPr rtlCol="0">
            <a:normAutofit fontScale="92500" lnSpcReduction="10000"/>
          </a:bodyPr>
          <a:lstStyle/>
          <a:p>
            <a:pPr>
              <a:defRPr/>
            </a:pPr>
            <a:r>
              <a:rPr lang="en-US" altLang="en-US" sz="2976" dirty="0"/>
              <a:t>The translator that is used for translating  Assembly to Machine Level language  is called “</a:t>
            </a:r>
            <a:r>
              <a:rPr lang="en-US" altLang="en-US" sz="3721" dirty="0"/>
              <a:t>Assembler</a:t>
            </a:r>
            <a:r>
              <a:rPr lang="en-US" altLang="en-US" sz="2976" dirty="0"/>
              <a:t>”.</a:t>
            </a:r>
          </a:p>
          <a:p>
            <a:pPr>
              <a:defRPr/>
            </a:pPr>
            <a:endParaRPr lang="en-US" altLang="en-US" sz="2976" dirty="0"/>
          </a:p>
          <a:p>
            <a:pPr>
              <a:defRPr/>
            </a:pPr>
            <a:r>
              <a:rPr lang="en-US" altLang="en-US" sz="2976" dirty="0"/>
              <a:t>In assembly language ,data is stored in computer registers and each computer has different set of registers.</a:t>
            </a:r>
          </a:p>
          <a:p>
            <a:pPr>
              <a:defRPr/>
            </a:pPr>
            <a:endParaRPr lang="en-US" altLang="en-US" sz="2976" dirty="0"/>
          </a:p>
          <a:p>
            <a:pPr>
              <a:defRPr/>
            </a:pPr>
            <a:r>
              <a:rPr lang="en-US" altLang="en-US" sz="2976" dirty="0"/>
              <a:t>Thus the assembly language program is also not portable .</a:t>
            </a:r>
          </a:p>
          <a:p>
            <a:pPr>
              <a:defRPr/>
            </a:pPr>
            <a:endParaRPr lang="en-US" altLang="en-US" sz="2976" dirty="0"/>
          </a:p>
          <a:p>
            <a:pPr>
              <a:defRPr/>
            </a:pPr>
            <a:r>
              <a:rPr lang="en-US" altLang="en-US" sz="2976" dirty="0"/>
              <a:t>Since the low level languages are related with the hardware. </a:t>
            </a:r>
          </a:p>
          <a:p>
            <a:pPr>
              <a:buNone/>
              <a:defRPr/>
            </a:pPr>
            <a:r>
              <a:rPr lang="en-US" altLang="en-US" dirty="0">
                <a:solidFill>
                  <a:schemeClr val="tx1">
                    <a:lumMod val="75000"/>
                    <a:lumOff val="25000"/>
                  </a:schemeClr>
                </a:solidFill>
              </a:rPr>
              <a:t>  </a:t>
            </a:r>
          </a:p>
          <a:p>
            <a:pPr>
              <a:defRPr/>
            </a:pPr>
            <a:endParaRPr lang="en-IN" altLang="en-US" dirty="0">
              <a:solidFill>
                <a:schemeClr val="tx1">
                  <a:lumMod val="75000"/>
                  <a:lumOff val="25000"/>
                </a:schemeClr>
              </a:solidFill>
            </a:endParaRP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182</TotalTime>
  <Words>851</Words>
  <Application>Microsoft Office PowerPoint</Application>
  <PresentationFormat>Custom</PresentationFormat>
  <Paragraphs>113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Wingdings</vt:lpstr>
      <vt:lpstr>Wingdings 3</vt:lpstr>
      <vt:lpstr>Wisp</vt:lpstr>
      <vt:lpstr>Language introduction</vt:lpstr>
      <vt:lpstr>Computer Programming language</vt:lpstr>
      <vt:lpstr>PowerPoint Presentation</vt:lpstr>
      <vt:lpstr>PowerPoint Presentation</vt:lpstr>
      <vt:lpstr>PowerPoint Presentation</vt:lpstr>
      <vt:lpstr>PowerPoint Presentation</vt:lpstr>
      <vt:lpstr>Machine Language</vt:lpstr>
      <vt:lpstr>Assembly Language</vt:lpstr>
      <vt:lpstr>PowerPoint Presentation</vt:lpstr>
      <vt:lpstr>High level language</vt:lpstr>
      <vt:lpstr>PowerPoint Presentation</vt:lpstr>
      <vt:lpstr>Translators</vt:lpstr>
      <vt:lpstr>Types of Translators</vt:lpstr>
      <vt:lpstr>Assembler</vt:lpstr>
      <vt:lpstr>Compiler</vt:lpstr>
      <vt:lpstr>Interpreter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ramakumar patchilla</dc:creator>
  <cp:lastModifiedBy>ramakumar patchilla</cp:lastModifiedBy>
  <cp:revision>18</cp:revision>
  <dcterms:created xsi:type="dcterms:W3CDTF">2024-09-04T01:16:39Z</dcterms:created>
  <dcterms:modified xsi:type="dcterms:W3CDTF">2024-11-07T02:01:06Z</dcterms:modified>
</cp:coreProperties>
</file>