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89" r:id="rId2"/>
    <p:sldId id="288"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4FF64A-3A73-40A3-BA9D-F90574366F04}"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ABC16-EB36-408C-AE47-A7BEB74B0042}" type="slidenum">
              <a:rPr lang="en-IN" smtClean="0"/>
              <a:t>‹#›</a:t>
            </a:fld>
            <a:endParaRPr lang="en-IN"/>
          </a:p>
        </p:txBody>
      </p:sp>
    </p:spTree>
    <p:extLst>
      <p:ext uri="{BB962C8B-B14F-4D97-AF65-F5344CB8AC3E}">
        <p14:creationId xmlns:p14="http://schemas.microsoft.com/office/powerpoint/2010/main" val="381452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FF64A-3A73-40A3-BA9D-F90574366F04}"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ABC16-EB36-408C-AE47-A7BEB74B0042}" type="slidenum">
              <a:rPr lang="en-IN" smtClean="0"/>
              <a:t>‹#›</a:t>
            </a:fld>
            <a:endParaRPr lang="en-IN"/>
          </a:p>
        </p:txBody>
      </p:sp>
    </p:spTree>
    <p:extLst>
      <p:ext uri="{BB962C8B-B14F-4D97-AF65-F5344CB8AC3E}">
        <p14:creationId xmlns:p14="http://schemas.microsoft.com/office/powerpoint/2010/main" val="1171575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FF64A-3A73-40A3-BA9D-F90574366F04}"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ABC16-EB36-408C-AE47-A7BEB74B004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4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FF64A-3A73-40A3-BA9D-F90574366F04}"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ABC16-EB36-408C-AE47-A7BEB74B0042}" type="slidenum">
              <a:rPr lang="en-IN" smtClean="0"/>
              <a:t>‹#›</a:t>
            </a:fld>
            <a:endParaRPr lang="en-IN"/>
          </a:p>
        </p:txBody>
      </p:sp>
    </p:spTree>
    <p:extLst>
      <p:ext uri="{BB962C8B-B14F-4D97-AF65-F5344CB8AC3E}">
        <p14:creationId xmlns:p14="http://schemas.microsoft.com/office/powerpoint/2010/main" val="881545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FF64A-3A73-40A3-BA9D-F90574366F04}"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ABC16-EB36-408C-AE47-A7BEB74B004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5452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FF64A-3A73-40A3-BA9D-F90574366F04}"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ABC16-EB36-408C-AE47-A7BEB74B0042}" type="slidenum">
              <a:rPr lang="en-IN" smtClean="0"/>
              <a:t>‹#›</a:t>
            </a:fld>
            <a:endParaRPr lang="en-IN"/>
          </a:p>
        </p:txBody>
      </p:sp>
    </p:spTree>
    <p:extLst>
      <p:ext uri="{BB962C8B-B14F-4D97-AF65-F5344CB8AC3E}">
        <p14:creationId xmlns:p14="http://schemas.microsoft.com/office/powerpoint/2010/main" val="3701564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FF64A-3A73-40A3-BA9D-F90574366F04}"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ABC16-EB36-408C-AE47-A7BEB74B0042}" type="slidenum">
              <a:rPr lang="en-IN" smtClean="0"/>
              <a:t>‹#›</a:t>
            </a:fld>
            <a:endParaRPr lang="en-IN"/>
          </a:p>
        </p:txBody>
      </p:sp>
    </p:spTree>
    <p:extLst>
      <p:ext uri="{BB962C8B-B14F-4D97-AF65-F5344CB8AC3E}">
        <p14:creationId xmlns:p14="http://schemas.microsoft.com/office/powerpoint/2010/main" val="3779190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FF64A-3A73-40A3-BA9D-F90574366F04}"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ABC16-EB36-408C-AE47-A7BEB74B0042}" type="slidenum">
              <a:rPr lang="en-IN" smtClean="0"/>
              <a:t>‹#›</a:t>
            </a:fld>
            <a:endParaRPr lang="en-IN"/>
          </a:p>
        </p:txBody>
      </p:sp>
    </p:spTree>
    <p:extLst>
      <p:ext uri="{BB962C8B-B14F-4D97-AF65-F5344CB8AC3E}">
        <p14:creationId xmlns:p14="http://schemas.microsoft.com/office/powerpoint/2010/main" val="357804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4FF64A-3A73-40A3-BA9D-F90574366F04}"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ABC16-EB36-408C-AE47-A7BEB74B0042}" type="slidenum">
              <a:rPr lang="en-IN" smtClean="0"/>
              <a:t>‹#›</a:t>
            </a:fld>
            <a:endParaRPr lang="en-IN"/>
          </a:p>
        </p:txBody>
      </p:sp>
    </p:spTree>
    <p:extLst>
      <p:ext uri="{BB962C8B-B14F-4D97-AF65-F5344CB8AC3E}">
        <p14:creationId xmlns:p14="http://schemas.microsoft.com/office/powerpoint/2010/main" val="421979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FF64A-3A73-40A3-BA9D-F90574366F04}"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9ABC16-EB36-408C-AE47-A7BEB74B0042}" type="slidenum">
              <a:rPr lang="en-IN" smtClean="0"/>
              <a:t>‹#›</a:t>
            </a:fld>
            <a:endParaRPr lang="en-IN"/>
          </a:p>
        </p:txBody>
      </p:sp>
    </p:spTree>
    <p:extLst>
      <p:ext uri="{BB962C8B-B14F-4D97-AF65-F5344CB8AC3E}">
        <p14:creationId xmlns:p14="http://schemas.microsoft.com/office/powerpoint/2010/main" val="1761504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4FF64A-3A73-40A3-BA9D-F90574366F04}"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ABC16-EB36-408C-AE47-A7BEB74B0042}" type="slidenum">
              <a:rPr lang="en-IN" smtClean="0"/>
              <a:t>‹#›</a:t>
            </a:fld>
            <a:endParaRPr lang="en-IN"/>
          </a:p>
        </p:txBody>
      </p:sp>
    </p:spTree>
    <p:extLst>
      <p:ext uri="{BB962C8B-B14F-4D97-AF65-F5344CB8AC3E}">
        <p14:creationId xmlns:p14="http://schemas.microsoft.com/office/powerpoint/2010/main" val="142550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4FF64A-3A73-40A3-BA9D-F90574366F04}" type="datetimeFigureOut">
              <a:rPr lang="en-IN" smtClean="0"/>
              <a:t>07-11-2024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9ABC16-EB36-408C-AE47-A7BEB74B0042}" type="slidenum">
              <a:rPr lang="en-IN" smtClean="0"/>
              <a:t>‹#›</a:t>
            </a:fld>
            <a:endParaRPr lang="en-IN"/>
          </a:p>
        </p:txBody>
      </p:sp>
    </p:spTree>
    <p:extLst>
      <p:ext uri="{BB962C8B-B14F-4D97-AF65-F5344CB8AC3E}">
        <p14:creationId xmlns:p14="http://schemas.microsoft.com/office/powerpoint/2010/main" val="278433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4FF64A-3A73-40A3-BA9D-F90574366F04}" type="datetimeFigureOut">
              <a:rPr lang="en-IN" smtClean="0"/>
              <a:t>07-11-2024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9ABC16-EB36-408C-AE47-A7BEB74B0042}" type="slidenum">
              <a:rPr lang="en-IN" smtClean="0"/>
              <a:t>‹#›</a:t>
            </a:fld>
            <a:endParaRPr lang="en-IN"/>
          </a:p>
        </p:txBody>
      </p:sp>
    </p:spTree>
    <p:extLst>
      <p:ext uri="{BB962C8B-B14F-4D97-AF65-F5344CB8AC3E}">
        <p14:creationId xmlns:p14="http://schemas.microsoft.com/office/powerpoint/2010/main" val="605773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FF64A-3A73-40A3-BA9D-F90574366F04}" type="datetimeFigureOut">
              <a:rPr lang="en-IN" smtClean="0"/>
              <a:t>07-11-2024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9ABC16-EB36-408C-AE47-A7BEB74B0042}" type="slidenum">
              <a:rPr lang="en-IN" smtClean="0"/>
              <a:t>‹#›</a:t>
            </a:fld>
            <a:endParaRPr lang="en-IN"/>
          </a:p>
        </p:txBody>
      </p:sp>
    </p:spTree>
    <p:extLst>
      <p:ext uri="{BB962C8B-B14F-4D97-AF65-F5344CB8AC3E}">
        <p14:creationId xmlns:p14="http://schemas.microsoft.com/office/powerpoint/2010/main" val="3690275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4FF64A-3A73-40A3-BA9D-F90574366F04}"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ABC16-EB36-408C-AE47-A7BEB74B0042}" type="slidenum">
              <a:rPr lang="en-IN" smtClean="0"/>
              <a:t>‹#›</a:t>
            </a:fld>
            <a:endParaRPr lang="en-IN"/>
          </a:p>
        </p:txBody>
      </p:sp>
    </p:spTree>
    <p:extLst>
      <p:ext uri="{BB962C8B-B14F-4D97-AF65-F5344CB8AC3E}">
        <p14:creationId xmlns:p14="http://schemas.microsoft.com/office/powerpoint/2010/main" val="1435959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4FF64A-3A73-40A3-BA9D-F90574366F04}"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9ABC16-EB36-408C-AE47-A7BEB74B0042}" type="slidenum">
              <a:rPr lang="en-IN" smtClean="0"/>
              <a:t>‹#›</a:t>
            </a:fld>
            <a:endParaRPr lang="en-IN"/>
          </a:p>
        </p:txBody>
      </p:sp>
    </p:spTree>
    <p:extLst>
      <p:ext uri="{BB962C8B-B14F-4D97-AF65-F5344CB8AC3E}">
        <p14:creationId xmlns:p14="http://schemas.microsoft.com/office/powerpoint/2010/main" val="3524273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4FF64A-3A73-40A3-BA9D-F90574366F04}" type="datetimeFigureOut">
              <a:rPr lang="en-IN" smtClean="0"/>
              <a:t>07-11-2024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9ABC16-EB36-408C-AE47-A7BEB74B0042}" type="slidenum">
              <a:rPr lang="en-IN" smtClean="0"/>
              <a:t>‹#›</a:t>
            </a:fld>
            <a:endParaRPr lang="en-IN"/>
          </a:p>
        </p:txBody>
      </p:sp>
    </p:spTree>
    <p:extLst>
      <p:ext uri="{BB962C8B-B14F-4D97-AF65-F5344CB8AC3E}">
        <p14:creationId xmlns:p14="http://schemas.microsoft.com/office/powerpoint/2010/main" val="6753936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EF968A-3C83-D02D-40EB-30D732A6AD94}"/>
              </a:ext>
            </a:extLst>
          </p:cNvPr>
          <p:cNvSpPr>
            <a:spLocks noGrp="1"/>
          </p:cNvSpPr>
          <p:nvPr>
            <p:ph type="title"/>
          </p:nvPr>
        </p:nvSpPr>
        <p:spPr/>
        <p:txBody>
          <a:bodyPr/>
          <a:lstStyle/>
          <a:p>
            <a:pPr algn="ctr"/>
            <a:r>
              <a:rPr lang="en-US" b="1" dirty="0">
                <a:latin typeface="Arial Black" panose="020B0A04020102020204" pitchFamily="34" charset="0"/>
              </a:rPr>
              <a:t>Python Introduction</a:t>
            </a:r>
            <a:endParaRPr lang="en-IN" b="1" dirty="0">
              <a:latin typeface="Arial Black" panose="020B0A04020102020204" pitchFamily="34" charset="0"/>
            </a:endParaRPr>
          </a:p>
        </p:txBody>
      </p:sp>
    </p:spTree>
    <p:extLst>
      <p:ext uri="{BB962C8B-B14F-4D97-AF65-F5344CB8AC3E}">
        <p14:creationId xmlns:p14="http://schemas.microsoft.com/office/powerpoint/2010/main" val="97415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54A39-D7DE-1DCD-9A30-9CF01FB080AB}"/>
              </a:ext>
            </a:extLst>
          </p:cNvPr>
          <p:cNvSpPr>
            <a:spLocks noGrp="1"/>
          </p:cNvSpPr>
          <p:nvPr>
            <p:ph idx="1"/>
          </p:nvPr>
        </p:nvSpPr>
        <p:spPr/>
        <p:txBody>
          <a:bodyPr/>
          <a:lstStyle/>
          <a:p>
            <a:r>
              <a:rPr lang="en-US" dirty="0"/>
              <a:t>11. Extensive Library: Python has a rich inbuilt library. Being a programmer we can use this library directly and we are not responsible to implement the functionality. etc... </a:t>
            </a:r>
          </a:p>
          <a:p>
            <a:r>
              <a:rPr lang="en-US" dirty="0"/>
              <a:t>Limitations of Python: </a:t>
            </a:r>
          </a:p>
          <a:p>
            <a:pPr marL="0" indent="0">
              <a:buNone/>
            </a:pPr>
            <a:r>
              <a:rPr lang="en-US" dirty="0"/>
              <a:t>1. Performance wise not up to the mark </a:t>
            </a:r>
            <a:r>
              <a:rPr lang="en-US" dirty="0" err="1"/>
              <a:t>b'z</a:t>
            </a:r>
            <a:r>
              <a:rPr lang="en-US" dirty="0"/>
              <a:t> it is interpreted language. 2. Not using for mobile Applications</a:t>
            </a:r>
            <a:endParaRPr lang="en-IN" dirty="0"/>
          </a:p>
        </p:txBody>
      </p:sp>
    </p:spTree>
    <p:extLst>
      <p:ext uri="{BB962C8B-B14F-4D97-AF65-F5344CB8AC3E}">
        <p14:creationId xmlns:p14="http://schemas.microsoft.com/office/powerpoint/2010/main" val="2457760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93BE52-0EA2-1901-225C-DBF2D8C86A2B}"/>
              </a:ext>
            </a:extLst>
          </p:cNvPr>
          <p:cNvSpPr>
            <a:spLocks noGrp="1"/>
          </p:cNvSpPr>
          <p:nvPr>
            <p:ph idx="1"/>
          </p:nvPr>
        </p:nvSpPr>
        <p:spPr>
          <a:xfrm>
            <a:off x="838200" y="601736"/>
            <a:ext cx="10515600" cy="5728726"/>
          </a:xfrm>
        </p:spPr>
        <p:txBody>
          <a:bodyPr>
            <a:normAutofit/>
          </a:bodyPr>
          <a:lstStyle/>
          <a:p>
            <a:r>
              <a:rPr lang="en-US" dirty="0"/>
              <a:t>Flavors of Python: </a:t>
            </a:r>
          </a:p>
          <a:p>
            <a:r>
              <a:rPr lang="en-US" dirty="0"/>
              <a:t>1.CPython: It is the standard flavor of Python. It can be used to work with C </a:t>
            </a:r>
            <a:r>
              <a:rPr lang="en-US" dirty="0" err="1"/>
              <a:t>lanugage</a:t>
            </a:r>
            <a:r>
              <a:rPr lang="en-US" dirty="0"/>
              <a:t> Applications </a:t>
            </a:r>
          </a:p>
          <a:p>
            <a:r>
              <a:rPr lang="en-US" dirty="0"/>
              <a:t>2. </a:t>
            </a:r>
            <a:r>
              <a:rPr lang="en-US" dirty="0" err="1"/>
              <a:t>Jython</a:t>
            </a:r>
            <a:r>
              <a:rPr lang="en-US" dirty="0"/>
              <a:t> or </a:t>
            </a:r>
            <a:r>
              <a:rPr lang="en-US" dirty="0" err="1"/>
              <a:t>JPython</a:t>
            </a:r>
            <a:r>
              <a:rPr lang="en-US" dirty="0"/>
              <a:t>: It is for Java Applications. It can run on JVM </a:t>
            </a:r>
          </a:p>
          <a:p>
            <a:r>
              <a:rPr lang="en-US" dirty="0"/>
              <a:t>3. </a:t>
            </a:r>
            <a:r>
              <a:rPr lang="en-US" dirty="0" err="1"/>
              <a:t>IronPython</a:t>
            </a:r>
            <a:r>
              <a:rPr lang="en-US" dirty="0"/>
              <a:t>: It is for </a:t>
            </a:r>
            <a:r>
              <a:rPr lang="en-US" dirty="0" err="1"/>
              <a:t>C#.Net</a:t>
            </a:r>
            <a:r>
              <a:rPr lang="en-US" dirty="0"/>
              <a:t> platform </a:t>
            </a:r>
          </a:p>
          <a:p>
            <a:r>
              <a:rPr lang="en-US" dirty="0"/>
              <a:t>4.PyPy: The main advantage of </a:t>
            </a:r>
            <a:r>
              <a:rPr lang="en-US" dirty="0" err="1"/>
              <a:t>PyPy</a:t>
            </a:r>
            <a:r>
              <a:rPr lang="en-US" dirty="0"/>
              <a:t> is performance will be improved because JIT compiler is available inside PVM. </a:t>
            </a:r>
          </a:p>
          <a:p>
            <a:r>
              <a:rPr lang="en-US" dirty="0"/>
              <a:t>5.RubyPython For Ruby Platforms</a:t>
            </a:r>
          </a:p>
          <a:p>
            <a:r>
              <a:rPr lang="en-US" dirty="0"/>
              <a:t> 6. </a:t>
            </a:r>
            <a:r>
              <a:rPr lang="en-US" dirty="0" err="1"/>
              <a:t>AnacondaPython</a:t>
            </a:r>
            <a:r>
              <a:rPr lang="en-US" dirty="0"/>
              <a:t> It is specially designed for handling large volume of data processing. </a:t>
            </a:r>
          </a:p>
          <a:p>
            <a:endParaRPr lang="en-IN" dirty="0"/>
          </a:p>
        </p:txBody>
      </p:sp>
    </p:spTree>
    <p:extLst>
      <p:ext uri="{BB962C8B-B14F-4D97-AF65-F5344CB8AC3E}">
        <p14:creationId xmlns:p14="http://schemas.microsoft.com/office/powerpoint/2010/main" val="267974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F2BE3-AE5A-2BEB-25D6-13F699D9A1CE}"/>
              </a:ext>
            </a:extLst>
          </p:cNvPr>
          <p:cNvSpPr>
            <a:spLocks noGrp="1"/>
          </p:cNvSpPr>
          <p:nvPr>
            <p:ph idx="1"/>
          </p:nvPr>
        </p:nvSpPr>
        <p:spPr/>
        <p:txBody>
          <a:bodyPr/>
          <a:lstStyle/>
          <a:p>
            <a:r>
              <a:rPr lang="en-IN" dirty="0"/>
              <a:t>Python Versions: </a:t>
            </a:r>
          </a:p>
          <a:p>
            <a:r>
              <a:rPr lang="en-IN" dirty="0"/>
              <a:t>Python 1.0V introduced in Jan 1994 </a:t>
            </a:r>
          </a:p>
          <a:p>
            <a:r>
              <a:rPr lang="en-IN" dirty="0"/>
              <a:t>Python 2.0V introduced in October 2000 </a:t>
            </a:r>
          </a:p>
          <a:p>
            <a:r>
              <a:rPr lang="en-IN" dirty="0"/>
              <a:t>Python 3.0V introduced in December 2008 Note:</a:t>
            </a:r>
          </a:p>
          <a:p>
            <a:r>
              <a:rPr lang="en-IN" dirty="0"/>
              <a:t> Python 3 won't provide backward compatibility to Python2 </a:t>
            </a:r>
            <a:r>
              <a:rPr lang="en-IN" dirty="0" err="1"/>
              <a:t>i.e</a:t>
            </a:r>
            <a:r>
              <a:rPr lang="en-IN" dirty="0"/>
              <a:t> there is no guarantee that Python2 programs will run in Python3. </a:t>
            </a:r>
          </a:p>
          <a:p>
            <a:r>
              <a:rPr lang="en-IN" dirty="0"/>
              <a:t>Current versions Python 3.6.1 Python 2.7.13</a:t>
            </a:r>
          </a:p>
        </p:txBody>
      </p:sp>
    </p:spTree>
    <p:extLst>
      <p:ext uri="{BB962C8B-B14F-4D97-AF65-F5344CB8AC3E}">
        <p14:creationId xmlns:p14="http://schemas.microsoft.com/office/powerpoint/2010/main" val="275731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3DD4E9-E2CF-381D-2C6F-C4682BDEA5B4}"/>
              </a:ext>
            </a:extLst>
          </p:cNvPr>
          <p:cNvSpPr>
            <a:spLocks noGrp="1"/>
          </p:cNvSpPr>
          <p:nvPr>
            <p:ph type="title"/>
          </p:nvPr>
        </p:nvSpPr>
        <p:spPr/>
        <p:txBody>
          <a:bodyPr/>
          <a:lstStyle/>
          <a:p>
            <a:pPr algn="ctr"/>
            <a:r>
              <a:rPr lang="en-US" b="1" dirty="0"/>
              <a:t>Python Introduction</a:t>
            </a:r>
            <a:endParaRPr lang="en-IN" b="1" dirty="0"/>
          </a:p>
        </p:txBody>
      </p:sp>
      <p:pic>
        <p:nvPicPr>
          <p:cNvPr id="5" name="Content Placeholder 4">
            <a:extLst>
              <a:ext uri="{FF2B5EF4-FFF2-40B4-BE49-F238E27FC236}">
                <a16:creationId xmlns:a16="http://schemas.microsoft.com/office/drawing/2014/main" id="{913E980B-3654-7DAA-0DFE-1C2061CEEF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74" y="112543"/>
            <a:ext cx="12421771" cy="6745458"/>
          </a:xfrm>
        </p:spPr>
      </p:pic>
    </p:spTree>
    <p:extLst>
      <p:ext uri="{BB962C8B-B14F-4D97-AF65-F5344CB8AC3E}">
        <p14:creationId xmlns:p14="http://schemas.microsoft.com/office/powerpoint/2010/main" val="4273801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63FE91-53D7-230C-D88A-00163B7F4813}"/>
              </a:ext>
            </a:extLst>
          </p:cNvPr>
          <p:cNvSpPr>
            <a:spLocks noGrp="1"/>
          </p:cNvSpPr>
          <p:nvPr>
            <p:ph type="title"/>
          </p:nvPr>
        </p:nvSpPr>
        <p:spPr/>
        <p:txBody>
          <a:bodyPr/>
          <a:lstStyle/>
          <a:p>
            <a:pPr algn="ctr"/>
            <a:r>
              <a:rPr lang="en-IN" dirty="0"/>
              <a:t> </a:t>
            </a:r>
          </a:p>
        </p:txBody>
      </p:sp>
      <p:sp>
        <p:nvSpPr>
          <p:cNvPr id="4" name="Content Placeholder 3">
            <a:extLst>
              <a:ext uri="{FF2B5EF4-FFF2-40B4-BE49-F238E27FC236}">
                <a16:creationId xmlns:a16="http://schemas.microsoft.com/office/drawing/2014/main" id="{BA205726-EBEB-2352-4796-EF3DC27CBC04}"/>
              </a:ext>
            </a:extLst>
          </p:cNvPr>
          <p:cNvSpPr>
            <a:spLocks noGrp="1"/>
          </p:cNvSpPr>
          <p:nvPr>
            <p:ph idx="1"/>
          </p:nvPr>
        </p:nvSpPr>
        <p:spPr>
          <a:xfrm>
            <a:off x="838200" y="858129"/>
            <a:ext cx="10515600" cy="5318834"/>
          </a:xfrm>
        </p:spPr>
        <p:txBody>
          <a:bodyPr/>
          <a:lstStyle/>
          <a:p>
            <a:pPr marL="0" indent="0">
              <a:buNone/>
            </a:pPr>
            <a:r>
              <a:rPr lang="en-US" dirty="0"/>
              <a:t> </a:t>
            </a:r>
          </a:p>
          <a:p>
            <a:r>
              <a:rPr lang="en-US" dirty="0"/>
              <a:t> Python is a general purpose high level programming language.</a:t>
            </a:r>
          </a:p>
          <a:p>
            <a:r>
              <a:rPr lang="en-US" dirty="0"/>
              <a:t> Python was developed by Guido Van </a:t>
            </a:r>
            <a:r>
              <a:rPr lang="en-US" dirty="0" err="1"/>
              <a:t>Rossam</a:t>
            </a:r>
            <a:r>
              <a:rPr lang="en-US" dirty="0"/>
              <a:t> in 1989 while working at National Research Institute at Netherlands.  </a:t>
            </a:r>
          </a:p>
          <a:p>
            <a:r>
              <a:rPr lang="en-US" dirty="0"/>
              <a:t>But officially Python was made available to public in 1991. The official Date of Birth for Python is : Feb 20th 1991. </a:t>
            </a:r>
          </a:p>
          <a:p>
            <a:r>
              <a:rPr lang="en-US" dirty="0"/>
              <a:t> Python is recommended as first programming language for beginners. </a:t>
            </a:r>
            <a:endParaRPr lang="en-IN" dirty="0"/>
          </a:p>
        </p:txBody>
      </p:sp>
    </p:spTree>
    <p:extLst>
      <p:ext uri="{BB962C8B-B14F-4D97-AF65-F5344CB8AC3E}">
        <p14:creationId xmlns:p14="http://schemas.microsoft.com/office/powerpoint/2010/main" val="3446316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B7A85-6D6E-51B3-9C54-5482DC4D6F79}"/>
              </a:ext>
            </a:extLst>
          </p:cNvPr>
          <p:cNvSpPr>
            <a:spLocks noGrp="1"/>
          </p:cNvSpPr>
          <p:nvPr>
            <p:ph idx="1"/>
          </p:nvPr>
        </p:nvSpPr>
        <p:spPr>
          <a:xfrm>
            <a:off x="801858" y="886265"/>
            <a:ext cx="10551942" cy="5290698"/>
          </a:xfrm>
        </p:spPr>
        <p:txBody>
          <a:bodyPr>
            <a:normAutofit/>
          </a:bodyPr>
          <a:lstStyle/>
          <a:p>
            <a:r>
              <a:rPr lang="en-US" dirty="0"/>
              <a:t>The name Python was selected from the TV Show "The Complete Monty Python's Circus", which was broadcasted in BBC from 1969 to 1974.</a:t>
            </a:r>
          </a:p>
          <a:p>
            <a:r>
              <a:rPr lang="en-US" dirty="0"/>
              <a:t>Guido developed Python language by taking almost all programming features from different languages </a:t>
            </a:r>
          </a:p>
          <a:p>
            <a:pPr marL="0" indent="0">
              <a:buNone/>
            </a:pPr>
            <a:r>
              <a:rPr lang="en-US" dirty="0"/>
              <a:t>1.Functional Programming Features from C </a:t>
            </a:r>
          </a:p>
          <a:p>
            <a:pPr marL="0" indent="0">
              <a:buNone/>
            </a:pPr>
            <a:r>
              <a:rPr lang="en-US" dirty="0"/>
              <a:t>2.Object Oriented Programming Features from C++ </a:t>
            </a:r>
          </a:p>
          <a:p>
            <a:pPr marL="0" indent="0">
              <a:buNone/>
            </a:pPr>
            <a:r>
              <a:rPr lang="en-US" dirty="0"/>
              <a:t>3.Scripting Language Features from Perl and Shell Script</a:t>
            </a:r>
          </a:p>
          <a:p>
            <a:pPr marL="0" indent="0">
              <a:buNone/>
            </a:pPr>
            <a:r>
              <a:rPr lang="en-US" dirty="0"/>
              <a:t>4. Modular Programming Features from Modula-3 </a:t>
            </a:r>
          </a:p>
          <a:p>
            <a:pPr marL="0" indent="0">
              <a:buNone/>
            </a:pPr>
            <a:r>
              <a:rPr lang="en-US" dirty="0"/>
              <a:t>Most of syntax in Python Derived from C and ABC languages.</a:t>
            </a:r>
          </a:p>
          <a:p>
            <a:pPr marL="0" indent="0">
              <a:buNone/>
            </a:pPr>
            <a:endParaRPr lang="en-US" dirty="0"/>
          </a:p>
          <a:p>
            <a:pPr marL="514350" indent="-514350">
              <a:buAutoNum type="arabicPeriod" startAt="3"/>
            </a:pPr>
            <a:endParaRPr lang="en-US" dirty="0"/>
          </a:p>
        </p:txBody>
      </p:sp>
    </p:spTree>
    <p:extLst>
      <p:ext uri="{BB962C8B-B14F-4D97-AF65-F5344CB8AC3E}">
        <p14:creationId xmlns:p14="http://schemas.microsoft.com/office/powerpoint/2010/main" val="49794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42D36-2824-AAF1-A2D8-C50E9F0A21A8}"/>
              </a:ext>
            </a:extLst>
          </p:cNvPr>
          <p:cNvSpPr>
            <a:spLocks noGrp="1"/>
          </p:cNvSpPr>
          <p:nvPr>
            <p:ph idx="1"/>
          </p:nvPr>
        </p:nvSpPr>
        <p:spPr>
          <a:xfrm>
            <a:off x="576775" y="393896"/>
            <a:ext cx="10777025" cy="5783068"/>
          </a:xfrm>
        </p:spPr>
        <p:txBody>
          <a:bodyPr>
            <a:normAutofit/>
          </a:bodyPr>
          <a:lstStyle/>
          <a:p>
            <a:pPr marL="0" indent="0">
              <a:buNone/>
            </a:pPr>
            <a:r>
              <a:rPr lang="en-US" dirty="0"/>
              <a:t>Where we can use Python: </a:t>
            </a:r>
          </a:p>
          <a:p>
            <a:pPr marL="0" indent="0">
              <a:buNone/>
            </a:pPr>
            <a:r>
              <a:rPr lang="en-US" dirty="0"/>
              <a:t>We can use everywhere. </a:t>
            </a:r>
          </a:p>
          <a:p>
            <a:pPr marL="0" indent="0">
              <a:buNone/>
            </a:pPr>
            <a:r>
              <a:rPr lang="en-US" dirty="0"/>
              <a:t>The most common important application areas are </a:t>
            </a:r>
          </a:p>
          <a:p>
            <a:pPr marL="0" indent="0">
              <a:buNone/>
            </a:pPr>
            <a:r>
              <a:rPr lang="en-US" dirty="0"/>
              <a:t>1.For developing Desktop Applications </a:t>
            </a:r>
          </a:p>
          <a:p>
            <a:pPr marL="0" indent="0">
              <a:buNone/>
            </a:pPr>
            <a:r>
              <a:rPr lang="en-US" dirty="0"/>
              <a:t>2. For developing web Applications</a:t>
            </a:r>
          </a:p>
          <a:p>
            <a:pPr marL="0" indent="0">
              <a:buNone/>
            </a:pPr>
            <a:r>
              <a:rPr lang="en-US" dirty="0"/>
              <a:t>3. For developing database Applications </a:t>
            </a:r>
          </a:p>
          <a:p>
            <a:pPr marL="0" indent="0">
              <a:buNone/>
            </a:pPr>
            <a:r>
              <a:rPr lang="en-US" dirty="0"/>
              <a:t>4. For Network Programming </a:t>
            </a:r>
          </a:p>
          <a:p>
            <a:pPr marL="0" indent="0">
              <a:buNone/>
            </a:pPr>
            <a:r>
              <a:rPr lang="en-US" dirty="0"/>
              <a:t>5. For developing games </a:t>
            </a:r>
          </a:p>
          <a:p>
            <a:pPr marL="0" indent="0">
              <a:buNone/>
            </a:pPr>
            <a:r>
              <a:rPr lang="en-US" dirty="0"/>
              <a:t>6. For Data Analysis Applications </a:t>
            </a:r>
          </a:p>
          <a:p>
            <a:pPr marL="0" indent="0">
              <a:buNone/>
            </a:pPr>
            <a:r>
              <a:rPr lang="en-US" dirty="0"/>
              <a:t>7. For Machine Learning</a:t>
            </a:r>
          </a:p>
          <a:p>
            <a:pPr marL="0" indent="0">
              <a:buNone/>
            </a:pPr>
            <a:r>
              <a:rPr lang="en-US" dirty="0"/>
              <a:t>8. For developing Artificial Intelligence Applications </a:t>
            </a:r>
          </a:p>
          <a:p>
            <a:pPr marL="0" indent="0">
              <a:buNone/>
            </a:pPr>
            <a:r>
              <a:rPr lang="en-US" dirty="0"/>
              <a:t>9. For IOT</a:t>
            </a:r>
          </a:p>
          <a:p>
            <a:pPr marL="0" indent="0">
              <a:buNone/>
            </a:pPr>
            <a:r>
              <a:rPr lang="en-IN" dirty="0"/>
              <a:t>Note: Internally Google and </a:t>
            </a:r>
            <a:r>
              <a:rPr lang="en-IN" dirty="0" err="1"/>
              <a:t>Youtube</a:t>
            </a:r>
            <a:r>
              <a:rPr lang="en-IN" dirty="0"/>
              <a:t> use Python coding NASA and </a:t>
            </a:r>
            <a:r>
              <a:rPr lang="en-IN" dirty="0" err="1"/>
              <a:t>Nework</a:t>
            </a:r>
            <a:r>
              <a:rPr lang="en-IN" dirty="0"/>
              <a:t> Stock Exchange Applications developed by Python. Top Software companies like Google, Microsoft, IBM, Yahoo using Python.</a:t>
            </a:r>
          </a:p>
          <a:p>
            <a:endParaRPr lang="en-IN" dirty="0"/>
          </a:p>
        </p:txBody>
      </p:sp>
    </p:spTree>
    <p:extLst>
      <p:ext uri="{BB962C8B-B14F-4D97-AF65-F5344CB8AC3E}">
        <p14:creationId xmlns:p14="http://schemas.microsoft.com/office/powerpoint/2010/main" val="53035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A08962-2990-51C3-340C-69246FE38773}"/>
              </a:ext>
            </a:extLst>
          </p:cNvPr>
          <p:cNvSpPr>
            <a:spLocks noGrp="1"/>
          </p:cNvSpPr>
          <p:nvPr>
            <p:ph idx="1"/>
          </p:nvPr>
        </p:nvSpPr>
        <p:spPr>
          <a:xfrm>
            <a:off x="703385" y="717452"/>
            <a:ext cx="10650415" cy="5459511"/>
          </a:xfrm>
        </p:spPr>
        <p:txBody>
          <a:bodyPr/>
          <a:lstStyle/>
          <a:p>
            <a:r>
              <a:rPr lang="en-US" dirty="0"/>
              <a:t>Features of Python: </a:t>
            </a:r>
          </a:p>
          <a:p>
            <a:r>
              <a:rPr lang="en-US" dirty="0"/>
              <a:t>1. Simple and easy to learn:</a:t>
            </a:r>
          </a:p>
          <a:p>
            <a:pPr marL="0" indent="0">
              <a:buNone/>
            </a:pPr>
            <a:r>
              <a:rPr lang="en-US" dirty="0"/>
              <a:t> Python is a simple programming language. When we read Python   program, we can feel like reading </a:t>
            </a:r>
            <a:r>
              <a:rPr lang="en-US" dirty="0" err="1"/>
              <a:t>english</a:t>
            </a:r>
            <a:r>
              <a:rPr lang="en-US" dirty="0"/>
              <a:t> statements. The syntaxes are very simple and only 30+ keywords are available. When compared with other languages, we can write programs with very less number of lines. Hence more readability and simplicity. We can reduce development and cost of the project.</a:t>
            </a:r>
          </a:p>
          <a:p>
            <a:r>
              <a:rPr lang="en-US" dirty="0"/>
              <a:t>2. Freeware and Open Source: We can use Python software without any </a:t>
            </a:r>
            <a:r>
              <a:rPr lang="en-US" dirty="0" err="1"/>
              <a:t>licence</a:t>
            </a:r>
            <a:r>
              <a:rPr lang="en-US" dirty="0"/>
              <a:t> and it is freeware. Its source code is </a:t>
            </a:r>
            <a:r>
              <a:rPr lang="en-US" dirty="0" err="1"/>
              <a:t>open,so</a:t>
            </a:r>
            <a:r>
              <a:rPr lang="en-US" dirty="0"/>
              <a:t> that we can we can customize based on our requirement. </a:t>
            </a:r>
            <a:r>
              <a:rPr lang="en-US" dirty="0" err="1"/>
              <a:t>Eg</a:t>
            </a:r>
            <a:r>
              <a:rPr lang="en-US" dirty="0"/>
              <a:t>: </a:t>
            </a:r>
            <a:r>
              <a:rPr lang="en-US" dirty="0" err="1"/>
              <a:t>Jython</a:t>
            </a:r>
            <a:r>
              <a:rPr lang="en-US" dirty="0"/>
              <a:t> is customized version of Python to work with Java Applications.</a:t>
            </a:r>
            <a:endParaRPr lang="en-IN" dirty="0"/>
          </a:p>
        </p:txBody>
      </p:sp>
    </p:spTree>
    <p:extLst>
      <p:ext uri="{BB962C8B-B14F-4D97-AF65-F5344CB8AC3E}">
        <p14:creationId xmlns:p14="http://schemas.microsoft.com/office/powerpoint/2010/main" val="3766412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9CC82F-671F-BE06-5D98-C5C8C948B366}"/>
              </a:ext>
            </a:extLst>
          </p:cNvPr>
          <p:cNvSpPr>
            <a:spLocks noGrp="1"/>
          </p:cNvSpPr>
          <p:nvPr>
            <p:ph idx="1"/>
          </p:nvPr>
        </p:nvSpPr>
        <p:spPr>
          <a:xfrm>
            <a:off x="787791" y="717452"/>
            <a:ext cx="10566009" cy="5459511"/>
          </a:xfrm>
        </p:spPr>
        <p:txBody>
          <a:bodyPr>
            <a:normAutofit/>
          </a:bodyPr>
          <a:lstStyle/>
          <a:p>
            <a:r>
              <a:rPr lang="en-US" dirty="0"/>
              <a:t>3. High Level Programming language: Python is high level programming language and hence it is programmer friendly language. Being a programmer we are not required to concentrate low level activities like memory management and security etc.. </a:t>
            </a:r>
          </a:p>
          <a:p>
            <a:r>
              <a:rPr lang="en-US" dirty="0"/>
              <a:t>4. Platform Independent: Once we write a Python </a:t>
            </a:r>
            <a:r>
              <a:rPr lang="en-US" dirty="0" err="1"/>
              <a:t>program,it</a:t>
            </a:r>
            <a:r>
              <a:rPr lang="en-US" dirty="0"/>
              <a:t> can run on any platform without rewriting once again. Internally PVM is responsible to convert into machine understandable form.</a:t>
            </a:r>
          </a:p>
          <a:p>
            <a:r>
              <a:rPr lang="en-US" dirty="0"/>
              <a:t>5. Portability: Python programs are portable. </a:t>
            </a:r>
            <a:r>
              <a:rPr lang="en-US" dirty="0" err="1"/>
              <a:t>ie</a:t>
            </a:r>
            <a:r>
              <a:rPr lang="en-US" dirty="0"/>
              <a:t> we can migrate from one platform to another platform very easily. Python programs will provide same results on any platform.</a:t>
            </a:r>
          </a:p>
          <a:p>
            <a:r>
              <a:rPr lang="en-US" dirty="0"/>
              <a:t>6. Dynamically Typed: In Python we are not required to declare type for variables. Whenever we are assigning the value, based on value, type will be allocated automatically. Hence Python is considered as dynamically typed language. </a:t>
            </a:r>
          </a:p>
          <a:p>
            <a:pPr marL="0" indent="0">
              <a:buNone/>
            </a:pPr>
            <a:r>
              <a:rPr lang="en-US" dirty="0"/>
              <a:t>But Java, C etc. are Statically Typed Languages </a:t>
            </a:r>
            <a:r>
              <a:rPr lang="en-US" dirty="0" err="1"/>
              <a:t>b'z</a:t>
            </a:r>
            <a:r>
              <a:rPr lang="en-US" dirty="0"/>
              <a:t> we have to provide type at the beginning only. </a:t>
            </a:r>
          </a:p>
          <a:p>
            <a:pPr marL="0" indent="0">
              <a:buNone/>
            </a:pPr>
            <a:r>
              <a:rPr lang="en-US" dirty="0"/>
              <a:t>This dynamic typing nature will provide more flexibility to the programmer. </a:t>
            </a:r>
            <a:endParaRPr lang="en-IN" dirty="0"/>
          </a:p>
        </p:txBody>
      </p:sp>
    </p:spTree>
    <p:extLst>
      <p:ext uri="{BB962C8B-B14F-4D97-AF65-F5344CB8AC3E}">
        <p14:creationId xmlns:p14="http://schemas.microsoft.com/office/powerpoint/2010/main" val="2963668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910E7E-2651-27F7-1B12-F705EDF4ADF2}"/>
              </a:ext>
            </a:extLst>
          </p:cNvPr>
          <p:cNvSpPr>
            <a:spLocks noGrp="1"/>
          </p:cNvSpPr>
          <p:nvPr>
            <p:ph idx="1"/>
          </p:nvPr>
        </p:nvSpPr>
        <p:spPr/>
        <p:txBody>
          <a:bodyPr/>
          <a:lstStyle/>
          <a:p>
            <a:r>
              <a:rPr lang="en-US" dirty="0"/>
              <a:t>7. Both Procedure Oriented and Object Oriented: Python language supports both Procedure oriented (like C, pascal </a:t>
            </a:r>
            <a:r>
              <a:rPr lang="en-US" dirty="0" err="1"/>
              <a:t>etc</a:t>
            </a:r>
            <a:r>
              <a:rPr lang="en-US" dirty="0"/>
              <a:t>) and object oriented (like C++,Java) features. Hence we can get benefits of both like security and reusability </a:t>
            </a:r>
            <a:r>
              <a:rPr lang="en-US" dirty="0" err="1"/>
              <a:t>etc</a:t>
            </a:r>
            <a:r>
              <a:rPr lang="en-US" dirty="0"/>
              <a:t> </a:t>
            </a:r>
          </a:p>
          <a:p>
            <a:r>
              <a:rPr lang="en-US" dirty="0"/>
              <a:t>8. Interpreted: We are not required to compile Python programs </a:t>
            </a:r>
            <a:r>
              <a:rPr lang="en-US" dirty="0" err="1"/>
              <a:t>explcitly</a:t>
            </a:r>
            <a:r>
              <a:rPr lang="en-US" dirty="0"/>
              <a:t>. Internally Python interpreter will take care that compilation.</a:t>
            </a:r>
          </a:p>
          <a:p>
            <a:pPr marL="0" indent="0">
              <a:buNone/>
            </a:pPr>
            <a:r>
              <a:rPr lang="en-US" dirty="0"/>
              <a:t>  If compilation fails interpreter raised syntax errors. Once compilation      success then PVM (Python Virtual Machine) is responsible to execute. </a:t>
            </a:r>
            <a:endParaRPr lang="en-IN" dirty="0"/>
          </a:p>
        </p:txBody>
      </p:sp>
    </p:spTree>
    <p:extLst>
      <p:ext uri="{BB962C8B-B14F-4D97-AF65-F5344CB8AC3E}">
        <p14:creationId xmlns:p14="http://schemas.microsoft.com/office/powerpoint/2010/main" val="476206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A9ED2A-94AF-2081-FAFD-C908C2176CE9}"/>
              </a:ext>
            </a:extLst>
          </p:cNvPr>
          <p:cNvSpPr>
            <a:spLocks noGrp="1"/>
          </p:cNvSpPr>
          <p:nvPr>
            <p:ph idx="1"/>
          </p:nvPr>
        </p:nvSpPr>
        <p:spPr>
          <a:xfrm>
            <a:off x="844062" y="731520"/>
            <a:ext cx="10509738" cy="5445443"/>
          </a:xfrm>
        </p:spPr>
        <p:txBody>
          <a:bodyPr/>
          <a:lstStyle/>
          <a:p>
            <a:r>
              <a:rPr lang="en-US" dirty="0"/>
              <a:t>9. Extensible: We can use other language programs in Python. The main advantages of this approach are: </a:t>
            </a:r>
          </a:p>
          <a:p>
            <a:pPr marL="0" indent="0">
              <a:buNone/>
            </a:pPr>
            <a:r>
              <a:rPr lang="en-US" dirty="0"/>
              <a:t>  1. We can use already existing legacy non-Python code </a:t>
            </a:r>
          </a:p>
          <a:p>
            <a:pPr marL="0" indent="0">
              <a:buNone/>
            </a:pPr>
            <a:r>
              <a:rPr lang="en-US" dirty="0"/>
              <a:t>  2. We can improve performance of the application </a:t>
            </a:r>
          </a:p>
          <a:p>
            <a:pPr marL="0" indent="0">
              <a:buNone/>
            </a:pPr>
            <a:r>
              <a:rPr lang="en-US" dirty="0"/>
              <a:t>10. Embedded: We can use Python programs in any other language programs. </a:t>
            </a:r>
            <a:r>
              <a:rPr lang="en-US" dirty="0" err="1"/>
              <a:t>i.e</a:t>
            </a:r>
            <a:r>
              <a:rPr lang="en-US" dirty="0"/>
              <a:t> we can </a:t>
            </a:r>
            <a:r>
              <a:rPr lang="en-US" dirty="0" err="1"/>
              <a:t>embedd</a:t>
            </a:r>
            <a:r>
              <a:rPr lang="en-US" dirty="0"/>
              <a:t> Python programs anywhere.</a:t>
            </a:r>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19949037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9</TotalTime>
  <Words>940</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Trebuchet MS</vt:lpstr>
      <vt:lpstr>Wingdings 3</vt:lpstr>
      <vt:lpstr>Facet</vt:lpstr>
      <vt:lpstr>Python Introduction</vt:lpstr>
      <vt:lpstr>Python Introduction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ramakumar patchilla</dc:creator>
  <cp:lastModifiedBy>ramakumar patchilla</cp:lastModifiedBy>
  <cp:revision>6</cp:revision>
  <dcterms:created xsi:type="dcterms:W3CDTF">2024-11-06T11:14:05Z</dcterms:created>
  <dcterms:modified xsi:type="dcterms:W3CDTF">2024-11-07T01:57:49Z</dcterms:modified>
</cp:coreProperties>
</file>