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3" r:id="rId11"/>
    <p:sldId id="275" r:id="rId12"/>
    <p:sldId id="272" r:id="rId13"/>
    <p:sldId id="277" r:id="rId14"/>
    <p:sldId id="279" r:id="rId15"/>
    <p:sldId id="291" r:id="rId16"/>
    <p:sldId id="281" r:id="rId17"/>
    <p:sldId id="282" r:id="rId18"/>
    <p:sldId id="262" r:id="rId19"/>
    <p:sldId id="283" r:id="rId20"/>
    <p:sldId id="285" r:id="rId21"/>
    <p:sldId id="286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2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67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95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1772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951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262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136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45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642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33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28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3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1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26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5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6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02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98D13B-8322-4509-B6FF-ADF51D770838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F756D4B-1977-49AE-BD60-E7BF43755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3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built-in/print" TargetMode="Externa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methods/built-in/input" TargetMode="Externa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variables-constants-literals" TargetMode="Externa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python-programming/variables-datatypes" TargetMode="Externa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methods/built-in/float" TargetMode="External"/><Relationship Id="rId2" Type="http://schemas.openxmlformats.org/officeDocument/2006/relationships/hyperlink" Target="https://www.programiz.com/python-programming/methods/built-in/int" TargetMode="Externa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rogramiz.com/python-programming/methods/built-in/st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6612CE-4EBA-85E8-8BA5-8C82D59C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Language Fundamentals</a:t>
            </a:r>
          </a:p>
        </p:txBody>
      </p:sp>
    </p:spTree>
    <p:extLst>
      <p:ext uri="{BB962C8B-B14F-4D97-AF65-F5344CB8AC3E}">
        <p14:creationId xmlns:p14="http://schemas.microsoft.com/office/powerpoint/2010/main" val="244676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BD09A-051C-73F7-640E-FFC086790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8" y="675249"/>
            <a:ext cx="10495671" cy="5501714"/>
          </a:xfrm>
        </p:spPr>
        <p:txBody>
          <a:bodyPr/>
          <a:lstStyle/>
          <a:p>
            <a:pPr marL="0" indent="0" algn="l">
              <a:buNone/>
            </a:pPr>
            <a:r>
              <a:rPr lang="en-US" b="1" u="sng" dirty="0"/>
              <a:t>Number Systems</a:t>
            </a:r>
          </a:p>
          <a:p>
            <a:pPr algn="l"/>
            <a:r>
              <a:rPr lang="en-US" dirty="0"/>
              <a:t>The numbers we deal with every day are of the decimal (base 10) number system.</a:t>
            </a:r>
          </a:p>
          <a:p>
            <a:pPr algn="l"/>
            <a:r>
              <a:rPr lang="en-US" dirty="0"/>
              <a:t>But computer programmers need to work with binary (base 2), hexadecimal (base 16) and octal (base 8) number systems.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78FF93-A47A-BC15-AE25-C9BA4730A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692285"/>
              </p:ext>
            </p:extLst>
          </p:nvPr>
        </p:nvGraphicFramePr>
        <p:xfrm>
          <a:off x="1603717" y="2995453"/>
          <a:ext cx="8111784" cy="301145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055892">
                  <a:extLst>
                    <a:ext uri="{9D8B030D-6E8A-4147-A177-3AD203B41FA5}">
                      <a16:colId xmlns:a16="http://schemas.microsoft.com/office/drawing/2014/main" val="3673727045"/>
                    </a:ext>
                  </a:extLst>
                </a:gridCol>
                <a:gridCol w="4055892">
                  <a:extLst>
                    <a:ext uri="{9D8B030D-6E8A-4147-A177-3AD203B41FA5}">
                      <a16:colId xmlns:a16="http://schemas.microsoft.com/office/drawing/2014/main" val="1175236315"/>
                    </a:ext>
                  </a:extLst>
                </a:gridCol>
              </a:tblGrid>
              <a:tr h="752863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Number System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effectLst/>
                        </a:rPr>
                        <a:t>Prefix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696446948"/>
                  </a:ext>
                </a:extLst>
              </a:tr>
              <a:tr h="752863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Binary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0b or 0B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3374999014"/>
                  </a:ext>
                </a:extLst>
              </a:tr>
              <a:tr h="752863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Octal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0o or 0O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1351775444"/>
                  </a:ext>
                </a:extLst>
              </a:tr>
              <a:tr h="752863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Hexadecimal</a:t>
                      </a:r>
                    </a:p>
                  </a:txBody>
                  <a:tcPr marL="228600" marR="228600" marT="114300" marB="114300"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0x or 0X</a:t>
                      </a:r>
                    </a:p>
                  </a:txBody>
                  <a:tcPr marL="228600" marR="228600" marT="114300" marB="114300" anchor="ctr"/>
                </a:tc>
                <a:extLst>
                  <a:ext uri="{0D108BD9-81ED-4DB2-BD59-A6C34878D82A}">
                    <a16:rowId xmlns:a16="http://schemas.microsoft.com/office/drawing/2014/main" val="4292409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61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30B0-EAE9-5F3B-DCD6-55DA97E4D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Python Random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Python offers the random module to generate random numbers or to pick a random item from an iterator.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Python Mathematics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Python offers the math module to carry out different mathematics like trigonometry, logarithms, probability and statistics,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8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42F3-EB76-6DC7-6D17-04848F74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b="1" u="sng" dirty="0"/>
              <a:t>Python Basic Input and Output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Python Output</a:t>
            </a:r>
          </a:p>
          <a:p>
            <a:pPr algn="l"/>
            <a:r>
              <a:rPr lang="en-US" dirty="0"/>
              <a:t>In Python, we can simply use the </a:t>
            </a:r>
            <a:r>
              <a:rPr lang="en-US" dirty="0">
                <a:hlinkClick r:id="rId2"/>
              </a:rPr>
              <a:t>print()</a:t>
            </a:r>
            <a:r>
              <a:rPr lang="en-US" dirty="0"/>
              <a:t> function to print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Syntax of print()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However, the actual syntax of the print function accepts 5 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print(object= separator= end= file= flush=)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182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140C-D9DE-2A99-C8FB-E627DE07E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886265"/>
            <a:ext cx="10551942" cy="529069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object - value(s) to be printed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 err="1"/>
              <a:t>sep</a:t>
            </a:r>
            <a:r>
              <a:rPr lang="en-US" altLang="en-US" dirty="0"/>
              <a:t> (optional) - allows us to separate multiple objects inside print().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end (optional) - allows us to add </a:t>
            </a:r>
            <a:r>
              <a:rPr lang="en-US" altLang="en-US" dirty="0" err="1"/>
              <a:t>add</a:t>
            </a:r>
            <a:r>
              <a:rPr lang="en-US" altLang="en-US" dirty="0"/>
              <a:t> specific values like new line "\n", tab "\t“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file (optional) - where the values are printed. It's default value is </a:t>
            </a:r>
            <a:r>
              <a:rPr lang="en-US" altLang="en-US" dirty="0" err="1"/>
              <a:t>sys.stdout</a:t>
            </a:r>
            <a:r>
              <a:rPr lang="en-US" altLang="en-US" dirty="0"/>
              <a:t> (screen)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flush (optional) - </a:t>
            </a:r>
            <a:r>
              <a:rPr lang="en-US" altLang="en-US" dirty="0" err="1"/>
              <a:t>boolean</a:t>
            </a:r>
            <a:r>
              <a:rPr lang="en-US" altLang="en-US" dirty="0"/>
              <a:t> specifying if the output is flushed or buffered. Default: False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583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64DE-A71C-45EA-A402-5369F0F87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332" y="618978"/>
            <a:ext cx="10453468" cy="5557985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Output formatting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Note 1: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Sometimes we would like to format our output to make it look attractive.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This can be done by using the </a:t>
            </a:r>
            <a:r>
              <a:rPr lang="en-US" altLang="en-US" dirty="0" err="1"/>
              <a:t>str.format</a:t>
            </a:r>
            <a:r>
              <a:rPr lang="en-US" altLang="en-US" dirty="0"/>
              <a:t>() 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Note 2: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>f-strings in Python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Python offers a powerful feature called 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f-strings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(formatted string literals) to simplify string formatting and interpolation.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f-strings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introduced in Python 3.6 it provides a concise and intuitive way to embed expressions and variables directly into strings.</a:t>
            </a: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Note: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3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F-strings are faster than the two most commonly used string formatting mechanisms, which are % formatting and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str.format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(). </a:t>
            </a:r>
          </a:p>
          <a:p>
            <a:pPr marL="0" indent="0" algn="l">
              <a:buNone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620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76C08-CAA7-560F-FC0C-91DAC45A7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928469"/>
            <a:ext cx="10476369" cy="4862732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Quotation Marks in f-string in Python</a:t>
            </a:r>
          </a:p>
          <a:p>
            <a:pPr marL="0" indent="0" algn="l" rtl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To use any type of quotation marks with the f-string in Python we have to make sure that the quotation marks used inside the expression are not the same as quotation marks used with the f-string.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Python Input</a:t>
            </a:r>
          </a:p>
          <a:p>
            <a:pPr algn="l"/>
            <a:r>
              <a:rPr lang="en-US" dirty="0"/>
              <a:t>While programming, we might want to take the input from the user. In Python, we can use the </a:t>
            </a:r>
            <a:r>
              <a:rPr lang="en-US" dirty="0">
                <a:hlinkClick r:id="rId2"/>
              </a:rPr>
              <a:t>input()</a:t>
            </a:r>
            <a:r>
              <a:rPr lang="en-US" dirty="0"/>
              <a:t> function.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1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31A66-FBF3-69D1-18CF-1BB5E093A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829994"/>
            <a:ext cx="10537874" cy="53469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1" dirty="0"/>
              <a:t>Python Operators</a:t>
            </a:r>
          </a:p>
          <a:p>
            <a:pPr marL="0" indent="0" algn="l">
              <a:buNone/>
            </a:pPr>
            <a:r>
              <a:rPr lang="en-US" dirty="0"/>
              <a:t>Operators are special symbols that perform operations on </a:t>
            </a:r>
            <a:r>
              <a:rPr lang="en-US" dirty="0">
                <a:hlinkClick r:id="rId2"/>
              </a:rPr>
              <a:t>variables </a:t>
            </a:r>
            <a:r>
              <a:rPr lang="en-US" dirty="0"/>
              <a:t>and values.</a:t>
            </a:r>
          </a:p>
          <a:p>
            <a:pPr marL="0" indent="0" algn="l">
              <a:buNone/>
            </a:pPr>
            <a:r>
              <a:rPr lang="en-US" dirty="0"/>
              <a:t>Types of Python Operators</a:t>
            </a:r>
          </a:p>
          <a:p>
            <a:pPr marL="0" indent="0" algn="l">
              <a:buNone/>
            </a:pPr>
            <a:r>
              <a:rPr lang="en-US" dirty="0"/>
              <a:t>Here's a list of different types of Python operators that we will learn in this tutorial.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Arithmetic Operators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Assignment Operators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Comparison Operators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Logical Operators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Bitwise Operators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Special Operators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177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D8EB-3DD3-E570-78D2-66D6485C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" y="478302"/>
            <a:ext cx="10777025" cy="5698661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5265E"/>
                </a:solidFill>
                <a:effectLst/>
                <a:latin typeface="euclid_circular_a"/>
              </a:rPr>
              <a:t> </a:t>
            </a:r>
            <a:r>
              <a:rPr lang="en-US" b="1" dirty="0"/>
              <a:t>Python Arithmetic Operators</a:t>
            </a:r>
            <a:endParaRPr lang="en-US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6077CA-EE93-FA5B-05A6-6D186E3B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01297"/>
              </p:ext>
            </p:extLst>
          </p:nvPr>
        </p:nvGraphicFramePr>
        <p:xfrm>
          <a:off x="281354" y="1167618"/>
          <a:ext cx="11535507" cy="5584872"/>
        </p:xfrm>
        <a:graphic>
          <a:graphicData uri="http://schemas.openxmlformats.org/drawingml/2006/table">
            <a:tbl>
              <a:tblPr/>
              <a:tblGrid>
                <a:gridCol w="3845169">
                  <a:extLst>
                    <a:ext uri="{9D8B030D-6E8A-4147-A177-3AD203B41FA5}">
                      <a16:colId xmlns:a16="http://schemas.microsoft.com/office/drawing/2014/main" val="440237700"/>
                    </a:ext>
                  </a:extLst>
                </a:gridCol>
                <a:gridCol w="3845169">
                  <a:extLst>
                    <a:ext uri="{9D8B030D-6E8A-4147-A177-3AD203B41FA5}">
                      <a16:colId xmlns:a16="http://schemas.microsoft.com/office/drawing/2014/main" val="209234534"/>
                    </a:ext>
                  </a:extLst>
                </a:gridCol>
                <a:gridCol w="3845169">
                  <a:extLst>
                    <a:ext uri="{9D8B030D-6E8A-4147-A177-3AD203B41FA5}">
                      <a16:colId xmlns:a16="http://schemas.microsoft.com/office/drawing/2014/main" val="3127882937"/>
                    </a:ext>
                  </a:extLst>
                </a:gridCol>
              </a:tblGrid>
              <a:tr h="698109">
                <a:tc>
                  <a:txBody>
                    <a:bodyPr/>
                    <a:lstStyle/>
                    <a:p>
                      <a:pPr algn="l"/>
                      <a:r>
                        <a:rPr lang="en-IN" sz="2800" b="1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>
                          <a:effectLst/>
                        </a:rPr>
                        <a:t>Operation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800" b="1">
                          <a:effectLst/>
                        </a:rPr>
                        <a:t>Example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450491"/>
                  </a:ext>
                </a:extLst>
              </a:tr>
              <a:tr h="698109">
                <a:tc>
                  <a:txBody>
                    <a:bodyPr/>
                    <a:lstStyle/>
                    <a:p>
                      <a:r>
                        <a:rPr lang="en-IN" sz="2800" b="1" dirty="0">
                          <a:effectLst/>
                        </a:rPr>
                        <a:t>+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Addition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5 + 2 = 7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48195"/>
                  </a:ext>
                </a:extLst>
              </a:tr>
              <a:tr h="698109">
                <a:tc>
                  <a:txBody>
                    <a:bodyPr/>
                    <a:lstStyle/>
                    <a:p>
                      <a:r>
                        <a:rPr lang="en-IN" sz="2800" b="1" dirty="0">
                          <a:effectLst/>
                        </a:rPr>
                        <a:t>-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Subtraction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4 - 2 = 2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76920"/>
                  </a:ext>
                </a:extLst>
              </a:tr>
              <a:tr h="698109"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*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Multiplication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2 * 3 = 6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696006"/>
                  </a:ext>
                </a:extLst>
              </a:tr>
              <a:tr h="698109"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/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Division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4 / 2 = 2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177507"/>
                  </a:ext>
                </a:extLst>
              </a:tr>
              <a:tr h="698109"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//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Floor Division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10 // 3 = 3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8678"/>
                  </a:ext>
                </a:extLst>
              </a:tr>
              <a:tr h="698109"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%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Modulo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5 % 2 = 1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550863"/>
                  </a:ext>
                </a:extLst>
              </a:tr>
              <a:tr h="698109"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**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>
                          <a:effectLst/>
                        </a:rPr>
                        <a:t>Power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effectLst/>
                        </a:rPr>
                        <a:t>4 ** 2 = 16 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02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06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7953C-1DFE-F496-5637-E34BBC2A1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85" y="829994"/>
            <a:ext cx="10650415" cy="534696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Python Assignment Operators</a:t>
            </a:r>
          </a:p>
          <a:p>
            <a:pPr marL="0" indent="0">
              <a:buNone/>
            </a:pPr>
            <a:endParaRPr lang="en-IN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C68935-F66B-D51E-27C4-FD9170C51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5407"/>
              </p:ext>
            </p:extLst>
          </p:nvPr>
        </p:nvGraphicFramePr>
        <p:xfrm>
          <a:off x="393895" y="1406770"/>
          <a:ext cx="11798109" cy="5557364"/>
        </p:xfrm>
        <a:graphic>
          <a:graphicData uri="http://schemas.openxmlformats.org/drawingml/2006/table">
            <a:tbl>
              <a:tblPr/>
              <a:tblGrid>
                <a:gridCol w="3932703">
                  <a:extLst>
                    <a:ext uri="{9D8B030D-6E8A-4147-A177-3AD203B41FA5}">
                      <a16:colId xmlns:a16="http://schemas.microsoft.com/office/drawing/2014/main" val="3153856576"/>
                    </a:ext>
                  </a:extLst>
                </a:gridCol>
                <a:gridCol w="3932703">
                  <a:extLst>
                    <a:ext uri="{9D8B030D-6E8A-4147-A177-3AD203B41FA5}">
                      <a16:colId xmlns:a16="http://schemas.microsoft.com/office/drawing/2014/main" val="2091539924"/>
                    </a:ext>
                  </a:extLst>
                </a:gridCol>
                <a:gridCol w="3932703">
                  <a:extLst>
                    <a:ext uri="{9D8B030D-6E8A-4147-A177-3AD203B41FA5}">
                      <a16:colId xmlns:a16="http://schemas.microsoft.com/office/drawing/2014/main" val="2466381117"/>
                    </a:ext>
                  </a:extLst>
                </a:gridCol>
              </a:tblGrid>
              <a:tr h="514760"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perator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Name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Example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52829"/>
                  </a:ext>
                </a:extLst>
              </a:tr>
              <a:tr h="781390"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=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Assignment Operator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a = 7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116760"/>
                  </a:ext>
                </a:extLst>
              </a:tr>
              <a:tr h="514760"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+=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Addition Assignment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effectLst/>
                        </a:rPr>
                        <a:t>a += 1 # a = a + 1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490041"/>
                  </a:ext>
                </a:extLst>
              </a:tr>
              <a:tr h="781390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-=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Subtraction Assignment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effectLst/>
                        </a:rPr>
                        <a:t>a -= 3 # a = a - 3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189650"/>
                  </a:ext>
                </a:extLst>
              </a:tr>
              <a:tr h="781390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*=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Multiplication Assignment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effectLst/>
                        </a:rPr>
                        <a:t>a *= 4 # a = a * 4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426995"/>
                  </a:ext>
                </a:extLst>
              </a:tr>
              <a:tr h="514760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/=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Division Assignment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effectLst/>
                        </a:rPr>
                        <a:t>a /= 3 # a = a / 3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997705"/>
                  </a:ext>
                </a:extLst>
              </a:tr>
              <a:tr h="781390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%=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Remainder Assignment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>
                          <a:effectLst/>
                        </a:rPr>
                        <a:t>a %= 10 # a = a % 10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036826"/>
                  </a:ext>
                </a:extLst>
              </a:tr>
              <a:tr h="781390"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**=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Exponent Assignment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b="1" dirty="0">
                          <a:effectLst/>
                        </a:rPr>
                        <a:t>a **= 10 # a = a ** 10</a:t>
                      </a:r>
                    </a:p>
                  </a:txBody>
                  <a:tcPr marL="184379" marR="184379" marT="92189" marB="9218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71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436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2FD81-7668-6F06-2B96-C7BA30F3A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926" y="703385"/>
            <a:ext cx="10537874" cy="547357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  <a:r>
              <a:rPr lang="en-US" altLang="en-US" b="1" dirty="0"/>
              <a:t>Python Comparison Operators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C3FBE6-6F61-B24F-4850-7A670CE98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602812"/>
              </p:ext>
            </p:extLst>
          </p:nvPr>
        </p:nvGraphicFramePr>
        <p:xfrm>
          <a:off x="365760" y="1406768"/>
          <a:ext cx="11826240" cy="5064367"/>
        </p:xfrm>
        <a:graphic>
          <a:graphicData uri="http://schemas.openxmlformats.org/drawingml/2006/table">
            <a:tbl>
              <a:tblPr/>
              <a:tblGrid>
                <a:gridCol w="3942080">
                  <a:extLst>
                    <a:ext uri="{9D8B030D-6E8A-4147-A177-3AD203B41FA5}">
                      <a16:colId xmlns:a16="http://schemas.microsoft.com/office/drawing/2014/main" val="4048581390"/>
                    </a:ext>
                  </a:extLst>
                </a:gridCol>
                <a:gridCol w="3942080">
                  <a:extLst>
                    <a:ext uri="{9D8B030D-6E8A-4147-A177-3AD203B41FA5}">
                      <a16:colId xmlns:a16="http://schemas.microsoft.com/office/drawing/2014/main" val="2140505311"/>
                    </a:ext>
                  </a:extLst>
                </a:gridCol>
                <a:gridCol w="3942080">
                  <a:extLst>
                    <a:ext uri="{9D8B030D-6E8A-4147-A177-3AD203B41FA5}">
                      <a16:colId xmlns:a16="http://schemas.microsoft.com/office/drawing/2014/main" val="760497452"/>
                    </a:ext>
                  </a:extLst>
                </a:gridCol>
              </a:tblGrid>
              <a:tr h="723481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Meaning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Example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47339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==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Is Equal To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3 == 5 gives us False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7917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!=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Not Equal To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3 != 5 gives us True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29830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&gt;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Greater Than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3 &gt; 5 gives us False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687310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&lt;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Less Than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3 &lt; 5 gives us True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973975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&gt;=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Greater Than or Equal To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3 &gt;= 5 give us False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366351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r>
                        <a:rPr lang="en-IN" sz="2400" b="1">
                          <a:effectLst/>
                        </a:rPr>
                        <a:t>&lt;=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Less Than or Equal To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3 &lt;= 5 gives us True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9358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570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30F23-00D6-5585-74F2-2F507A6F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436098"/>
            <a:ext cx="10580077" cy="574086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000" b="1" u="sng" dirty="0"/>
              <a:t>1.Identifiers</a:t>
            </a:r>
          </a:p>
          <a:p>
            <a:pPr marL="0" indent="0">
              <a:buNone/>
            </a:pPr>
            <a:r>
              <a:rPr lang="en-US" sz="2400" dirty="0"/>
              <a:t>A name in Python program is called identifier. It can be class name or function name or module name or variable name.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Rules to define identifiers in Python:</a:t>
            </a:r>
          </a:p>
          <a:p>
            <a:pPr marL="457200" indent="-457200">
              <a:buAutoNum type="arabicPeriod"/>
            </a:pPr>
            <a:r>
              <a:rPr lang="en-US" sz="2400" dirty="0"/>
              <a:t>The only allowed characters in Python are</a:t>
            </a:r>
          </a:p>
          <a:p>
            <a:pPr marL="0" indent="0">
              <a:buNone/>
            </a:pPr>
            <a:r>
              <a:rPr lang="en-US" sz="2400" dirty="0"/>
              <a:t>          alphabet symbols(either lower case or upper case) </a:t>
            </a:r>
          </a:p>
          <a:p>
            <a:pPr marL="0" indent="0">
              <a:buNone/>
            </a:pPr>
            <a:r>
              <a:rPr lang="en-US" sz="2400" dirty="0"/>
              <a:t>          digits(0 to 9)  </a:t>
            </a:r>
          </a:p>
          <a:p>
            <a:pPr marL="0" indent="0">
              <a:buNone/>
            </a:pPr>
            <a:r>
              <a:rPr lang="en-US" sz="2400" dirty="0"/>
              <a:t>          underscore symbol(_) </a:t>
            </a:r>
          </a:p>
          <a:p>
            <a:pPr marL="0" indent="0">
              <a:buNone/>
            </a:pPr>
            <a:r>
              <a:rPr lang="en-US" sz="2400" dirty="0"/>
              <a:t>           By mistake if we are using any other symbol like $ then we will get syntax error. </a:t>
            </a:r>
          </a:p>
          <a:p>
            <a:pPr marL="0" indent="0">
              <a:buNone/>
            </a:pPr>
            <a:r>
              <a:rPr lang="en-US" sz="2400" dirty="0"/>
              <a:t>           cash = 10 √  </a:t>
            </a:r>
          </a:p>
          <a:p>
            <a:pPr marL="0" indent="0">
              <a:buNone/>
            </a:pPr>
            <a:r>
              <a:rPr lang="en-US" sz="2400" dirty="0"/>
              <a:t>           ca$h =20 </a:t>
            </a:r>
          </a:p>
          <a:p>
            <a:pPr marL="0" indent="0">
              <a:buNone/>
            </a:pPr>
            <a:r>
              <a:rPr lang="en-US" sz="2400" dirty="0"/>
              <a:t> 2. Identifier should not starts with digit </a:t>
            </a:r>
          </a:p>
          <a:p>
            <a:pPr marL="0" indent="0">
              <a:buNone/>
            </a:pPr>
            <a:r>
              <a:rPr lang="en-US" sz="2400" dirty="0"/>
              <a:t>          123total </a:t>
            </a:r>
          </a:p>
          <a:p>
            <a:pPr marL="0" indent="0">
              <a:buNone/>
            </a:pPr>
            <a:r>
              <a:rPr lang="en-US" sz="2400" dirty="0"/>
              <a:t>           total123 √ </a:t>
            </a:r>
          </a:p>
          <a:p>
            <a:pPr marL="0" indent="0">
              <a:buNone/>
            </a:pPr>
            <a:endParaRPr lang="en-IN" sz="3600" b="1" u="sng" dirty="0"/>
          </a:p>
        </p:txBody>
      </p:sp>
    </p:spTree>
    <p:extLst>
      <p:ext uri="{BB962C8B-B14F-4D97-AF65-F5344CB8AC3E}">
        <p14:creationId xmlns:p14="http://schemas.microsoft.com/office/powerpoint/2010/main" val="3327343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159F-0E3B-F3F3-4777-A64EA642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618978"/>
            <a:ext cx="10608212" cy="555798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Python Logical Operators</a:t>
            </a:r>
            <a:endParaRPr lang="en-IN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8C0FA0-1D04-02AC-7AA6-3750B5658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7383"/>
              </p:ext>
            </p:extLst>
          </p:nvPr>
        </p:nvGraphicFramePr>
        <p:xfrm>
          <a:off x="801858" y="1209822"/>
          <a:ext cx="10551943" cy="5029200"/>
        </p:xfrm>
        <a:graphic>
          <a:graphicData uri="http://schemas.openxmlformats.org/drawingml/2006/table">
            <a:tbl>
              <a:tblPr/>
              <a:tblGrid>
                <a:gridCol w="3479801">
                  <a:extLst>
                    <a:ext uri="{9D8B030D-6E8A-4147-A177-3AD203B41FA5}">
                      <a16:colId xmlns:a16="http://schemas.microsoft.com/office/drawing/2014/main" val="4076365646"/>
                    </a:ext>
                  </a:extLst>
                </a:gridCol>
                <a:gridCol w="3536071">
                  <a:extLst>
                    <a:ext uri="{9D8B030D-6E8A-4147-A177-3AD203B41FA5}">
                      <a16:colId xmlns:a16="http://schemas.microsoft.com/office/drawing/2014/main" val="3156957867"/>
                    </a:ext>
                  </a:extLst>
                </a:gridCol>
                <a:gridCol w="3536071">
                  <a:extLst>
                    <a:ext uri="{9D8B030D-6E8A-4147-A177-3AD203B41FA5}">
                      <a16:colId xmlns:a16="http://schemas.microsoft.com/office/drawing/2014/main" val="1192022775"/>
                    </a:ext>
                  </a:extLst>
                </a:gridCol>
              </a:tblGrid>
              <a:tr h="691515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effectLst/>
                        </a:rPr>
                        <a:t>Example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effectLst/>
                        </a:rPr>
                        <a:t>Meaning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970322"/>
                  </a:ext>
                </a:extLst>
              </a:tr>
              <a:tr h="1445895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and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a and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Logical AND:</a:t>
                      </a:r>
                      <a:br>
                        <a:rPr lang="en-US" sz="2000" b="1">
                          <a:effectLst/>
                        </a:rPr>
                      </a:br>
                      <a:r>
                        <a:rPr lang="en-US" sz="2000" b="1">
                          <a:effectLst/>
                        </a:rPr>
                        <a:t>True only if both the operands are True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29228"/>
                  </a:ext>
                </a:extLst>
              </a:tr>
              <a:tr h="1445895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a or b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Logical OR:</a:t>
                      </a:r>
                      <a:br>
                        <a:rPr lang="en-US" sz="2000" b="1">
                          <a:effectLst/>
                        </a:rPr>
                      </a:br>
                      <a:r>
                        <a:rPr lang="en-US" sz="2000" b="1">
                          <a:effectLst/>
                        </a:rPr>
                        <a:t>True if at least one of the operands is True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2053335"/>
                  </a:ext>
                </a:extLst>
              </a:tr>
              <a:tr h="1445895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not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not a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Logical NOT:</a:t>
                      </a:r>
                      <a:br>
                        <a:rPr lang="en-US" sz="2000" b="1" dirty="0">
                          <a:effectLst/>
                        </a:rPr>
                      </a:br>
                      <a:r>
                        <a:rPr lang="en-US" sz="2000" b="1" dirty="0">
                          <a:effectLst/>
                        </a:rPr>
                        <a:t>True if the operand is False and vice-versa.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19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585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5661-F37B-9180-1975-8E1307FBC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590843"/>
            <a:ext cx="10580077" cy="5586120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/>
              <a:t>Python Bitwise operators</a:t>
            </a:r>
          </a:p>
          <a:p>
            <a:pPr marL="0" indent="0">
              <a:buNone/>
            </a:pPr>
            <a:endParaRPr lang="en-IN" sz="3200" b="1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06FCC5-FB84-BF93-E0CB-02F89D9B6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016635"/>
              </p:ext>
            </p:extLst>
          </p:nvPr>
        </p:nvGraphicFramePr>
        <p:xfrm>
          <a:off x="773724" y="1125414"/>
          <a:ext cx="10644552" cy="5732585"/>
        </p:xfrm>
        <a:graphic>
          <a:graphicData uri="http://schemas.openxmlformats.org/drawingml/2006/table">
            <a:tbl>
              <a:tblPr/>
              <a:tblGrid>
                <a:gridCol w="3548184">
                  <a:extLst>
                    <a:ext uri="{9D8B030D-6E8A-4147-A177-3AD203B41FA5}">
                      <a16:colId xmlns:a16="http://schemas.microsoft.com/office/drawing/2014/main" val="1187014820"/>
                    </a:ext>
                  </a:extLst>
                </a:gridCol>
                <a:gridCol w="3548184">
                  <a:extLst>
                    <a:ext uri="{9D8B030D-6E8A-4147-A177-3AD203B41FA5}">
                      <a16:colId xmlns:a16="http://schemas.microsoft.com/office/drawing/2014/main" val="388123789"/>
                    </a:ext>
                  </a:extLst>
                </a:gridCol>
                <a:gridCol w="3548184">
                  <a:extLst>
                    <a:ext uri="{9D8B030D-6E8A-4147-A177-3AD203B41FA5}">
                      <a16:colId xmlns:a16="http://schemas.microsoft.com/office/drawing/2014/main" val="240950819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l"/>
                      <a:r>
                        <a:rPr lang="en-IN" sz="1800" b="1" dirty="0">
                          <a:effectLst/>
                        </a:rPr>
                        <a:t>Operator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</a:rPr>
                        <a:t>Meaning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1">
                          <a:effectLst/>
                        </a:rPr>
                        <a:t>Example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85002"/>
                  </a:ext>
                </a:extLst>
              </a:tr>
              <a:tr h="964502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&amp;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Bitwise AND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>
                          <a:effectLst/>
                        </a:rPr>
                        <a:t>x &amp; y = 0 (0000 0000)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652363"/>
                  </a:ext>
                </a:extLst>
              </a:tr>
              <a:tr h="964502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|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Bitwise OR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>
                          <a:effectLst/>
                        </a:rPr>
                        <a:t>x | y = 14 (0000 1110)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45034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~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Bitwise NOT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~x = -11 (1111 0101)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554712"/>
                  </a:ext>
                </a:extLst>
              </a:tr>
              <a:tr h="964502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^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Bitwise XOR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800" b="1">
                          <a:effectLst/>
                        </a:rPr>
                        <a:t>x ^ y = 14 (0000 1110)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240265"/>
                  </a:ext>
                </a:extLst>
              </a:tr>
              <a:tr h="964502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&gt;&gt;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Bitwise right shift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effectLst/>
                        </a:rPr>
                        <a:t>x &gt;&gt; 2 = 2 (0000 0010)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551029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&lt;&lt;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Bitwise left shift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effectLst/>
                        </a:rPr>
                        <a:t>x 0010 1000)</a:t>
                      </a:r>
                    </a:p>
                  </a:txBody>
                  <a:tcPr marL="215413" marR="215413" marT="107706" marB="1077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350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00916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B930B-C7AA-D734-CB2A-D5041C8DB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128" y="717452"/>
            <a:ext cx="10495671" cy="545951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Python Special operators--- Identity Operators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95C130-696D-B37A-F28D-585C8BC65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963568"/>
              </p:ext>
            </p:extLst>
          </p:nvPr>
        </p:nvGraphicFramePr>
        <p:xfrm>
          <a:off x="365760" y="1252025"/>
          <a:ext cx="11183814" cy="4797952"/>
        </p:xfrm>
        <a:graphic>
          <a:graphicData uri="http://schemas.openxmlformats.org/drawingml/2006/table">
            <a:tbl>
              <a:tblPr/>
              <a:tblGrid>
                <a:gridCol w="3727938">
                  <a:extLst>
                    <a:ext uri="{9D8B030D-6E8A-4147-A177-3AD203B41FA5}">
                      <a16:colId xmlns:a16="http://schemas.microsoft.com/office/drawing/2014/main" val="4087406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2385610608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913646576"/>
                    </a:ext>
                  </a:extLst>
                </a:gridCol>
              </a:tblGrid>
              <a:tr h="925920">
                <a:tc>
                  <a:txBody>
                    <a:bodyPr/>
                    <a:lstStyle/>
                    <a:p>
                      <a:pPr algn="l"/>
                      <a:r>
                        <a:rPr lang="en-IN" sz="2000" b="1" dirty="0">
                          <a:effectLst/>
                        </a:rPr>
                        <a:t>Operator</a:t>
                      </a:r>
                    </a:p>
                  </a:txBody>
                  <a:tcPr marL="228600" marR="228600" marT="94463" marB="94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effectLst/>
                        </a:rPr>
                        <a:t>Meaning</a:t>
                      </a:r>
                    </a:p>
                  </a:txBody>
                  <a:tcPr marL="228600" marR="228600" marT="94463" marB="94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1">
                          <a:effectLst/>
                        </a:rPr>
                        <a:t>Example</a:t>
                      </a:r>
                    </a:p>
                  </a:txBody>
                  <a:tcPr marL="228600" marR="228600" marT="94463" marB="94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243248"/>
                  </a:ext>
                </a:extLst>
              </a:tr>
              <a:tr h="1936016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Is</a:t>
                      </a:r>
                    </a:p>
                  </a:txBody>
                  <a:tcPr marL="228600" marR="228600" marT="94463" marB="94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True if the operands are identical (refer to the same object)</a:t>
                      </a:r>
                    </a:p>
                  </a:txBody>
                  <a:tcPr marL="228600" marR="228600" marT="94463" marB="94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effectLst/>
                        </a:rPr>
                        <a:t>x is True</a:t>
                      </a:r>
                    </a:p>
                  </a:txBody>
                  <a:tcPr marL="228600" marR="228600" marT="94463" marB="94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87363"/>
                  </a:ext>
                </a:extLst>
              </a:tr>
              <a:tr h="1936016"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is not</a:t>
                      </a:r>
                    </a:p>
                  </a:txBody>
                  <a:tcPr marL="228600" marR="228600" marT="94463" marB="94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True if the operands are not identical (do not refer to the same object)</a:t>
                      </a:r>
                    </a:p>
                  </a:txBody>
                  <a:tcPr marL="228600" marR="228600" marT="94463" marB="94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</a:rPr>
                        <a:t>x is not True</a:t>
                      </a:r>
                    </a:p>
                  </a:txBody>
                  <a:tcPr marL="228600" marR="228600" marT="94463" marB="944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708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69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AF84-029A-8F3B-D1BC-415CA10DB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675249"/>
            <a:ext cx="10551942" cy="5501714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25265E"/>
                </a:solidFill>
                <a:effectLst/>
                <a:latin typeface="euclid_circular_a"/>
              </a:rPr>
              <a:t>Membership operators</a:t>
            </a:r>
          </a:p>
          <a:p>
            <a:pPr marL="0" indent="0">
              <a:buNone/>
            </a:pPr>
            <a:endParaRPr lang="en-IN" b="1" i="0" dirty="0">
              <a:solidFill>
                <a:srgbClr val="25265E"/>
              </a:solidFill>
              <a:effectLst/>
              <a:latin typeface="euclid_circular_a"/>
            </a:endParaRP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A07C4B-583C-86A7-CD6A-8DEF7D2B1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168427"/>
              </p:ext>
            </p:extLst>
          </p:nvPr>
        </p:nvGraphicFramePr>
        <p:xfrm>
          <a:off x="478302" y="1589649"/>
          <a:ext cx="10911840" cy="4740813"/>
        </p:xfrm>
        <a:graphic>
          <a:graphicData uri="http://schemas.openxmlformats.org/drawingml/2006/table">
            <a:tbl>
              <a:tblPr/>
              <a:tblGrid>
                <a:gridCol w="3637280">
                  <a:extLst>
                    <a:ext uri="{9D8B030D-6E8A-4147-A177-3AD203B41FA5}">
                      <a16:colId xmlns:a16="http://schemas.microsoft.com/office/drawing/2014/main" val="4158326127"/>
                    </a:ext>
                  </a:extLst>
                </a:gridCol>
                <a:gridCol w="3637280">
                  <a:extLst>
                    <a:ext uri="{9D8B030D-6E8A-4147-A177-3AD203B41FA5}">
                      <a16:colId xmlns:a16="http://schemas.microsoft.com/office/drawing/2014/main" val="1611046723"/>
                    </a:ext>
                  </a:extLst>
                </a:gridCol>
                <a:gridCol w="3637280">
                  <a:extLst>
                    <a:ext uri="{9D8B030D-6E8A-4147-A177-3AD203B41FA5}">
                      <a16:colId xmlns:a16="http://schemas.microsoft.com/office/drawing/2014/main" val="3695306183"/>
                    </a:ext>
                  </a:extLst>
                </a:gridCol>
              </a:tblGrid>
              <a:tr h="1158865">
                <a:tc>
                  <a:txBody>
                    <a:bodyPr/>
                    <a:lstStyle/>
                    <a:p>
                      <a:pPr algn="l"/>
                      <a:r>
                        <a:rPr lang="en-IN" sz="2400" b="1" dirty="0">
                          <a:effectLst/>
                        </a:rPr>
                        <a:t>Operator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Meaning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b="1">
                          <a:effectLst/>
                        </a:rPr>
                        <a:t>Example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6359"/>
                  </a:ext>
                </a:extLst>
              </a:tr>
              <a:tr h="1790974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in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effectLst/>
                        </a:rPr>
                        <a:t>True if value/variable is found in the sequence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5 in x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853847"/>
                  </a:ext>
                </a:extLst>
              </a:tr>
              <a:tr h="1790974"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not in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True if value/variable is not found in the sequence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>
                          <a:effectLst/>
                        </a:rPr>
                        <a:t>5 not in x</a:t>
                      </a:r>
                    </a:p>
                  </a:txBody>
                  <a:tcPr marL="228600" marR="228600" marT="114300" marB="1143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663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647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21B92-C6E9-D739-B221-B26BA118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452" y="520505"/>
            <a:ext cx="10636348" cy="56564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 3. Identifiers are case sensitive. Of course Python language is case sensitive language. </a:t>
            </a:r>
          </a:p>
          <a:p>
            <a:pPr marL="0" indent="0">
              <a:buNone/>
            </a:pPr>
            <a:r>
              <a:rPr lang="en-US" sz="2800" dirty="0"/>
              <a:t>        total=10  </a:t>
            </a:r>
          </a:p>
          <a:p>
            <a:pPr marL="0" indent="0">
              <a:buNone/>
            </a:pPr>
            <a:r>
              <a:rPr lang="en-US" sz="2800" dirty="0"/>
              <a:t>       TOTAL=999 </a:t>
            </a:r>
          </a:p>
          <a:p>
            <a:pPr marL="0" indent="0">
              <a:buNone/>
            </a:pPr>
            <a:r>
              <a:rPr lang="en-US" sz="2800" dirty="0"/>
              <a:t>        print(total) #10 </a:t>
            </a:r>
          </a:p>
          <a:p>
            <a:pPr marL="0" indent="0">
              <a:buNone/>
            </a:pPr>
            <a:r>
              <a:rPr lang="en-US" sz="2800" dirty="0"/>
              <a:t>        print(TOTAL) #999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We cannot use reserved words as identifiers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Eg</a:t>
            </a:r>
            <a:r>
              <a:rPr lang="en-US" dirty="0"/>
              <a:t>: def=10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5. There is no length limit for Python identifiers. But not recommended to use too lengthy identifiers.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6. </a:t>
            </a:r>
            <a:r>
              <a:rPr lang="en-US" dirty="0" err="1"/>
              <a:t>Dollor</a:t>
            </a:r>
            <a:r>
              <a:rPr lang="en-US" dirty="0"/>
              <a:t> ($) Symbol is not allowed 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15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D8C24-E432-D75A-CBED-32FD0F63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801858"/>
            <a:ext cx="10622280" cy="5375105"/>
          </a:xfrm>
        </p:spPr>
        <p:txBody>
          <a:bodyPr/>
          <a:lstStyle/>
          <a:p>
            <a:r>
              <a:rPr lang="en-US" dirty="0"/>
              <a:t>Note: </a:t>
            </a:r>
          </a:p>
          <a:p>
            <a:pPr marL="514350" indent="-514350">
              <a:buAutoNum type="arabicPeriod"/>
            </a:pPr>
            <a:r>
              <a:rPr lang="en-US" dirty="0"/>
              <a:t>If identifier starts with _ symbol then it indicates that it is private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If identifier starts with __(two under score symbols) indicating that strongly private identifier.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3.If the identifier starts and ends with two underscore symbols then the identifier is language defined special name, which is also known as magic methods.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Eg</a:t>
            </a:r>
            <a:r>
              <a:rPr lang="en-US" dirty="0"/>
              <a:t>: __add__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4666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6E124-5146-CF2F-CD04-EAEC61A35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196" y="731520"/>
            <a:ext cx="10481603" cy="5445443"/>
          </a:xfrm>
        </p:spPr>
        <p:txBody>
          <a:bodyPr>
            <a:normAutofit fontScale="92500"/>
          </a:bodyPr>
          <a:lstStyle/>
          <a:p>
            <a:r>
              <a:rPr lang="en-IN" sz="3600" u="sng" dirty="0"/>
              <a:t>2.Reserved Words</a:t>
            </a:r>
          </a:p>
          <a:p>
            <a:pPr marL="0" indent="0">
              <a:buNone/>
            </a:pPr>
            <a:r>
              <a:rPr lang="en-US" sz="2400" dirty="0"/>
              <a:t>In Python some words are reserved to represent some meaning or functionality. Such type of words are called Reserved words. </a:t>
            </a:r>
          </a:p>
          <a:p>
            <a:pPr marL="0" indent="0">
              <a:buNone/>
            </a:pPr>
            <a:r>
              <a:rPr lang="en-US" sz="2400" dirty="0"/>
              <a:t>There are 33 reserved words available in Python. </a:t>
            </a:r>
          </a:p>
          <a:p>
            <a:pPr marL="0" indent="0">
              <a:buNone/>
            </a:pPr>
            <a:r>
              <a:rPr lang="en-US" sz="2400" dirty="0"/>
              <a:t> True ,False, None </a:t>
            </a:r>
          </a:p>
          <a:p>
            <a:pPr marL="0" indent="0">
              <a:buNone/>
            </a:pPr>
            <a:r>
              <a:rPr lang="en-US" sz="2400" dirty="0"/>
              <a:t> and, or ,not,is </a:t>
            </a:r>
          </a:p>
          <a:p>
            <a:pPr marL="0" indent="0">
              <a:buNone/>
            </a:pPr>
            <a:r>
              <a:rPr lang="en-US" sz="2400" dirty="0"/>
              <a:t> if ,</a:t>
            </a:r>
            <a:r>
              <a:rPr lang="en-US" sz="2400" dirty="0" err="1"/>
              <a:t>elif</a:t>
            </a:r>
            <a:r>
              <a:rPr lang="en-US" sz="2400" dirty="0"/>
              <a:t> ,else </a:t>
            </a:r>
          </a:p>
          <a:p>
            <a:pPr marL="0" indent="0">
              <a:buNone/>
            </a:pPr>
            <a:r>
              <a:rPr lang="en-US" sz="2400" dirty="0"/>
              <a:t> while ,for ,break, continue, return, </a:t>
            </a:r>
            <a:r>
              <a:rPr lang="en-US" sz="2400" dirty="0" err="1"/>
              <a:t>in,yield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 try, except ,finally, raise ,assert</a:t>
            </a:r>
          </a:p>
          <a:p>
            <a:pPr marL="0" indent="0">
              <a:buNone/>
            </a:pPr>
            <a:r>
              <a:rPr lang="en-US" sz="2400" dirty="0"/>
              <a:t> import, from, as, class ,def ,pass ,global ,nonlocal, lambda, del ,with</a:t>
            </a:r>
            <a:endParaRPr lang="en-IN" sz="3600" u="sng" dirty="0"/>
          </a:p>
          <a:p>
            <a:pPr marL="0" indent="0">
              <a:buNone/>
            </a:pPr>
            <a:endParaRPr lang="en-IN" sz="3600" u="sng" dirty="0"/>
          </a:p>
        </p:txBody>
      </p:sp>
    </p:spTree>
    <p:extLst>
      <p:ext uri="{BB962C8B-B14F-4D97-AF65-F5344CB8AC3E}">
        <p14:creationId xmlns:p14="http://schemas.microsoft.com/office/powerpoint/2010/main" val="209409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AC85F8-18AD-104A-3FEB-1EEE6B6E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78" y="647114"/>
            <a:ext cx="10734822" cy="5529849"/>
          </a:xfrm>
        </p:spPr>
        <p:txBody>
          <a:bodyPr/>
          <a:lstStyle/>
          <a:p>
            <a:r>
              <a:rPr lang="en-US" dirty="0"/>
              <a:t>Note: </a:t>
            </a:r>
          </a:p>
          <a:p>
            <a:pPr marL="514350" indent="-514350">
              <a:buAutoNum type="arabicPeriod"/>
            </a:pPr>
            <a:r>
              <a:rPr lang="en-US" dirty="0"/>
              <a:t>All Reserved words in Python contain only alphabet symbols.   </a:t>
            </a:r>
          </a:p>
          <a:p>
            <a:pPr marL="514350" indent="-514350">
              <a:buAutoNum type="arabicPeriod"/>
            </a:pPr>
            <a:r>
              <a:rPr lang="en-US" dirty="0"/>
              <a:t> Except the following  reserved words, all contain only lower case alphabet symbols. </a:t>
            </a:r>
          </a:p>
          <a:p>
            <a:pPr marL="0" indent="0">
              <a:buNone/>
            </a:pPr>
            <a:r>
              <a:rPr lang="en-US" dirty="0"/>
              <a:t> True  </a:t>
            </a:r>
          </a:p>
          <a:p>
            <a:pPr marL="0" indent="0">
              <a:buNone/>
            </a:pPr>
            <a:r>
              <a:rPr lang="en-US" dirty="0"/>
              <a:t> False</a:t>
            </a:r>
          </a:p>
          <a:p>
            <a:pPr marL="0" indent="0">
              <a:buNone/>
            </a:pPr>
            <a:r>
              <a:rPr lang="en-US" dirty="0"/>
              <a:t> None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Eg</a:t>
            </a:r>
            <a:r>
              <a:rPr lang="en-US" dirty="0"/>
              <a:t>: a= true  a=True √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9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449AE5-4CAC-2128-1443-D0E50EED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723" y="787791"/>
            <a:ext cx="10580077" cy="5389172"/>
          </a:xfrm>
        </p:spPr>
        <p:txBody>
          <a:bodyPr/>
          <a:lstStyle/>
          <a:p>
            <a:r>
              <a:rPr lang="en-IN" b="1" u="sng" dirty="0"/>
              <a:t>3.Python</a:t>
            </a:r>
            <a:r>
              <a:rPr lang="en-IN" b="1" i="0" u="sng" dirty="0">
                <a:solidFill>
                  <a:srgbClr val="25265E"/>
                </a:solidFill>
                <a:effectLst/>
                <a:latin typeface="euclid_circular_a"/>
              </a:rPr>
              <a:t> </a:t>
            </a:r>
            <a:r>
              <a:rPr lang="en-IN" b="1" u="sng" dirty="0"/>
              <a:t>Type Conversion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There are two types of type conversion in Python.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1.Implicit Conversion - automatic type conversion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euclid_circular_a"/>
              </a:rPr>
              <a:t>     2.Explicit Conversion - manual type conversion</a:t>
            </a:r>
          </a:p>
          <a:p>
            <a:pPr marL="0" indent="0" algn="l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dirty="0"/>
              <a:t>Python Implicit Type Conversion</a:t>
            </a:r>
          </a:p>
          <a:p>
            <a:pPr marL="0" indent="0" algn="l">
              <a:buNone/>
            </a:pPr>
            <a:r>
              <a:rPr lang="en-US" dirty="0"/>
              <a:t>In certain situations, Python automatically converts one </a:t>
            </a:r>
            <a:r>
              <a:rPr lang="en-US" dirty="0">
                <a:hlinkClick r:id="rId2"/>
              </a:rPr>
              <a:t>data type</a:t>
            </a:r>
            <a:r>
              <a:rPr lang="en-US" dirty="0"/>
              <a:t> to another. This is known as implicit type conversion.</a:t>
            </a:r>
          </a:p>
          <a:p>
            <a:pPr marL="0" indent="0" algn="l">
              <a:buNone/>
            </a:pPr>
            <a:endParaRPr lang="en-US" b="0" i="0" dirty="0">
              <a:effectLst/>
              <a:latin typeface="euclid_circular_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5224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2D8CF-5C51-0461-A06F-9F278249B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994" y="633046"/>
            <a:ext cx="10523806" cy="5543917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Explicit Type Conversion</a:t>
            </a:r>
          </a:p>
          <a:p>
            <a:pPr marL="0" indent="0" algn="l">
              <a:buNone/>
            </a:pPr>
            <a:r>
              <a:rPr lang="en-US" dirty="0"/>
              <a:t> In Explicit Type Conversion, users convert the data type of an object to required data type.</a:t>
            </a:r>
          </a:p>
          <a:p>
            <a:pPr marL="0" indent="0" algn="l">
              <a:buNone/>
            </a:pPr>
            <a:r>
              <a:rPr lang="en-US" dirty="0"/>
              <a:t>We use the built-in functions like </a:t>
            </a:r>
            <a:r>
              <a:rPr lang="en-US" dirty="0">
                <a:hlinkClick r:id="rId2"/>
              </a:rPr>
              <a:t>int()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float()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str()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to perform explicit type conversion.</a:t>
            </a:r>
          </a:p>
          <a:p>
            <a:pPr marL="0" indent="0" algn="l">
              <a:buNone/>
            </a:pPr>
            <a:r>
              <a:rPr lang="en-US" dirty="0"/>
              <a:t>This type of conversion is also called typecasting because the user casts (changes) the data type of the objects</a:t>
            </a:r>
            <a:r>
              <a:rPr lang="en-US" b="0" i="0" dirty="0">
                <a:effectLst/>
                <a:latin typeface="euclid_circular_a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6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042A1-BB93-CEEF-2E8A-0C7297BB5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5" y="520505"/>
            <a:ext cx="10594145" cy="565645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u="sng" dirty="0"/>
              <a:t>Key Points to Remember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Type Conversion is the conversion of an object from one data type to another data type.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Implicit Type Conversion is automatically performed by the Python interpreter.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Python avoids the loss of data in Implicit Type Conversion.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Explicit Type Conversion is also called Type Casting, the data types of objects are converted using predefined functions by the user.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In Type Casting, loss of data may occur as we enforce the object to a specific data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62318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296</TotalTime>
  <Words>1503</Words>
  <Application>Microsoft Office PowerPoint</Application>
  <PresentationFormat>Widescreen</PresentationFormat>
  <Paragraphs>266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euclid_circular_a</vt:lpstr>
      <vt:lpstr>Nunito</vt:lpstr>
      <vt:lpstr>Source Sans 3</vt:lpstr>
      <vt:lpstr>Tw Cen MT</vt:lpstr>
      <vt:lpstr>Droplet</vt:lpstr>
      <vt:lpstr>Language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ramakumar patchilla</dc:creator>
  <cp:lastModifiedBy>ramakumar patchilla</cp:lastModifiedBy>
  <cp:revision>23</cp:revision>
  <dcterms:created xsi:type="dcterms:W3CDTF">2024-09-04T06:34:25Z</dcterms:created>
  <dcterms:modified xsi:type="dcterms:W3CDTF">2024-09-11T11:13:12Z</dcterms:modified>
</cp:coreProperties>
</file>