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14"/>
  </p:notesMasterIdLst>
  <p:sldIdLst>
    <p:sldId id="257" r:id="rId3"/>
    <p:sldId id="356" r:id="rId4"/>
    <p:sldId id="370" r:id="rId5"/>
    <p:sldId id="363" r:id="rId6"/>
    <p:sldId id="364" r:id="rId7"/>
    <p:sldId id="365" r:id="rId8"/>
    <p:sldId id="366" r:id="rId9"/>
    <p:sldId id="358" r:id="rId10"/>
    <p:sldId id="367" r:id="rId11"/>
    <p:sldId id="368" r:id="rId12"/>
    <p:sldId id="3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203232"/>
                </a:solidFill>
                <a:latin typeface="Arial" panose="020B0604020202020204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 panose="020B0604020202020204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 panose="02020603050405020304"/>
              </a:rPr>
              <a:t>&lt;header&gt;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 panose="02020603050405020304"/>
              </a:rPr>
              <a:t>&lt;date/time&gt;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 panose="02020603050405020304"/>
              </a:rPr>
              <a:t>&lt;footer&gt;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AAA52E85-46BB-478F-9B90-F5E3374B36EC}" type="slidenum">
              <a:rPr lang="en-US" sz="1400" b="0" strike="noStrike" spc="-1">
                <a:latin typeface="Times New Roman" panose="02020603050405020304"/>
              </a:rPr>
              <a:t>‹#›</a:t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431998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 panose="020B0604020202020204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7CC6F23-8E84-4016-97B1-94C1094E9B29}" type="slidenum">
              <a:rPr lang="en-GB" sz="1200" b="0" strike="noStrike" spc="-1">
                <a:latin typeface="Times New Roman" panose="02020603050405020304"/>
              </a:rPr>
              <a:t>2</a:t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93313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 panose="020B0604020202020204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7CC6F23-8E84-4016-97B1-94C1094E9B29}" type="slidenum">
              <a:rPr lang="en-GB" sz="1200" b="0" strike="noStrike" spc="-1">
                <a:latin typeface="Times New Roman" panose="02020603050405020304"/>
              </a:rPr>
              <a:t>3</a:t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933131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 panose="020B0604020202020204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7CC6F23-8E84-4016-97B1-94C1094E9B29}" type="slidenum">
              <a:rPr lang="en-GB" sz="1200" b="0" strike="noStrike" spc="-1">
                <a:latin typeface="Times New Roman" panose="02020603050405020304"/>
              </a:rPr>
              <a:t>4</a:t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933131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 panose="020B0604020202020204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7CC6F23-8E84-4016-97B1-94C1094E9B29}" type="slidenum">
              <a:rPr lang="en-GB" sz="1200" b="0" strike="noStrike" spc="-1">
                <a:latin typeface="Times New Roman" panose="02020603050405020304"/>
              </a:rPr>
              <a:t>5</a:t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933131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 panose="020B0604020202020204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7CC6F23-8E84-4016-97B1-94C1094E9B29}" type="slidenum">
              <a:rPr lang="en-GB" sz="1200" b="0" strike="noStrike" spc="-1">
                <a:latin typeface="Times New Roman" panose="02020603050405020304"/>
              </a:rPr>
              <a:t>6</a:t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933131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 panose="020B0604020202020204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7CC6F23-8E84-4016-97B1-94C1094E9B29}" type="slidenum">
              <a:rPr lang="en-GB" sz="1200" b="0" strike="noStrike" spc="-1">
                <a:latin typeface="Times New Roman" panose="02020603050405020304"/>
              </a:rPr>
              <a:t>7</a:t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933131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A467E-CEBB-4F66-A8E9-F7D970DC6D62}" type="datetime1">
              <a:rPr lang="en-US" smtClean="0"/>
              <a:t>1/3/2025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7COM1079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70DB-B21E-44B2-9A09-6D53D13DA6D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954000" y="2579760"/>
            <a:ext cx="10030680" cy="10011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954000" y="2579760"/>
            <a:ext cx="10030680" cy="10011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ftr"/>
          </p:nvPr>
        </p:nvSpPr>
        <p:spPr>
          <a:xfrm>
            <a:off x="965160" y="790920"/>
            <a:ext cx="7176600" cy="230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 panose="020B0604020202020204"/>
              </a:rPr>
              <a:t>PRESENTATION TITLE (ADD VIA INSERT, HEADER &amp; FOOTER)</a:t>
            </a:r>
            <a:endParaRPr lang="en-US" sz="1500" b="0" strike="noStrike" spc="-1">
              <a:latin typeface="Times New Roman" panose="020206030504050203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/>
          </p:nvPr>
        </p:nvSpPr>
        <p:spPr>
          <a:xfrm>
            <a:off x="10616400" y="790920"/>
            <a:ext cx="622440" cy="230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8C5CF792-EC3F-4960-8972-785816571BAA}" type="slidenum">
              <a:rPr lang="en-GB" sz="1500" b="1" strike="noStrike" spc="-1">
                <a:solidFill>
                  <a:srgbClr val="B3B9B9"/>
                </a:solidFill>
                <a:latin typeface="Arial" panose="020B0604020202020204"/>
              </a:rPr>
              <a:t>‹#›</a:t>
            </a:fld>
            <a:endParaRPr lang="en-US" sz="1500" b="0" strike="noStrike" spc="-1">
              <a:latin typeface="Times New Roman" panose="02020603050405020304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lnSpc>
                <a:spcPts val="8000"/>
              </a:lnSpc>
            </a:pPr>
            <a:r>
              <a:rPr lang="en-US" sz="7500" b="1" strike="noStrike" spc="-202">
                <a:solidFill>
                  <a:srgbClr val="203232"/>
                </a:solidFill>
                <a:latin typeface="Arial" panose="020B0604020202020204"/>
              </a:rPr>
              <a:t>Click to edit master title</a:t>
            </a:r>
            <a:endParaRPr lang="en-US" sz="75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0" y="0"/>
            <a:ext cx="12191760" cy="14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>
            <a:fillRect/>
          </a:stretch>
        </p:blipFill>
        <p:spPr>
          <a:xfrm>
            <a:off x="954000" y="5517360"/>
            <a:ext cx="2244600" cy="39672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1" strike="noStrike" spc="-100">
                <a:solidFill>
                  <a:srgbClr val="203232"/>
                </a:solidFill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00">
                <a:solidFill>
                  <a:srgbClr val="203232"/>
                </a:solidFill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203232"/>
                </a:solidFill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1" strike="noStrike" spc="-1">
                <a:solidFill>
                  <a:srgbClr val="203232"/>
                </a:solidFill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5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lnSpc>
                <a:spcPts val="8000"/>
              </a:lnSpc>
            </a:pPr>
            <a:r>
              <a:rPr lang="en-US" sz="7500" b="1" strike="noStrike" spc="-202">
                <a:solidFill>
                  <a:srgbClr val="FFFFFF"/>
                </a:solidFill>
                <a:latin typeface="Arial" panose="020B0604020202020204"/>
              </a:rPr>
              <a:t>Click to edit master title</a:t>
            </a:r>
            <a:endParaRPr lang="en-US" sz="75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ftr"/>
          </p:nvPr>
        </p:nvSpPr>
        <p:spPr>
          <a:xfrm>
            <a:off x="965160" y="779760"/>
            <a:ext cx="7176600" cy="230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FFFFFF"/>
                </a:solidFill>
                <a:latin typeface="Arial" panose="020B0604020202020204"/>
              </a:rPr>
              <a:t>PRESENTATION TITLE (ADD VIA INSERT, HEADER &amp; FOOTER)</a:t>
            </a:r>
            <a:endParaRPr lang="en-US" sz="1500" b="0" strike="noStrike" spc="-1">
              <a:latin typeface="Times New Roman" panose="02020603050405020304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/>
          </p:nvPr>
        </p:nvSpPr>
        <p:spPr>
          <a:xfrm>
            <a:off x="10616400" y="779760"/>
            <a:ext cx="622440" cy="230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876E94C7-478D-41B1-83CB-4B08D116676D}" type="slidenum">
              <a:rPr lang="en-GB" sz="1500" b="1" strike="noStrike" spc="-1">
                <a:solidFill>
                  <a:srgbClr val="FFFFFF"/>
                </a:solidFill>
                <a:latin typeface="Arial" panose="020B0604020202020204"/>
              </a:rPr>
              <a:t>‹#›</a:t>
            </a:fld>
            <a:endParaRPr lang="en-US" sz="1500" b="0" strike="noStrike" spc="-1">
              <a:latin typeface="Times New Roman" panose="02020603050405020304"/>
            </a:endParaRPr>
          </a:p>
        </p:txBody>
      </p:sp>
      <p:pic>
        <p:nvPicPr>
          <p:cNvPr id="45" name="Picture 7" descr="A picture containing drawing&#10;&#10;Description automatically generated"/>
          <p:cNvPicPr/>
          <p:nvPr/>
        </p:nvPicPr>
        <p:blipFill>
          <a:blip r:embed="rId14"/>
          <a:stretch>
            <a:fillRect/>
          </a:stretch>
        </p:blipFill>
        <p:spPr>
          <a:xfrm>
            <a:off x="954000" y="5511600"/>
            <a:ext cx="2242440" cy="397440"/>
          </a:xfrm>
          <a:prstGeom prst="rect">
            <a:avLst/>
          </a:prstGeom>
          <a:ln>
            <a:noFill/>
          </a:ln>
        </p:spPr>
      </p:pic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1" strike="noStrike" spc="-100">
                <a:solidFill>
                  <a:srgbClr val="203232"/>
                </a:solidFill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00">
                <a:solidFill>
                  <a:srgbClr val="203232"/>
                </a:solidFill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203232"/>
                </a:solidFill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1" strike="noStrike" spc="-1">
                <a:solidFill>
                  <a:srgbClr val="203232"/>
                </a:solidFill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953770" y="2420620"/>
            <a:ext cx="10030460" cy="25673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35000" lnSpcReduction="20000"/>
          </a:bodyPr>
          <a:lstStyle/>
          <a:p>
            <a:pPr>
              <a:lnSpc>
                <a:spcPct val="200000"/>
              </a:lnSpc>
            </a:pPr>
            <a:r>
              <a:rPr lang="en-US" sz="11200" b="1" strike="noStrike" spc="-202" dirty="0">
                <a:solidFill>
                  <a:srgbClr val="FFFFFF"/>
                </a:solidFill>
                <a:latin typeface="Arial" panose="020B0604020202020204"/>
              </a:rPr>
              <a:t>Visualization and Analysis</a:t>
            </a:r>
          </a:p>
          <a:p>
            <a:pPr>
              <a:lnSpc>
                <a:spcPct val="200000"/>
              </a:lnSpc>
            </a:pPr>
            <a:r>
              <a:rPr lang="en-US" sz="6400" b="1" strike="noStrike" spc="-202" dirty="0">
                <a:solidFill>
                  <a:srgbClr val="FFFFFF"/>
                </a:solidFill>
                <a:latin typeface="Arial" panose="020B0604020202020204"/>
              </a:rPr>
              <a:t>Tutorial Presentation for Feedback</a:t>
            </a:r>
            <a:br>
              <a:rPr lang="en-US" sz="6400" b="1" strike="noStrike" spc="-202" dirty="0">
                <a:solidFill>
                  <a:srgbClr val="FFFFFF"/>
                </a:solidFill>
                <a:latin typeface="Arial" panose="020B0604020202020204"/>
              </a:rPr>
            </a:br>
            <a:r>
              <a:rPr lang="en-US" sz="6400" b="1" strike="noStrike" spc="-202" dirty="0">
                <a:solidFill>
                  <a:srgbClr val="FFFFFF"/>
                </a:solidFill>
                <a:latin typeface="Arial" panose="020B0604020202020204"/>
              </a:rPr>
              <a:t>Date :  18 Nov 2024</a:t>
            </a:r>
            <a:r>
              <a:rPr lang="en-US" sz="2200" b="1" strike="noStrike" spc="-202" dirty="0">
                <a:solidFill>
                  <a:srgbClr val="FFFFFF"/>
                </a:solidFill>
                <a:latin typeface="Arial" panose="020B0604020202020204"/>
              </a:rPr>
              <a:t/>
            </a:r>
            <a:br>
              <a:rPr lang="en-US" sz="2200" b="1" strike="noStrike" spc="-202" dirty="0">
                <a:solidFill>
                  <a:srgbClr val="FFFFFF"/>
                </a:solidFill>
                <a:latin typeface="Arial" panose="020B0604020202020204"/>
              </a:rPr>
            </a:br>
            <a:endParaRPr lang="en-US" sz="2200" b="0" strike="noStrike" spc="-1" dirty="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954000" y="1890000"/>
            <a:ext cx="10030680" cy="3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ts val="288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US" b="1" strike="noStrike" spc="-100" dirty="0">
                <a:solidFill>
                  <a:srgbClr val="FFFFFF"/>
                </a:solidFill>
                <a:latin typeface="Arial" panose="020B0604020202020204"/>
              </a:rPr>
              <a:t>Group Id:   A</a:t>
            </a:r>
            <a:r>
              <a:rPr lang="en-US" b="1" spc="-100" dirty="0">
                <a:solidFill>
                  <a:srgbClr val="FFFFFF"/>
                </a:solidFill>
                <a:latin typeface="Arial" panose="020B0604020202020204"/>
              </a:rPr>
              <a:t>0</a:t>
            </a:r>
            <a:r>
              <a:rPr lang="en-US" b="1" strike="noStrike" spc="-100" dirty="0">
                <a:solidFill>
                  <a:srgbClr val="FFFFFF"/>
                </a:solidFill>
                <a:latin typeface="Arial" panose="020B0604020202020204"/>
              </a:rPr>
              <a:t>81                                             Name of Student Presenting: </a:t>
            </a:r>
            <a:r>
              <a:rPr lang="en-US" b="1" spc="-100" dirty="0">
                <a:solidFill>
                  <a:srgbClr val="FFFFFF"/>
                </a:solidFill>
                <a:latin typeface="Arial" panose="020B0604020202020204"/>
              </a:rPr>
              <a:t>Lakshmi Venkata Sai </a:t>
            </a:r>
            <a:r>
              <a:rPr lang="en-US" b="1" spc="-100" dirty="0" err="1">
                <a:solidFill>
                  <a:srgbClr val="FFFFFF"/>
                </a:solidFill>
                <a:latin typeface="Arial" panose="020B0604020202020204"/>
              </a:rPr>
              <a:t>Pampana</a:t>
            </a:r>
            <a:endParaRPr lang="en-US" b="1" strike="noStrike" spc="-10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965160" y="274320"/>
            <a:ext cx="10455120" cy="735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 dirty="0">
                <a:solidFill>
                  <a:srgbClr val="FFFFFF"/>
                </a:solidFill>
                <a:latin typeface="Arial" panose="020B0604020202020204"/>
              </a:rPr>
              <a:t>7COM1079-2022  Student Group No: </a:t>
            </a:r>
            <a:r>
              <a:rPr lang="en-US" altLang="en-GB" sz="1500" b="0" strike="noStrike" spc="-1" dirty="0">
                <a:solidFill>
                  <a:srgbClr val="FFFFFF"/>
                </a:solidFill>
                <a:latin typeface="Arial" panose="020B0604020202020204"/>
              </a:rPr>
              <a:t>A</a:t>
            </a:r>
            <a:r>
              <a:rPr lang="en-US" altLang="en-GB" sz="1500" spc="-1" dirty="0">
                <a:solidFill>
                  <a:srgbClr val="FFFFFF"/>
                </a:solidFill>
                <a:latin typeface="Arial" panose="020B0604020202020204"/>
              </a:rPr>
              <a:t>0</a:t>
            </a:r>
            <a:r>
              <a:rPr lang="en-US" altLang="en-GB" sz="1500" b="0" strike="noStrike" spc="-1" dirty="0">
                <a:solidFill>
                  <a:srgbClr val="FFFFFF"/>
                </a:solidFill>
                <a:latin typeface="Arial" panose="020B0604020202020204"/>
              </a:rPr>
              <a:t>81</a:t>
            </a:r>
            <a:r>
              <a:rPr lang="en-GB" sz="1500" b="0" strike="noStrike" spc="-1" dirty="0">
                <a:solidFill>
                  <a:srgbClr val="FFFFFF"/>
                </a:solidFill>
                <a:latin typeface="Arial" panose="020B0604020202020204"/>
              </a:rPr>
              <a:t>                  Names of Student Attendees </a:t>
            </a:r>
            <a:r>
              <a:rPr lang="en-US" altLang="en-GB" sz="1500" b="0" strike="noStrike" spc="-1" dirty="0">
                <a:solidFill>
                  <a:srgbClr val="FFFFFF"/>
                </a:solidFill>
                <a:latin typeface="Arial" panose="020B0604020202020204"/>
              </a:rPr>
              <a:t>: </a:t>
            </a:r>
            <a:r>
              <a:rPr lang="en-GB" altLang="en-GB" sz="1500" b="0" strike="noStrike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La</a:t>
            </a:r>
            <a:r>
              <a:rPr lang="en-GB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kshmi Venkata </a:t>
            </a:r>
            <a:r>
              <a:rPr lang="en-GB" altLang="en-GB" sz="1500" spc="-1" dirty="0" err="1">
                <a:solidFill>
                  <a:srgbClr val="FFFFFF"/>
                </a:solidFill>
                <a:latin typeface="Arial" panose="020B0604020202020204"/>
                <a:sym typeface="+mn-ea"/>
              </a:rPr>
              <a:t>Sai</a:t>
            </a:r>
            <a:r>
              <a:rPr lang="en-GB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 </a:t>
            </a:r>
            <a:r>
              <a:rPr lang="en-GB" altLang="en-GB" sz="1500" spc="-1" dirty="0" err="1" smtClean="0">
                <a:solidFill>
                  <a:srgbClr val="FFFFFF"/>
                </a:solidFill>
                <a:latin typeface="Arial" panose="020B0604020202020204"/>
                <a:sym typeface="+mn-ea"/>
              </a:rPr>
              <a:t>Pampana</a:t>
            </a:r>
            <a:r>
              <a:rPr lang="en-GB" altLang="en-GB" sz="1500" spc="-1" dirty="0" smtClean="0">
                <a:solidFill>
                  <a:srgbClr val="FFFFFF"/>
                </a:solidFill>
                <a:latin typeface="Arial" panose="020B0604020202020204"/>
                <a:sym typeface="+mn-ea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GB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	</a:t>
            </a:r>
            <a:r>
              <a:rPr lang="en-GB" altLang="en-GB" sz="1500" spc="-1" dirty="0" smtClean="0">
                <a:solidFill>
                  <a:srgbClr val="FFFFFF"/>
                </a:solidFill>
                <a:latin typeface="Arial" panose="020B0604020202020204"/>
                <a:sym typeface="+mn-ea"/>
              </a:rPr>
              <a:t>							</a:t>
            </a:r>
            <a:r>
              <a:rPr lang="en-GB" altLang="en-GB" sz="1500" spc="-1" dirty="0" err="1" smtClean="0">
                <a:solidFill>
                  <a:srgbClr val="FFFFFF"/>
                </a:solidFill>
                <a:latin typeface="Arial" panose="020B0604020202020204"/>
                <a:sym typeface="+mn-ea"/>
              </a:rPr>
              <a:t>Sai</a:t>
            </a:r>
            <a:r>
              <a:rPr lang="en-GB" altLang="en-GB" sz="1500" spc="-1" dirty="0" smtClean="0">
                <a:solidFill>
                  <a:srgbClr val="FFFFFF"/>
                </a:solidFill>
                <a:latin typeface="Arial" panose="020B0604020202020204"/>
                <a:sym typeface="+mn-ea"/>
              </a:rPr>
              <a:t> </a:t>
            </a:r>
            <a:r>
              <a:rPr lang="en-GB" altLang="en-GB" sz="1500" spc="-1" dirty="0" err="1" smtClean="0">
                <a:solidFill>
                  <a:srgbClr val="FFFFFF"/>
                </a:solidFill>
                <a:latin typeface="Arial" panose="020B0604020202020204"/>
                <a:sym typeface="+mn-ea"/>
              </a:rPr>
              <a:t>Mithil</a:t>
            </a:r>
            <a:endParaRPr lang="en-GB" sz="1500" spc="-1" dirty="0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							         </a:t>
            </a:r>
            <a:r>
              <a:rPr lang="en-US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       </a:t>
            </a:r>
            <a:r>
              <a:rPr lang="en-GB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Gopi Krishna </a:t>
            </a:r>
            <a:r>
              <a:rPr lang="en-GB" altLang="en-GB" sz="1500" spc="-1" dirty="0" err="1">
                <a:solidFill>
                  <a:srgbClr val="FFFFFF"/>
                </a:solidFill>
                <a:latin typeface="Arial" panose="020B0604020202020204"/>
                <a:sym typeface="+mn-ea"/>
              </a:rPr>
              <a:t>Malle</a:t>
            </a:r>
            <a:endParaRPr lang="en-GB" sz="1500" spc="-1" dirty="0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							         </a:t>
            </a:r>
            <a:r>
              <a:rPr lang="en-US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       </a:t>
            </a:r>
            <a:r>
              <a:rPr lang="en-GB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Karthik Kumar </a:t>
            </a:r>
            <a:r>
              <a:rPr lang="en-GB" altLang="en-GB" sz="1500" spc="-1" dirty="0" err="1" smtClean="0">
                <a:solidFill>
                  <a:srgbClr val="FFFFFF"/>
                </a:solidFill>
                <a:latin typeface="Arial" panose="020B0604020202020204"/>
                <a:sym typeface="+mn-ea"/>
              </a:rPr>
              <a:t>Elluri</a:t>
            </a:r>
            <a:endParaRPr lang="en-GB" sz="1500" spc="-1" dirty="0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							         </a:t>
            </a:r>
            <a:r>
              <a:rPr lang="en-US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     </a:t>
            </a:r>
            <a:r>
              <a:rPr lang="en-GB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  Lal John Basha </a:t>
            </a:r>
            <a:r>
              <a:rPr lang="en-GB" altLang="en-GB" sz="1500" spc="-1" dirty="0" err="1">
                <a:solidFill>
                  <a:srgbClr val="FFFFFF"/>
                </a:solidFill>
                <a:latin typeface="Arial" panose="020B0604020202020204"/>
                <a:sym typeface="+mn-ea"/>
              </a:rPr>
              <a:t>Shaik</a:t>
            </a:r>
            <a:r>
              <a:rPr 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 </a:t>
            </a:r>
            <a:endParaRPr lang="en-US" altLang="en-GB" sz="1500" b="0" strike="noStrike" spc="-1" dirty="0">
              <a:solidFill>
                <a:srgbClr val="FFFFFF"/>
              </a:solidFill>
              <a:latin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036618"/>
            <a:ext cx="42533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Limitations</a:t>
            </a:r>
            <a:r>
              <a:rPr lang="en-US" sz="2400" b="1" dirty="0"/>
              <a:t>:</a:t>
            </a:r>
            <a:endParaRPr lang="en-US" sz="24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Single-year analysis (2016)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Limited demographic controls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Cost of living variations</a:t>
            </a:r>
          </a:p>
          <a:p>
            <a:pPr algn="ctr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234545" y="2036618"/>
            <a:ext cx="54725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Future Research:</a:t>
            </a:r>
            <a:endParaRPr lang="en-US" sz="24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Longitudinal studies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Multi-state comparisons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Policy impact analysis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Demographic breakdowns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881744" y="207818"/>
            <a:ext cx="5791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Limitations &amp; Future Work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8772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9491" y="942109"/>
            <a:ext cx="58050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pPr algn="ctr"/>
            <a:r>
              <a:rPr lang="en-US" sz="2400" b="1" dirty="0"/>
              <a:t>Summary:</a:t>
            </a:r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Significant difference established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California shows lower poverty rate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Statistical validity </a:t>
            </a:r>
            <a:r>
              <a:rPr lang="en-US" sz="2400" dirty="0" smtClean="0"/>
              <a:t>confirmed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234545" y="1145186"/>
            <a:ext cx="54725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Impact:</a:t>
            </a:r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Policy implications identified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Framework for future research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Evidence-based insights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1744" y="207818"/>
            <a:ext cx="5791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Conclusion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17764" y="3186545"/>
            <a:ext cx="525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Team Contribution:</a:t>
            </a:r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Robust statistical analysis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Clear visualization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Comprehensive documentation</a:t>
            </a:r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564" y="2881101"/>
            <a:ext cx="6331527" cy="309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72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17560" y="791100"/>
            <a:ext cx="10421280" cy="10366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ctr"/>
            <a:r>
              <a:rPr lang="en-US" sz="2400" b="1" dirty="0"/>
              <a:t>Literature </a:t>
            </a:r>
            <a:r>
              <a:rPr lang="en-US" sz="2400" b="1" dirty="0" smtClean="0"/>
              <a:t>Review-</a:t>
            </a:r>
            <a:r>
              <a:rPr lang="en-US" sz="2400" b="1" dirty="0"/>
              <a:t>Key Studies:</a:t>
            </a:r>
            <a:endParaRPr lang="en-US" sz="2400" dirty="0"/>
          </a:p>
          <a:p>
            <a:pPr algn="ctr"/>
            <a:endParaRPr lang="en-US" sz="2400" b="1" dirty="0"/>
          </a:p>
        </p:txBody>
      </p:sp>
      <p:sp>
        <p:nvSpPr>
          <p:cNvPr id="99" name="TextShape 3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4930DA13-7524-4AF3-9B3D-EE4DE692AE5C}" type="slidenum">
              <a:rPr lang="en-GB" sz="1500" b="1" spc="-1">
                <a:solidFill>
                  <a:srgbClr val="B3B9B9"/>
                </a:solidFill>
                <a:latin typeface="Arial" panose="020B0604020202020204"/>
              </a:rPr>
              <a:t>2</a:t>
            </a:fld>
            <a:endParaRPr lang="en-US" sz="1500" b="0" spc="-1" dirty="0">
              <a:latin typeface="Times New Roman" panose="02020603050405020304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358559" y="1827720"/>
            <a:ext cx="11459367" cy="37841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en-US" sz="2400" b="1" dirty="0" smtClean="0"/>
              <a:t>Fan </a:t>
            </a:r>
            <a:r>
              <a:rPr lang="en-US" sz="2400" b="1" dirty="0"/>
              <a:t>et al. (2023)</a:t>
            </a:r>
            <a:r>
              <a:rPr lang="en-US" sz="2400" dirty="0"/>
              <a:t> – "Use of Charitable Food Assistance"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Focus on food assistance in low-income households.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Key takeaway: Statistical methods help analyze poverty reduction.</a:t>
            </a:r>
          </a:p>
          <a:p>
            <a:r>
              <a:rPr lang="en-US" sz="2400" b="1" dirty="0" err="1"/>
              <a:t>Blokhin</a:t>
            </a:r>
            <a:r>
              <a:rPr lang="en-US" sz="2400" b="1" dirty="0"/>
              <a:t> et al. (2023)</a:t>
            </a:r>
            <a:r>
              <a:rPr lang="en-US" sz="2400" dirty="0"/>
              <a:t> – "Hypothesis Testing Using R"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Guide on hypothesis testing using R.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Key takeaway: Practical examples of statistical tests for social issues.</a:t>
            </a:r>
          </a:p>
          <a:p>
            <a:r>
              <a:rPr lang="en-US" sz="2400" b="1" dirty="0"/>
              <a:t>Walker (2019)</a:t>
            </a:r>
            <a:r>
              <a:rPr lang="en-US" sz="2400" dirty="0"/>
              <a:t> – "Hypothesis Tests"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Review of hypothesis testing and p-value interpretation.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Key takeaway: Helped in choosing the right tests for analyzing poverty data.</a:t>
            </a:r>
          </a:p>
          <a:p>
            <a:pPr marL="342900" indent="-342900" algn="just">
              <a:lnSpc>
                <a:spcPct val="100000"/>
              </a:lnSpc>
              <a:buFont typeface="Wingdings" pitchFamily="2" charset="2"/>
              <a:buChar char="Ø"/>
            </a:pPr>
            <a:endParaRPr lang="en-US" altLang="en-GB" sz="2400" strike="noStrike" spc="-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970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17560" y="791100"/>
            <a:ext cx="10421280" cy="10366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ctr">
              <a:lnSpc>
                <a:spcPts val="288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US" spc="-100" dirty="0">
                <a:solidFill>
                  <a:srgbClr val="203232"/>
                </a:solidFill>
                <a:latin typeface="Calibri"/>
              </a:rPr>
              <a:t>We are using the </a:t>
            </a:r>
            <a:r>
              <a:rPr lang="en-US" spc="-100" dirty="0" smtClean="0">
                <a:solidFill>
                  <a:srgbClr val="203232"/>
                </a:solidFill>
                <a:latin typeface="Calibri"/>
              </a:rPr>
              <a:t>dataset </a:t>
            </a:r>
            <a:r>
              <a:rPr lang="en-US" spc="-100" dirty="0" smtClean="0">
                <a:solidFill>
                  <a:srgbClr val="FF0000"/>
                </a:solidFill>
                <a:latin typeface="Calibri"/>
              </a:rPr>
              <a:t> </a:t>
            </a:r>
            <a:r>
              <a:rPr lang="en-US" dirty="0"/>
              <a:t>est16us.csv</a:t>
            </a:r>
            <a:r>
              <a:rPr lang="en-US" spc="-100" dirty="0" smtClean="0">
                <a:solidFill>
                  <a:srgbClr val="FF0000"/>
                </a:solidFill>
                <a:latin typeface="Calibri"/>
              </a:rPr>
              <a:t> </a:t>
            </a:r>
            <a:r>
              <a:rPr lang="en-US" spc="-100" dirty="0" smtClean="0">
                <a:solidFill>
                  <a:srgbClr val="203232"/>
                </a:solidFill>
                <a:latin typeface="Calibri"/>
              </a:rPr>
              <a:t> </a:t>
            </a:r>
            <a:r>
              <a:rPr lang="en-US" spc="-100" dirty="0">
                <a:solidFill>
                  <a:srgbClr val="203232"/>
                </a:solidFill>
                <a:latin typeface="Calibri"/>
              </a:rPr>
              <a:t>to answer our Research question </a:t>
            </a:r>
            <a:r>
              <a:rPr lang="en-US" spc="-100" dirty="0" smtClean="0">
                <a:solidFill>
                  <a:srgbClr val="203232"/>
                </a:solidFill>
                <a:latin typeface="Calibri"/>
              </a:rPr>
              <a:t> </a:t>
            </a:r>
            <a:r>
              <a:rPr lang="en-US" b="1" spc="-100" dirty="0" smtClean="0">
                <a:solidFill>
                  <a:srgbClr val="203232"/>
                </a:solidFill>
                <a:latin typeface="Calibri"/>
              </a:rPr>
              <a:t>“</a:t>
            </a:r>
            <a:r>
              <a:rPr lang="en-US" b="1" dirty="0" smtClean="0"/>
              <a:t>Is </a:t>
            </a:r>
            <a:r>
              <a:rPr lang="en-US" b="1" dirty="0"/>
              <a:t>there a difference in the mean poverty percentage for children ages 0-17 between California and Texas</a:t>
            </a:r>
            <a:r>
              <a:rPr lang="en-US" b="1" dirty="0" smtClean="0"/>
              <a:t>?”</a:t>
            </a:r>
            <a:r>
              <a:rPr sz="1400" b="1" dirty="0"/>
              <a:t/>
            </a:r>
            <a:br>
              <a:rPr sz="1400" b="1" dirty="0"/>
            </a:br>
            <a:endParaRPr lang="en-US" sz="1400" b="1" spc="-1" dirty="0">
              <a:latin typeface="Arial" panose="020B0604020202020204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4930DA13-7524-4AF3-9B3D-EE4DE692AE5C}" type="slidenum">
              <a:rPr lang="en-GB" sz="1500" b="1" spc="-1">
                <a:solidFill>
                  <a:srgbClr val="B3B9B9"/>
                </a:solidFill>
                <a:latin typeface="Arial" panose="020B0604020202020204"/>
              </a:rPr>
              <a:t>3</a:t>
            </a:fld>
            <a:endParaRPr lang="en-US" sz="1500" b="0" spc="-1" dirty="0">
              <a:latin typeface="Times New Roman" panose="02020603050405020304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358560" y="1827720"/>
            <a:ext cx="5329440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endParaRPr lang="en-GB" sz="2000" b="0" strike="noStrike" spc="-1" dirty="0">
              <a:latin typeface="+mj-lt"/>
            </a:endParaRPr>
          </a:p>
          <a:p>
            <a:pPr algn="just">
              <a:lnSpc>
                <a:spcPct val="100000"/>
              </a:lnSpc>
              <a:buClr>
                <a:srgbClr val="FF0000"/>
              </a:buClr>
            </a:pPr>
            <a:r>
              <a:rPr lang="en-GB" sz="2000" b="0" strike="noStrike" spc="-1" dirty="0" smtClean="0">
                <a:latin typeface="+mj-lt"/>
              </a:rPr>
              <a:t>The </a:t>
            </a:r>
            <a:r>
              <a:rPr lang="en-GB" sz="2000" b="0" strike="noStrike" spc="-1" dirty="0">
                <a:latin typeface="+mj-lt"/>
              </a:rPr>
              <a:t>dataset has </a:t>
            </a:r>
            <a:r>
              <a:rPr lang="en-IN" sz="2000" spc="-1" dirty="0" smtClean="0">
                <a:latin typeface="+mj-lt"/>
              </a:rPr>
              <a:t>30 Variables</a:t>
            </a:r>
            <a:endParaRPr lang="en-US" sz="2000" b="0" strike="noStrike" spc="-1" dirty="0">
              <a:latin typeface="+mj-lt"/>
            </a:endParaRPr>
          </a:p>
          <a:p>
            <a:pPr algn="just">
              <a:lnSpc>
                <a:spcPct val="100000"/>
              </a:lnSpc>
              <a:buClr>
                <a:srgbClr val="FF0000"/>
              </a:buClr>
            </a:pPr>
            <a:r>
              <a:rPr lang="en-US" sz="2000" b="1" dirty="0">
                <a:latin typeface="+mj-lt"/>
              </a:rPr>
              <a:t>Dependent Variable</a:t>
            </a:r>
            <a:r>
              <a:rPr lang="en-US" sz="2000" dirty="0">
                <a:latin typeface="+mj-lt"/>
              </a:rPr>
              <a:t>: Poverty Rate for children ages 0-17 </a:t>
            </a:r>
            <a:endParaRPr lang="en-US" sz="2000" dirty="0" smtClean="0">
              <a:latin typeface="+mj-lt"/>
            </a:endParaRPr>
          </a:p>
          <a:p>
            <a:pPr algn="just">
              <a:lnSpc>
                <a:spcPct val="100000"/>
              </a:lnSpc>
              <a:buClr>
                <a:srgbClr val="FF0000"/>
              </a:buClr>
            </a:pPr>
            <a:r>
              <a:rPr lang="en-US" sz="2000" b="1" dirty="0">
                <a:latin typeface="+mj-lt"/>
              </a:rPr>
              <a:t>Independent Variable</a:t>
            </a:r>
            <a:r>
              <a:rPr lang="en-US" sz="2000" dirty="0">
                <a:latin typeface="+mj-lt"/>
              </a:rPr>
              <a:t>: State (California vs. Texas)</a:t>
            </a:r>
            <a:endParaRPr lang="en-US" altLang="en-GB" sz="2000" strike="noStrike" spc="-1" dirty="0">
              <a:latin typeface="+mj-lt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5688000" y="1649093"/>
            <a:ext cx="5731510" cy="429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2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17560" y="791100"/>
            <a:ext cx="10421280" cy="10366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ctr"/>
            <a:r>
              <a:rPr lang="en-US" sz="2800" b="1" dirty="0" smtClean="0"/>
              <a:t>Methodology- </a:t>
            </a:r>
            <a:r>
              <a:rPr lang="en-US" sz="2800" b="1" dirty="0"/>
              <a:t>Statistical Approach:</a:t>
            </a:r>
            <a:endParaRPr lang="en-US" sz="2800" dirty="0"/>
          </a:p>
          <a:p>
            <a:pPr algn="ctr"/>
            <a:endParaRPr lang="en-US" sz="2800" b="1" dirty="0"/>
          </a:p>
        </p:txBody>
      </p:sp>
      <p:sp>
        <p:nvSpPr>
          <p:cNvPr id="99" name="TextShape 3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4930DA13-7524-4AF3-9B3D-EE4DE692AE5C}" type="slidenum">
              <a:rPr lang="en-GB" sz="1500" b="1" spc="-1">
                <a:solidFill>
                  <a:srgbClr val="B3B9B9"/>
                </a:solidFill>
                <a:latin typeface="Arial" panose="020B0604020202020204"/>
              </a:rPr>
              <a:t>4</a:t>
            </a:fld>
            <a:endParaRPr lang="en-US" sz="1500" b="0" spc="-1" dirty="0">
              <a:latin typeface="Times New Roman" panose="02020603050405020304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358561" y="2423465"/>
            <a:ext cx="5779004" cy="18759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n-US" sz="2400" b="1" dirty="0" smtClean="0"/>
              <a:t>Data </a:t>
            </a:r>
            <a:r>
              <a:rPr lang="en-US" sz="2400" b="1" dirty="0"/>
              <a:t>Preprocessing </a:t>
            </a:r>
          </a:p>
          <a:p>
            <a:pPr lvl="1"/>
            <a:r>
              <a:rPr lang="en-US" sz="2400" dirty="0"/>
              <a:t>Cleaned and normalized data</a:t>
            </a:r>
          </a:p>
          <a:p>
            <a:pPr lvl="1"/>
            <a:r>
              <a:rPr lang="en-US" sz="2400" dirty="0"/>
              <a:t>Focused on ages 0-17</a:t>
            </a:r>
          </a:p>
          <a:p>
            <a:pPr lvl="1"/>
            <a:r>
              <a:rPr lang="en-US" sz="2400" dirty="0"/>
              <a:t>Extracted state-specific metrics</a:t>
            </a:r>
          </a:p>
          <a:p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6028200" y="2238071"/>
            <a:ext cx="56360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Statistical Tests </a:t>
            </a:r>
          </a:p>
          <a:p>
            <a:pPr lvl="1"/>
            <a:r>
              <a:rPr lang="en-US" sz="2800" dirty="0"/>
              <a:t>Shapiro-</a:t>
            </a:r>
            <a:r>
              <a:rPr lang="en-US" sz="2800" dirty="0" err="1"/>
              <a:t>Wilk</a:t>
            </a:r>
            <a:r>
              <a:rPr lang="en-US" sz="2800" dirty="0"/>
              <a:t> test for normality</a:t>
            </a:r>
          </a:p>
          <a:p>
            <a:pPr lvl="1"/>
            <a:r>
              <a:rPr lang="en-US" sz="2800" dirty="0"/>
              <a:t>Z-score analysis</a:t>
            </a:r>
          </a:p>
          <a:p>
            <a:pPr lvl="1"/>
            <a:r>
              <a:rPr lang="en-US" sz="2800" dirty="0"/>
              <a:t>Confidence interval comparison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493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17560" y="791100"/>
            <a:ext cx="10421280" cy="10366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ctr"/>
            <a:r>
              <a:rPr lang="en-US" sz="2800" b="1" dirty="0"/>
              <a:t>Distribution Analysis</a:t>
            </a:r>
            <a:endParaRPr lang="en-US" sz="2800" b="1" dirty="0"/>
          </a:p>
        </p:txBody>
      </p:sp>
      <p:sp>
        <p:nvSpPr>
          <p:cNvPr id="99" name="TextShape 3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4930DA13-7524-4AF3-9B3D-EE4DE692AE5C}" type="slidenum">
              <a:rPr lang="en-GB" sz="1500" b="1" spc="-1">
                <a:solidFill>
                  <a:srgbClr val="B3B9B9"/>
                </a:solidFill>
                <a:latin typeface="Arial" panose="020B0604020202020204"/>
              </a:rPr>
              <a:t>5</a:t>
            </a:fld>
            <a:endParaRPr lang="en-US" sz="1500" b="0" spc="-1" dirty="0">
              <a:latin typeface="Times New Roman" panose="02020603050405020304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358561" y="2423465"/>
            <a:ext cx="5418784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n-US" sz="2400" b="1" dirty="0" smtClean="0"/>
              <a:t>Key </a:t>
            </a:r>
            <a:r>
              <a:rPr lang="en-US" sz="2400" b="1" dirty="0"/>
              <a:t>Findings:</a:t>
            </a:r>
            <a:endParaRPr lang="en-US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Normal distribution confirmed (p=0.276)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Mean poverty rate: 18.36%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First quartile: 13.90%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Third quartile: 22.43%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945" y="1413164"/>
            <a:ext cx="6414655" cy="475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68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17560" y="791100"/>
            <a:ext cx="10421280" cy="10366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ctr"/>
            <a:r>
              <a:rPr lang="en-US" sz="2800" b="1" dirty="0"/>
              <a:t>State Comparison</a:t>
            </a:r>
            <a:endParaRPr lang="en-US" sz="2800" b="1" dirty="0"/>
          </a:p>
        </p:txBody>
      </p:sp>
      <p:sp>
        <p:nvSpPr>
          <p:cNvPr id="99" name="TextShape 3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4930DA13-7524-4AF3-9B3D-EE4DE692AE5C}" type="slidenum">
              <a:rPr lang="en-GB" sz="1500" b="1" spc="-1">
                <a:solidFill>
                  <a:srgbClr val="B3B9B9"/>
                </a:solidFill>
                <a:latin typeface="Arial" panose="020B0604020202020204"/>
              </a:rPr>
              <a:t>6</a:t>
            </a:fld>
            <a:endParaRPr lang="en-US" sz="1500" b="0" spc="-1" dirty="0">
              <a:latin typeface="Times New Roman" panose="02020603050405020304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358561" y="2423465"/>
            <a:ext cx="5141694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n-US" sz="2400" b="1" dirty="0" smtClean="0"/>
              <a:t>Results</a:t>
            </a:r>
            <a:r>
              <a:rPr lang="en-US" sz="2400" b="1" dirty="0"/>
              <a:t>:</a:t>
            </a:r>
            <a:endParaRPr lang="en-US" sz="2400" dirty="0"/>
          </a:p>
          <a:p>
            <a:r>
              <a:rPr lang="en-US" sz="2400" dirty="0"/>
              <a:t>California: 19.9% (CI: 19.6%-20.2%)</a:t>
            </a:r>
          </a:p>
          <a:p>
            <a:r>
              <a:rPr lang="en-US" sz="2400" dirty="0"/>
              <a:t>Texas: 22.4% (CI: 22.0%-22.8%)</a:t>
            </a:r>
          </a:p>
          <a:p>
            <a:r>
              <a:rPr lang="en-US" sz="2400" dirty="0"/>
              <a:t>2.5 percentage point difference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891" y="1309410"/>
            <a:ext cx="5749636" cy="486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0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17560" y="791100"/>
            <a:ext cx="10421280" cy="10366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ctr"/>
            <a:r>
              <a:rPr lang="en-US" sz="2800" b="1" dirty="0"/>
              <a:t>Statistical Results</a:t>
            </a:r>
            <a:endParaRPr lang="en-US" sz="2800" b="1" dirty="0"/>
          </a:p>
        </p:txBody>
      </p:sp>
      <p:sp>
        <p:nvSpPr>
          <p:cNvPr id="99" name="TextShape 3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4930DA13-7524-4AF3-9B3D-EE4DE692AE5C}" type="slidenum">
              <a:rPr lang="en-GB" sz="1500" b="1" spc="-1">
                <a:solidFill>
                  <a:srgbClr val="B3B9B9"/>
                </a:solidFill>
                <a:latin typeface="Arial" panose="020B0604020202020204"/>
              </a:rPr>
              <a:t>7</a:t>
            </a:fld>
            <a:endParaRPr lang="en-US" sz="1500" b="0" spc="-1" dirty="0">
              <a:latin typeface="Times New Roman" panose="02020603050405020304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358560" y="2423465"/>
            <a:ext cx="5862131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n-US" sz="2400" b="1" dirty="0" smtClean="0"/>
              <a:t>Statistical </a:t>
            </a:r>
            <a:r>
              <a:rPr lang="en-US" sz="2400" b="1" dirty="0"/>
              <a:t>Evidence:</a:t>
            </a:r>
            <a:endParaRPr lang="en-US" sz="2400" dirty="0"/>
          </a:p>
          <a:p>
            <a:r>
              <a:rPr lang="en-US" sz="2400" dirty="0"/>
              <a:t>Z-score: -8.225</a:t>
            </a:r>
          </a:p>
          <a:p>
            <a:r>
              <a:rPr lang="en-US" sz="2400" dirty="0"/>
              <a:t>P-value: &lt; 2.2e-16</a:t>
            </a:r>
          </a:p>
          <a:p>
            <a:r>
              <a:rPr lang="en-US" sz="2400" dirty="0"/>
              <a:t>Non-overlapping confidence </a:t>
            </a:r>
            <a:r>
              <a:rPr lang="en-US" sz="2400" dirty="0" smtClean="0"/>
              <a:t>intervals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093526" y="2078182"/>
            <a:ext cx="45581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Interpretation:</a:t>
            </a:r>
            <a:endParaRPr lang="en-US" sz="2400" dirty="0"/>
          </a:p>
          <a:p>
            <a:pPr algn="just"/>
            <a:r>
              <a:rPr lang="en-US" sz="2400" dirty="0"/>
              <a:t>Highly significant difference</a:t>
            </a:r>
          </a:p>
          <a:p>
            <a:pPr algn="just"/>
            <a:r>
              <a:rPr lang="en-US" sz="2400" dirty="0" smtClean="0"/>
              <a:t>Null </a:t>
            </a:r>
            <a:r>
              <a:rPr lang="en-US" sz="2400" dirty="0"/>
              <a:t>hypothesis rejected</a:t>
            </a:r>
          </a:p>
          <a:p>
            <a:pPr algn="just"/>
            <a:r>
              <a:rPr lang="en-US" sz="2400" dirty="0"/>
              <a:t>Strong statistical confidence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0435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="" xmlns:a16="http://schemas.microsoft.com/office/drawing/2014/main" id="{1D6328F2-F72C-25F2-E88D-20155AAE47A7}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" name="CustomShape 2">
            <a:extLst>
              <a:ext uri="{FF2B5EF4-FFF2-40B4-BE49-F238E27FC236}">
                <a16:creationId xmlns="" xmlns:a16="http://schemas.microsoft.com/office/drawing/2014/main" id="{7E3000EE-F64C-DF4D-354E-966553BD39CD}"/>
              </a:ext>
            </a:extLst>
          </p:cNvPr>
          <p:cNvSpPr/>
          <p:nvPr/>
        </p:nvSpPr>
        <p:spPr>
          <a:xfrm rot="10800000" flipH="1">
            <a:off x="36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77418E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" name="CustomShape 3">
            <a:extLst>
              <a:ext uri="{FF2B5EF4-FFF2-40B4-BE49-F238E27FC236}">
                <a16:creationId xmlns="" xmlns:a16="http://schemas.microsoft.com/office/drawing/2014/main" id="{5970E895-184F-149D-BED8-17CC27FEE6BC}"/>
              </a:ext>
            </a:extLst>
          </p:cNvPr>
          <p:cNvSpPr/>
          <p:nvPr/>
        </p:nvSpPr>
        <p:spPr>
          <a:xfrm>
            <a:off x="0" y="0"/>
            <a:ext cx="8128440" cy="1575000"/>
          </a:xfrm>
          <a:prstGeom prst="rect">
            <a:avLst/>
          </a:prstGeom>
          <a:gradFill rotWithShape="0">
            <a:gsLst>
              <a:gs pos="26000">
                <a:srgbClr val="C49FD3">
                  <a:alpha val="0"/>
                </a:srgbClr>
              </a:gs>
              <a:gs pos="100000">
                <a:srgbClr val="9C5FB5">
                  <a:alpha val="4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" name="CustomShape 4">
            <a:extLst>
              <a:ext uri="{FF2B5EF4-FFF2-40B4-BE49-F238E27FC236}">
                <a16:creationId xmlns="" xmlns:a16="http://schemas.microsoft.com/office/drawing/2014/main" id="{387B5665-9537-1B2C-A111-22CFF20C36D6}"/>
              </a:ext>
            </a:extLst>
          </p:cNvPr>
          <p:cNvSpPr/>
          <p:nvPr/>
        </p:nvSpPr>
        <p:spPr>
          <a:xfrm flipH="1">
            <a:off x="8128440" y="427744"/>
            <a:ext cx="4063320" cy="1146175"/>
          </a:xfrm>
          <a:prstGeom prst="rect">
            <a:avLst/>
          </a:prstGeom>
          <a:gradFill rotWithShape="0">
            <a:gsLst>
              <a:gs pos="22000">
                <a:srgbClr val="9C5FB5">
                  <a:alpha val="15294"/>
                </a:srgbClr>
              </a:gs>
              <a:gs pos="100000">
                <a:srgbClr val="000000">
                  <a:alpha val="63137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b="1" dirty="0"/>
              <a:t>Research Outcomes:</a:t>
            </a:r>
            <a:endParaRPr lang="en-US" dirty="0"/>
          </a:p>
        </p:txBody>
      </p:sp>
      <p:sp>
        <p:nvSpPr>
          <p:cNvPr id="6" name="TextShape 5">
            <a:extLst>
              <a:ext uri="{FF2B5EF4-FFF2-40B4-BE49-F238E27FC236}">
                <a16:creationId xmlns="" xmlns:a16="http://schemas.microsoft.com/office/drawing/2014/main" id="{26ED909D-757A-18BF-4440-481D105BB838}"/>
              </a:ext>
            </a:extLst>
          </p:cNvPr>
          <p:cNvSpPr txBox="1"/>
          <p:nvPr/>
        </p:nvSpPr>
        <p:spPr>
          <a:xfrm>
            <a:off x="291239" y="569881"/>
            <a:ext cx="706320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> </a:t>
            </a:r>
            <a:r>
              <a:t/>
            </a:r>
            <a:br/>
            <a:r>
              <a:t/>
            </a:r>
            <a:br/>
            <a:endParaRPr lang="en-US" sz="24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8" name="TextShape 7">
            <a:extLst>
              <a:ext uri="{FF2B5EF4-FFF2-40B4-BE49-F238E27FC236}">
                <a16:creationId xmlns="" xmlns:a16="http://schemas.microsoft.com/office/drawing/2014/main" id="{19D7A3A6-D670-3C4A-C2D0-65B615EE09E8}"/>
              </a:ext>
            </a:extLst>
          </p:cNvPr>
          <p:cNvSpPr txBox="1"/>
          <p:nvPr/>
        </p:nvSpPr>
        <p:spPr>
          <a:xfrm>
            <a:off x="11704320" y="6455520"/>
            <a:ext cx="447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29CEFF96-2F62-4B45-8A43-FC60A0A96C7C}" type="slidenum">
              <a:rPr lang="en-US" sz="1100" b="1" strike="noStrike" spc="-1">
                <a:solidFill>
                  <a:srgbClr val="7DABAB"/>
                </a:solidFill>
                <a:latin typeface="Arial"/>
              </a:rPr>
              <a:t>8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9" name="CustomShape 8">
            <a:extLst>
              <a:ext uri="{FF2B5EF4-FFF2-40B4-BE49-F238E27FC236}">
                <a16:creationId xmlns="" xmlns:a16="http://schemas.microsoft.com/office/drawing/2014/main" id="{08126358-5602-2E2A-0FD3-CF2657A64424}"/>
              </a:ext>
            </a:extLst>
          </p:cNvPr>
          <p:cNvSpPr/>
          <p:nvPr/>
        </p:nvSpPr>
        <p:spPr>
          <a:xfrm>
            <a:off x="1593272" y="197640"/>
            <a:ext cx="576116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en-US" sz="2400" b="1" dirty="0"/>
              <a:t>Key Findings</a:t>
            </a:r>
            <a:endParaRPr lang="en-US" sz="2400" b="1" dirty="0"/>
          </a:p>
        </p:txBody>
      </p:sp>
      <p:sp>
        <p:nvSpPr>
          <p:cNvPr id="10" name="CustomShape 9">
            <a:extLst>
              <a:ext uri="{FF2B5EF4-FFF2-40B4-BE49-F238E27FC236}">
                <a16:creationId xmlns="" xmlns:a16="http://schemas.microsoft.com/office/drawing/2014/main" id="{BA1A8298-95E2-3B0B-D23D-89B9B8DCD54C}"/>
              </a:ext>
            </a:extLst>
          </p:cNvPr>
          <p:cNvSpPr/>
          <p:nvPr/>
        </p:nvSpPr>
        <p:spPr>
          <a:xfrm>
            <a:off x="489240" y="1728721"/>
            <a:ext cx="10865160" cy="48862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1" name="CustomShape 10">
            <a:extLst>
              <a:ext uri="{FF2B5EF4-FFF2-40B4-BE49-F238E27FC236}">
                <a16:creationId xmlns="" xmlns:a16="http://schemas.microsoft.com/office/drawing/2014/main" id="{FDCA6A8D-F5EB-EB17-86F6-BE6E137FBBBF}"/>
              </a:ext>
            </a:extLst>
          </p:cNvPr>
          <p:cNvSpPr/>
          <p:nvPr/>
        </p:nvSpPr>
        <p:spPr>
          <a:xfrm>
            <a:off x="6248401" y="2329543"/>
            <a:ext cx="4890654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n-US" sz="2400" b="1" dirty="0"/>
              <a:t>Statistical Validity 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sz="2400" dirty="0"/>
              <a:t>Normal distribution confirmed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sz="2400" dirty="0"/>
              <a:t>Robust confidence intervals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sz="2400" dirty="0"/>
              <a:t>Strong statistical power</a:t>
            </a:r>
            <a:endParaRPr lang="en-US" sz="2400" dirty="0"/>
          </a:p>
        </p:txBody>
      </p:sp>
      <p:sp>
        <p:nvSpPr>
          <p:cNvPr id="13" name="AutoShape 2" descr="Output image">
            <a:extLst>
              <a:ext uri="{FF2B5EF4-FFF2-40B4-BE49-F238E27FC236}">
                <a16:creationId xmlns="" xmlns:a16="http://schemas.microsoft.com/office/drawing/2014/main" id="{A48D8A1F-CAAF-F40F-9AD5-35E4240018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74480" y="25379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 smtClean="0"/>
              <a:t>Significant </a:t>
            </a:r>
            <a:r>
              <a:rPr lang="en-US" sz="2400" b="1" dirty="0"/>
              <a:t>State Difference </a:t>
            </a:r>
            <a:endParaRPr lang="en-US" sz="2400" b="1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 smtClean="0"/>
              <a:t>2.5</a:t>
            </a:r>
            <a:r>
              <a:rPr lang="en-US" sz="2400" dirty="0"/>
              <a:t>% lower poverty rate in </a:t>
            </a:r>
            <a:r>
              <a:rPr lang="en-US" sz="2400" dirty="0" smtClean="0"/>
              <a:t>California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 smtClean="0"/>
              <a:t>Statistically </a:t>
            </a:r>
            <a:r>
              <a:rPr lang="en-US" sz="2400" dirty="0"/>
              <a:t>significant </a:t>
            </a:r>
            <a:r>
              <a:rPr lang="en-US" sz="2400" dirty="0" smtClean="0"/>
              <a:t>result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1682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="" xmlns:a16="http://schemas.microsoft.com/office/drawing/2014/main" id="{1D6328F2-F72C-25F2-E88D-20155AAE47A7}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" name="CustomShape 2">
            <a:extLst>
              <a:ext uri="{FF2B5EF4-FFF2-40B4-BE49-F238E27FC236}">
                <a16:creationId xmlns="" xmlns:a16="http://schemas.microsoft.com/office/drawing/2014/main" id="{7E3000EE-F64C-DF4D-354E-966553BD39CD}"/>
              </a:ext>
            </a:extLst>
          </p:cNvPr>
          <p:cNvSpPr/>
          <p:nvPr/>
        </p:nvSpPr>
        <p:spPr>
          <a:xfrm rot="10800000" flipH="1">
            <a:off x="36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77418E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" name="CustomShape 3">
            <a:extLst>
              <a:ext uri="{FF2B5EF4-FFF2-40B4-BE49-F238E27FC236}">
                <a16:creationId xmlns="" xmlns:a16="http://schemas.microsoft.com/office/drawing/2014/main" id="{5970E895-184F-149D-BED8-17CC27FEE6BC}"/>
              </a:ext>
            </a:extLst>
          </p:cNvPr>
          <p:cNvSpPr/>
          <p:nvPr/>
        </p:nvSpPr>
        <p:spPr>
          <a:xfrm>
            <a:off x="0" y="0"/>
            <a:ext cx="8128440" cy="1575000"/>
          </a:xfrm>
          <a:prstGeom prst="rect">
            <a:avLst/>
          </a:prstGeom>
          <a:gradFill rotWithShape="0">
            <a:gsLst>
              <a:gs pos="26000">
                <a:srgbClr val="C49FD3">
                  <a:alpha val="0"/>
                </a:srgbClr>
              </a:gs>
              <a:gs pos="100000">
                <a:srgbClr val="9C5FB5">
                  <a:alpha val="4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" name="CustomShape 4">
            <a:extLst>
              <a:ext uri="{FF2B5EF4-FFF2-40B4-BE49-F238E27FC236}">
                <a16:creationId xmlns="" xmlns:a16="http://schemas.microsoft.com/office/drawing/2014/main" id="{387B5665-9537-1B2C-A111-22CFF20C36D6}"/>
              </a:ext>
            </a:extLst>
          </p:cNvPr>
          <p:cNvSpPr/>
          <p:nvPr/>
        </p:nvSpPr>
        <p:spPr>
          <a:xfrm flipH="1">
            <a:off x="8693728" y="427744"/>
            <a:ext cx="3010592" cy="1146175"/>
          </a:xfrm>
          <a:prstGeom prst="rect">
            <a:avLst/>
          </a:prstGeom>
          <a:gradFill rotWithShape="0">
            <a:gsLst>
              <a:gs pos="22000">
                <a:srgbClr val="9C5FB5">
                  <a:alpha val="15294"/>
                </a:srgbClr>
              </a:gs>
              <a:gs pos="100000">
                <a:srgbClr val="000000">
                  <a:alpha val="63137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b="1" dirty="0"/>
              <a:t>Policy Implications:</a:t>
            </a:r>
            <a:endParaRPr lang="en-US" dirty="0"/>
          </a:p>
        </p:txBody>
      </p:sp>
      <p:sp>
        <p:nvSpPr>
          <p:cNvPr id="6" name="TextShape 5">
            <a:extLst>
              <a:ext uri="{FF2B5EF4-FFF2-40B4-BE49-F238E27FC236}">
                <a16:creationId xmlns="" xmlns:a16="http://schemas.microsoft.com/office/drawing/2014/main" id="{26ED909D-757A-18BF-4440-481D105BB838}"/>
              </a:ext>
            </a:extLst>
          </p:cNvPr>
          <p:cNvSpPr txBox="1"/>
          <p:nvPr/>
        </p:nvSpPr>
        <p:spPr>
          <a:xfrm>
            <a:off x="291239" y="569881"/>
            <a:ext cx="706320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> </a:t>
            </a:r>
            <a:r>
              <a:t/>
            </a:r>
            <a:br/>
            <a:r>
              <a:t/>
            </a:r>
            <a:br/>
            <a:endParaRPr lang="en-US" sz="24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8" name="TextShape 7">
            <a:extLst>
              <a:ext uri="{FF2B5EF4-FFF2-40B4-BE49-F238E27FC236}">
                <a16:creationId xmlns="" xmlns:a16="http://schemas.microsoft.com/office/drawing/2014/main" id="{19D7A3A6-D670-3C4A-C2D0-65B615EE09E8}"/>
              </a:ext>
            </a:extLst>
          </p:cNvPr>
          <p:cNvSpPr txBox="1"/>
          <p:nvPr/>
        </p:nvSpPr>
        <p:spPr>
          <a:xfrm>
            <a:off x="11704320" y="6455520"/>
            <a:ext cx="447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29CEFF96-2F62-4B45-8A43-FC60A0A96C7C}" type="slidenum">
              <a:rPr lang="en-US" sz="1100" b="1" strike="noStrike" spc="-1">
                <a:solidFill>
                  <a:srgbClr val="7DABAB"/>
                </a:solidFill>
                <a:latin typeface="Arial"/>
              </a:rPr>
              <a:t>9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9" name="CustomShape 8">
            <a:extLst>
              <a:ext uri="{FF2B5EF4-FFF2-40B4-BE49-F238E27FC236}">
                <a16:creationId xmlns="" xmlns:a16="http://schemas.microsoft.com/office/drawing/2014/main" id="{08126358-5602-2E2A-0FD3-CF2657A64424}"/>
              </a:ext>
            </a:extLst>
          </p:cNvPr>
          <p:cNvSpPr/>
          <p:nvPr/>
        </p:nvSpPr>
        <p:spPr>
          <a:xfrm>
            <a:off x="1593272" y="197640"/>
            <a:ext cx="576116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en-US" sz="2400" b="1" dirty="0" smtClean="0"/>
              <a:t>Implications</a:t>
            </a:r>
            <a:endParaRPr lang="en-US" sz="2400" b="1" dirty="0"/>
          </a:p>
        </p:txBody>
      </p:sp>
      <p:sp>
        <p:nvSpPr>
          <p:cNvPr id="10" name="CustomShape 9">
            <a:extLst>
              <a:ext uri="{FF2B5EF4-FFF2-40B4-BE49-F238E27FC236}">
                <a16:creationId xmlns="" xmlns:a16="http://schemas.microsoft.com/office/drawing/2014/main" id="{BA1A8298-95E2-3B0B-D23D-89B9B8DCD54C}"/>
              </a:ext>
            </a:extLst>
          </p:cNvPr>
          <p:cNvSpPr/>
          <p:nvPr/>
        </p:nvSpPr>
        <p:spPr>
          <a:xfrm>
            <a:off x="489240" y="1728721"/>
            <a:ext cx="10865160" cy="48862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1" name="CustomShape 10">
            <a:extLst>
              <a:ext uri="{FF2B5EF4-FFF2-40B4-BE49-F238E27FC236}">
                <a16:creationId xmlns="" xmlns:a16="http://schemas.microsoft.com/office/drawing/2014/main" id="{FDCA6A8D-F5EB-EB17-86F6-BE6E137FBBBF}"/>
              </a:ext>
            </a:extLst>
          </p:cNvPr>
          <p:cNvSpPr/>
          <p:nvPr/>
        </p:nvSpPr>
        <p:spPr>
          <a:xfrm>
            <a:off x="6248401" y="2329543"/>
            <a:ext cx="4890654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n-US" sz="2400" b="1" dirty="0"/>
              <a:t>Future Considerations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Cost of living adjustments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Demographic factors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Social program analysis</a:t>
            </a:r>
            <a:endParaRPr lang="en-US" sz="2400" dirty="0"/>
          </a:p>
        </p:txBody>
      </p:sp>
      <p:sp>
        <p:nvSpPr>
          <p:cNvPr id="13" name="AutoShape 2" descr="Output image">
            <a:extLst>
              <a:ext uri="{FF2B5EF4-FFF2-40B4-BE49-F238E27FC236}">
                <a16:creationId xmlns="" xmlns:a16="http://schemas.microsoft.com/office/drawing/2014/main" id="{A48D8A1F-CAAF-F40F-9AD5-35E4240018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74480" y="25379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 smtClean="0"/>
              <a:t>State-Level </a:t>
            </a:r>
            <a:r>
              <a:rPr lang="en-US" sz="2400" b="1" dirty="0"/>
              <a:t>Impacts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2400" dirty="0"/>
              <a:t>Policy effectiveness differences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2400" dirty="0"/>
              <a:t>Social program </a:t>
            </a:r>
            <a:r>
              <a:rPr lang="en-US" sz="2400" dirty="0" smtClean="0"/>
              <a:t>implications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0650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2014</TotalTime>
  <Words>436</Words>
  <Application>Microsoft Office PowerPoint</Application>
  <PresentationFormat>Custom</PresentationFormat>
  <Paragraphs>136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Harwood</dc:creator>
  <cp:lastModifiedBy>Veera Batthula</cp:lastModifiedBy>
  <cp:revision>257</cp:revision>
  <dcterms:created xsi:type="dcterms:W3CDTF">2024-11-18T14:06:34Z</dcterms:created>
  <dcterms:modified xsi:type="dcterms:W3CDTF">2025-01-03T03:50:59Z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0x01010026DBA85F447B164191BB36C258697B67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7</vt:i4>
  </property>
  <property fmtid="{D5CDD505-2E9C-101B-9397-08002B2CF9AE}" pid="13" name="KSOProductBuildVer">
    <vt:lpwstr>1033-5.7.1.8092</vt:lpwstr>
  </property>
</Properties>
</file>