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356" r:id="rId4"/>
    <p:sldId id="370" r:id="rId5"/>
    <p:sldId id="363" r:id="rId6"/>
    <p:sldId id="364" r:id="rId7"/>
    <p:sldId id="365" r:id="rId8"/>
    <p:sldId id="366" r:id="rId9"/>
    <p:sldId id="358" r:id="rId10"/>
    <p:sldId id="367" r:id="rId11"/>
    <p:sldId id="368" r:id="rId12"/>
    <p:sldId id="3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43199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4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5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6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 panose="020B0604020202020204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 panose="02020603050405020304"/>
              </a:rPr>
              <a:t>7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3313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A467E-CEBB-4F66-A8E9-F7D970DC6D62}" type="datetime1">
              <a:rPr lang="en-US" smtClean="0"/>
              <a:t>1/6/2025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7COM1079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D70DB-B21E-44B2-9A09-6D53D13DA6D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5"/>
          <a:stretch>
            <a:fillRect/>
          </a:stretch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8000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 panose="020B0604020202020204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 panose="020B0604020202020204"/>
              </a:rPr>
              <a:t>PRESENTATION TITLE (ADD VIA INSERT, HEADER &amp; FOOTER)</a:t>
            </a:r>
            <a:endParaRPr lang="en-US" sz="1500" b="0" strike="noStrike" spc="-1">
              <a:latin typeface="Times New Roman" panose="02020603050405020304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 panose="020B0604020202020204"/>
              </a:rPr>
              <a:t>‹#›</a:t>
            </a:fld>
            <a:endParaRPr lang="en-US" sz="1500" b="0" strike="noStrike" spc="-1">
              <a:latin typeface="Times New Roman" panose="02020603050405020304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>
            <a:fillRect/>
          </a:stretch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3770" y="2420620"/>
            <a:ext cx="10030460" cy="256730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3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1200" b="1" strike="noStrike" spc="-202" dirty="0">
                <a:solidFill>
                  <a:srgbClr val="FFFFFF"/>
                </a:solidFill>
                <a:latin typeface="Arial" panose="020B0604020202020204"/>
              </a:rPr>
              <a:t>Visualization and Analysis</a:t>
            </a:r>
          </a:p>
          <a:p>
            <a:pPr>
              <a:lnSpc>
                <a:spcPct val="200000"/>
              </a:lnSpc>
            </a:pP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Tutorial Presentation for Feedback</a:t>
            </a:r>
            <a:b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r>
              <a:rPr lang="en-US" sz="6400" b="1" strike="noStrike" spc="-202" dirty="0">
                <a:solidFill>
                  <a:srgbClr val="FFFFFF"/>
                </a:solidFill>
                <a:latin typeface="Arial" panose="020B0604020202020204"/>
              </a:rPr>
              <a:t>Date :  18 Nov 2024</a:t>
            </a:r>
            <a:br>
              <a:rPr lang="en-US" sz="2200" b="1" strike="noStrike" spc="-202" dirty="0">
                <a:solidFill>
                  <a:srgbClr val="FFFFFF"/>
                </a:solidFill>
                <a:latin typeface="Arial" panose="020B0604020202020204"/>
              </a:rPr>
            </a:br>
            <a:endParaRPr lang="en-US" sz="2200" b="0" strike="noStrike" spc="-1" dirty="0">
              <a:solidFill>
                <a:srgbClr val="203232"/>
              </a:solidFill>
              <a:latin typeface="Arial" panose="020B0604020202020204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Group Id:   A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b="1" strike="noStrike" spc="-100" dirty="0">
                <a:solidFill>
                  <a:srgbClr val="FFFFFF"/>
                </a:solidFill>
                <a:latin typeface="Arial" panose="020B0604020202020204"/>
              </a:rPr>
              <a:t>81                                             Name of Student Presenting: </a:t>
            </a:r>
            <a:r>
              <a:rPr lang="en-US" b="1" spc="-100" dirty="0">
                <a:solidFill>
                  <a:srgbClr val="FFFFFF"/>
                </a:solidFill>
                <a:latin typeface="Arial" panose="020B0604020202020204"/>
              </a:rPr>
              <a:t>Lakshmi Venkata Sai </a:t>
            </a:r>
            <a:r>
              <a:rPr lang="en-US" b="1" spc="-100" dirty="0" err="1">
                <a:solidFill>
                  <a:srgbClr val="FFFFFF"/>
                </a:solidFill>
                <a:latin typeface="Arial" panose="020B0604020202020204"/>
              </a:rPr>
              <a:t>Pampana</a:t>
            </a:r>
            <a:endParaRPr lang="en-US" b="1" strike="noStrike" spc="-1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7COM1079-2022  Student Group No: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A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</a:rPr>
              <a:t>0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81</a:t>
            </a:r>
            <a:r>
              <a:rPr 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                  Names of Student Attendees </a:t>
            </a:r>
            <a:r>
              <a:rPr lang="en-US" altLang="en-GB" sz="1500" b="0" strike="noStrike" spc="-1" dirty="0">
                <a:solidFill>
                  <a:srgbClr val="FFFFFF"/>
                </a:solidFill>
                <a:latin typeface="Arial" panose="020B0604020202020204"/>
              </a:rPr>
              <a:t>: </a:t>
            </a:r>
            <a:r>
              <a:rPr lang="en-GB" altLang="en-GB" sz="1500" b="0" strike="noStrike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La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kshmi Venkata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Pampana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,</a:t>
            </a:r>
          </a:p>
          <a:p>
            <a:pPr>
              <a:lnSpc>
                <a:spcPct val="100000"/>
              </a:lnSpc>
            </a:pP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	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Sai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Mithil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Gopi Krishna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Malle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Karthik Kumar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Elluri</a:t>
            </a:r>
            <a:endParaRPr lang="en-GB" sz="1500" spc="-1" dirty="0">
              <a:solidFill>
                <a:srgbClr val="FFFFFF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							         </a:t>
            </a:r>
            <a:r>
              <a:rPr lang="en-US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   </a:t>
            </a:r>
            <a:r>
              <a:rPr lang="en-GB" alt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 Lal John Basha </a:t>
            </a:r>
            <a:r>
              <a:rPr lang="en-GB" altLang="en-GB" sz="1500" spc="-1" dirty="0" err="1">
                <a:solidFill>
                  <a:srgbClr val="FFFFFF"/>
                </a:solidFill>
                <a:latin typeface="Arial" panose="020B0604020202020204"/>
                <a:sym typeface="+mn-ea"/>
              </a:rPr>
              <a:t>Shaik</a:t>
            </a:r>
            <a:r>
              <a:rPr lang="en-GB" sz="1500" spc="-1" dirty="0">
                <a:solidFill>
                  <a:srgbClr val="FFFFFF"/>
                </a:solidFill>
                <a:latin typeface="Arial" panose="020B0604020202020204"/>
                <a:sym typeface="+mn-ea"/>
              </a:rPr>
              <a:t> </a:t>
            </a:r>
            <a:endParaRPr lang="en-US" altLang="en-GB" sz="1500" b="0" strike="noStrike" spc="-1" dirty="0">
              <a:solidFill>
                <a:srgbClr val="FFFFFF"/>
              </a:solidFill>
              <a:latin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036618"/>
            <a:ext cx="4253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Limitations: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Single-year analysis (2016)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Limited demographic controls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Cost of living variations</a:t>
            </a:r>
          </a:p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34545" y="2036618"/>
            <a:ext cx="5472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Future Research:</a:t>
            </a:r>
            <a:endParaRPr lang="en-US" sz="2400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Longitudinal studies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Multi-state comparisons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Policy impact analysis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Demographic breakdowns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Limitations &amp; Future Work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877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9491" y="942109"/>
            <a:ext cx="58050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algn="ctr"/>
            <a:r>
              <a:rPr lang="en-US" sz="2400" b="1" dirty="0"/>
              <a:t>Summary: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Significant difference established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California shows lower poverty rate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Statistical validity confirmed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4545" y="1145186"/>
            <a:ext cx="5472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Impact: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Policy implications identified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Framework for future research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Evidence-based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1744" y="207818"/>
            <a:ext cx="579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117764" y="3186545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Team Contribution:</a:t>
            </a:r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Robust statistical analysis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Clear visualization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Comprehensive documentation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64" y="2881101"/>
            <a:ext cx="6331527" cy="30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400" b="1" dirty="0"/>
              <a:t>Literature Review-Key Studies:</a:t>
            </a:r>
            <a:endParaRPr lang="en-US" sz="2400" dirty="0"/>
          </a:p>
          <a:p>
            <a:pPr algn="ctr"/>
            <a:endParaRPr lang="en-US" sz="24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2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59" y="1827720"/>
            <a:ext cx="11459367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Fan et al. (2023)</a:t>
            </a:r>
            <a:r>
              <a:rPr lang="en-US" sz="2400" dirty="0"/>
              <a:t> – "Use of Charitable Food Assistance"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Focus on food assistance in low-income households.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Statistical methods help analyze poverty reduction.</a:t>
            </a:r>
          </a:p>
          <a:p>
            <a:r>
              <a:rPr lang="en-US" sz="2400" b="1" dirty="0" err="1"/>
              <a:t>Blokhin</a:t>
            </a:r>
            <a:r>
              <a:rPr lang="en-US" sz="2400" b="1" dirty="0"/>
              <a:t> et al. (2023)</a:t>
            </a:r>
            <a:r>
              <a:rPr lang="en-US" sz="2400" dirty="0"/>
              <a:t> – "Hypothesis Testing Using R"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Guide on hypothesis testing using 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Practical examples of statistical tests for social issues.</a:t>
            </a:r>
          </a:p>
          <a:p>
            <a:r>
              <a:rPr lang="en-US" sz="2400" b="1" dirty="0"/>
              <a:t>Walker (2019)</a:t>
            </a:r>
            <a:r>
              <a:rPr lang="en-US" sz="2400" dirty="0"/>
              <a:t> – "Hypothesis Tests"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Review of hypothesis testing and p-value interpretation.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Key takeaway: Helped in choosing the right tests for analyzing poverty data.</a:t>
            </a:r>
          </a:p>
          <a:p>
            <a:pPr marL="342900" indent="-3429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en-GB" sz="2400" strike="noStrike" spc="-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2880"/>
              </a:lnSpc>
              <a:spcAft>
                <a:spcPts val="990"/>
              </a:spcAft>
              <a:tabLst>
                <a:tab pos="0" algn="l"/>
              </a:tabLst>
            </a:pPr>
            <a:r>
              <a:rPr lang="en-US" spc="-100" dirty="0">
                <a:solidFill>
                  <a:srgbClr val="203232"/>
                </a:solidFill>
                <a:latin typeface="Calibri"/>
              </a:rPr>
              <a:t>We are using the dataset 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dirty="0"/>
              <a:t>est16us.csv</a:t>
            </a:r>
            <a:r>
              <a:rPr lang="en-US" spc="-100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pc="-100" dirty="0">
                <a:solidFill>
                  <a:srgbClr val="203232"/>
                </a:solidFill>
                <a:latin typeface="Calibri"/>
              </a:rPr>
              <a:t> to answer our Research question  </a:t>
            </a:r>
            <a:r>
              <a:rPr lang="en-US" b="1" spc="-100" dirty="0">
                <a:solidFill>
                  <a:srgbClr val="203232"/>
                </a:solidFill>
                <a:latin typeface="Calibri"/>
              </a:rPr>
              <a:t>“</a:t>
            </a:r>
            <a:r>
              <a:rPr lang="en-US" b="1" dirty="0"/>
              <a:t>Is there a difference in the mean poverty percentage for children ages 0-17 between California and Texas?”</a:t>
            </a:r>
            <a:br>
              <a:rPr sz="1400" b="1" dirty="0"/>
            </a:br>
            <a:endParaRPr lang="en-US" sz="1400" b="1" spc="-1" dirty="0">
              <a:latin typeface="Arial" panose="020B0604020202020204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3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1827720"/>
            <a:ext cx="532944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endParaRPr lang="en-GB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GB" sz="2000" b="0" strike="noStrike" spc="-1" dirty="0">
                <a:latin typeface="+mj-lt"/>
              </a:rPr>
              <a:t>The dataset has </a:t>
            </a:r>
            <a:r>
              <a:rPr lang="en-IN" sz="2000" spc="-1" dirty="0">
                <a:latin typeface="+mj-lt"/>
              </a:rPr>
              <a:t>30 Variables</a:t>
            </a:r>
            <a:endParaRPr lang="en-US" sz="2000" b="0" strike="noStrike" spc="-1" dirty="0">
              <a:latin typeface="+mj-lt"/>
            </a:endParaRP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Dependent Variable</a:t>
            </a:r>
            <a:r>
              <a:rPr lang="en-US" sz="2000" dirty="0">
                <a:latin typeface="+mj-lt"/>
              </a:rPr>
              <a:t>: Poverty Rate for children ages 0-17 </a:t>
            </a:r>
          </a:p>
          <a:p>
            <a:pPr algn="just">
              <a:lnSpc>
                <a:spcPct val="100000"/>
              </a:lnSpc>
              <a:buClr>
                <a:srgbClr val="FF0000"/>
              </a:buClr>
            </a:pPr>
            <a:r>
              <a:rPr lang="en-US" sz="2000" b="1" dirty="0">
                <a:latin typeface="+mj-lt"/>
              </a:rPr>
              <a:t>Independent Variable</a:t>
            </a:r>
            <a:r>
              <a:rPr lang="en-US" sz="2000" dirty="0">
                <a:latin typeface="+mj-lt"/>
              </a:rPr>
              <a:t>: State (California vs. Texas)</a:t>
            </a:r>
            <a:endParaRPr lang="en-US" altLang="en-GB" sz="2000" strike="noStrike" spc="-1" dirty="0">
              <a:latin typeface="+mj-lt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88000" y="1649093"/>
            <a:ext cx="5731510" cy="42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Methodology- Statistical Approach:</a:t>
            </a:r>
            <a:endParaRPr lang="en-US" sz="2800" dirty="0"/>
          </a:p>
          <a:p>
            <a:pPr algn="ctr"/>
            <a:endParaRPr lang="en-US" sz="2800" b="1" dirty="0"/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4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779004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Data Preprocessing </a:t>
            </a:r>
          </a:p>
          <a:p>
            <a:pPr lvl="1"/>
            <a:r>
              <a:rPr lang="en-US" sz="2400" dirty="0"/>
              <a:t>Cleaned and normalized data</a:t>
            </a:r>
          </a:p>
          <a:p>
            <a:pPr lvl="1"/>
            <a:r>
              <a:rPr lang="en-US" sz="2400" dirty="0"/>
              <a:t>Focused on ages 0-17</a:t>
            </a:r>
          </a:p>
          <a:p>
            <a:pPr lvl="1"/>
            <a:r>
              <a:rPr lang="en-US" sz="2400" dirty="0"/>
              <a:t>Extracted state-specific metrics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028200" y="2238071"/>
            <a:ext cx="5636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Statistical Tests </a:t>
            </a:r>
          </a:p>
          <a:p>
            <a:pPr lvl="1"/>
            <a:r>
              <a:rPr lang="en-US" sz="2800" dirty="0"/>
              <a:t>Shapiro-</a:t>
            </a:r>
            <a:r>
              <a:rPr lang="en-US" sz="2800" dirty="0" err="1"/>
              <a:t>Wilk</a:t>
            </a:r>
            <a:r>
              <a:rPr lang="en-US" sz="2800" dirty="0"/>
              <a:t> test for normality</a:t>
            </a:r>
          </a:p>
          <a:p>
            <a:pPr lvl="1"/>
            <a:r>
              <a:rPr lang="en-US" sz="2800" dirty="0"/>
              <a:t>Z-score analysis</a:t>
            </a:r>
          </a:p>
          <a:p>
            <a:pPr lvl="1"/>
            <a:r>
              <a:rPr lang="en-US" sz="2800" dirty="0"/>
              <a:t>Confidence interval comparison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9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Distribution Analysis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5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418784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Normal distribution confirmed (p=0.276).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Mean poverty rate: 18.36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First quartile: 13.90%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Third quartile: 22.43%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45" y="1413164"/>
            <a:ext cx="6414655" cy="475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State Comparison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6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1" y="2423465"/>
            <a:ext cx="514169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Results:</a:t>
            </a:r>
            <a:endParaRPr lang="en-US" sz="2400" dirty="0"/>
          </a:p>
          <a:p>
            <a:r>
              <a:rPr lang="en-US" sz="2400" dirty="0"/>
              <a:t>California: 19.9% (CI: 19.6%-20.2%)</a:t>
            </a:r>
          </a:p>
          <a:p>
            <a:r>
              <a:rPr lang="en-US" sz="2400" dirty="0"/>
              <a:t>Texas: 22.4% (CI: 22.0%-22.8%)</a:t>
            </a:r>
          </a:p>
          <a:p>
            <a:r>
              <a:rPr lang="en-US" sz="2400" dirty="0"/>
              <a:t>2.5 percentage point difference.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1309410"/>
            <a:ext cx="5749636" cy="48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0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791100"/>
            <a:ext cx="10421280" cy="1036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ctr"/>
            <a:r>
              <a:rPr lang="en-US" sz="2800" b="1" dirty="0"/>
              <a:t>Statistical Results</a:t>
            </a: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pc="-1">
                <a:solidFill>
                  <a:srgbClr val="B3B9B9"/>
                </a:solidFill>
                <a:latin typeface="Arial" panose="020B0604020202020204"/>
              </a:rPr>
              <a:t>7</a:t>
            </a:fld>
            <a:endParaRPr lang="en-US" sz="1500" b="0" spc="-1" dirty="0">
              <a:latin typeface="Times New Roman" panose="02020603050405020304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58560" y="2423465"/>
            <a:ext cx="5862131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Evidence:</a:t>
            </a:r>
            <a:endParaRPr lang="en-US" sz="2400" dirty="0"/>
          </a:p>
          <a:p>
            <a:r>
              <a:rPr lang="en-US" sz="2400" dirty="0"/>
              <a:t>Z-score: -8.225</a:t>
            </a:r>
          </a:p>
          <a:p>
            <a:r>
              <a:rPr lang="en-US" sz="2400" dirty="0"/>
              <a:t>P-value: &lt; 2.2e-16</a:t>
            </a:r>
          </a:p>
          <a:p>
            <a:r>
              <a:rPr lang="en-US" sz="2400" dirty="0"/>
              <a:t>Non-overlapping 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93526" y="2078182"/>
            <a:ext cx="4558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Interpretation:</a:t>
            </a:r>
            <a:endParaRPr lang="en-US" sz="2400" dirty="0"/>
          </a:p>
          <a:p>
            <a:pPr algn="just"/>
            <a:r>
              <a:rPr lang="en-US" sz="2400" dirty="0"/>
              <a:t>Highly significant difference</a:t>
            </a:r>
          </a:p>
          <a:p>
            <a:pPr algn="just"/>
            <a:r>
              <a:rPr lang="en-US" sz="2400" dirty="0"/>
              <a:t>Null hypothesis rejected</a:t>
            </a:r>
          </a:p>
          <a:p>
            <a:pPr algn="just"/>
            <a:r>
              <a:rPr lang="en-US" sz="2400" dirty="0"/>
              <a:t>Strong statistical confidence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43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128440" y="427744"/>
            <a:ext cx="4063320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b="1" dirty="0"/>
              <a:t>Research Outcomes: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8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Key Findings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Statistical Validity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Normal distribution confirmed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Robust confidence intervals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400" dirty="0"/>
              <a:t>Strong statistical power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Significant State Difference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2.5% lower poverty rate in California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dirty="0"/>
              <a:t>Statistically </a:t>
            </a:r>
            <a:r>
              <a:rPr lang="en-US" sz="2400"/>
              <a:t>significant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168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1D6328F2-F72C-25F2-E88D-20155AAE47A7}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E3000EE-F64C-DF4D-354E-966553BD39CD}"/>
              </a:ext>
            </a:extLst>
          </p:cNvPr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970E895-184F-149D-BED8-17CC27FEE6BC}"/>
              </a:ext>
            </a:extLst>
          </p:cNvPr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387B5665-9537-1B2C-A111-22CFF20C36D6}"/>
              </a:ext>
            </a:extLst>
          </p:cNvPr>
          <p:cNvSpPr/>
          <p:nvPr/>
        </p:nvSpPr>
        <p:spPr>
          <a:xfrm flipH="1">
            <a:off x="8693728" y="427744"/>
            <a:ext cx="3010592" cy="1146175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b="1" dirty="0"/>
              <a:t>Policy Implications:</a:t>
            </a:r>
            <a:endParaRPr lang="en-US" dirty="0"/>
          </a:p>
        </p:txBody>
      </p:sp>
      <p:sp>
        <p:nvSpPr>
          <p:cNvPr id="6" name="TextShape 5">
            <a:extLst>
              <a:ext uri="{FF2B5EF4-FFF2-40B4-BE49-F238E27FC236}">
                <a16:creationId xmlns:a16="http://schemas.microsoft.com/office/drawing/2014/main" id="{26ED909D-757A-18BF-4440-481D105BB838}"/>
              </a:ext>
            </a:extLst>
          </p:cNvPr>
          <p:cNvSpPr txBox="1"/>
          <p:nvPr/>
        </p:nvSpPr>
        <p:spPr>
          <a:xfrm>
            <a:off x="291239" y="569881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8" name="TextShape 7">
            <a:extLst>
              <a:ext uri="{FF2B5EF4-FFF2-40B4-BE49-F238E27FC236}">
                <a16:creationId xmlns:a16="http://schemas.microsoft.com/office/drawing/2014/main" id="{19D7A3A6-D670-3C4A-C2D0-65B615EE09E8}"/>
              </a:ext>
            </a:extLst>
          </p:cNvPr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29CEFF96-2F62-4B45-8A43-FC60A0A96C7C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9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9" name="CustomShape 8">
            <a:extLst>
              <a:ext uri="{FF2B5EF4-FFF2-40B4-BE49-F238E27FC236}">
                <a16:creationId xmlns:a16="http://schemas.microsoft.com/office/drawing/2014/main" id="{08126358-5602-2E2A-0FD3-CF2657A64424}"/>
              </a:ext>
            </a:extLst>
          </p:cNvPr>
          <p:cNvSpPr/>
          <p:nvPr/>
        </p:nvSpPr>
        <p:spPr>
          <a:xfrm>
            <a:off x="1593272" y="197640"/>
            <a:ext cx="576116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US" sz="2400" b="1" dirty="0"/>
              <a:t>Implications</a:t>
            </a:r>
          </a:p>
        </p:txBody>
      </p:sp>
      <p:sp>
        <p:nvSpPr>
          <p:cNvPr id="10" name="CustomShape 9">
            <a:extLst>
              <a:ext uri="{FF2B5EF4-FFF2-40B4-BE49-F238E27FC236}">
                <a16:creationId xmlns:a16="http://schemas.microsoft.com/office/drawing/2014/main" id="{BA1A8298-95E2-3B0B-D23D-89B9B8DCD54C}"/>
              </a:ext>
            </a:extLst>
          </p:cNvPr>
          <p:cNvSpPr/>
          <p:nvPr/>
        </p:nvSpPr>
        <p:spPr>
          <a:xfrm>
            <a:off x="489240" y="1728721"/>
            <a:ext cx="10865160" cy="488628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10">
            <a:extLst>
              <a:ext uri="{FF2B5EF4-FFF2-40B4-BE49-F238E27FC236}">
                <a16:creationId xmlns:a16="http://schemas.microsoft.com/office/drawing/2014/main" id="{FDCA6A8D-F5EB-EB17-86F6-BE6E137FBBBF}"/>
              </a:ext>
            </a:extLst>
          </p:cNvPr>
          <p:cNvSpPr/>
          <p:nvPr/>
        </p:nvSpPr>
        <p:spPr>
          <a:xfrm>
            <a:off x="6248401" y="2329543"/>
            <a:ext cx="4890654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2400" b="1" dirty="0"/>
              <a:t>Future Considerations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Cost of living adjustments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Demographic factors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400" dirty="0"/>
              <a:t>Social program analysis</a:t>
            </a:r>
          </a:p>
        </p:txBody>
      </p:sp>
      <p:sp>
        <p:nvSpPr>
          <p:cNvPr id="13" name="AutoShape 2" descr="Output image">
            <a:extLst>
              <a:ext uri="{FF2B5EF4-FFF2-40B4-BE49-F238E27FC236}">
                <a16:creationId xmlns:a16="http://schemas.microsoft.com/office/drawing/2014/main" id="{A48D8A1F-CAAF-F40F-9AD5-35E4240018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74480" y="253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State-Level Impacts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Policy effectiveness differences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2400" dirty="0"/>
              <a:t>Social program implications</a:t>
            </a:r>
          </a:p>
        </p:txBody>
      </p:sp>
    </p:spTree>
    <p:extLst>
      <p:ext uri="{BB962C8B-B14F-4D97-AF65-F5344CB8AC3E}">
        <p14:creationId xmlns:p14="http://schemas.microsoft.com/office/powerpoint/2010/main" val="3550650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497</Words>
  <Application>Microsoft Office PowerPoint</Application>
  <PresentationFormat>Widescreen</PresentationFormat>
  <Paragraphs>136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JUST SAI 792001</cp:lastModifiedBy>
  <cp:revision>259</cp:revision>
  <dcterms:created xsi:type="dcterms:W3CDTF">2024-11-18T14:06:34Z</dcterms:created>
  <dcterms:modified xsi:type="dcterms:W3CDTF">2025-01-06T01:37:37Z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  <property fmtid="{D5CDD505-2E9C-101B-9397-08002B2CF9AE}" pid="13" name="KSOProductBuildVer">
    <vt:lpwstr>1033-5.7.1.8092</vt:lpwstr>
  </property>
</Properties>
</file>