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4"/>
  </p:notesMasterIdLst>
  <p:sldIdLst>
    <p:sldId id="257" r:id="rId3"/>
    <p:sldId id="356" r:id="rId4"/>
    <p:sldId id="370" r:id="rId5"/>
    <p:sldId id="363" r:id="rId6"/>
    <p:sldId id="364" r:id="rId7"/>
    <p:sldId id="365" r:id="rId8"/>
    <p:sldId id="366" r:id="rId9"/>
    <p:sldId id="358" r:id="rId10"/>
    <p:sldId id="367" r:id="rId11"/>
    <p:sldId id="368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319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2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3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4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5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6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7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467E-CEBB-4F66-A8E9-F7D970DC6D62}" type="datetime1">
              <a:rPr lang="en-US" smtClean="0"/>
              <a:t>1/6/2025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7COM1079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70DB-B21E-44B2-9A09-6D53D13DA6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 spc="-1">
                <a:solidFill>
                  <a:srgbClr val="B3B9B9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>
            <a:fillRect/>
          </a:stretch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965160" y="77976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0616400" y="77976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76E94C7-478D-41B1-83CB-4B08D116676D}" type="slidenum">
              <a:rPr lang="en-GB" sz="1500" b="1" strike="noStrike" spc="-1">
                <a:solidFill>
                  <a:srgbClr val="FFFFFF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pic>
        <p:nvPicPr>
          <p:cNvPr id="45" name="Picture 7" descr="A picture containing drawing&#10;&#10;Description automatically generated"/>
          <p:cNvPicPr/>
          <p:nvPr/>
        </p:nvPicPr>
        <p:blipFill>
          <a:blip r:embed="rId14"/>
          <a:stretch>
            <a:fillRect/>
          </a:stretch>
        </p:blipFill>
        <p:spPr>
          <a:xfrm>
            <a:off x="954000" y="5511600"/>
            <a:ext cx="2242440" cy="39744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3770" y="2420620"/>
            <a:ext cx="10030460" cy="25673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3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11200" b="1" strike="noStrike" spc="-202" dirty="0">
                <a:solidFill>
                  <a:srgbClr val="FFFFFF"/>
                </a:solidFill>
                <a:latin typeface="Arial" panose="020B0604020202020204"/>
              </a:rPr>
              <a:t>Visualization and Analysis</a:t>
            </a:r>
          </a:p>
          <a:p>
            <a:pPr>
              <a:lnSpc>
                <a:spcPct val="200000"/>
              </a:lnSpc>
            </a:pP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Tutorial Presentation for Feedback</a:t>
            </a:r>
            <a:b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Date :  18 Nov 2024</a:t>
            </a:r>
            <a:br>
              <a:rPr lang="en-US" sz="22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endParaRPr lang="en-US" sz="2200" b="0" strike="noStrike" spc="-1" dirty="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4000" y="1890000"/>
            <a:ext cx="1003068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Group Id:   A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81                                             Name of Student Presenting: 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Lakshmi Venkata Sai </a:t>
            </a:r>
            <a:r>
              <a:rPr lang="en-US" b="1" spc="-100" dirty="0" err="1">
                <a:solidFill>
                  <a:srgbClr val="FFFFFF"/>
                </a:solidFill>
                <a:latin typeface="Arial" panose="020B0604020202020204"/>
              </a:rPr>
              <a:t>Pampana</a:t>
            </a:r>
            <a:endParaRPr lang="en-US" b="1" strike="noStrike" spc="-1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65160" y="274320"/>
            <a:ext cx="10455120" cy="73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7COM1079-2022  Student Group No: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A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81</a:t>
            </a: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                  Names of Student Attendees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: </a:t>
            </a:r>
            <a:r>
              <a:rPr lang="en-GB" altLang="en-GB" sz="1500" b="0" strike="noStrike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La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kshmi Venkata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Sai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Pampana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       Sai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Mithil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Kancharla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Gopi Krishna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Malle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Karthik Kumar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Elluru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Lal John Basha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Shaik</a:t>
            </a: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endParaRPr lang="en-US" altLang="en-GB" sz="1500" b="0" strike="noStrike" spc="-1" dirty="0">
              <a:solidFill>
                <a:srgbClr val="FFFFFF"/>
              </a:solidFill>
              <a:latin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36618"/>
            <a:ext cx="4253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Limitations: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Single-year analysis (2016)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Limited demographic controls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Cost of living variations</a:t>
            </a:r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34545" y="2036618"/>
            <a:ext cx="5472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Future Research: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Longitudinal studies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Multi-state comparisons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Policy impact analysis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Demographic breakdowns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Limitations &amp; Future Work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87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491" y="942109"/>
            <a:ext cx="5805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algn="ctr"/>
            <a:r>
              <a:rPr lang="en-US" sz="2400" b="1" dirty="0"/>
              <a:t>Summary: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Significant difference established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California shows lower poverty rate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Statistical validity confirmed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4545" y="1145186"/>
            <a:ext cx="5472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Impact: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Policy implications identified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Framework for future research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Evidence-based insights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Conclusion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7764" y="3186545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Team Contribution: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Robust statistical analysis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Clear visualization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Comprehensive documentation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64" y="2881101"/>
            <a:ext cx="6331527" cy="30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1" dirty="0"/>
              <a:t>Literature Review-Key Studies:</a:t>
            </a:r>
            <a:endParaRPr lang="en-US" sz="2400" dirty="0"/>
          </a:p>
          <a:p>
            <a:pPr algn="ctr"/>
            <a:endParaRPr lang="en-US" sz="24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2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59" y="1827720"/>
            <a:ext cx="11459367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Fan et al. (2023)</a:t>
            </a:r>
            <a:r>
              <a:rPr lang="en-US" sz="2400" dirty="0"/>
              <a:t> – "Use of Charitable Food Assistance"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Focus on food assistance in low-income households.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Statistical methods help analyze poverty reduction.</a:t>
            </a:r>
          </a:p>
          <a:p>
            <a:r>
              <a:rPr lang="en-US" sz="2400" b="1" dirty="0" err="1"/>
              <a:t>Blokhin</a:t>
            </a:r>
            <a:r>
              <a:rPr lang="en-US" sz="2400" b="1" dirty="0"/>
              <a:t> et al. (2023)</a:t>
            </a:r>
            <a:r>
              <a:rPr lang="en-US" sz="2400" dirty="0"/>
              <a:t> – "Hypothesis Testing Using R"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Guide on hypothesis testing using R.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Practical examples of statistical tests for social issues.</a:t>
            </a:r>
          </a:p>
          <a:p>
            <a:r>
              <a:rPr lang="en-US" sz="2400" b="1" dirty="0"/>
              <a:t>Walker (2019)</a:t>
            </a:r>
            <a:r>
              <a:rPr lang="en-US" sz="2400" dirty="0"/>
              <a:t> – "Hypothesis Tests"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Review of hypothesis testing and p-value interpretation.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Helped in choosing the right tests for analyzing poverty data.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Ø"/>
            </a:pPr>
            <a:endParaRPr lang="en-US" altLang="en-GB" sz="240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70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spc="-100" dirty="0">
                <a:solidFill>
                  <a:srgbClr val="203232"/>
                </a:solidFill>
                <a:latin typeface="Calibri"/>
              </a:rPr>
              <a:t>We are using the dataset 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/>
              <a:t>est16us.csv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pc="-100" dirty="0">
                <a:solidFill>
                  <a:srgbClr val="203232"/>
                </a:solidFill>
                <a:latin typeface="Calibri"/>
              </a:rPr>
              <a:t> to answer our Research question  </a:t>
            </a:r>
            <a:r>
              <a:rPr lang="en-US" b="1" spc="-100" dirty="0">
                <a:solidFill>
                  <a:srgbClr val="203232"/>
                </a:solidFill>
                <a:latin typeface="Calibri"/>
              </a:rPr>
              <a:t>“</a:t>
            </a:r>
            <a:r>
              <a:rPr lang="en-US" b="1" dirty="0"/>
              <a:t>Is there a difference in the mean poverty percentage for children ages 0-17 between California and Texas?”</a:t>
            </a:r>
            <a:br>
              <a:rPr sz="1400" b="1" dirty="0"/>
            </a:br>
            <a:endParaRPr lang="en-US" sz="1400" b="1" spc="-1" dirty="0">
              <a:latin typeface="Arial" panose="020B0604020202020204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3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1827720"/>
            <a:ext cx="532944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GB" sz="2000" b="0" strike="noStrike" spc="-1" dirty="0">
                <a:latin typeface="+mj-lt"/>
              </a:rPr>
              <a:t>The dataset has </a:t>
            </a:r>
            <a:r>
              <a:rPr lang="en-IN" sz="2000" spc="-1" dirty="0">
                <a:latin typeface="+mj-lt"/>
              </a:rPr>
              <a:t>30 Variables</a:t>
            </a:r>
            <a:endParaRPr lang="en-US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Dependent Variable</a:t>
            </a:r>
            <a:r>
              <a:rPr lang="en-US" sz="2000" dirty="0">
                <a:latin typeface="+mj-lt"/>
              </a:rPr>
              <a:t>: Poverty Rate for children ages 0-17 </a:t>
            </a: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Independent Variable</a:t>
            </a:r>
            <a:r>
              <a:rPr lang="en-US" sz="2000" dirty="0">
                <a:latin typeface="+mj-lt"/>
              </a:rPr>
              <a:t>: State (California vs. Texas)</a:t>
            </a:r>
            <a:endParaRPr lang="en-US" altLang="en-GB" sz="2000" strike="noStrike" spc="-1" dirty="0"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88000" y="1649093"/>
            <a:ext cx="5731510" cy="42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Methodology- Statistical Approach:</a:t>
            </a:r>
            <a:endParaRPr lang="en-US" sz="2800" dirty="0"/>
          </a:p>
          <a:p>
            <a:pPr algn="ctr"/>
            <a:endParaRPr lang="en-US" sz="28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4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779004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Data Preprocessing </a:t>
            </a:r>
          </a:p>
          <a:p>
            <a:pPr lvl="1"/>
            <a:r>
              <a:rPr lang="en-US" sz="2400" dirty="0"/>
              <a:t>Cleaned and normalized data</a:t>
            </a:r>
          </a:p>
          <a:p>
            <a:pPr lvl="1"/>
            <a:r>
              <a:rPr lang="en-US" sz="2400" dirty="0"/>
              <a:t>Focused on ages 0-17</a:t>
            </a:r>
          </a:p>
          <a:p>
            <a:pPr lvl="1"/>
            <a:r>
              <a:rPr lang="en-US" sz="2400" dirty="0"/>
              <a:t>Extracted state-specific metrics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28200" y="2238071"/>
            <a:ext cx="5636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Statistical Tests </a:t>
            </a:r>
          </a:p>
          <a:p>
            <a:pPr lvl="1"/>
            <a:r>
              <a:rPr lang="en-US" sz="2800" dirty="0"/>
              <a:t>Shapiro-</a:t>
            </a:r>
            <a:r>
              <a:rPr lang="en-US" sz="2800" dirty="0" err="1"/>
              <a:t>Wilk</a:t>
            </a:r>
            <a:r>
              <a:rPr lang="en-US" sz="2800" dirty="0"/>
              <a:t> test for normality</a:t>
            </a:r>
          </a:p>
          <a:p>
            <a:pPr lvl="1"/>
            <a:r>
              <a:rPr lang="en-US" sz="2800" dirty="0"/>
              <a:t>Z-score analysis</a:t>
            </a:r>
          </a:p>
          <a:p>
            <a:pPr lvl="1"/>
            <a:r>
              <a:rPr lang="en-US" sz="2800" dirty="0"/>
              <a:t>Confidence interval comparison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9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Distribution Analysis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5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418784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Key Findings: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Normal distribution confirmed (p=0.276).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Mean poverty rate: 18.36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First quartile: 13.90%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Third quartile: 22.43%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1413164"/>
            <a:ext cx="6414655" cy="47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State Comparison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6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14169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Results:</a:t>
            </a:r>
            <a:endParaRPr lang="en-US" sz="2400" dirty="0"/>
          </a:p>
          <a:p>
            <a:r>
              <a:rPr lang="en-US" sz="2400" dirty="0"/>
              <a:t>California: 19.9% (CI: 19.6%-20.2%)</a:t>
            </a:r>
          </a:p>
          <a:p>
            <a:r>
              <a:rPr lang="en-US" sz="2400" dirty="0"/>
              <a:t>Texas: 22.4% (CI: 22.0%-22.8%)</a:t>
            </a:r>
          </a:p>
          <a:p>
            <a:r>
              <a:rPr lang="en-US" sz="2400" dirty="0"/>
              <a:t>2.5 percentage point difference.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1" y="1309410"/>
            <a:ext cx="5749636" cy="48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0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Statistical Results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7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2423465"/>
            <a:ext cx="5862131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Evidence:</a:t>
            </a:r>
            <a:endParaRPr lang="en-US" sz="2400" dirty="0"/>
          </a:p>
          <a:p>
            <a:r>
              <a:rPr lang="en-US" sz="2400" dirty="0"/>
              <a:t>Z-score: -8.225</a:t>
            </a:r>
          </a:p>
          <a:p>
            <a:r>
              <a:rPr lang="en-US" sz="2400" dirty="0"/>
              <a:t>P-value: &lt; 2.2e-16</a:t>
            </a:r>
          </a:p>
          <a:p>
            <a:r>
              <a:rPr lang="en-US" sz="2400" dirty="0"/>
              <a:t>Non-overlapping </a:t>
            </a:r>
            <a:r>
              <a:rPr lang="en-US" sz="2400"/>
              <a:t>confidence intervals.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093526" y="2078182"/>
            <a:ext cx="455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Interpretation:</a:t>
            </a:r>
            <a:endParaRPr lang="en-US" sz="2400" dirty="0"/>
          </a:p>
          <a:p>
            <a:pPr algn="just"/>
            <a:r>
              <a:rPr lang="en-US" sz="2400" dirty="0"/>
              <a:t>Highly significant difference</a:t>
            </a:r>
          </a:p>
          <a:p>
            <a:pPr algn="just"/>
            <a:r>
              <a:rPr lang="en-US" sz="2400" dirty="0"/>
              <a:t>Null hypothesis rejected</a:t>
            </a:r>
          </a:p>
          <a:p>
            <a:pPr algn="just"/>
            <a:r>
              <a:rPr lang="en-US" sz="2400" dirty="0"/>
              <a:t>Strong statistical confidence.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4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128440" y="427744"/>
            <a:ext cx="4063320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b="1" dirty="0"/>
              <a:t>Research Outcomes: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Key Findings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Validity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Normal distribution confirmed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Robust confidence intervals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Strong statistical power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Significant State Difference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2.5% lower poverty rate in California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Statistically </a:t>
            </a:r>
            <a:r>
              <a:rPr lang="en-US" sz="2400"/>
              <a:t>significant result.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68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693728" y="427744"/>
            <a:ext cx="3010592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b="1" dirty="0"/>
              <a:t>Policy Implications: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Implications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Future Considerations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Cost of living adjustments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Demographic factors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Social program analysis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State-Level Impacts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Policy effectiveness differences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Social program implications</a:t>
            </a:r>
          </a:p>
        </p:txBody>
      </p:sp>
    </p:spTree>
    <p:extLst>
      <p:ext uri="{BB962C8B-B14F-4D97-AF65-F5344CB8AC3E}">
        <p14:creationId xmlns:p14="http://schemas.microsoft.com/office/powerpoint/2010/main" val="355065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500</Words>
  <Application>Microsoft Office PowerPoint</Application>
  <PresentationFormat>Widescreen</PresentationFormat>
  <Paragraphs>136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Gopi Krishna</cp:lastModifiedBy>
  <cp:revision>263</cp:revision>
  <dcterms:created xsi:type="dcterms:W3CDTF">2024-11-18T14:06:34Z</dcterms:created>
  <dcterms:modified xsi:type="dcterms:W3CDTF">2025-01-06T02:04:03Z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  <property fmtid="{D5CDD505-2E9C-101B-9397-08002B2CF9AE}" pid="13" name="KSOProductBuildVer">
    <vt:lpwstr>1033-5.7.1.8092</vt:lpwstr>
  </property>
</Properties>
</file>