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13BF9-BDF2-42F6-820E-76E9AC21FF21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B6624-3004-4EB5-BB06-DC2D90C071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75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6A68CC8F-D858-4104-AEA7-21D8C45844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BD5BA3E-A7A7-455C-BA08-20EC78F5716B}" type="slidenum">
              <a:rPr lang="en-US" altLang="en-US" smtClean="0">
                <a:solidFill>
                  <a:srgbClr val="000000"/>
                </a:solidFill>
                <a:ea typeface="Geneva" charset="-128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solidFill>
                <a:srgbClr val="000000"/>
              </a:solidFill>
              <a:ea typeface="Geneva" charset="-128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D1C8A108-1428-4AF0-B819-4368AD7F9D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D3EBE4FB-9DFF-470C-B42A-A486505FCB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Geneva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0912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>
            <a:extLst>
              <a:ext uri="{FF2B5EF4-FFF2-40B4-BE49-F238E27FC236}">
                <a16:creationId xmlns:a16="http://schemas.microsoft.com/office/drawing/2014/main" id="{D1CBDF22-628E-40DA-9B83-7BC62168F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>
            <a:extLst>
              <a:ext uri="{FF2B5EF4-FFF2-40B4-BE49-F238E27FC236}">
                <a16:creationId xmlns:a16="http://schemas.microsoft.com/office/drawing/2014/main" id="{09B6FF5A-FE2C-4D71-B4EE-FA11CA769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1204" name="Slide Number Placeholder 3">
            <a:extLst>
              <a:ext uri="{FF2B5EF4-FFF2-40B4-BE49-F238E27FC236}">
                <a16:creationId xmlns:a16="http://schemas.microsoft.com/office/drawing/2014/main" id="{817320E0-1CA0-49B2-A4C7-E15283F1B9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AFB2ED2-C29B-44A9-8490-DC24F5A38A9C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36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>
            <a:extLst>
              <a:ext uri="{FF2B5EF4-FFF2-40B4-BE49-F238E27FC236}">
                <a16:creationId xmlns:a16="http://schemas.microsoft.com/office/drawing/2014/main" id="{49DA523D-4533-4665-A2D1-BCCC07DFCE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>
            <a:extLst>
              <a:ext uri="{FF2B5EF4-FFF2-40B4-BE49-F238E27FC236}">
                <a16:creationId xmlns:a16="http://schemas.microsoft.com/office/drawing/2014/main" id="{3464A9CF-1845-4CE6-8E43-675797612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58CE7A8B-B155-4A55-BE30-2356DB26C6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08C20C0-A9F6-41F9-BE72-0345FD6381D6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4187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>
            <a:extLst>
              <a:ext uri="{FF2B5EF4-FFF2-40B4-BE49-F238E27FC236}">
                <a16:creationId xmlns:a16="http://schemas.microsoft.com/office/drawing/2014/main" id="{124B4F41-8929-4E87-B6EA-CE414B2F71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>
            <a:extLst>
              <a:ext uri="{FF2B5EF4-FFF2-40B4-BE49-F238E27FC236}">
                <a16:creationId xmlns:a16="http://schemas.microsoft.com/office/drawing/2014/main" id="{5B09C2FA-FB79-4A38-AE1A-C09C63654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5300" name="Slide Number Placeholder 3">
            <a:extLst>
              <a:ext uri="{FF2B5EF4-FFF2-40B4-BE49-F238E27FC236}">
                <a16:creationId xmlns:a16="http://schemas.microsoft.com/office/drawing/2014/main" id="{20F19845-89AD-4424-B2A8-FFDC4D5132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2CE1CEC-ADA8-48C8-947A-F07821791222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3370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>
            <a:extLst>
              <a:ext uri="{FF2B5EF4-FFF2-40B4-BE49-F238E27FC236}">
                <a16:creationId xmlns:a16="http://schemas.microsoft.com/office/drawing/2014/main" id="{E91CB545-F790-48B0-9C37-5258B03380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>
            <a:extLst>
              <a:ext uri="{FF2B5EF4-FFF2-40B4-BE49-F238E27FC236}">
                <a16:creationId xmlns:a16="http://schemas.microsoft.com/office/drawing/2014/main" id="{74415C95-4DDA-47A2-8B71-49D485318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7348" name="Slide Number Placeholder 3">
            <a:extLst>
              <a:ext uri="{FF2B5EF4-FFF2-40B4-BE49-F238E27FC236}">
                <a16:creationId xmlns:a16="http://schemas.microsoft.com/office/drawing/2014/main" id="{F19F08B7-39A6-4581-A7AE-E4A0BB7A6B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E8BD313-5559-40A4-8304-65CCE449755D}" type="slidenum">
              <a:rPr lang="en-US" altLang="en-US" smtClean="0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8675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6DF5-75AF-48C9-8EF6-11DF349C4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7DD6AE-5CA6-4C67-9D0A-BDBF38100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58A61-F1AE-4AAF-B626-B032E89FE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8619-C7FD-4060-9A77-A52301A467E1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406B0-1501-4DF3-955C-C7BB64C4C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3F0D4-93ED-4BFA-8D12-5DB45B5E0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C4C1E-2DAE-45CA-AE78-E77B67624F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59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44C3A-806D-4B54-B49C-677D42720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C9AF58-D53A-43C0-9B09-8F4E7627C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41332-4F78-4CED-B728-24CD5683F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8619-C7FD-4060-9A77-A52301A467E1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0F5B2-81AF-4DF4-9E0F-699C2926F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F7109-03A5-422B-B7A6-CEB997F1D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C4C1E-2DAE-45CA-AE78-E77B67624F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49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86F42E-80A1-49FB-9238-1172DE42FB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E41F4F-DF6A-4FEA-ABE8-4BBEF0B12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3B812-E572-48E0-A816-A61EB022D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8619-C7FD-4060-9A77-A52301A467E1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C6811-C8DB-4423-82B8-104486D15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ECC68-678D-492A-A1F2-27A5AD6F8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C4C1E-2DAE-45CA-AE78-E77B67624F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1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2FFF-A5E8-454D-8EF0-F588E686F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388DE-7C62-431C-8C08-F7D96EB6E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D5A31-8DE4-4BB0-BA1D-D0C5A542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8619-C7FD-4060-9A77-A52301A467E1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BC97A-7F63-49AD-AE53-BF5CCB3F2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871AC-8C80-4DB4-BF49-1DAE20A3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C4C1E-2DAE-45CA-AE78-E77B67624F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7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F38AB-E20C-4DB2-816E-76DD1868B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E4FC2-7A91-471F-AE5E-1AA021CE6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C438A-8380-4F17-8E71-7E1FC545B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8619-C7FD-4060-9A77-A52301A467E1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4FAAF-43CE-4BAB-ABCA-86895E288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0CABE-22F9-4248-822A-0C2D9395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C4C1E-2DAE-45CA-AE78-E77B67624F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3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66675-E82A-4D44-BB0C-C46E22153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93DAE-AF61-4F6A-9210-DDDE22B32A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AA7C9-8D41-465C-A469-B68817240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BB599-F804-4E40-86B2-930998D29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8619-C7FD-4060-9A77-A52301A467E1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8BB72-D77F-4B8F-B74F-807958F3E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69FE0-9538-419E-BFF2-89F3DF7D2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C4C1E-2DAE-45CA-AE78-E77B67624F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47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38A66-B112-43D7-ACCD-5B694FF5D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18618-2BE9-4B24-A2F0-4DC23B0AB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F52EE-C4AF-4D50-AFD1-0A232B8AA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2E962D-B087-4B21-B9F5-DA62C8F3CE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B02D26-699E-4C63-A7AC-A6292D5714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D297D7-20EC-41B3-9AC3-063A7D297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8619-C7FD-4060-9A77-A52301A467E1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E77C99-1D8D-4B22-8026-E926F754D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66CD4C-8D77-4EE1-A8F2-D00CC3003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C4C1E-2DAE-45CA-AE78-E77B67624F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91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95BAC-6767-4457-AF14-420976D20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F1DA7-E45C-4785-A8F0-320E393DF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8619-C7FD-4060-9A77-A52301A467E1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A53EC-41AB-4521-8428-7E3B2C64B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393393-2468-4B45-95C9-60BB8B062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C4C1E-2DAE-45CA-AE78-E77B67624F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45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5563EE-70F1-496E-8322-90FDE5EDC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8619-C7FD-4060-9A77-A52301A467E1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CC7DEA-760D-447D-9577-CA4DF4797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62B9C-1151-4CCE-9D17-39C1A559C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C4C1E-2DAE-45CA-AE78-E77B67624F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06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A2857-8127-4150-B9BF-29C87E07B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36D65-0017-4B29-B672-12E7149CF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67F729-9E1A-478B-8B08-0D028DFA5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A25CA-EF68-4AD8-97D7-E37896C0A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8619-C7FD-4060-9A77-A52301A467E1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BFDF8-2DF9-412F-84DB-6A1CDD60C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11B5D-6879-44FA-BC94-68B8E4B79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C4C1E-2DAE-45CA-AE78-E77B67624F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49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7B480-D90F-4552-B0CE-648BB2F0D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DE3F38-0BB3-42D5-B97F-2DD857BED2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DBA8D-99DA-43F1-911B-5E59E7C9F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B8A63B-22F8-4FE2-B77F-B0533DB18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8619-C7FD-4060-9A77-A52301A467E1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458BA-75C6-4AC6-A11A-635C2CFEC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97350-9930-41F8-8CE9-15C9B9240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C4C1E-2DAE-45CA-AE78-E77B67624F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3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E9C1E9-57EC-41DD-80E8-D78835224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DFEE1-5D17-4F68-A640-2224F069E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62F1C-CD72-455D-B6AB-839E28B91C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E8619-C7FD-4060-9A77-A52301A467E1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72F85-4F93-4311-9A64-056772ABDA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A0673-B5BB-4297-B384-ADFF5A5488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C4C1E-2DAE-45CA-AE78-E77B67624F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58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12" descr="Optum_ColorBand-02">
            <a:extLst>
              <a:ext uri="{FF2B5EF4-FFF2-40B4-BE49-F238E27FC236}">
                <a16:creationId xmlns:a16="http://schemas.microsoft.com/office/drawing/2014/main" id="{5AEB6E18-8D24-4461-A6D0-F944E2D7521D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008564"/>
            <a:ext cx="9144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Subtitle 8">
            <a:extLst>
              <a:ext uri="{FF2B5EF4-FFF2-40B4-BE49-F238E27FC236}">
                <a16:creationId xmlns:a16="http://schemas.microsoft.com/office/drawing/2014/main" id="{E9929705-5146-4299-B65F-768951BF64EF}"/>
              </a:ext>
            </a:extLst>
          </p:cNvPr>
          <p:cNvSpPr txBox="1">
            <a:spLocks/>
          </p:cNvSpPr>
          <p:nvPr/>
        </p:nvSpPr>
        <p:spPr bwMode="auto">
          <a:xfrm>
            <a:off x="3886200" y="6523038"/>
            <a:ext cx="4800600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5000"/>
              </a:lnSpc>
              <a:spcAft>
                <a:spcPct val="3500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Geneva" charset="-128"/>
                <a:cs typeface="Arial Unicode MS" pitchFamily="34" charset="-128"/>
              </a:defRPr>
            </a:lvl1pPr>
            <a:lvl2pPr marL="742950" indent="-285750">
              <a:lnSpc>
                <a:spcPct val="95000"/>
              </a:lnSpc>
              <a:spcAft>
                <a:spcPct val="350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lnSpc>
                <a:spcPct val="95000"/>
              </a:lnSpc>
              <a:spcAft>
                <a:spcPct val="35000"/>
              </a:spcAft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lnSpc>
                <a:spcPct val="95000"/>
              </a:lnSpc>
              <a:spcAft>
                <a:spcPct val="35000"/>
              </a:spcAft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lnSpc>
                <a:spcPct val="95000"/>
              </a:lnSpc>
              <a:spcAft>
                <a:spcPct val="3500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>
              <a:spcAft>
                <a:spcPct val="0"/>
              </a:spcAft>
              <a:buClr>
                <a:srgbClr val="D45D00"/>
              </a:buClr>
              <a:buFontTx/>
              <a:buNone/>
            </a:pPr>
            <a:endParaRPr lang="en-US" altLang="en-US" sz="800" b="1">
              <a:solidFill>
                <a:srgbClr val="63666A"/>
              </a:solidFill>
              <a:ea typeface="Arial Unicode MS" pitchFamily="34" charset="-128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869087E-56E8-4726-A08C-7156BF0716ED}"/>
              </a:ext>
            </a:extLst>
          </p:cNvPr>
          <p:cNvSpPr>
            <a:spLocks noChangeArrowheads="1"/>
          </p:cNvSpPr>
          <p:nvPr/>
        </p:nvSpPr>
        <p:spPr bwMode="black">
          <a:xfrm>
            <a:off x="1524000" y="5283201"/>
            <a:ext cx="9144000" cy="830263"/>
          </a:xfrm>
          <a:prstGeom prst="rect">
            <a:avLst/>
          </a:prstGeom>
          <a:noFill/>
          <a:ln>
            <a:noFill/>
          </a:ln>
          <a:effectLst/>
        </p:spPr>
        <p:txBody>
          <a:bodyPr lIns="91418" tIns="45709" rIns="91418" bIns="45709">
            <a:spAutoFit/>
          </a:bodyPr>
          <a:lstStyle/>
          <a:p>
            <a:pPr algn="ctr" eaLnBrk="1" hangingPunct="1">
              <a:defRPr/>
            </a:pPr>
            <a:r>
              <a:rPr lang="en-US" sz="4800" b="1" dirty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Tableau Overview                                          </a:t>
            </a:r>
          </a:p>
        </p:txBody>
      </p:sp>
      <p:pic>
        <p:nvPicPr>
          <p:cNvPr id="45061" name="Picture 2" descr="C:\Users\Dell1\Desktop\tableau-logo.png">
            <a:extLst>
              <a:ext uri="{FF2B5EF4-FFF2-40B4-BE49-F238E27FC236}">
                <a16:creationId xmlns:a16="http://schemas.microsoft.com/office/drawing/2014/main" id="{5573B4A9-75A5-4050-AFA9-E0FB355EE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1763714"/>
            <a:ext cx="703897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9237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>
            <a:extLst>
              <a:ext uri="{FF2B5EF4-FFF2-40B4-BE49-F238E27FC236}">
                <a16:creationId xmlns:a16="http://schemas.microsoft.com/office/drawing/2014/main" id="{64EBC6F2-3C46-4C96-881A-160B26B3F1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3900" y="228601"/>
            <a:ext cx="8216900" cy="479425"/>
          </a:xfrm>
        </p:spPr>
        <p:txBody>
          <a:bodyPr>
            <a:normAutofit/>
          </a:bodyPr>
          <a:lstStyle/>
          <a:p>
            <a:r>
              <a:rPr lang="en-US" altLang="en-US" sz="2800" b="1">
                <a:solidFill>
                  <a:schemeClr val="tx2"/>
                </a:solidFill>
                <a:latin typeface="Calibri" panose="020F0502020204030204" pitchFamily="34" charset="0"/>
                <a:ea typeface="Geneva" charset="-128"/>
              </a:rPr>
              <a:t>History of Tableau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4855043A-742A-4EAE-858E-11348FEB5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638" y="908050"/>
            <a:ext cx="8528050" cy="530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 eaLnBrk="0" hangingPunct="0">
              <a:lnSpc>
                <a:spcPct val="95000"/>
              </a:lnSpc>
              <a:spcAft>
                <a:spcPct val="3500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Arial" pitchFamily="34" charset="0"/>
                <a:ea typeface="Geneva" charset="-128"/>
                <a:cs typeface="Arial Unicode MS" pitchFamily="34" charset="-128"/>
              </a:defRPr>
            </a:lvl1pPr>
            <a:lvl2pPr marL="152400" indent="-150813" eaLnBrk="0" hangingPunct="0">
              <a:lnSpc>
                <a:spcPct val="95000"/>
              </a:lnSpc>
              <a:spcAft>
                <a:spcPct val="35000"/>
              </a:spcAft>
              <a:buClr>
                <a:schemeClr val="accent1"/>
              </a:buClr>
              <a:buSzPct val="9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355600" indent="-177800" eaLnBrk="0" hangingPunct="0">
              <a:lnSpc>
                <a:spcPct val="95000"/>
              </a:lnSpc>
              <a:spcAft>
                <a:spcPct val="35000"/>
              </a:spcAft>
              <a:buChar char="–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641350" indent="-171450" eaLnBrk="0" hangingPunct="0">
              <a:lnSpc>
                <a:spcPct val="95000"/>
              </a:lnSpc>
              <a:spcAft>
                <a:spcPct val="35000"/>
              </a:spcAft>
              <a:buChar char="–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927100" indent="-171450" eaLnBrk="0" hangingPunct="0">
              <a:lnSpc>
                <a:spcPct val="95000"/>
              </a:lnSpc>
              <a:spcAft>
                <a:spcPct val="3500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1384300" indent="-17145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1841500" indent="-17145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2298700" indent="-17145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2755900" indent="-17145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>
              <a:buFont typeface="Wingdings" pitchFamily="2" charset="2"/>
              <a:buChar char="q"/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company was founded in Mountain View, California in January, 2003 by Chris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Stolte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Christian Chabot and Pat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Hanrahan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founders moved the company to Seattle, Washington in October, 2003, where it remains headquartered today.</a:t>
            </a:r>
          </a:p>
          <a:p>
            <a:pPr>
              <a:buFont typeface="Wingdings" pitchFamily="2" charset="2"/>
              <a:buChar char="q"/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Started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with version 4.1 and current version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is 2020.4.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itchFamily="2" charset="2"/>
              <a:buChar char="q"/>
              <a:defRPr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itchFamily="2" charset="2"/>
              <a:buChar char="q"/>
              <a:defRPr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itchFamily="2" charset="2"/>
              <a:buChar char="q"/>
              <a:defRPr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itchFamily="2" charset="2"/>
              <a:buChar char="q"/>
              <a:defRPr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itchFamily="2" charset="2"/>
              <a:buChar char="q"/>
              <a:defRPr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itchFamily="2" charset="2"/>
              <a:buChar char="q"/>
              <a:defRPr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itchFamily="2" charset="2"/>
              <a:buChar char="q"/>
              <a:defRPr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itchFamily="2" charset="2"/>
              <a:buChar char="q"/>
              <a:defRPr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itchFamily="2" charset="2"/>
              <a:buChar char="q"/>
              <a:defRPr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defRPr/>
            </a:pPr>
            <a:endParaRPr lang="en-US" sz="16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defRPr/>
            </a:pPr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Tableau:</a:t>
            </a:r>
            <a:endParaRPr lang="en-US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Tableau is business intelligence software that allows anyone to easily connect to data, then visualize and create interactive, sharable dashboards.</a:t>
            </a:r>
            <a:endParaRPr lang="en-US" alt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B4F9EF-0157-4039-8D21-0E8CE121D472}"/>
              </a:ext>
            </a:extLst>
          </p:cNvPr>
          <p:cNvSpPr/>
          <p:nvPr/>
        </p:nvSpPr>
        <p:spPr>
          <a:xfrm>
            <a:off x="1838699" y="2137558"/>
            <a:ext cx="4482936" cy="255454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1600" b="1" dirty="0">
                <a:latin typeface="Calibri" pitchFamily="34" charset="0"/>
              </a:rPr>
              <a:t>Tableau 10.1</a:t>
            </a:r>
          </a:p>
          <a:p>
            <a:pPr eaLnBrk="1" hangingPunct="1">
              <a:defRPr/>
            </a:pPr>
            <a:r>
              <a:rPr lang="en-US" sz="1600" dirty="0">
                <a:latin typeface="Calibri" pitchFamily="34" charset="0"/>
              </a:rPr>
              <a:t>Version 10.1.2 - Released December 20, 2016</a:t>
            </a:r>
          </a:p>
          <a:p>
            <a:pPr eaLnBrk="1" hangingPunct="1">
              <a:defRPr/>
            </a:pPr>
            <a:r>
              <a:rPr lang="en-US" sz="1600" dirty="0">
                <a:latin typeface="Calibri" pitchFamily="34" charset="0"/>
              </a:rPr>
              <a:t>Version 10.1.1 - Released November 6, 2016</a:t>
            </a:r>
          </a:p>
          <a:p>
            <a:pPr eaLnBrk="1" hangingPunct="1">
              <a:defRPr/>
            </a:pPr>
            <a:r>
              <a:rPr lang="en-US" sz="1600" dirty="0">
                <a:latin typeface="Calibri" pitchFamily="34" charset="0"/>
              </a:rPr>
              <a:t>Version 10.1    - Released November 1, 2016</a:t>
            </a:r>
          </a:p>
          <a:p>
            <a:pPr algn="ctr" eaLnBrk="1" hangingPunct="1">
              <a:defRPr/>
            </a:pPr>
            <a:r>
              <a:rPr lang="en-US" sz="1600" b="1" dirty="0">
                <a:latin typeface="Calibri" pitchFamily="34" charset="0"/>
              </a:rPr>
              <a:t>Tableau 10.0</a:t>
            </a:r>
          </a:p>
          <a:p>
            <a:pPr eaLnBrk="1" hangingPunct="1">
              <a:defRPr/>
            </a:pPr>
            <a:r>
              <a:rPr lang="en-US" sz="1600" dirty="0">
                <a:latin typeface="Calibri" pitchFamily="34" charset="0"/>
              </a:rPr>
              <a:t>Version 10.0.4  Released December 20, 2016</a:t>
            </a:r>
          </a:p>
          <a:p>
            <a:pPr eaLnBrk="1" hangingPunct="1">
              <a:defRPr/>
            </a:pPr>
            <a:r>
              <a:rPr lang="en-US" sz="1600" dirty="0">
                <a:latin typeface="Calibri" pitchFamily="34" charset="0"/>
              </a:rPr>
              <a:t>Version 10.0.3  Released November 15, 2016</a:t>
            </a:r>
          </a:p>
          <a:p>
            <a:pPr eaLnBrk="1" hangingPunct="1">
              <a:defRPr/>
            </a:pPr>
            <a:r>
              <a:rPr lang="en-US" sz="1600" dirty="0">
                <a:latin typeface="Calibri" pitchFamily="34" charset="0"/>
              </a:rPr>
              <a:t>Version 10.0.2  Released October 11, 2016</a:t>
            </a:r>
          </a:p>
          <a:p>
            <a:pPr eaLnBrk="1" hangingPunct="1">
              <a:defRPr/>
            </a:pPr>
            <a:r>
              <a:rPr lang="en-US" sz="1600" dirty="0">
                <a:latin typeface="Calibri" pitchFamily="34" charset="0"/>
              </a:rPr>
              <a:t>Version 10.0.1  Released September 19, 2016</a:t>
            </a:r>
          </a:p>
          <a:p>
            <a:pPr eaLnBrk="1" hangingPunct="1">
              <a:defRPr/>
            </a:pPr>
            <a:r>
              <a:rPr lang="en-US" sz="1600" dirty="0">
                <a:latin typeface="Calibri" pitchFamily="34" charset="0"/>
              </a:rPr>
              <a:t>Version 10.0 Released August 15, 2016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DC79ED-E47F-4B31-AD78-A090BC7FA9C7}"/>
              </a:ext>
            </a:extLst>
          </p:cNvPr>
          <p:cNvSpPr/>
          <p:nvPr/>
        </p:nvSpPr>
        <p:spPr>
          <a:xfrm>
            <a:off x="6321637" y="2647039"/>
            <a:ext cx="4346363" cy="15696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600" b="1" dirty="0">
                <a:solidFill>
                  <a:schemeClr val="accent3"/>
                </a:solidFill>
                <a:latin typeface="Calibri" pitchFamily="34" charset="0"/>
              </a:rPr>
              <a:t>Tableau 9.0 – 9.3.10 Release on 27- JUL-2016</a:t>
            </a:r>
          </a:p>
          <a:p>
            <a:pPr eaLnBrk="1" hangingPunct="1">
              <a:defRPr/>
            </a:pPr>
            <a:r>
              <a:rPr lang="en-US" sz="1600" b="1" dirty="0">
                <a:solidFill>
                  <a:schemeClr val="accent3"/>
                </a:solidFill>
                <a:latin typeface="Calibri" pitchFamily="34" charset="0"/>
              </a:rPr>
              <a:t>Tableau 8.0 – 8.3.17 Release on  20-DEC-2015</a:t>
            </a:r>
          </a:p>
          <a:p>
            <a:pPr eaLnBrk="1" hangingPunct="1">
              <a:defRPr/>
            </a:pPr>
            <a:r>
              <a:rPr lang="en-US" sz="1600" b="1" dirty="0">
                <a:solidFill>
                  <a:schemeClr val="accent3"/>
                </a:solidFill>
                <a:latin typeface="Calibri" pitchFamily="34" charset="0"/>
              </a:rPr>
              <a:t>Tableau 7.0 – 7.0.21 Released on 08-JAN-2014</a:t>
            </a:r>
          </a:p>
          <a:p>
            <a:pPr eaLnBrk="1" hangingPunct="1">
              <a:defRPr/>
            </a:pPr>
            <a:r>
              <a:rPr lang="en-US" sz="1600" b="1" dirty="0">
                <a:solidFill>
                  <a:schemeClr val="accent3"/>
                </a:solidFill>
                <a:latin typeface="Calibri" pitchFamily="34" charset="0"/>
              </a:rPr>
              <a:t>Tableau 6.0 – 6.1.12 Released on 11-JAN- 2013</a:t>
            </a:r>
          </a:p>
          <a:p>
            <a:pPr eaLnBrk="1" hangingPunct="1">
              <a:defRPr/>
            </a:pPr>
            <a:r>
              <a:rPr lang="en-US" sz="1600" b="1" dirty="0">
                <a:solidFill>
                  <a:schemeClr val="accent3"/>
                </a:solidFill>
                <a:latin typeface="Calibri" pitchFamily="34" charset="0"/>
              </a:rPr>
              <a:t>Tableau 5.0 – 5.2.9 Released on 23-JUN-2011</a:t>
            </a:r>
          </a:p>
          <a:p>
            <a:pPr eaLnBrk="1" hangingPunct="1">
              <a:defRPr/>
            </a:pPr>
            <a:r>
              <a:rPr lang="en-US" sz="1600" b="1" dirty="0">
                <a:solidFill>
                  <a:schemeClr val="accent3"/>
                </a:solidFill>
                <a:latin typeface="Calibri" pitchFamily="34" charset="0"/>
              </a:rPr>
              <a:t>Tableau 4.1 - 4.1.9 Released on 04-AUG-2009</a:t>
            </a:r>
          </a:p>
        </p:txBody>
      </p:sp>
    </p:spTree>
    <p:extLst>
      <p:ext uri="{BB962C8B-B14F-4D97-AF65-F5344CB8AC3E}">
        <p14:creationId xmlns:p14="http://schemas.microsoft.com/office/powerpoint/2010/main" val="2129742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>
            <a:extLst>
              <a:ext uri="{FF2B5EF4-FFF2-40B4-BE49-F238E27FC236}">
                <a16:creationId xmlns:a16="http://schemas.microsoft.com/office/drawing/2014/main" id="{B1BA0977-1907-450E-BC58-DCE2BC187D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3900" y="228601"/>
            <a:ext cx="8216900" cy="479425"/>
          </a:xfrm>
        </p:spPr>
        <p:txBody>
          <a:bodyPr>
            <a:normAutofit/>
          </a:bodyPr>
          <a:lstStyle/>
          <a:p>
            <a:pPr defTabSz="820738"/>
            <a:r>
              <a:rPr lang="en-US" altLang="en-US" sz="2800" b="1">
                <a:solidFill>
                  <a:schemeClr val="tx2"/>
                </a:solidFill>
                <a:latin typeface="Calibri" panose="020F0502020204030204" pitchFamily="34" charset="0"/>
                <a:ea typeface="Geneva" charset="-128"/>
              </a:rPr>
              <a:t>Architecture – 3 Tier</a:t>
            </a:r>
          </a:p>
        </p:txBody>
      </p:sp>
      <p:pic>
        <p:nvPicPr>
          <p:cNvPr id="48132" name="Picture 2">
            <a:extLst>
              <a:ext uri="{FF2B5EF4-FFF2-40B4-BE49-F238E27FC236}">
                <a16:creationId xmlns:a16="http://schemas.microsoft.com/office/drawing/2014/main" id="{2BB1424C-93A3-45E3-9AB1-83BCDB941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1" y="914401"/>
            <a:ext cx="7724775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9424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>
            <a:extLst>
              <a:ext uri="{FF2B5EF4-FFF2-40B4-BE49-F238E27FC236}">
                <a16:creationId xmlns:a16="http://schemas.microsoft.com/office/drawing/2014/main" id="{33621491-C083-4792-B9CA-CBE306B67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1" y="850901"/>
            <a:ext cx="8208963" cy="54975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 eaLnBrk="0" hangingPunct="0">
              <a:lnSpc>
                <a:spcPct val="95000"/>
              </a:lnSpc>
              <a:spcAft>
                <a:spcPct val="3500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Arial" pitchFamily="34" charset="0"/>
                <a:ea typeface="Geneva" charset="-128"/>
                <a:cs typeface="Arial Unicode MS" pitchFamily="34" charset="-128"/>
              </a:defRPr>
            </a:lvl1pPr>
            <a:lvl2pPr marL="152400" indent="-150813" eaLnBrk="0" hangingPunct="0">
              <a:lnSpc>
                <a:spcPct val="95000"/>
              </a:lnSpc>
              <a:spcAft>
                <a:spcPct val="35000"/>
              </a:spcAft>
              <a:buClr>
                <a:schemeClr val="accent1"/>
              </a:buClr>
              <a:buSzPct val="9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355600" indent="-177800" eaLnBrk="0" hangingPunct="0">
              <a:lnSpc>
                <a:spcPct val="95000"/>
              </a:lnSpc>
              <a:spcAft>
                <a:spcPct val="35000"/>
              </a:spcAft>
              <a:buChar char="–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641350" indent="-171450" eaLnBrk="0" hangingPunct="0">
              <a:lnSpc>
                <a:spcPct val="95000"/>
              </a:lnSpc>
              <a:spcAft>
                <a:spcPct val="35000"/>
              </a:spcAft>
              <a:buChar char="–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927100" indent="-171450" eaLnBrk="0" hangingPunct="0">
              <a:lnSpc>
                <a:spcPct val="95000"/>
              </a:lnSpc>
              <a:spcAft>
                <a:spcPct val="3500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1384300" indent="-17145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1841500" indent="-17145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2298700" indent="-17145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2755900" indent="-17145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marL="0" indent="0">
              <a:defRPr/>
            </a:pPr>
            <a:r>
              <a:rPr lang="en-US" altLang="en-US" sz="1600" b="1" dirty="0">
                <a:latin typeface="Calibri" pitchFamily="34" charset="0"/>
                <a:cs typeface="Calibri" pitchFamily="34" charset="0"/>
              </a:rPr>
              <a:t>Data Layer</a:t>
            </a:r>
          </a:p>
          <a:p>
            <a:pPr marL="0" indent="0">
              <a:defRPr/>
            </a:pPr>
            <a:r>
              <a:rPr lang="en-US" altLang="en-US" dirty="0">
                <a:latin typeface="Calibri" pitchFamily="34" charset="0"/>
                <a:cs typeface="Calibri" pitchFamily="34" charset="0"/>
              </a:rPr>
              <a:t>Tableau can pull data from heterogeneous data environment: data warehouses, data bases, Cubes, flat files etc. Tableau can work with all of these simultaneously.</a:t>
            </a:r>
          </a:p>
          <a:p>
            <a:pPr marL="0" indent="0">
              <a:defRPr/>
            </a:pPr>
            <a:r>
              <a:rPr lang="en-US" altLang="en-US" sz="1600" b="1" dirty="0">
                <a:latin typeface="Calibri" pitchFamily="34" charset="0"/>
                <a:cs typeface="Calibri" pitchFamily="34" charset="0"/>
              </a:rPr>
              <a:t>Data Connectors </a:t>
            </a:r>
          </a:p>
          <a:p>
            <a:pPr marL="0" indent="0">
              <a:defRPr/>
            </a:pPr>
            <a:r>
              <a:rPr lang="en-US" altLang="en-US" dirty="0">
                <a:latin typeface="Calibri" pitchFamily="34" charset="0"/>
                <a:cs typeface="Calibri" pitchFamily="34" charset="0"/>
              </a:rPr>
              <a:t>Tableau provides </a:t>
            </a:r>
            <a:r>
              <a:rPr lang="en-US" altLang="en-US">
                <a:latin typeface="Calibri" pitchFamily="34" charset="0"/>
                <a:cs typeface="Calibri" pitchFamily="34" charset="0"/>
              </a:rPr>
              <a:t>two modes </a:t>
            </a:r>
            <a:r>
              <a:rPr lang="en-US" altLang="en-US" dirty="0">
                <a:latin typeface="Calibri" pitchFamily="34" charset="0"/>
                <a:cs typeface="Calibri" pitchFamily="34" charset="0"/>
              </a:rPr>
              <a:t>for interacting with data: </a:t>
            </a:r>
          </a:p>
          <a:p>
            <a:pPr lvl="1">
              <a:buFont typeface="Wingdings" panose="05000000000000000000" pitchFamily="2" charset="2"/>
              <a:buChar char="ü"/>
              <a:defRPr/>
            </a:pPr>
            <a:r>
              <a:rPr lang="en-US" altLang="en-US" dirty="0">
                <a:latin typeface="Calibri" pitchFamily="34" charset="0"/>
                <a:cs typeface="Calibri" pitchFamily="34" charset="0"/>
              </a:rPr>
              <a:t>Live connection or</a:t>
            </a:r>
          </a:p>
          <a:p>
            <a:pPr lvl="1">
              <a:buFont typeface="Wingdings" panose="05000000000000000000" pitchFamily="2" charset="2"/>
              <a:buChar char="ü"/>
              <a:defRPr/>
            </a:pPr>
            <a:r>
              <a:rPr lang="en-US" altLang="en-US" dirty="0">
                <a:latin typeface="Calibri" pitchFamily="34" charset="0"/>
                <a:cs typeface="Calibri" pitchFamily="34" charset="0"/>
              </a:rPr>
              <a:t>In-memory/extract/</a:t>
            </a:r>
          </a:p>
          <a:p>
            <a:pPr marL="0" indent="0">
              <a:defRPr/>
            </a:pPr>
            <a:r>
              <a:rPr lang="en-US" altLang="en-US" sz="1600" b="1" dirty="0">
                <a:latin typeface="Calibri" pitchFamily="34" charset="0"/>
                <a:cs typeface="Calibri" pitchFamily="34" charset="0"/>
              </a:rPr>
              <a:t>Live connection: </a:t>
            </a:r>
          </a:p>
          <a:p>
            <a:pPr marL="0" indent="0">
              <a:defRPr/>
            </a:pPr>
            <a:r>
              <a:rPr lang="en-US" altLang="en-US" dirty="0">
                <a:latin typeface="Calibri" pitchFamily="34" charset="0"/>
                <a:cs typeface="Calibri" pitchFamily="34" charset="0"/>
              </a:rPr>
              <a:t>Tableau’s data connectors leverage your existing data infrastructure by sending dynamic SQL or MDX statements directly to the source database rather than importing all the data.</a:t>
            </a:r>
          </a:p>
          <a:p>
            <a:pPr marL="0" indent="0">
              <a:defRPr/>
            </a:pPr>
            <a:r>
              <a:rPr lang="en-US" altLang="en-US" sz="1600" b="1" dirty="0">
                <a:latin typeface="Calibri" pitchFamily="34" charset="0"/>
                <a:cs typeface="Calibri" pitchFamily="34" charset="0"/>
              </a:rPr>
              <a:t>In-memory: </a:t>
            </a:r>
          </a:p>
          <a:p>
            <a:pPr marL="0" indent="0">
              <a:defRPr/>
            </a:pPr>
            <a:r>
              <a:rPr lang="en-US" altLang="en-US" dirty="0">
                <a:latin typeface="Calibri" pitchFamily="34" charset="0"/>
                <a:cs typeface="Calibri" pitchFamily="34" charset="0"/>
              </a:rPr>
              <a:t>Tableau offers a fast, in-memory Data Engine that is optimized for analytics. You can connect to your data and then, with one click, extract your data to bring it in-memory in Tableau. Tableau’s Data Engine fully utilizes your entire system to achieve fast query response on hundreds of millions of rows of data on commodity hardware. </a:t>
            </a:r>
          </a:p>
          <a:p>
            <a:pPr>
              <a:defRPr/>
            </a:pPr>
            <a:endParaRPr lang="en-US" altLang="en-US" dirty="0"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endParaRPr lang="en-US" altLang="en-US" dirty="0"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endParaRPr lang="en-US" alt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549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>
            <a:extLst>
              <a:ext uri="{FF2B5EF4-FFF2-40B4-BE49-F238E27FC236}">
                <a16:creationId xmlns:a16="http://schemas.microsoft.com/office/drawing/2014/main" id="{B6AE1A6D-06B4-42C2-A09A-E2AABC39F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1" y="850901"/>
            <a:ext cx="8208963" cy="54975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 eaLnBrk="0" hangingPunct="0">
              <a:lnSpc>
                <a:spcPct val="95000"/>
              </a:lnSpc>
              <a:spcAft>
                <a:spcPct val="3500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Arial" pitchFamily="34" charset="0"/>
                <a:ea typeface="Geneva" charset="-128"/>
                <a:cs typeface="Arial Unicode MS" pitchFamily="34" charset="-128"/>
              </a:defRPr>
            </a:lvl1pPr>
            <a:lvl2pPr marL="152400" indent="-150813" eaLnBrk="0" hangingPunct="0">
              <a:lnSpc>
                <a:spcPct val="95000"/>
              </a:lnSpc>
              <a:spcAft>
                <a:spcPct val="35000"/>
              </a:spcAft>
              <a:buClr>
                <a:schemeClr val="accent1"/>
              </a:buClr>
              <a:buSzPct val="9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355600" indent="-177800" eaLnBrk="0" hangingPunct="0">
              <a:lnSpc>
                <a:spcPct val="95000"/>
              </a:lnSpc>
              <a:spcAft>
                <a:spcPct val="35000"/>
              </a:spcAft>
              <a:buChar char="–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641350" indent="-171450" eaLnBrk="0" hangingPunct="0">
              <a:lnSpc>
                <a:spcPct val="95000"/>
              </a:lnSpc>
              <a:spcAft>
                <a:spcPct val="35000"/>
              </a:spcAft>
              <a:buChar char="–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927100" indent="-171450" eaLnBrk="0" hangingPunct="0">
              <a:lnSpc>
                <a:spcPct val="95000"/>
              </a:lnSpc>
              <a:spcAft>
                <a:spcPct val="3500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1384300" indent="-17145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1841500" indent="-17145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2298700" indent="-17145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2755900" indent="-17145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marL="0" indent="0">
              <a:defRPr/>
            </a:pPr>
            <a:r>
              <a:rPr lang="en-US" altLang="en-US" dirty="0">
                <a:latin typeface="Calibri" pitchFamily="34" charset="0"/>
                <a:cs typeface="Calibri" pitchFamily="34" charset="0"/>
              </a:rPr>
              <a:t>The work of Tableau Server is handled with the following four server processes: </a:t>
            </a:r>
          </a:p>
          <a:p>
            <a:pPr marL="0" indent="0">
              <a:defRPr/>
            </a:pPr>
            <a:r>
              <a:rPr lang="en-US" altLang="en-US" sz="1600" b="1" dirty="0">
                <a:latin typeface="Calibri" pitchFamily="34" charset="0"/>
                <a:cs typeface="Calibri" pitchFamily="34" charset="0"/>
              </a:rPr>
              <a:t>Application Server: </a:t>
            </a:r>
          </a:p>
          <a:p>
            <a:pPr marL="0" indent="0">
              <a:defRPr/>
            </a:pPr>
            <a:r>
              <a:rPr lang="en-US" altLang="en-US" dirty="0">
                <a:latin typeface="Calibri" pitchFamily="34" charset="0"/>
                <a:cs typeface="Calibri" pitchFamily="34" charset="0"/>
              </a:rPr>
              <a:t>Application Server processes (wgserver.exe) handle browsing and permissions for the Tableau Server web and mobile interfaces. </a:t>
            </a:r>
          </a:p>
          <a:p>
            <a:pPr marL="0" indent="0">
              <a:defRPr/>
            </a:pPr>
            <a:r>
              <a:rPr lang="en-US" altLang="en-US" sz="1600" b="1" dirty="0" err="1">
                <a:latin typeface="Calibri" pitchFamily="34" charset="0"/>
                <a:cs typeface="Calibri" pitchFamily="34" charset="0"/>
              </a:rPr>
              <a:t>VizQL</a:t>
            </a:r>
            <a:r>
              <a:rPr lang="en-US" altLang="en-US" sz="1600" b="1" dirty="0">
                <a:latin typeface="Calibri" pitchFamily="34" charset="0"/>
                <a:cs typeface="Calibri" pitchFamily="34" charset="0"/>
              </a:rPr>
              <a:t> Server: </a:t>
            </a:r>
          </a:p>
          <a:p>
            <a:pPr marL="0" indent="0">
              <a:defRPr/>
            </a:pPr>
            <a:r>
              <a:rPr lang="en-US" altLang="en-US" dirty="0">
                <a:latin typeface="Calibri" pitchFamily="34" charset="0"/>
                <a:cs typeface="Calibri" pitchFamily="34" charset="0"/>
              </a:rPr>
              <a:t>Once a view is opened, the client sends a request to the </a:t>
            </a:r>
            <a:r>
              <a:rPr lang="en-US" altLang="en-US" dirty="0" err="1">
                <a:latin typeface="Calibri" pitchFamily="34" charset="0"/>
                <a:cs typeface="Calibri" pitchFamily="34" charset="0"/>
              </a:rPr>
              <a:t>VizQL</a:t>
            </a:r>
            <a:r>
              <a:rPr lang="en-US" altLang="en-US" dirty="0">
                <a:latin typeface="Calibri" pitchFamily="34" charset="0"/>
                <a:cs typeface="Calibri" pitchFamily="34" charset="0"/>
              </a:rPr>
              <a:t> process (vizqlserver.exe). The </a:t>
            </a:r>
            <a:r>
              <a:rPr lang="en-US" altLang="en-US" dirty="0" err="1">
                <a:latin typeface="Calibri" pitchFamily="34" charset="0"/>
                <a:cs typeface="Calibri" pitchFamily="34" charset="0"/>
              </a:rPr>
              <a:t>VizQL</a:t>
            </a:r>
            <a:r>
              <a:rPr lang="en-US" altLang="en-US" dirty="0">
                <a:latin typeface="Calibri" pitchFamily="34" charset="0"/>
                <a:cs typeface="Calibri" pitchFamily="34" charset="0"/>
              </a:rPr>
              <a:t> process then sends queries directly to the data source, returning a result set that is rendered as images and presented to the user. Each </a:t>
            </a:r>
            <a:r>
              <a:rPr lang="en-US" altLang="en-US" dirty="0" err="1">
                <a:latin typeface="Calibri" pitchFamily="34" charset="0"/>
                <a:cs typeface="Calibri" pitchFamily="34" charset="0"/>
              </a:rPr>
              <a:t>VizQL</a:t>
            </a:r>
            <a:r>
              <a:rPr lang="en-US" altLang="en-US" dirty="0">
                <a:latin typeface="Calibri" pitchFamily="34" charset="0"/>
                <a:cs typeface="Calibri" pitchFamily="34" charset="0"/>
              </a:rPr>
              <a:t> Server has its own cache that can be shared across multiple users. </a:t>
            </a:r>
          </a:p>
          <a:p>
            <a:pPr marL="0" indent="0">
              <a:defRPr/>
            </a:pPr>
            <a:r>
              <a:rPr lang="en-US" altLang="en-US" sz="1600" b="1" dirty="0">
                <a:latin typeface="Calibri" pitchFamily="34" charset="0"/>
                <a:cs typeface="Calibri" pitchFamily="34" charset="0"/>
              </a:rPr>
              <a:t>Data Server: </a:t>
            </a:r>
          </a:p>
          <a:p>
            <a:pPr marL="0" indent="0">
              <a:defRPr/>
            </a:pPr>
            <a:r>
              <a:rPr lang="en-US" altLang="en-US" dirty="0">
                <a:latin typeface="Calibri" pitchFamily="34" charset="0"/>
                <a:cs typeface="Calibri" pitchFamily="34" charset="0"/>
              </a:rPr>
              <a:t>The Tableau Data Server lets you centrally manage and store Tableau data sources. It also maintains metadata from Tableau Desktop, such as calculations, definitions, and groups.</a:t>
            </a:r>
          </a:p>
          <a:p>
            <a:pPr marL="0" indent="0">
              <a:defRPr/>
            </a:pPr>
            <a:r>
              <a:rPr lang="en-US" altLang="en-US" sz="1600" b="1" dirty="0">
                <a:latin typeface="Calibri" pitchFamily="34" charset="0"/>
                <a:cs typeface="Calibri" pitchFamily="34" charset="0"/>
              </a:rPr>
              <a:t>Repository: </a:t>
            </a:r>
          </a:p>
          <a:p>
            <a:pPr marL="0" indent="0">
              <a:defRPr/>
            </a:pPr>
            <a:r>
              <a:rPr lang="en-US" altLang="en-US" dirty="0">
                <a:latin typeface="Calibri" pitchFamily="34" charset="0"/>
                <a:cs typeface="Calibri" pitchFamily="34" charset="0"/>
              </a:rPr>
              <a:t>Repository stores specifications of workbooks, bookmarks, packaged data files, data extracts, and data connection files.</a:t>
            </a:r>
          </a:p>
        </p:txBody>
      </p:sp>
      <p:sp>
        <p:nvSpPr>
          <p:cNvPr id="50180" name="Rectangle 1">
            <a:extLst>
              <a:ext uri="{FF2B5EF4-FFF2-40B4-BE49-F238E27FC236}">
                <a16:creationId xmlns:a16="http://schemas.microsoft.com/office/drawing/2014/main" id="{7E8B7195-E79F-4C3B-83BD-B25CACACC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1" y="436563"/>
            <a:ext cx="8208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Aft>
                <a:spcPct val="3500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Geneva" charset="-128"/>
                <a:cs typeface="Arial Unicode MS" pitchFamily="34" charset="-128"/>
              </a:defRPr>
            </a:lvl1pPr>
            <a:lvl2pPr marL="742950" indent="-285750">
              <a:lnSpc>
                <a:spcPct val="95000"/>
              </a:lnSpc>
              <a:spcAft>
                <a:spcPct val="350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lnSpc>
                <a:spcPct val="95000"/>
              </a:lnSpc>
              <a:spcAft>
                <a:spcPct val="35000"/>
              </a:spcAft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lnSpc>
                <a:spcPct val="95000"/>
              </a:lnSpc>
              <a:spcAft>
                <a:spcPct val="35000"/>
              </a:spcAft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lnSpc>
                <a:spcPct val="95000"/>
              </a:lnSpc>
              <a:spcAft>
                <a:spcPct val="3500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2000" b="1">
                <a:ea typeface="Arial Unicode MS" pitchFamily="34" charset="-128"/>
              </a:rPr>
              <a:t>Tableau Server Components </a:t>
            </a:r>
            <a:endParaRPr lang="en-US" altLang="en-US" sz="2000">
              <a:ea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1710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4">
            <a:extLst>
              <a:ext uri="{FF2B5EF4-FFF2-40B4-BE49-F238E27FC236}">
                <a16:creationId xmlns:a16="http://schemas.microsoft.com/office/drawing/2014/main" id="{7C2FD321-9B13-4174-9E10-9FF0EC423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1524000" y="6630988"/>
            <a:ext cx="5378450" cy="22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lnSpc>
                <a:spcPct val="95000"/>
              </a:lnSpc>
              <a:spcAft>
                <a:spcPct val="3500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Geneva" charset="-128"/>
                <a:cs typeface="Arial Unicode MS" pitchFamily="34" charset="-128"/>
              </a:defRPr>
            </a:lvl1pPr>
            <a:lvl2pPr marL="742950" indent="-285750" defTabSz="820738">
              <a:lnSpc>
                <a:spcPct val="95000"/>
              </a:lnSpc>
              <a:spcAft>
                <a:spcPct val="350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defTabSz="820738">
              <a:lnSpc>
                <a:spcPct val="95000"/>
              </a:lnSpc>
              <a:spcAft>
                <a:spcPct val="35000"/>
              </a:spcAft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defTabSz="820738">
              <a:lnSpc>
                <a:spcPct val="95000"/>
              </a:lnSpc>
              <a:spcAft>
                <a:spcPct val="35000"/>
              </a:spcAft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defTabSz="820738">
              <a:lnSpc>
                <a:spcPct val="95000"/>
              </a:lnSpc>
              <a:spcAft>
                <a:spcPct val="3500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820738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820738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820738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820738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600">
                <a:ea typeface="Arial Unicode MS" pitchFamily="34" charset="-128"/>
                <a:cs typeface="Arial" panose="020B0604020202020204" pitchFamily="34" charset="0"/>
              </a:rPr>
              <a:t>Any use, copying or distribution without written permission from UnitedHealth Group is prohibited.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3DC4C7EB-4D7A-4240-9384-0EABBAD95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8189" y="846138"/>
            <a:ext cx="8270875" cy="549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>
              <a:lnSpc>
                <a:spcPct val="95000"/>
              </a:lnSpc>
              <a:spcAft>
                <a:spcPct val="3500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Geneva" charset="-128"/>
                <a:cs typeface="Arial Unicode MS" pitchFamily="34" charset="-128"/>
              </a:defRPr>
            </a:lvl1pPr>
            <a:lvl2pPr>
              <a:lnSpc>
                <a:spcPct val="95000"/>
              </a:lnSpc>
              <a:spcAft>
                <a:spcPct val="350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lnSpc>
                <a:spcPct val="95000"/>
              </a:lnSpc>
              <a:spcAft>
                <a:spcPct val="35000"/>
              </a:spcAft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lnSpc>
                <a:spcPct val="95000"/>
              </a:lnSpc>
              <a:spcAft>
                <a:spcPct val="35000"/>
              </a:spcAft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lnSpc>
                <a:spcPct val="95000"/>
              </a:lnSpc>
              <a:spcAft>
                <a:spcPct val="3500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>
              <a:buFontTx/>
              <a:buNone/>
            </a:pPr>
            <a:r>
              <a:rPr lang="en-US" altLang="en-US" sz="1600" b="1">
                <a:latin typeface="Calibri" panose="020F0502020204030204" pitchFamily="34" charset="0"/>
              </a:rPr>
              <a:t>Desktop:</a:t>
            </a:r>
            <a:endParaRPr lang="en-US" altLang="en-US" sz="1600"/>
          </a:p>
          <a:p>
            <a:pPr marL="0" lvl="1">
              <a:buNone/>
            </a:pPr>
            <a:r>
              <a:rPr lang="en-US" altLang="en-US">
                <a:latin typeface="Calibri" panose="020F0502020204030204" pitchFamily="34" charset="0"/>
              </a:rPr>
              <a:t>Tableau Desktop is the rapid-fire authoring environment used to create and publish views, reports and dashboards to Tableau Server.</a:t>
            </a:r>
          </a:p>
          <a:p>
            <a:pPr>
              <a:buFontTx/>
              <a:buNone/>
            </a:pPr>
            <a:r>
              <a:rPr lang="en-US" altLang="en-US" sz="1600" b="1">
                <a:latin typeface="Calibri" panose="020F0502020204030204" pitchFamily="34" charset="0"/>
              </a:rPr>
              <a:t>Web browsers: </a:t>
            </a:r>
          </a:p>
          <a:p>
            <a:pPr>
              <a:buFontTx/>
              <a:buNone/>
            </a:pPr>
            <a:r>
              <a:rPr lang="en-US" altLang="en-US">
                <a:latin typeface="Calibri" panose="020F0502020204030204" pitchFamily="34" charset="0"/>
              </a:rPr>
              <a:t>Internet Explorer, Firefox, Chrome and Safari.</a:t>
            </a:r>
          </a:p>
          <a:p>
            <a:pPr>
              <a:buFontTx/>
              <a:buNone/>
            </a:pPr>
            <a:r>
              <a:rPr lang="en-US" altLang="en-US" sz="1600" b="1">
                <a:latin typeface="Calibri" panose="020F0502020204030204" pitchFamily="34" charset="0"/>
              </a:rPr>
              <a:t>Mobile Apps:</a:t>
            </a:r>
          </a:p>
          <a:p>
            <a:pPr>
              <a:buFontTx/>
              <a:buNone/>
            </a:pPr>
            <a:r>
              <a:rPr lang="en-US" altLang="en-US" i="1">
                <a:latin typeface="Calibri" panose="020F0502020204030204" pitchFamily="34" charset="0"/>
              </a:rPr>
              <a:t>Mobile Safari: </a:t>
            </a:r>
            <a:r>
              <a:rPr lang="en-US" altLang="en-US">
                <a:latin typeface="Calibri" panose="020F0502020204030204" pitchFamily="34" charset="0"/>
              </a:rPr>
              <a:t>Touch-optimized views are automatically served on mobile Safari </a:t>
            </a:r>
          </a:p>
          <a:p>
            <a:pPr>
              <a:buFontTx/>
              <a:buNone/>
            </a:pPr>
            <a:r>
              <a:rPr lang="en-US" altLang="en-US" i="1">
                <a:latin typeface="Calibri" panose="020F0502020204030204" pitchFamily="34" charset="0"/>
              </a:rPr>
              <a:t>iPad app: </a:t>
            </a:r>
            <a:r>
              <a:rPr lang="en-US" altLang="en-US">
                <a:latin typeface="Calibri" panose="020F0502020204030204" pitchFamily="34" charset="0"/>
              </a:rPr>
              <a:t>Native iPad application that provides touch-optimized views and content browsing </a:t>
            </a:r>
          </a:p>
          <a:p>
            <a:pPr>
              <a:buFontTx/>
              <a:buNone/>
            </a:pPr>
            <a:r>
              <a:rPr lang="en-US" altLang="en-US" i="1">
                <a:latin typeface="Calibri" panose="020F0502020204030204" pitchFamily="34" charset="0"/>
              </a:rPr>
              <a:t>Android app: </a:t>
            </a:r>
            <a:r>
              <a:rPr lang="en-US" altLang="en-US">
                <a:latin typeface="Calibri" panose="020F0502020204030204" pitchFamily="34" charset="0"/>
              </a:rPr>
              <a:t>Native Android application that provides touch-optimized views and content browsing</a:t>
            </a:r>
          </a:p>
        </p:txBody>
      </p:sp>
      <p:sp>
        <p:nvSpPr>
          <p:cNvPr id="52228" name="Rectangle 1">
            <a:extLst>
              <a:ext uri="{FF2B5EF4-FFF2-40B4-BE49-F238E27FC236}">
                <a16:creationId xmlns:a16="http://schemas.microsoft.com/office/drawing/2014/main" id="{C976B017-A39E-49B1-BA95-B0B8BE8C1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225" y="446088"/>
            <a:ext cx="83518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Aft>
                <a:spcPct val="3500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Geneva" charset="-128"/>
                <a:cs typeface="Arial Unicode MS" pitchFamily="34" charset="-128"/>
              </a:defRPr>
            </a:lvl1pPr>
            <a:lvl2pPr marL="742950" indent="-285750">
              <a:lnSpc>
                <a:spcPct val="95000"/>
              </a:lnSpc>
              <a:spcAft>
                <a:spcPct val="350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lnSpc>
                <a:spcPct val="95000"/>
              </a:lnSpc>
              <a:spcAft>
                <a:spcPct val="35000"/>
              </a:spcAft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lnSpc>
                <a:spcPct val="95000"/>
              </a:lnSpc>
              <a:spcAft>
                <a:spcPct val="35000"/>
              </a:spcAft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lnSpc>
                <a:spcPct val="95000"/>
              </a:lnSpc>
              <a:spcAft>
                <a:spcPct val="3500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2000" b="1">
                <a:latin typeface="Calibri" panose="020F0502020204030204" pitchFamily="34" charset="0"/>
                <a:ea typeface="Arial Unicode MS" pitchFamily="34" charset="-128"/>
              </a:rPr>
              <a:t>Tableau Client Components</a:t>
            </a:r>
            <a:endParaRPr lang="en-US" altLang="en-US" sz="2000">
              <a:ea typeface="Arial Unicode MS" pitchFamily="34" charset="-128"/>
            </a:endParaRPr>
          </a:p>
        </p:txBody>
      </p:sp>
      <p:pic>
        <p:nvPicPr>
          <p:cNvPr id="49157" name="Picture 2">
            <a:extLst>
              <a:ext uri="{FF2B5EF4-FFF2-40B4-BE49-F238E27FC236}">
                <a16:creationId xmlns:a16="http://schemas.microsoft.com/office/drawing/2014/main" id="{D9F6F211-EB06-4714-BFED-5D9A4172C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7950" y="3595688"/>
            <a:ext cx="5926138" cy="2514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7169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D6CB5165-25E7-4C64-AC1C-589E73E33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22264"/>
            <a:ext cx="8305800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2800" b="1" dirty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Tableau</a:t>
            </a:r>
            <a:r>
              <a:rPr lang="en-US" dirty="0"/>
              <a:t> </a:t>
            </a:r>
            <a:r>
              <a:rPr lang="en-US" sz="2800" b="1" dirty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Components</a:t>
            </a:r>
            <a:endParaRPr lang="en-US" altLang="en-US" sz="2800" b="1" dirty="0">
              <a:solidFill>
                <a:schemeClr val="tx2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A3B176-F19B-46DC-8784-A1A7AE11B389}"/>
              </a:ext>
            </a:extLst>
          </p:cNvPr>
          <p:cNvSpPr txBox="1"/>
          <p:nvPr/>
        </p:nvSpPr>
        <p:spPr>
          <a:xfrm>
            <a:off x="1981200" y="1011238"/>
            <a:ext cx="1938338" cy="2270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Tableau Desktop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Tableau Server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Tableau Reader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Tableau Public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Tableau Online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Tableau Mobile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0181" name="Picture 4">
            <a:extLst>
              <a:ext uri="{FF2B5EF4-FFF2-40B4-BE49-F238E27FC236}">
                <a16:creationId xmlns:a16="http://schemas.microsoft.com/office/drawing/2014/main" id="{58364684-CB82-4EB0-A897-8F4C1C595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19538" y="1022351"/>
            <a:ext cx="6096000" cy="36242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5104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>
            <a:extLst>
              <a:ext uri="{FF2B5EF4-FFF2-40B4-BE49-F238E27FC236}">
                <a16:creationId xmlns:a16="http://schemas.microsoft.com/office/drawing/2014/main" id="{41AF6BC2-E9A3-4DFD-AF10-7A1957EA3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1" y="846138"/>
            <a:ext cx="8208963" cy="558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>
              <a:lnSpc>
                <a:spcPct val="95000"/>
              </a:lnSpc>
              <a:spcAft>
                <a:spcPct val="3500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Geneva" charset="-128"/>
                <a:cs typeface="Arial Unicode MS" pitchFamily="34" charset="-128"/>
              </a:defRPr>
            </a:lvl1pPr>
            <a:lvl2pPr>
              <a:lnSpc>
                <a:spcPct val="95000"/>
              </a:lnSpc>
              <a:spcAft>
                <a:spcPct val="350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lnSpc>
                <a:spcPct val="95000"/>
              </a:lnSpc>
              <a:spcAft>
                <a:spcPct val="35000"/>
              </a:spcAft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lnSpc>
                <a:spcPct val="95000"/>
              </a:lnSpc>
              <a:spcAft>
                <a:spcPct val="35000"/>
              </a:spcAft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lnSpc>
                <a:spcPct val="95000"/>
              </a:lnSpc>
              <a:spcAft>
                <a:spcPct val="3500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>
              <a:buFontTx/>
              <a:buNone/>
            </a:pPr>
            <a:r>
              <a:rPr lang="en-US" altLang="en-US" sz="1600" b="1" dirty="0">
                <a:latin typeface="Calibri" panose="020F0502020204030204" pitchFamily="34" charset="0"/>
              </a:rPr>
              <a:t>Tableau Desktop:</a:t>
            </a:r>
          </a:p>
          <a:p>
            <a:pPr marL="0" lvl="1">
              <a:buNone/>
            </a:pPr>
            <a:r>
              <a:rPr lang="en-US" altLang="en-US" dirty="0">
                <a:latin typeface="Calibri" panose="020F0502020204030204" pitchFamily="34" charset="0"/>
              </a:rPr>
              <a:t>Tableau Desktop is a data visualization application that lets you analyze virtually any type of structured data and produce highly interactive, beautiful graphs, dashboards, and reports in just minutes. </a:t>
            </a:r>
          </a:p>
          <a:p>
            <a:pPr>
              <a:buFontTx/>
              <a:buNone/>
            </a:pPr>
            <a:r>
              <a:rPr lang="en-US" altLang="en-US" sz="1600" b="1" dirty="0">
                <a:latin typeface="Calibri" panose="020F0502020204030204" pitchFamily="34" charset="0"/>
              </a:rPr>
              <a:t>Tableau Server:</a:t>
            </a:r>
          </a:p>
          <a:p>
            <a:pPr marL="0" lvl="1">
              <a:buNone/>
            </a:pPr>
            <a:r>
              <a:rPr lang="en-US" altLang="en-US" dirty="0">
                <a:latin typeface="Calibri" panose="020F0502020204030204" pitchFamily="34" charset="0"/>
              </a:rPr>
              <a:t>Tableau Server is an enterprise-class business analytics platform that can scale up to hundreds of thousands of users. It offers powerful mobile and browser-based analytics and works with a company’s existing data strategy and security protocols. </a:t>
            </a:r>
          </a:p>
          <a:p>
            <a:pPr marL="0" lvl="1">
              <a:buFont typeface="Wingdings" panose="05000000000000000000" pitchFamily="2" charset="2"/>
              <a:buChar char="ü"/>
            </a:pPr>
            <a:r>
              <a:rPr lang="en-US" altLang="en-US" dirty="0">
                <a:latin typeface="Calibri" panose="020F0502020204030204" pitchFamily="34" charset="0"/>
              </a:rPr>
              <a:t>Scales up: Is multi-threaded </a:t>
            </a:r>
          </a:p>
          <a:p>
            <a:pPr marL="0" lvl="1">
              <a:buFont typeface="Wingdings" panose="05000000000000000000" pitchFamily="2" charset="2"/>
              <a:buChar char="ü"/>
            </a:pPr>
            <a:r>
              <a:rPr lang="en-US" altLang="en-US" dirty="0">
                <a:latin typeface="Calibri" panose="020F0502020204030204" pitchFamily="34" charset="0"/>
              </a:rPr>
              <a:t>Scales out: Is multi-process enabled </a:t>
            </a:r>
          </a:p>
          <a:p>
            <a:pPr marL="0" lvl="1">
              <a:buFont typeface="Wingdings" panose="05000000000000000000" pitchFamily="2" charset="2"/>
              <a:buChar char="ü"/>
            </a:pPr>
            <a:r>
              <a:rPr lang="en-US" altLang="en-US" dirty="0">
                <a:latin typeface="Calibri" panose="020F0502020204030204" pitchFamily="34" charset="0"/>
              </a:rPr>
              <a:t>Provides integrated clustering </a:t>
            </a:r>
          </a:p>
          <a:p>
            <a:pPr marL="0" lvl="1">
              <a:buFont typeface="Wingdings" panose="05000000000000000000" pitchFamily="2" charset="2"/>
              <a:buChar char="ü"/>
            </a:pPr>
            <a:r>
              <a:rPr lang="en-US" altLang="en-US" dirty="0">
                <a:latin typeface="Calibri" panose="020F0502020204030204" pitchFamily="34" charset="0"/>
              </a:rPr>
              <a:t>Supports High Availability </a:t>
            </a:r>
          </a:p>
          <a:p>
            <a:pPr marL="0" lvl="1">
              <a:buFont typeface="Wingdings" panose="05000000000000000000" pitchFamily="2" charset="2"/>
              <a:buChar char="ü"/>
            </a:pPr>
            <a:r>
              <a:rPr lang="en-US" altLang="en-US" dirty="0">
                <a:latin typeface="Calibri" panose="020F0502020204030204" pitchFamily="34" charset="0"/>
              </a:rPr>
              <a:t>Is secure </a:t>
            </a:r>
          </a:p>
          <a:p>
            <a:pPr marL="0" lvl="1">
              <a:buFont typeface="Wingdings" panose="05000000000000000000" pitchFamily="2" charset="2"/>
              <a:buChar char="ü"/>
            </a:pPr>
            <a:r>
              <a:rPr lang="en-US" altLang="en-US" dirty="0">
                <a:latin typeface="Calibri" panose="020F0502020204030204" pitchFamily="34" charset="0"/>
              </a:rPr>
              <a:t>Runs on both physical and Virtual Machines </a:t>
            </a:r>
          </a:p>
          <a:p>
            <a:pPr>
              <a:buFontTx/>
              <a:buNone/>
            </a:pPr>
            <a:r>
              <a:rPr lang="en-US" altLang="en-US" sz="1600" b="1" dirty="0">
                <a:latin typeface="Calibri" panose="020F0502020204030204" pitchFamily="34" charset="0"/>
              </a:rPr>
              <a:t>Tableau Reader:</a:t>
            </a:r>
          </a:p>
          <a:p>
            <a:pPr marL="0" lvl="1">
              <a:buNone/>
            </a:pPr>
            <a:r>
              <a:rPr lang="en-US" altLang="en-US" dirty="0">
                <a:latin typeface="Calibri" panose="020F0502020204030204" pitchFamily="34" charset="0"/>
              </a:rPr>
              <a:t>Tableau Reader is a free viewing application that lets anyone read and interact with packaged workbooks created by Tableau Desktop.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alibri" panose="020F0502020204030204" pitchFamily="34" charset="0"/>
                <a:ea typeface="Arial Unicode MS" pitchFamily="34" charset="-128"/>
              </a:rPr>
              <a:t>Tableau Public: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latin typeface="Calibri" panose="020F0502020204030204" pitchFamily="34" charset="0"/>
                <a:ea typeface="Arial Unicode MS" pitchFamily="34" charset="-128"/>
              </a:rPr>
              <a:t>Tableau Public is a free service that lets anyone publish interactive data to the web. Once on the web, anyone can interact with the data, download it, or create their own visualizations of it.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alibri" panose="020F0502020204030204" pitchFamily="34" charset="0"/>
                <a:ea typeface="Arial Unicode MS" pitchFamily="34" charset="-128"/>
              </a:rPr>
              <a:t>Tableau Online: </a:t>
            </a:r>
            <a:r>
              <a:rPr lang="en-US" altLang="en-US" dirty="0">
                <a:latin typeface="Calibri" panose="020F0502020204030204" pitchFamily="34" charset="0"/>
                <a:ea typeface="Arial Unicode MS" pitchFamily="34" charset="-128"/>
              </a:rPr>
              <a:t>Tableau Online is a secure cloud-based solution to share, collaborate and distribute visualizations and dashboards.</a:t>
            </a:r>
          </a:p>
          <a:p>
            <a:pPr marL="0" lvl="1">
              <a:buNone/>
            </a:pPr>
            <a:endParaRPr lang="en-US" altLang="en-US" dirty="0">
              <a:latin typeface="Calibri" panose="020F050202020403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FB1CEF-6324-4A8F-8238-6D3200BB80B5}"/>
              </a:ext>
            </a:extLst>
          </p:cNvPr>
          <p:cNvCxnSpPr/>
          <p:nvPr/>
        </p:nvCxnSpPr>
        <p:spPr bwMode="auto">
          <a:xfrm>
            <a:off x="4894263" y="5391150"/>
            <a:ext cx="914400" cy="914400"/>
          </a:xfrm>
          <a:prstGeom prst="straightConnector1">
            <a:avLst/>
          </a:prstGeom>
          <a:gradFill rotWithShape="1">
            <a:gsLst>
              <a:gs pos="0">
                <a:schemeClr val="accent1">
                  <a:gamma/>
                  <a:tint val="8000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12700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720882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FAA7F0E8-A866-4F29-A481-A86A0F82B0F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568701" y="2606675"/>
            <a:ext cx="6124575" cy="6477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Geneva" charset="-128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48144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1512</TotalTime>
  <Words>806</Words>
  <Application>Microsoft Office PowerPoint</Application>
  <PresentationFormat>Widescreen</PresentationFormat>
  <Paragraphs>93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PowerPoint Presentation</vt:lpstr>
      <vt:lpstr>History of Tableau</vt:lpstr>
      <vt:lpstr>Architecture – 3 Tier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Venkata Subbba Reddy Mannem</cp:lastModifiedBy>
  <cp:revision>15</cp:revision>
  <dcterms:created xsi:type="dcterms:W3CDTF">2017-11-20T04:20:55Z</dcterms:created>
  <dcterms:modified xsi:type="dcterms:W3CDTF">2020-12-18T04:40:27Z</dcterms:modified>
</cp:coreProperties>
</file>