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Merriweather" panose="020B0604020202020204" charset="0"/>
      <p:regular r:id="rId10"/>
      <p:bold r:id="rId11"/>
      <p:italic r:id="rId12"/>
      <p:boldItalic r:id="rId13"/>
    </p:embeddedFont>
    <p:embeddedFont>
      <p:font typeface="Merriweather Black" panose="020B0604020202020204" charset="0"/>
      <p:bold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cxqtmoiDmGqlxTG/IpQpmmGrF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9"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9"/>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9"/>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18"/>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8"/>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2" name="Google Shape;82;p18"/>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19"/>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20"/>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0"/>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20"/>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1" name="Google Shape;101;p20"/>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
        <p:nvSpPr>
          <p:cNvPr id="102" name="Google Shape;102;p20"/>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21"/>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1"/>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22"/>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22"/>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22"/>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22"/>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22"/>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22"/>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23"/>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23"/>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27" name="Google Shape;127;p23"/>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23"/>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23"/>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0" name="Google Shape;130;p23"/>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23"/>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23"/>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3" name="Google Shape;133;p23"/>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2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24"/>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25"/>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5"/>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pic>
        <p:nvPicPr>
          <p:cNvPr id="20" name="Google Shape;20;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1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pic>
        <p:nvPicPr>
          <p:cNvPr id="26" name="Google Shape;26;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1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4" name="Google Shape;34;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pic>
        <p:nvPicPr>
          <p:cNvPr id="38" name="Google Shape;38;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9" name="Google Shape;39;p13"/>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1" name="Google Shape;41;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pic>
        <p:nvPicPr>
          <p:cNvPr id="45" name="Google Shape;45;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6" name="Google Shape;46;p1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14"/>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pic>
        <p:nvPicPr>
          <p:cNvPr id="53" name="Google Shape;53;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1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15"/>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15"/>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15"/>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pic>
        <p:nvPicPr>
          <p:cNvPr id="63" name="Google Shape;63;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6"/>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16"/>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17"/>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74" name="Google Shape;74;p17"/>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8"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
          <p:cNvPicPr preferRelativeResize="0"/>
          <p:nvPr/>
        </p:nvPicPr>
        <p:blipFill rotWithShape="1">
          <a:blip r:embed="rId3">
            <a:alphaModFix/>
          </a:blip>
          <a:srcRect/>
          <a:stretch/>
        </p:blipFill>
        <p:spPr>
          <a:xfrm>
            <a:off x="942500" y="466946"/>
            <a:ext cx="1144337" cy="930552"/>
          </a:xfrm>
          <a:prstGeom prst="rect">
            <a:avLst/>
          </a:prstGeom>
          <a:noFill/>
          <a:ln>
            <a:noFill/>
          </a:ln>
        </p:spPr>
      </p:pic>
      <p:sp>
        <p:nvSpPr>
          <p:cNvPr id="156" name="Google Shape;156;p1"/>
          <p:cNvSpPr txBox="1"/>
          <p:nvPr/>
        </p:nvSpPr>
        <p:spPr>
          <a:xfrm>
            <a:off x="1766542" y="607570"/>
            <a:ext cx="787414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chemeClr val="dk1"/>
                </a:solidFill>
                <a:latin typeface="Calibri"/>
                <a:ea typeface="Calibri"/>
                <a:cs typeface="Calibri"/>
                <a:sym typeface="Calibri"/>
              </a:rPr>
              <a:t>UNITED INSTITUTE OF TECHNOLOGY</a:t>
            </a:r>
            <a:endParaRPr/>
          </a:p>
        </p:txBody>
      </p:sp>
      <p:pic>
        <p:nvPicPr>
          <p:cNvPr id="157" name="Google Shape;157;p1"/>
          <p:cNvPicPr preferRelativeResize="0"/>
          <p:nvPr/>
        </p:nvPicPr>
        <p:blipFill rotWithShape="1">
          <a:blip r:embed="rId4">
            <a:alphaModFix/>
          </a:blip>
          <a:srcRect/>
          <a:stretch/>
        </p:blipFill>
        <p:spPr>
          <a:xfrm>
            <a:off x="9467218" y="672099"/>
            <a:ext cx="997515" cy="725399"/>
          </a:xfrm>
          <a:prstGeom prst="rect">
            <a:avLst/>
          </a:prstGeom>
          <a:noFill/>
          <a:ln>
            <a:noFill/>
          </a:ln>
        </p:spPr>
      </p:pic>
      <p:sp>
        <p:nvSpPr>
          <p:cNvPr id="158" name="Google Shape;158;p1"/>
          <p:cNvSpPr txBox="1"/>
          <p:nvPr/>
        </p:nvSpPr>
        <p:spPr>
          <a:xfrm>
            <a:off x="2631233" y="1332969"/>
            <a:ext cx="62813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a:solidFill>
                  <a:schemeClr val="dk1"/>
                </a:solidFill>
                <a:latin typeface="Calibri"/>
                <a:ea typeface="Calibri"/>
                <a:cs typeface="Calibri"/>
                <a:sym typeface="Calibri"/>
              </a:rPr>
              <a:t>DEPARTMENT OF COMPUTER SCIENCE AND ENGINEERING</a:t>
            </a:r>
            <a:endParaRPr sz="2000" b="1" cap="none">
              <a:solidFill>
                <a:schemeClr val="dk1"/>
              </a:solidFill>
              <a:latin typeface="Calibri"/>
              <a:ea typeface="Calibri"/>
              <a:cs typeface="Calibri"/>
              <a:sym typeface="Calibri"/>
            </a:endParaRPr>
          </a:p>
        </p:txBody>
      </p:sp>
      <p:sp>
        <p:nvSpPr>
          <p:cNvPr id="159" name="Google Shape;159;p1"/>
          <p:cNvSpPr txBox="1"/>
          <p:nvPr/>
        </p:nvSpPr>
        <p:spPr>
          <a:xfrm>
            <a:off x="2317048" y="2183363"/>
            <a:ext cx="834784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DISASTER RECOVERY WITH IBM </a:t>
            </a:r>
            <a:endParaRPr/>
          </a:p>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         CLOUD  VIRTUAL SERVER</a:t>
            </a:r>
            <a:endParaRPr sz="3200" b="1">
              <a:solidFill>
                <a:srgbClr val="3D5C82"/>
              </a:solidFill>
              <a:latin typeface="Times New Roman"/>
              <a:ea typeface="Times New Roman"/>
              <a:cs typeface="Times New Roman"/>
              <a:sym typeface="Times New Roman"/>
            </a:endParaRPr>
          </a:p>
        </p:txBody>
      </p:sp>
      <p:sp>
        <p:nvSpPr>
          <p:cNvPr id="160" name="Google Shape;160;p1"/>
          <p:cNvSpPr txBox="1"/>
          <p:nvPr/>
        </p:nvSpPr>
        <p:spPr>
          <a:xfrm>
            <a:off x="1350607" y="3710865"/>
            <a:ext cx="6097500" cy="250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SUBMITTED BY:</a:t>
            </a:r>
            <a:endParaRPr/>
          </a:p>
          <a:p>
            <a:pPr marL="0" marR="0" lvl="0" indent="0" algn="l" rtl="0">
              <a:lnSpc>
                <a:spcPct val="150000"/>
              </a:lnSpc>
              <a:spcBef>
                <a:spcPts val="0"/>
              </a:spcBef>
              <a:spcAft>
                <a:spcPts val="0"/>
              </a:spcAft>
              <a:buClr>
                <a:srgbClr val="3D5C82"/>
              </a:buClr>
              <a:buSzPts val="1800"/>
              <a:buFont typeface="Times New Roman"/>
              <a:buNone/>
            </a:pPr>
            <a:r>
              <a:rPr lang="en-IN" sz="1800" b="1">
                <a:solidFill>
                  <a:srgbClr val="3D5C82"/>
                </a:solidFill>
                <a:latin typeface="Times New Roman"/>
                <a:ea typeface="Times New Roman"/>
                <a:cs typeface="Times New Roman"/>
                <a:sym typeface="Times New Roman"/>
              </a:rPr>
              <a:t>            </a:t>
            </a:r>
            <a:r>
              <a:rPr lang="en-IN" sz="1600" b="1">
                <a:solidFill>
                  <a:srgbClr val="3D5C82"/>
                </a:solidFill>
                <a:latin typeface="Times New Roman"/>
                <a:ea typeface="Times New Roman"/>
                <a:cs typeface="Times New Roman"/>
                <a:sym typeface="Times New Roman"/>
              </a:rPr>
              <a:t>ARTHI S                                 (714521104302) </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BABEETHA SHALINI S    (714521104008)</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BHARATH KUMAR S        (714521104010)</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DHINA BHARANI L           (714521104303)</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SAIRAM V                           (714521104042)</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THALIR P                            (714521104052)</a:t>
            </a:r>
            <a:endParaRPr/>
          </a:p>
        </p:txBody>
      </p:sp>
      <p:sp>
        <p:nvSpPr>
          <p:cNvPr id="161" name="Google Shape;161;p1"/>
          <p:cNvSpPr txBox="1"/>
          <p:nvPr/>
        </p:nvSpPr>
        <p:spPr>
          <a:xfrm>
            <a:off x="8002554" y="3710865"/>
            <a:ext cx="372602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GUIDED BY:</a:t>
            </a:r>
            <a:endParaRPr/>
          </a:p>
          <a:p>
            <a:pPr marL="0" marR="0" lvl="0" indent="0" algn="l" rtl="0">
              <a:spcBef>
                <a:spcPts val="0"/>
              </a:spcBef>
              <a:spcAft>
                <a:spcPts val="0"/>
              </a:spcAft>
              <a:buClr>
                <a:schemeClr val="dk1"/>
              </a:buClr>
              <a:buSzPts val="1800"/>
              <a:buFont typeface="Twentieth Century"/>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imes New Roman"/>
              <a:buNone/>
            </a:pPr>
            <a:r>
              <a:rPr lang="en-IN" sz="1600" b="1">
                <a:solidFill>
                  <a:schemeClr val="dk1"/>
                </a:solidFill>
                <a:latin typeface="Times New Roman"/>
                <a:ea typeface="Times New Roman"/>
                <a:cs typeface="Times New Roman"/>
                <a:sym typeface="Times New Roman"/>
              </a:rPr>
              <a:t>              </a:t>
            </a:r>
            <a:r>
              <a:rPr lang="en-IN" sz="1600" b="1">
                <a:solidFill>
                  <a:srgbClr val="3D5C82"/>
                </a:solidFill>
                <a:latin typeface="Times New Roman"/>
                <a:ea typeface="Times New Roman"/>
                <a:cs typeface="Times New Roman"/>
                <a:sym typeface="Times New Roman"/>
              </a:rPr>
              <a:t>NISHANTHINI P ,ME.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txBox="1">
            <a:spLocks noGrp="1"/>
          </p:cNvSpPr>
          <p:nvPr>
            <p:ph type="title"/>
          </p:nvPr>
        </p:nvSpPr>
        <p:spPr>
          <a:xfrm>
            <a:off x="1064647" y="1141032"/>
            <a:ext cx="10488232"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u="sng" dirty="0">
                <a:latin typeface="Times New Roman"/>
                <a:ea typeface="Times New Roman"/>
                <a:cs typeface="Times New Roman"/>
                <a:sym typeface="Times New Roman"/>
              </a:rPr>
              <a:t>DOMAIN</a:t>
            </a:r>
            <a:endParaRPr sz="4000" b="1" u="sng" dirty="0">
              <a:latin typeface="Times New Roman"/>
              <a:ea typeface="Times New Roman"/>
              <a:cs typeface="Times New Roman"/>
              <a:sym typeface="Times New Roman"/>
            </a:endParaRPr>
          </a:p>
        </p:txBody>
      </p:sp>
      <p:sp>
        <p:nvSpPr>
          <p:cNvPr id="167" name="Google Shape;167;p2"/>
          <p:cNvSpPr txBox="1"/>
          <p:nvPr/>
        </p:nvSpPr>
        <p:spPr>
          <a:xfrm>
            <a:off x="2174033" y="2603240"/>
            <a:ext cx="851884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rgbClr val="3D5C82"/>
                </a:solidFill>
                <a:latin typeface="Times New Roman"/>
                <a:ea typeface="Times New Roman"/>
                <a:cs typeface="Times New Roman"/>
                <a:sym typeface="Times New Roman"/>
              </a:rPr>
              <a:t>CHATBOT DEPLOYMENT WITH IBM</a:t>
            </a:r>
            <a:endParaRPr/>
          </a:p>
          <a:p>
            <a:pPr marL="0" marR="0" lvl="0" indent="0" algn="l" rtl="0">
              <a:spcBef>
                <a:spcPts val="0"/>
              </a:spcBef>
              <a:spcAft>
                <a:spcPts val="0"/>
              </a:spcAft>
              <a:buNone/>
            </a:pPr>
            <a:r>
              <a:rPr lang="en-IN" sz="3600" b="1">
                <a:solidFill>
                  <a:srgbClr val="3D5C82"/>
                </a:solidFill>
                <a:latin typeface="Times New Roman"/>
                <a:ea typeface="Times New Roman"/>
                <a:cs typeface="Times New Roman"/>
                <a:sym typeface="Times New Roman"/>
              </a:rPr>
              <a:t>         CLOUD WATSON ASSISTANT</a:t>
            </a:r>
            <a:endParaRPr sz="3600" b="1">
              <a:solidFill>
                <a:srgbClr val="3D5C8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p:nvPr/>
        </p:nvSpPr>
        <p:spPr>
          <a:xfrm>
            <a:off x="865413" y="904297"/>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ABSTRACT:</a:t>
            </a:r>
            <a:endParaRPr/>
          </a:p>
        </p:txBody>
      </p:sp>
      <p:sp>
        <p:nvSpPr>
          <p:cNvPr id="173" name="Google Shape;173;p3"/>
          <p:cNvSpPr txBox="1"/>
          <p:nvPr/>
        </p:nvSpPr>
        <p:spPr>
          <a:xfrm>
            <a:off x="1203648" y="1554386"/>
            <a:ext cx="10450200" cy="5064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This disaster recovery project, titled "IBM Cloud Virtual Server Disaster Recovery Implementation," aims to establish a robust and resilient disaster recovery solution using IBM Cloud Virtual Servers. In today's technology-driven landscape, businesses rely heavily on cloud infrastructure for their critical applications and data. However, unforeseen disasters or disruptions can pose significant risks to the availability and continuity of these services . To mitigate these risks, this project focuses on leveraging IBM Cloud Virtual Servers to create a comprehensive disaster recovery plan. Key components of the plan include data backup, failover strategies, network redundancy, resource scalability, and security measures. The goal is to minimize downtime, data loss, and service interruptions in the event of a disaster. Throughout the project, we will explore the challenges and considerations associated with disaster recovery, such as data synchronization, cost management, compliance, and performance optimization. Regular testing and maintenance procedures will be implemented to ensure the effectiveness of the recovery plan.By the project's conclusion, a well-documented disaster recovery solution using IBM Cloud Virtual Servers will be in place, providing confidence to the organization that critical systems and data can be quickly restored in the face of adversity. This implementation not only enhances business continuity but also aligns with industry best practices and compliance requirements.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p:nvPr/>
        </p:nvSpPr>
        <p:spPr>
          <a:xfrm>
            <a:off x="746449" y="1014318"/>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MODULES:</a:t>
            </a:r>
            <a:endParaRPr/>
          </a:p>
        </p:txBody>
      </p:sp>
      <p:sp>
        <p:nvSpPr>
          <p:cNvPr id="179" name="Google Shape;179;p4"/>
          <p:cNvSpPr txBox="1"/>
          <p:nvPr/>
        </p:nvSpPr>
        <p:spPr>
          <a:xfrm>
            <a:off x="746450" y="1599099"/>
            <a:ext cx="10636800" cy="5124439"/>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Merriweather"/>
              <a:buAutoNum type="arabicPeriod"/>
            </a:pPr>
            <a:r>
              <a:rPr lang="en-IN" sz="1800" b="1" dirty="0">
                <a:solidFill>
                  <a:schemeClr val="dk1"/>
                </a:solidFill>
                <a:latin typeface="Merriweather"/>
                <a:ea typeface="Merriweather"/>
                <a:cs typeface="Merriweather"/>
                <a:sym typeface="Merriweather"/>
              </a:rPr>
              <a:t>Data Backup and Replication Module: </a:t>
            </a:r>
            <a:r>
              <a:rPr lang="en-IN" sz="1800" b="1" dirty="0" smtClean="0">
                <a:solidFill>
                  <a:schemeClr val="dk1"/>
                </a:solidFill>
                <a:latin typeface="Merriweather"/>
                <a:ea typeface="Merriweather"/>
                <a:cs typeface="Merriweather"/>
                <a:sym typeface="Merriweather"/>
              </a:rPr>
              <a:t>  </a:t>
            </a:r>
            <a:endParaRPr sz="2000" b="1" dirty="0">
              <a:solidFill>
                <a:schemeClr val="dk1"/>
              </a:solidFill>
              <a:latin typeface="Merriweather"/>
              <a:ea typeface="Merriweather"/>
              <a:cs typeface="Merriweather"/>
              <a:sym typeface="Merriweather"/>
            </a:endParaRPr>
          </a:p>
          <a:p>
            <a:pPr marL="342900" marR="0" lvl="0" indent="-342900" algn="just" rtl="0">
              <a:lnSpc>
                <a:spcPct val="150000"/>
              </a:lnSpc>
              <a:spcBef>
                <a:spcPts val="0"/>
              </a:spcBef>
              <a:spcAft>
                <a:spcPts val="0"/>
              </a:spcAft>
              <a:buFont typeface="Wingdings" panose="05000000000000000000" pitchFamily="2" charset="2"/>
              <a:buChar char="Ø"/>
            </a:pPr>
            <a:r>
              <a:rPr lang="en-IN" sz="2000" dirty="0" smtClean="0">
                <a:solidFill>
                  <a:schemeClr val="dk1"/>
                </a:solidFill>
                <a:latin typeface="Twentieth Century"/>
                <a:ea typeface="Twentieth Century"/>
                <a:cs typeface="Twentieth Century"/>
                <a:sym typeface="Twentieth Century"/>
              </a:rPr>
              <a:t>  </a:t>
            </a:r>
            <a:r>
              <a:rPr lang="en-IN" sz="1600" b="1" dirty="0" smtClean="0">
                <a:solidFill>
                  <a:schemeClr val="dk1"/>
                </a:solidFill>
                <a:latin typeface="Merriweather"/>
                <a:ea typeface="Merriweather"/>
                <a:cs typeface="Merriweather"/>
                <a:sym typeface="Merriweather"/>
              </a:rPr>
              <a:t>Data </a:t>
            </a:r>
            <a:r>
              <a:rPr lang="en-IN" sz="1600" b="1" dirty="0">
                <a:solidFill>
                  <a:schemeClr val="dk1"/>
                </a:solidFill>
                <a:latin typeface="Merriweather"/>
                <a:ea typeface="Merriweather"/>
                <a:cs typeface="Merriweather"/>
                <a:sym typeface="Merriweather"/>
              </a:rPr>
              <a:t>Backup Strategy</a:t>
            </a:r>
            <a:r>
              <a:rPr lang="en-IN" sz="2000" b="1" dirty="0">
                <a:solidFill>
                  <a:schemeClr val="dk1"/>
                </a:solidFill>
                <a:latin typeface="Merriweather"/>
                <a:ea typeface="Merriweather"/>
                <a:cs typeface="Merriweather"/>
                <a:sym typeface="Merriweather"/>
              </a:rPr>
              <a:t>: </a:t>
            </a:r>
            <a:r>
              <a:rPr lang="en-IN" sz="1800" dirty="0">
                <a:solidFill>
                  <a:schemeClr val="dk1"/>
                </a:solidFill>
                <a:latin typeface="Times New Roman"/>
                <a:ea typeface="Times New Roman"/>
                <a:cs typeface="Times New Roman"/>
                <a:sym typeface="Times New Roman"/>
              </a:rPr>
              <a:t>Implement regular backups of critical data and applications</a:t>
            </a:r>
            <a:r>
              <a:rPr lang="en-IN" sz="1800" dirty="0" smtClean="0">
                <a:solidFill>
                  <a:schemeClr val="dk1"/>
                </a:solidFill>
                <a:latin typeface="Times New Roman"/>
                <a:ea typeface="Times New Roman"/>
                <a:cs typeface="Times New Roman"/>
                <a:sym typeface="Times New Roman"/>
              </a:rPr>
              <a:t>.   </a:t>
            </a:r>
            <a:endParaRPr sz="1600" dirty="0"/>
          </a:p>
          <a:p>
            <a:pPr marL="285750" marR="0" lvl="0" indent="-285750" algn="l" rtl="0">
              <a:lnSpc>
                <a:spcPct val="150000"/>
              </a:lnSpc>
              <a:spcBef>
                <a:spcPts val="0"/>
              </a:spcBef>
              <a:spcAft>
                <a:spcPts val="0"/>
              </a:spcAft>
              <a:buFont typeface="Wingdings" panose="05000000000000000000" pitchFamily="2" charset="2"/>
              <a:buChar char="Ø"/>
            </a:pPr>
            <a:r>
              <a:rPr lang="en-IN" sz="1600" dirty="0">
                <a:solidFill>
                  <a:schemeClr val="dk1"/>
                </a:solidFill>
                <a:latin typeface="Times New Roman"/>
                <a:ea typeface="Merriweather"/>
                <a:cs typeface="Times New Roman"/>
                <a:sym typeface="Times New Roman"/>
              </a:rPr>
              <a:t> </a:t>
            </a:r>
            <a:r>
              <a:rPr lang="en-IN" sz="1600" dirty="0" smtClean="0">
                <a:solidFill>
                  <a:schemeClr val="dk1"/>
                </a:solidFill>
                <a:latin typeface="Times New Roman"/>
                <a:ea typeface="Merriweather"/>
                <a:cs typeface="Times New Roman"/>
                <a:sym typeface="Times New Roman"/>
              </a:rPr>
              <a:t>  </a:t>
            </a:r>
            <a:r>
              <a:rPr lang="en-IN" sz="1600" b="1" dirty="0" smtClean="0">
                <a:solidFill>
                  <a:schemeClr val="dk1"/>
                </a:solidFill>
                <a:latin typeface="Merriweather"/>
                <a:ea typeface="Merriweather"/>
                <a:cs typeface="Merriweather"/>
                <a:sym typeface="Merriweather"/>
              </a:rPr>
              <a:t>Data  Replication</a:t>
            </a:r>
            <a:r>
              <a:rPr lang="en-IN" sz="1600" b="1" dirty="0">
                <a:solidFill>
                  <a:schemeClr val="dk1"/>
                </a:solidFill>
                <a:latin typeface="Merriweather"/>
                <a:ea typeface="Merriweather"/>
                <a:cs typeface="Merriweather"/>
                <a:sym typeface="Merriweather"/>
              </a:rPr>
              <a:t>: </a:t>
            </a:r>
            <a:r>
              <a:rPr lang="en-IN" sz="1800" dirty="0">
                <a:solidFill>
                  <a:schemeClr val="dk1"/>
                </a:solidFill>
                <a:latin typeface="Times New Roman"/>
                <a:ea typeface="Times New Roman"/>
                <a:cs typeface="Times New Roman"/>
                <a:sym typeface="Times New Roman"/>
              </a:rPr>
              <a:t>Set up data replication mechanisms to ensure data consistency between primary and secondary locations.                                                      </a:t>
            </a:r>
            <a:endParaRPr sz="1600" dirty="0"/>
          </a:p>
          <a:p>
            <a:pPr marL="342900" marR="0" lvl="0" indent="-342900" algn="just" rtl="0">
              <a:lnSpc>
                <a:spcPct val="150000"/>
              </a:lnSpc>
              <a:spcBef>
                <a:spcPts val="0"/>
              </a:spcBef>
              <a:spcAft>
                <a:spcPts val="0"/>
              </a:spcAft>
              <a:buClr>
                <a:schemeClr val="dk1"/>
              </a:buClr>
              <a:buSzPts val="1600"/>
              <a:buFont typeface="Times New Roman"/>
              <a:buAutoNum type="arabicPeriod" startAt="2"/>
            </a:pPr>
            <a:r>
              <a:rPr lang="en-IN" sz="1800" b="1" dirty="0">
                <a:solidFill>
                  <a:schemeClr val="dk1"/>
                </a:solidFill>
                <a:latin typeface="Merriweather"/>
                <a:ea typeface="Merriweather"/>
                <a:cs typeface="Merriweather"/>
                <a:sym typeface="Merriweather"/>
              </a:rPr>
              <a:t>Failover and Redundancy Module:</a:t>
            </a:r>
            <a:r>
              <a:rPr lang="en-IN" sz="1800" dirty="0">
                <a:solidFill>
                  <a:schemeClr val="dk1"/>
                </a:solidFill>
                <a:latin typeface="Times New Roman"/>
                <a:ea typeface="Times New Roman"/>
                <a:cs typeface="Times New Roman"/>
                <a:sym typeface="Times New Roman"/>
              </a:rPr>
              <a:t> </a:t>
            </a:r>
            <a:r>
              <a:rPr lang="en-IN" sz="16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dirty="0">
                <a:solidFill>
                  <a:schemeClr val="dk1"/>
                </a:solidFill>
                <a:latin typeface="Merriweather Black"/>
                <a:ea typeface="Merriweather Black"/>
                <a:cs typeface="Merriweather Black"/>
                <a:sym typeface="Merriweather Black"/>
              </a:rPr>
              <a:t> </a:t>
            </a:r>
            <a:r>
              <a:rPr lang="en-IN" sz="1600" b="1" dirty="0">
                <a:solidFill>
                  <a:schemeClr val="dk1"/>
                </a:solidFill>
                <a:latin typeface="Merriweather"/>
                <a:ea typeface="Merriweather"/>
                <a:cs typeface="Merriweather"/>
                <a:sym typeface="Merriweather"/>
              </a:rPr>
              <a:t>High Availability Configuration</a:t>
            </a:r>
            <a:r>
              <a:rPr lang="en-IN" sz="1600" dirty="0">
                <a:solidFill>
                  <a:schemeClr val="dk1"/>
                </a:solidFill>
                <a:latin typeface="Merriweather Black"/>
                <a:ea typeface="Merriweather Black"/>
                <a:cs typeface="Merriweather Black"/>
                <a:sym typeface="Merriweather Black"/>
              </a:rPr>
              <a:t>:</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Configure high availability settings to minimize downtime during server failures.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b="1" dirty="0">
                <a:solidFill>
                  <a:schemeClr val="dk1"/>
                </a:solidFill>
                <a:latin typeface="Merriweather"/>
                <a:ea typeface="Merriweather"/>
                <a:cs typeface="Merriweather"/>
                <a:sym typeface="Merriweather"/>
              </a:rPr>
              <a:t> </a:t>
            </a:r>
            <a:r>
              <a:rPr lang="en-IN" sz="1600" b="1" dirty="0">
                <a:solidFill>
                  <a:schemeClr val="dk1"/>
                </a:solidFill>
                <a:latin typeface="Merriweather"/>
                <a:ea typeface="Merriweather"/>
                <a:cs typeface="Merriweather"/>
                <a:sym typeface="Merriweather"/>
              </a:rPr>
              <a:t>Load Balancing:</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Implement load balancing to distribute traffic and ensure resource availability.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Failover Mechanisms:</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Define failover processes and strategies for automatic or manual failover.</a:t>
            </a:r>
            <a:endParaRPr sz="1600" dirty="0"/>
          </a:p>
          <a:p>
            <a:pPr marL="0" marR="0" lvl="0" indent="0" algn="just" rtl="0">
              <a:lnSpc>
                <a:spcPct val="15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3. </a:t>
            </a:r>
            <a:r>
              <a:rPr lang="en-IN" sz="1800" b="1" dirty="0">
                <a:solidFill>
                  <a:schemeClr val="dk1"/>
                </a:solidFill>
                <a:latin typeface="Merriweather"/>
                <a:ea typeface="Merriweather"/>
                <a:cs typeface="Merriweather"/>
                <a:sym typeface="Merriweather"/>
              </a:rPr>
              <a:t>Network Resilience Module </a:t>
            </a:r>
            <a:r>
              <a:rPr lang="en-IN" sz="1800" b="1" dirty="0">
                <a:solidFill>
                  <a:schemeClr val="dk1"/>
                </a:solidFill>
                <a:latin typeface="Times New Roman"/>
                <a:ea typeface="Times New Roman"/>
                <a:cs typeface="Times New Roman"/>
                <a:sym typeface="Times New Roman"/>
              </a:rPr>
              <a:t>: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b="1"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Network Redundancy</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Establish redundant network connections to prevent connectivity disruptions.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DNS Management: </a:t>
            </a:r>
            <a:r>
              <a:rPr lang="en-IN" sz="1800" dirty="0">
                <a:solidFill>
                  <a:schemeClr val="dk1"/>
                </a:solidFill>
                <a:latin typeface="Times New Roman"/>
                <a:ea typeface="Times New Roman"/>
                <a:cs typeface="Times New Roman"/>
                <a:sym typeface="Times New Roman"/>
              </a:rPr>
              <a:t>Configure DNS settings for failover and load balancing.</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577873" y="926427"/>
            <a:ext cx="5132462" cy="8370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D5C82"/>
              </a:buClr>
              <a:buSzPts val="3200"/>
              <a:buFont typeface="Times New Roman"/>
              <a:buNone/>
            </a:pPr>
            <a:r>
              <a:rPr lang="en-IN" sz="3200" b="1">
                <a:solidFill>
                  <a:srgbClr val="3D5C82"/>
                </a:solidFill>
                <a:latin typeface="Times New Roman"/>
                <a:ea typeface="Times New Roman"/>
                <a:cs typeface="Times New Roman"/>
                <a:sym typeface="Times New Roman"/>
              </a:rPr>
              <a:t>EXISTING PROBLEMS :</a:t>
            </a:r>
            <a:endParaRPr sz="3200" b="1">
              <a:solidFill>
                <a:srgbClr val="3D5C82"/>
              </a:solidFill>
              <a:latin typeface="Times New Roman"/>
              <a:ea typeface="Times New Roman"/>
              <a:cs typeface="Times New Roman"/>
              <a:sym typeface="Times New Roman"/>
            </a:endParaRPr>
          </a:p>
        </p:txBody>
      </p:sp>
      <p:sp>
        <p:nvSpPr>
          <p:cNvPr id="185" name="Google Shape;185;p5"/>
          <p:cNvSpPr txBox="1"/>
          <p:nvPr/>
        </p:nvSpPr>
        <p:spPr>
          <a:xfrm>
            <a:off x="737117" y="1689357"/>
            <a:ext cx="10877100" cy="42483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Backup and Restore: </a:t>
            </a:r>
            <a:r>
              <a:rPr lang="en-IN" sz="1800">
                <a:solidFill>
                  <a:schemeClr val="dk1"/>
                </a:solidFill>
                <a:latin typeface="Times New Roman"/>
                <a:ea typeface="Times New Roman"/>
                <a:cs typeface="Times New Roman"/>
                <a:sym typeface="Times New Roman"/>
              </a:rPr>
              <a:t>Ensuring regular backups of critical data and applications and having a reliable restoration process in place is essential. Failing to do so can result in data loss during a disaster.</a:t>
            </a:r>
            <a:endParaRPr sz="1600"/>
          </a:p>
          <a:p>
            <a:pPr marL="342900" marR="0" lvl="0" indent="-342900" algn="just" rtl="0">
              <a:lnSpc>
                <a:spcPct val="150000"/>
              </a:lnSpc>
              <a:spcBef>
                <a:spcPts val="0"/>
              </a:spcBef>
              <a:spcAft>
                <a:spcPts val="0"/>
              </a:spcAft>
              <a:buClr>
                <a:schemeClr val="dk1"/>
              </a:buClr>
              <a:buSzPts val="1600"/>
              <a:buFont typeface="Times New Roman"/>
              <a:buAutoNum type="arabicPeriod"/>
            </a:pPr>
            <a:r>
              <a:rPr lang="en-IN" sz="1800" b="1">
                <a:solidFill>
                  <a:schemeClr val="dk1"/>
                </a:solidFill>
                <a:latin typeface="Times New Roman"/>
                <a:ea typeface="Times New Roman"/>
                <a:cs typeface="Times New Roman"/>
                <a:sym typeface="Times New Roman"/>
              </a:rPr>
              <a:t>Downtime:</a:t>
            </a:r>
            <a:r>
              <a:rPr lang="en-IN" sz="2000">
                <a:solidFill>
                  <a:schemeClr val="dk1"/>
                </a:solidFill>
                <a:latin typeface="Twentieth Century"/>
                <a:ea typeface="Twentieth Century"/>
                <a:cs typeface="Twentieth Century"/>
                <a:sym typeface="Twentieth Century"/>
              </a:rPr>
              <a:t> </a:t>
            </a:r>
            <a:r>
              <a:rPr lang="en-IN" sz="1800">
                <a:solidFill>
                  <a:schemeClr val="dk1"/>
                </a:solidFill>
                <a:latin typeface="Times New Roman"/>
                <a:ea typeface="Times New Roman"/>
                <a:cs typeface="Times New Roman"/>
                <a:sym typeface="Times New Roman"/>
              </a:rPr>
              <a:t>Minimizing downtime during a disaster is crucial. If your virtual servers are not configured for high availability or failover, you might experience significant downtime.</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 Network Failures: </a:t>
            </a:r>
            <a:r>
              <a:rPr lang="en-IN" sz="1800">
                <a:solidFill>
                  <a:schemeClr val="dk1"/>
                </a:solidFill>
                <a:latin typeface="Times New Roman"/>
                <a:ea typeface="Times New Roman"/>
                <a:cs typeface="Times New Roman"/>
                <a:sym typeface="Times New Roman"/>
              </a:rPr>
              <a:t>Network connectivity is critical for disaster recovery. If your virtual servers rely on a single network provider, a network outage could disrupt your recovery efforts.</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Resource Scalability: </a:t>
            </a:r>
            <a:r>
              <a:rPr lang="en-IN" sz="1800">
                <a:solidFill>
                  <a:schemeClr val="dk1"/>
                </a:solidFill>
                <a:latin typeface="Times New Roman"/>
                <a:ea typeface="Times New Roman"/>
                <a:cs typeface="Times New Roman"/>
                <a:sym typeface="Times New Roman"/>
              </a:rPr>
              <a:t>Ensuring that your virtual servers can handle increased workloads during recovery is important. If your infrastructure isn't scalable, it might lead to performance bottlenecks.</a:t>
            </a:r>
            <a:endParaRPr sz="1600"/>
          </a:p>
          <a:p>
            <a:pPr marL="342900" marR="0" lvl="0" indent="-342900" algn="just" rtl="0">
              <a:lnSpc>
                <a:spcPct val="150000"/>
              </a:lnSpc>
              <a:spcBef>
                <a:spcPts val="0"/>
              </a:spcBef>
              <a:spcAft>
                <a:spcPts val="0"/>
              </a:spcAft>
              <a:buClr>
                <a:schemeClr val="dk1"/>
              </a:buClr>
              <a:buSzPts val="1600"/>
              <a:buFont typeface="Twentieth Century"/>
              <a:buAutoNum type="arabicPeriod"/>
            </a:pPr>
            <a:r>
              <a:rPr lang="en-IN" sz="1800" b="1">
                <a:solidFill>
                  <a:schemeClr val="dk1"/>
                </a:solidFill>
                <a:latin typeface="Times New Roman"/>
                <a:ea typeface="Times New Roman"/>
                <a:cs typeface="Times New Roman"/>
                <a:sym typeface="Times New Roman"/>
              </a:rPr>
              <a:t>Geographic Redundancy</a:t>
            </a:r>
            <a:r>
              <a:rPr lang="en-IN" sz="2000" b="1">
                <a:solidFill>
                  <a:schemeClr val="dk1"/>
                </a:solidFill>
                <a:latin typeface="Times New Roman"/>
                <a:ea typeface="Times New Roman"/>
                <a:cs typeface="Times New Roman"/>
                <a:sym typeface="Times New Roman"/>
              </a:rPr>
              <a:t>:</a:t>
            </a:r>
            <a:r>
              <a:rPr lang="en-IN" sz="22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Lack of geographic redundancy can be problematic. If your virtual servers are in a single location, a regional disaster (e.g., natural disaster) could impact your recovery options.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213839" y="1149558"/>
            <a:ext cx="10364451" cy="12163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TIME </a:t>
            </a:r>
            <a:r>
              <a:rPr lang="en-IN" b="1" dirty="0" smtClean="0">
                <a:solidFill>
                  <a:srgbClr val="3D5C82"/>
                </a:solidFill>
                <a:latin typeface="Times New Roman"/>
                <a:ea typeface="Times New Roman"/>
                <a:cs typeface="Times New Roman"/>
                <a:sym typeface="Times New Roman"/>
              </a:rPr>
              <a:t>CHART </a:t>
            </a:r>
            <a:r>
              <a:rPr lang="en-IN" sz="4000" b="1" dirty="0" smtClean="0">
                <a:solidFill>
                  <a:srgbClr val="3D5C82"/>
                </a:solidFill>
                <a:latin typeface="Times New Roman"/>
                <a:ea typeface="Times New Roman"/>
                <a:cs typeface="Times New Roman"/>
                <a:sym typeface="Times New Roman"/>
              </a:rPr>
              <a:t>:</a:t>
            </a:r>
            <a:endParaRPr sz="4000" b="1" dirty="0">
              <a:solidFill>
                <a:srgbClr val="3D5C82"/>
              </a:solidFill>
              <a:latin typeface="Times New Roman"/>
              <a:ea typeface="Times New Roman"/>
              <a:cs typeface="Times New Roman"/>
              <a:sym typeface="Times New Roman"/>
            </a:endParaRPr>
          </a:p>
        </p:txBody>
      </p:sp>
      <p:sp>
        <p:nvSpPr>
          <p:cNvPr id="191" name="Google Shape;191;p6"/>
          <p:cNvSpPr txBox="1"/>
          <p:nvPr/>
        </p:nvSpPr>
        <p:spPr>
          <a:xfrm>
            <a:off x="1064950" y="2365876"/>
            <a:ext cx="10597200" cy="36942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Assess and plan</a:t>
            </a:r>
            <a:r>
              <a:rPr lang="en-IN" sz="1800" dirty="0">
                <a:solidFill>
                  <a:schemeClr val="dk1"/>
                </a:solidFill>
                <a:latin typeface="Times New Roman"/>
                <a:ea typeface="Times New Roman"/>
                <a:cs typeface="Times New Roman"/>
                <a:sym typeface="Times New Roman"/>
              </a:rPr>
              <a:t>: Determine your recovery objectives and identify critical applications and data</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Set up replication:</a:t>
            </a:r>
            <a:r>
              <a:rPr lang="en-IN" sz="1800" dirty="0">
                <a:solidFill>
                  <a:schemeClr val="dk1"/>
                </a:solidFill>
                <a:latin typeface="Times New Roman"/>
                <a:ea typeface="Times New Roman"/>
                <a:cs typeface="Times New Roman"/>
                <a:sym typeface="Times New Roman"/>
              </a:rPr>
              <a:t> Configure replication between your primary and secondary virtual servers.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Monitor and test:</a:t>
            </a:r>
            <a:r>
              <a:rPr lang="en-IN" sz="1800" dirty="0">
                <a:solidFill>
                  <a:schemeClr val="dk1"/>
                </a:solidFill>
                <a:latin typeface="Times New Roman"/>
                <a:ea typeface="Times New Roman"/>
                <a:cs typeface="Times New Roman"/>
                <a:sym typeface="Times New Roman"/>
              </a:rPr>
              <a:t> Regularly monitor the replication status and perform test failovers to ensure readiness.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Failover: </a:t>
            </a:r>
            <a:r>
              <a:rPr lang="en-IN" sz="1800" dirty="0">
                <a:solidFill>
                  <a:schemeClr val="dk1"/>
                </a:solidFill>
                <a:latin typeface="Times New Roman"/>
                <a:ea typeface="Times New Roman"/>
                <a:cs typeface="Times New Roman"/>
                <a:sym typeface="Times New Roman"/>
              </a:rPr>
              <a:t>In the event of a disaster, initiate failover to the secondary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Restore operations:</a:t>
            </a:r>
            <a:r>
              <a:rPr lang="en-IN" sz="1800" dirty="0">
                <a:solidFill>
                  <a:schemeClr val="dk1"/>
                </a:solidFill>
                <a:latin typeface="Times New Roman"/>
                <a:ea typeface="Times New Roman"/>
                <a:cs typeface="Times New Roman"/>
                <a:sym typeface="Times New Roman"/>
              </a:rPr>
              <a:t> Once the disaster is resolved, restore operations to the primary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Evaluate and improve:</a:t>
            </a:r>
            <a:r>
              <a:rPr lang="en-IN" sz="1800" dirty="0">
                <a:solidFill>
                  <a:schemeClr val="dk1"/>
                </a:solidFill>
                <a:latin typeface="Times New Roman"/>
                <a:ea typeface="Times New Roman"/>
                <a:cs typeface="Times New Roman"/>
                <a:sym typeface="Times New Roman"/>
              </a:rPr>
              <a:t> Review the recovery process, identify areas for improvement, and make necessary adjustments.</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2336106" y="763944"/>
            <a:ext cx="10364451"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PROJECT </a:t>
            </a:r>
            <a:r>
              <a:rPr lang="en-IN" b="1" dirty="0" smtClean="0">
                <a:solidFill>
                  <a:srgbClr val="3D5C82"/>
                </a:solidFill>
                <a:latin typeface="Times New Roman"/>
                <a:ea typeface="Times New Roman"/>
                <a:cs typeface="Times New Roman"/>
                <a:sym typeface="Times New Roman"/>
              </a:rPr>
              <a:t>FLOW</a:t>
            </a:r>
            <a:r>
              <a:rPr lang="en-IN" sz="4000" b="1" dirty="0" smtClean="0">
                <a:solidFill>
                  <a:srgbClr val="3D5C82"/>
                </a:solidFill>
                <a:latin typeface="Times New Roman"/>
                <a:ea typeface="Times New Roman"/>
                <a:cs typeface="Times New Roman"/>
                <a:sym typeface="Times New Roman"/>
              </a:rPr>
              <a:t> :</a:t>
            </a:r>
            <a:endParaRPr sz="4000" b="1" dirty="0">
              <a:solidFill>
                <a:srgbClr val="3D5C82"/>
              </a:solidFill>
              <a:latin typeface="Times New Roman"/>
              <a:ea typeface="Times New Roman"/>
              <a:cs typeface="Times New Roman"/>
              <a:sym typeface="Times New Roman"/>
            </a:endParaRPr>
          </a:p>
        </p:txBody>
      </p:sp>
      <p:sp>
        <p:nvSpPr>
          <p:cNvPr id="197" name="Google Shape;197;p7"/>
          <p:cNvSpPr txBox="1"/>
          <p:nvPr/>
        </p:nvSpPr>
        <p:spPr>
          <a:xfrm>
            <a:off x="783146" y="1992888"/>
            <a:ext cx="10758900" cy="4332900"/>
          </a:xfrm>
          <a:prstGeom prst="rect">
            <a:avLst/>
          </a:prstGeom>
          <a:noFill/>
          <a:ln>
            <a:noFill/>
          </a:ln>
        </p:spPr>
        <p:txBody>
          <a:bodyPr spcFirstLastPara="1" wrap="square" lIns="91425" tIns="45700" rIns="91425" bIns="45700" anchor="t" anchorCtr="0">
            <a:spAutoFit/>
          </a:bodyPr>
          <a:lstStyle/>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Assess and plan</a:t>
            </a:r>
            <a:r>
              <a:rPr lang="en-IN" sz="1900" dirty="0">
                <a:solidFill>
                  <a:schemeClr val="dk1"/>
                </a:solidFill>
                <a:latin typeface="Times New Roman"/>
                <a:ea typeface="Times New Roman"/>
                <a:cs typeface="Times New Roman"/>
                <a:sym typeface="Times New Roman"/>
              </a:rPr>
              <a:t>: Understand your recovery objectives and identify critical applications and data.</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Set up replication</a:t>
            </a:r>
            <a:r>
              <a:rPr lang="en-IN" sz="1900" dirty="0">
                <a:solidFill>
                  <a:schemeClr val="dk1"/>
                </a:solidFill>
                <a:latin typeface="Times New Roman"/>
                <a:ea typeface="Times New Roman"/>
                <a:cs typeface="Times New Roman"/>
                <a:sym typeface="Times New Roman"/>
              </a:rPr>
              <a:t>: Configure replication between your primary and secondary virtual servers to ensure data consistency.</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Test and validate</a:t>
            </a:r>
            <a:r>
              <a:rPr lang="en-IN" sz="1900" dirty="0">
                <a:solidFill>
                  <a:schemeClr val="dk1"/>
                </a:solidFill>
                <a:latin typeface="Times New Roman"/>
                <a:ea typeface="Times New Roman"/>
                <a:cs typeface="Times New Roman"/>
                <a:sym typeface="Times New Roman"/>
              </a:rPr>
              <a:t>: Regularly test the replication process and validate the integrity of your backups.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Monitor and maintain:</a:t>
            </a:r>
            <a:r>
              <a:rPr lang="en-IN" sz="1900" dirty="0">
                <a:solidFill>
                  <a:schemeClr val="dk1"/>
                </a:solidFill>
                <a:latin typeface="Times New Roman"/>
                <a:ea typeface="Times New Roman"/>
                <a:cs typeface="Times New Roman"/>
                <a:sym typeface="Times New Roman"/>
              </a:rPr>
              <a:t> Continuously monitor the replication status and ensure that your disaster recovery solution is up to date.</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Failover and failback</a:t>
            </a:r>
            <a:r>
              <a:rPr lang="en-IN" sz="1900" dirty="0">
                <a:solidFill>
                  <a:schemeClr val="dk1"/>
                </a:solidFill>
                <a:latin typeface="Times New Roman"/>
                <a:ea typeface="Times New Roman"/>
                <a:cs typeface="Times New Roman"/>
                <a:sym typeface="Times New Roman"/>
              </a:rPr>
              <a:t>: In the event of a disaster, initiate failover to the secondary virtual server. Once the primary server is restored, perform failback to resume normal operations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Evaluate and optimize:</a:t>
            </a:r>
            <a:r>
              <a:rPr lang="en-IN" sz="1900" dirty="0">
                <a:solidFill>
                  <a:schemeClr val="dk1"/>
                </a:solidFill>
                <a:latin typeface="Times New Roman"/>
                <a:ea typeface="Times New Roman"/>
                <a:cs typeface="Times New Roman"/>
                <a:sym typeface="Times New Roman"/>
              </a:rPr>
              <a:t> Regularly evaluate your disaster recovery strategy, identify areas for improvement, and optimize your processes.</a:t>
            </a:r>
            <a:endParaRPr sz="1500" dirty="0"/>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834</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Merriweather</vt:lpstr>
      <vt:lpstr>Merriweather Black</vt:lpstr>
      <vt:lpstr>Calibri</vt:lpstr>
      <vt:lpstr>Arial</vt:lpstr>
      <vt:lpstr>Wingdings</vt:lpstr>
      <vt:lpstr>Twentieth Century</vt:lpstr>
      <vt:lpstr>Times New Roman</vt:lpstr>
      <vt:lpstr>Droplet</vt:lpstr>
      <vt:lpstr>PowerPoint Presentation</vt:lpstr>
      <vt:lpstr>DOMAIN</vt:lpstr>
      <vt:lpstr>PowerPoint Presentation</vt:lpstr>
      <vt:lpstr>PowerPoint Presentation</vt:lpstr>
      <vt:lpstr>EXISTING PROBLEMS :</vt:lpstr>
      <vt:lpstr>TIME CHART :</vt:lpstr>
      <vt:lpstr>PROJECT 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sowndhiriya sri G</dc:creator>
  <cp:lastModifiedBy>Windows User</cp:lastModifiedBy>
  <cp:revision>3</cp:revision>
  <dcterms:created xsi:type="dcterms:W3CDTF">2023-09-27T09:11:04Z</dcterms:created>
  <dcterms:modified xsi:type="dcterms:W3CDTF">2023-09-27T13:42:33Z</dcterms:modified>
</cp:coreProperties>
</file>