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68" r:id="rId4"/>
    <p:sldId id="306" r:id="rId5"/>
    <p:sldId id="307" r:id="rId6"/>
    <p:sldId id="308" r:id="rId7"/>
    <p:sldId id="310" r:id="rId8"/>
    <p:sldId id="311" r:id="rId9"/>
    <p:sldId id="309" r:id="rId10"/>
    <p:sldId id="305" r:id="rId11"/>
    <p:sldId id="313" r:id="rId12"/>
    <p:sldId id="314" r:id="rId13"/>
    <p:sldId id="315" r:id="rId14"/>
    <p:sldId id="316" r:id="rId15"/>
    <p:sldId id="297" r:id="rId16"/>
    <p:sldId id="271" r:id="rId17"/>
    <p:sldId id="276" r:id="rId18"/>
    <p:sldId id="269" r:id="rId19"/>
    <p:sldId id="298" r:id="rId20"/>
    <p:sldId id="299" r:id="rId21"/>
    <p:sldId id="300" r:id="rId22"/>
    <p:sldId id="301" r:id="rId23"/>
    <p:sldId id="302" r:id="rId24"/>
    <p:sldId id="303" r:id="rId25"/>
    <p:sldId id="304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718" autoAdjust="0"/>
  </p:normalViewPr>
  <p:slideViewPr>
    <p:cSldViewPr>
      <p:cViewPr varScale="1">
        <p:scale>
          <a:sx n="68" d="100"/>
          <a:sy n="68" d="100"/>
        </p:scale>
        <p:origin x="72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DBC90-9322-4200-9D55-97ED91B5B4B4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AFB84-9FF1-429B-B0D4-DA402DCE9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73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/>
          <p:nvPr/>
        </p:nvGrpSpPr>
        <p:grpSpPr>
          <a:xfrm>
            <a:off x="0" y="3268345"/>
            <a:ext cx="9144000" cy="146304"/>
            <a:chOff x="0" y="3268345"/>
            <a:chExt cx="9144000" cy="14630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1470025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18288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22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39712" y="6356350"/>
            <a:ext cx="1868424" cy="365125"/>
          </a:xfrm>
        </p:spPr>
        <p:txBody>
          <a:bodyPr/>
          <a:lstStyle/>
          <a:p>
            <a:fld id="{766CA2E2-0D20-4391-8F3E-CAAFE6E7FA52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 rot="5400000" flipH="1">
            <a:off x="3332988" y="3384804"/>
            <a:ext cx="6867144" cy="73152"/>
            <a:chOff x="0" y="3268345"/>
            <a:chExt cx="9144000" cy="146304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462654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13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4406900"/>
            <a:ext cx="7827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2667000"/>
            <a:ext cx="78272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12"/>
          <p:cNvGrpSpPr/>
          <p:nvPr/>
        </p:nvGrpSpPr>
        <p:grpSpPr>
          <a:xfrm flipH="1">
            <a:off x="0" y="4228465"/>
            <a:ext cx="9144000" cy="146304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grpSp>
        <p:nvGrpSpPr>
          <p:cNvPr id="2" name="Group 16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grpSp>
        <p:nvGrpSpPr>
          <p:cNvPr id="2" name="Group 12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5" name="Group 10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7937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3008313" cy="4754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Group 13"/>
          <p:cNvGrpSpPr/>
          <p:nvPr/>
        </p:nvGrpSpPr>
        <p:grpSpPr>
          <a:xfrm flipH="1">
            <a:off x="0" y="11430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1801368" y="685800"/>
            <a:ext cx="5495544" cy="3886200"/>
          </a:xfrm>
          <a:solidFill>
            <a:schemeClr val="accent1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/>
          </a:scene3d>
          <a:sp3d contourW="12700" prstMaterial="softEdge">
            <a:bevelT prst="cross"/>
            <a:contourClr>
              <a:srgbClr val="FFFFFF"/>
            </a:contourClr>
          </a:sp3d>
        </p:spPr>
        <p:txBody>
          <a:bodyPr/>
          <a:lstStyle/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5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26" y="0"/>
            <a:ext cx="9144000" cy="6286520"/>
          </a:xfrm>
          <a:prstGeom prst="rect">
            <a:avLst/>
          </a:prstGeom>
          <a:gradFill flip="none" rotWithShape="1">
            <a:gsLst>
              <a:gs pos="1000">
                <a:schemeClr val="bg2">
                  <a:alpha val="0"/>
                </a:schemeClr>
              </a:gs>
              <a:gs pos="100000">
                <a:schemeClr val="bg1">
                  <a:alpha val="92000"/>
                </a:schemeClr>
              </a:gs>
            </a:gsLst>
            <a:lin ang="16200000" scaled="1"/>
            <a:tileRect/>
          </a:gradFill>
          <a:ln w="285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45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766CA2E2-0D20-4391-8F3E-CAAFE6E7FA52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24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ysClr val="windowText" lastClr="000000"/>
                </a:solidFill>
              </a:defRPr>
            </a:lvl1pPr>
          </a:lstStyle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noFill/>
          </a:ln>
          <a:solidFill>
            <a:srgbClr val="FFFFFF"/>
          </a:solidFill>
          <a:effectLst>
            <a:glow rad="101600">
              <a:schemeClr val="tx2"/>
            </a:glo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 2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/>
        </a:buClr>
        <a:buSzPct val="60000"/>
        <a:buFont typeface="Wingdings 2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5"/>
        </a:buClr>
        <a:buSzPct val="57000"/>
        <a:buFont typeface="Wingdings 2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6"/>
        </a:buClr>
        <a:buSzPct val="55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SzPct val="50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TW" dirty="0"/>
            </a:br>
            <a:r>
              <a:rPr lang="en-US" altLang="zh-TW" sz="6700" dirty="0"/>
              <a:t>Introduction to Machine Learning (ML)</a:t>
            </a:r>
            <a:endParaRPr lang="zh-TW" altLang="en-US" sz="67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3789040"/>
            <a:ext cx="6400800" cy="1291952"/>
          </a:xfrm>
        </p:spPr>
        <p:txBody>
          <a:bodyPr/>
          <a:lstStyle/>
          <a:p>
            <a:r>
              <a:rPr lang="en-US" altLang="zh-TW" dirty="0" err="1"/>
              <a:t>T.K.Senthil</a:t>
            </a:r>
            <a:r>
              <a:rPr lang="en-US" altLang="zh-TW" dirty="0"/>
              <a:t> Kumar</a:t>
            </a:r>
          </a:p>
          <a:p>
            <a:r>
              <a:rPr lang="en-US" altLang="zh-TW" dirty="0"/>
              <a:t>ML / DS Trainer in Python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4887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071DAD-DC82-4C63-9113-2F7EECFA4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5882"/>
            <a:ext cx="9144000" cy="5012842"/>
          </a:xfrm>
          <a:prstGeom prst="rect">
            <a:avLst/>
          </a:prstGeom>
        </p:spPr>
      </p:pic>
      <p:sp>
        <p:nvSpPr>
          <p:cNvPr id="3" name="標題 1">
            <a:extLst>
              <a:ext uri="{FF2B5EF4-FFF2-40B4-BE49-F238E27FC236}">
                <a16:creationId xmlns:a16="http://schemas.microsoft.com/office/drawing/2014/main" id="{E5235E6F-0FD9-49DD-B635-2CB520FE9A9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ln>
                  <a:noFill/>
                </a:ln>
                <a:solidFill>
                  <a:srgbClr val="FFFFFF"/>
                </a:solidFill>
                <a:effectLst>
                  <a:glow rad="101600">
                    <a:schemeClr val="tx2"/>
                  </a:glo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Training Vs Testing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9164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C6D70A-FCEC-4956-952A-D863DCED1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4077072"/>
            <a:ext cx="8229598" cy="1961953"/>
          </a:xfrm>
          <a:prstGeom prst="rect">
            <a:avLst/>
          </a:prstGeom>
        </p:spPr>
      </p:pic>
      <p:sp useBgFill="1"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 – Test Split</a:t>
            </a:r>
            <a:endParaRPr lang="zh-TW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616BF4-BB34-4CBB-ADB6-69A280A60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70032"/>
            <a:ext cx="8229599" cy="2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57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C6D70A-FCEC-4956-952A-D863DCED1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4077072"/>
            <a:ext cx="8229598" cy="1961953"/>
          </a:xfrm>
          <a:prstGeom prst="rect">
            <a:avLst/>
          </a:prstGeom>
        </p:spPr>
      </p:pic>
      <p:sp useBgFill="1"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 – Test Split</a:t>
            </a:r>
            <a:endParaRPr lang="zh-TW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616BF4-BB34-4CBB-ADB6-69A280A60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70032"/>
            <a:ext cx="8229599" cy="2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57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 – Test Split</a:t>
            </a:r>
            <a:endParaRPr lang="zh-TW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747BA-E9F4-4B53-B5EE-601458BA0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68D02F-9028-46FC-AEA7-FF43E8A27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295400"/>
            <a:ext cx="5084870" cy="538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3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Cases</a:t>
            </a:r>
            <a:endParaRPr lang="zh-TW" alt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F448FE55-FA00-4E9E-A214-0E1A5C6ACC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07273"/>
              </p:ext>
            </p:extLst>
          </p:nvPr>
        </p:nvGraphicFramePr>
        <p:xfrm>
          <a:off x="457200" y="1525588"/>
          <a:ext cx="8229600" cy="4788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2792">
                  <a:extLst>
                    <a:ext uri="{9D8B030D-6E8A-4147-A177-3AD203B41FA5}">
                      <a16:colId xmlns:a16="http://schemas.microsoft.com/office/drawing/2014/main" val="1824546309"/>
                    </a:ext>
                  </a:extLst>
                </a:gridCol>
                <a:gridCol w="4186808">
                  <a:extLst>
                    <a:ext uri="{9D8B030D-6E8A-4147-A177-3AD203B41FA5}">
                      <a16:colId xmlns:a16="http://schemas.microsoft.com/office/drawing/2014/main" val="3483904284"/>
                    </a:ext>
                  </a:extLst>
                </a:gridCol>
              </a:tblGrid>
              <a:tr h="77328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868423"/>
                  </a:ext>
                </a:extLst>
              </a:tr>
              <a:tr h="773286">
                <a:tc>
                  <a:txBody>
                    <a:bodyPr/>
                    <a:lstStyle/>
                    <a:p>
                      <a:r>
                        <a:rPr lang="en-IN" sz="2400" b="0" dirty="0">
                          <a:latin typeface="+mj-lt"/>
                        </a:rPr>
                        <a:t>Data Security - Kaspersky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– Face Identification</a:t>
                      </a:r>
                      <a:endParaRPr lang="en-IN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369422"/>
                  </a:ext>
                </a:extLst>
              </a:tr>
              <a:tr h="773286">
                <a:tc>
                  <a:txBody>
                    <a:bodyPr/>
                    <a:lstStyle/>
                    <a:p>
                      <a:r>
                        <a:rPr lang="en-I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Financial Trading – Share Market</a:t>
                      </a:r>
                      <a:endParaRPr lang="en-IN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Healthcare - </a:t>
                      </a:r>
                      <a:r>
                        <a:rPr lang="en-IN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Medicision</a:t>
                      </a:r>
                      <a:endParaRPr lang="en-IN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72923"/>
                  </a:ext>
                </a:extLst>
              </a:tr>
              <a:tr h="773286">
                <a:tc>
                  <a:txBody>
                    <a:bodyPr/>
                    <a:lstStyle/>
                    <a:p>
                      <a:r>
                        <a:rPr lang="en-I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Marketing Personalization - Amazon</a:t>
                      </a:r>
                      <a:endParaRPr lang="en-IN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Fraud Detection - </a:t>
                      </a:r>
                      <a:r>
                        <a:rPr lang="en-IN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Paypal</a:t>
                      </a:r>
                      <a:endParaRPr lang="en-IN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673680"/>
                  </a:ext>
                </a:extLst>
              </a:tr>
              <a:tr h="773286">
                <a:tc>
                  <a:txBody>
                    <a:bodyPr/>
                    <a:lstStyle/>
                    <a:p>
                      <a:r>
                        <a:rPr lang="en-I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Recommendations - Netflix</a:t>
                      </a:r>
                      <a:endParaRPr lang="en-IN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Online Search - Goole</a:t>
                      </a:r>
                      <a:endParaRPr lang="en-IN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502585"/>
                  </a:ext>
                </a:extLst>
              </a:tr>
              <a:tr h="773286">
                <a:tc>
                  <a:txBody>
                    <a:bodyPr/>
                    <a:lstStyle/>
                    <a:p>
                      <a:r>
                        <a:rPr lang="en-I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Natural Language Processing (NLP) – OK Google, SIRI, </a:t>
                      </a:r>
                      <a:r>
                        <a:rPr lang="en-IN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Eree</a:t>
                      </a:r>
                      <a:endParaRPr lang="en-IN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 Cars - IBM</a:t>
                      </a:r>
                      <a:endParaRPr lang="en-IN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855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672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99616"/>
            <a:ext cx="8507288" cy="5241752"/>
          </a:xfrm>
        </p:spPr>
        <p:txBody>
          <a:bodyPr>
            <a:normAutofit/>
          </a:bodyPr>
          <a:lstStyle/>
          <a:p>
            <a:pPr marL="0" indent="0">
              <a:lnSpc>
                <a:spcPts val="2500"/>
              </a:lnSpc>
              <a:buNone/>
              <a:tabLst/>
            </a:pPr>
            <a:r>
              <a:rPr lang="en-US" sz="2400" dirty="0"/>
              <a:t>How Python can tackle all of them ? 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Want to work with images — </a:t>
            </a:r>
            <a:r>
              <a:rPr lang="en-US" sz="2400" dirty="0" err="1"/>
              <a:t>numpy</a:t>
            </a:r>
            <a:r>
              <a:rPr lang="en-US" sz="2400" dirty="0"/>
              <a:t>, </a:t>
            </a:r>
            <a:r>
              <a:rPr lang="en-US" sz="2400" dirty="0" err="1"/>
              <a:t>opencv</a:t>
            </a:r>
            <a:r>
              <a:rPr lang="en-US" sz="2400" dirty="0"/>
              <a:t>, </a:t>
            </a:r>
            <a:r>
              <a:rPr lang="en-US" sz="2400" dirty="0" err="1"/>
              <a:t>scikit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Want to work in text — </a:t>
            </a:r>
            <a:r>
              <a:rPr lang="en-US" sz="2400" dirty="0" err="1"/>
              <a:t>nltk</a:t>
            </a:r>
            <a:r>
              <a:rPr lang="en-US" sz="2400" dirty="0"/>
              <a:t>, </a:t>
            </a:r>
            <a:r>
              <a:rPr lang="en-US" sz="2400" dirty="0" err="1"/>
              <a:t>numpy</a:t>
            </a:r>
            <a:r>
              <a:rPr lang="en-US" sz="2400" dirty="0"/>
              <a:t>, </a:t>
            </a:r>
            <a:r>
              <a:rPr lang="en-US" sz="2400" dirty="0" err="1"/>
              <a:t>scikit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Want to work in audio — </a:t>
            </a:r>
            <a:r>
              <a:rPr lang="en-US" sz="2400" dirty="0" err="1"/>
              <a:t>librosa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Want to solve machine learning problem — pandas, </a:t>
            </a:r>
            <a:r>
              <a:rPr lang="en-US" sz="2400" dirty="0" err="1"/>
              <a:t>scikit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Want to see the data clearly — </a:t>
            </a:r>
            <a:r>
              <a:rPr lang="en-US" sz="2400" dirty="0" err="1"/>
              <a:t>matplotlib</a:t>
            </a:r>
            <a:r>
              <a:rPr lang="en-US" sz="2400" dirty="0"/>
              <a:t>, </a:t>
            </a:r>
            <a:r>
              <a:rPr lang="en-US" sz="2400" dirty="0" err="1"/>
              <a:t>seaborn</a:t>
            </a:r>
            <a:r>
              <a:rPr lang="en-US" sz="2400" dirty="0"/>
              <a:t>, </a:t>
            </a:r>
            <a:r>
              <a:rPr lang="en-US" sz="2400" dirty="0" err="1"/>
              <a:t>scikit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Want to use deep learning — </a:t>
            </a:r>
            <a:r>
              <a:rPr lang="en-US" sz="2400" dirty="0" err="1"/>
              <a:t>tensorflow</a:t>
            </a:r>
            <a:r>
              <a:rPr lang="en-US" sz="2400" dirty="0"/>
              <a:t>, </a:t>
            </a:r>
            <a:r>
              <a:rPr lang="en-US" sz="2400" dirty="0" err="1"/>
              <a:t>keras</a:t>
            </a:r>
            <a:r>
              <a:rPr lang="en-US" sz="2400" dirty="0"/>
              <a:t>, </a:t>
            </a:r>
            <a:r>
              <a:rPr lang="en-US" sz="2400" dirty="0" err="1"/>
              <a:t>pytorch</a:t>
            </a:r>
            <a:endParaRPr lang="en-US" sz="2400" dirty="0"/>
          </a:p>
          <a:p>
            <a:r>
              <a:rPr lang="en-US" sz="2400" dirty="0"/>
              <a:t>Want to do scientific computing — </a:t>
            </a:r>
            <a:r>
              <a:rPr lang="en-US" sz="2400" dirty="0" err="1"/>
              <a:t>scipy</a:t>
            </a:r>
            <a:endParaRPr lang="en-US" sz="2400" dirty="0"/>
          </a:p>
          <a:p>
            <a:r>
              <a:rPr lang="en-US" sz="2400" dirty="0"/>
              <a:t>Want to integrate web applications — </a:t>
            </a:r>
            <a:r>
              <a:rPr lang="en-US" sz="2400" dirty="0" err="1"/>
              <a:t>Django</a:t>
            </a:r>
            <a:r>
              <a:rPr lang="en-US" sz="2400" dirty="0"/>
              <a:t>, Flask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8431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Data is the Key for ML</a:t>
            </a:r>
            <a:endParaRPr lang="zh-TW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87508" y="692696"/>
            <a:ext cx="79208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Everything that exists around us is data.  </a:t>
            </a:r>
            <a:r>
              <a:rPr lang="en-US" sz="2000" b="1" dirty="0"/>
              <a:t>And it’s raw, unstructured, bad, incomplete, large.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2515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 Flow of ML/DS </a:t>
            </a:r>
            <a:endParaRPr lang="zh-TW" altLang="en-US" dirty="0"/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457200" y="1499616"/>
            <a:ext cx="8507288" cy="52417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Loading  the input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Data Cleaning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Data Normalization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Data Visualization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Data Reduction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Prediction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Performance Metrics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Parameter Tuning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i="1" dirty="0">
              <a:latin typeface="Segoe UI" pitchFamily="18" charset="0"/>
              <a:cs typeface="Segoe UI" pitchFamily="18" charset="0"/>
            </a:endParaRP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>
              <a:lnSpc>
                <a:spcPts val="2500"/>
              </a:lnSpc>
              <a:tabLst/>
            </a:pPr>
            <a:endParaRPr lang="en-US" altLang="zh-CN" sz="2400" dirty="0"/>
          </a:p>
          <a:p>
            <a:endParaRPr lang="zh-TW" alt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551" y="2420888"/>
            <a:ext cx="5469825" cy="33350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63" y="2407965"/>
            <a:ext cx="2592288" cy="62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6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9893"/>
            <a:ext cx="7772400" cy="6594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-331607"/>
            <a:ext cx="8229600" cy="1143000"/>
          </a:xfrm>
        </p:spPr>
        <p:txBody>
          <a:bodyPr/>
          <a:lstStyle/>
          <a:p>
            <a:r>
              <a:rPr lang="en-US" altLang="zh-TW" dirty="0"/>
              <a:t>Data Visualization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2800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7002" y="188640"/>
            <a:ext cx="8229600" cy="422920"/>
          </a:xfrm>
        </p:spPr>
        <p:txBody>
          <a:bodyPr>
            <a:normAutofit fontScale="90000"/>
          </a:bodyPr>
          <a:lstStyle/>
          <a:p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Feature Reduction</a:t>
            </a:r>
            <a:br>
              <a:rPr lang="en-US" altLang="zh-TW" dirty="0"/>
            </a:br>
            <a:br>
              <a:rPr lang="en-US" dirty="0"/>
            </a:b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7" y="1556792"/>
            <a:ext cx="8976130" cy="5193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9552" y="90872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sb.heatmap</a:t>
            </a:r>
            <a:r>
              <a:rPr lang="en-US" dirty="0"/>
              <a:t>(</a:t>
            </a:r>
            <a:r>
              <a:rPr lang="en-US" dirty="0" err="1"/>
              <a:t>feature.corr</a:t>
            </a:r>
            <a:r>
              <a:rPr lang="en-US" dirty="0"/>
              <a:t>(), </a:t>
            </a:r>
            <a:r>
              <a:rPr lang="en-US" dirty="0" err="1"/>
              <a:t>annot</a:t>
            </a:r>
            <a:r>
              <a:rPr lang="en-US" dirty="0"/>
              <a:t>=True, </a:t>
            </a:r>
            <a:r>
              <a:rPr lang="en-US" dirty="0" err="1"/>
              <a:t>linewidths</a:t>
            </a:r>
            <a:r>
              <a:rPr lang="en-US" dirty="0"/>
              <a:t>=0.5, </a:t>
            </a:r>
            <a:r>
              <a:rPr lang="en-US" dirty="0" err="1"/>
              <a:t>fmt</a:t>
            </a:r>
            <a:r>
              <a:rPr lang="en-US" dirty="0"/>
              <a:t>= '.1f')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77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Your Understanding</a:t>
            </a:r>
            <a:endParaRPr lang="zh-TW" altLang="en-US" dirty="0"/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457200" y="1499616"/>
            <a:ext cx="8507288" cy="52417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Which ONE of the following are regression tasks?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 A) Predict the age of a person</a:t>
            </a:r>
          </a:p>
          <a:p>
            <a:r>
              <a:rPr lang="en-US" sz="2400" dirty="0"/>
              <a:t> B) Predict the country from where the person comes from</a:t>
            </a:r>
          </a:p>
          <a:p>
            <a:r>
              <a:rPr lang="en-US" sz="2400" dirty="0"/>
              <a:t> C) Predict whether the price of petroleum will increase tomorrow</a:t>
            </a:r>
          </a:p>
          <a:p>
            <a:r>
              <a:rPr lang="en-US" sz="2400" dirty="0"/>
              <a:t> D) Predict whether a document is related to science</a:t>
            </a:r>
          </a:p>
          <a:p>
            <a:pPr marL="0" indent="0">
              <a:buNone/>
            </a:pPr>
            <a:endParaRPr lang="en-US" altLang="zh-CN" sz="2400" dirty="0"/>
          </a:p>
          <a:p>
            <a:pPr>
              <a:lnSpc>
                <a:spcPts val="2500"/>
              </a:lnSpc>
              <a:tabLst/>
            </a:pPr>
            <a:endParaRPr lang="en-US" altLang="zh-CN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735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What is machine learning?</a:t>
            </a:r>
          </a:p>
          <a:p>
            <a:r>
              <a:rPr lang="en-US" altLang="zh-TW" dirty="0"/>
              <a:t>Learning system model</a:t>
            </a:r>
          </a:p>
          <a:p>
            <a:r>
              <a:rPr lang="en-US" altLang="zh-TW" dirty="0"/>
              <a:t>Training and testing</a:t>
            </a:r>
          </a:p>
          <a:p>
            <a:r>
              <a:rPr lang="en-US" altLang="zh-TW" dirty="0"/>
              <a:t>Performance</a:t>
            </a:r>
          </a:p>
          <a:p>
            <a:r>
              <a:rPr lang="en-US" altLang="zh-TW" dirty="0"/>
              <a:t>Algorithms</a:t>
            </a:r>
          </a:p>
          <a:p>
            <a:r>
              <a:rPr lang="en-US" altLang="zh-TW" dirty="0"/>
              <a:t>Machine learning structure</a:t>
            </a:r>
          </a:p>
          <a:p>
            <a:r>
              <a:rPr lang="en-US" altLang="zh-TW" dirty="0"/>
              <a:t>What are we seeking? </a:t>
            </a:r>
          </a:p>
          <a:p>
            <a:r>
              <a:rPr lang="en-US" altLang="zh-TW" dirty="0"/>
              <a:t>Learning techniques</a:t>
            </a:r>
          </a:p>
          <a:p>
            <a:r>
              <a:rPr lang="en-US" altLang="zh-TW" dirty="0"/>
              <a:t>Applications</a:t>
            </a:r>
          </a:p>
          <a:p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 &amp; Content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605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Your Understanding</a:t>
            </a:r>
            <a:endParaRPr lang="zh-TW" altLang="en-US" dirty="0"/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457200" y="1499616"/>
            <a:ext cx="8507288" cy="52417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Which of the following is a supervised learning problem?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 A) Grouping people in a social network.</a:t>
            </a:r>
          </a:p>
          <a:p>
            <a:r>
              <a:rPr lang="en-US" sz="2400" dirty="0"/>
              <a:t> B) Predicting credit approval based on historical data</a:t>
            </a:r>
          </a:p>
          <a:p>
            <a:r>
              <a:rPr lang="en-US" sz="2400" dirty="0"/>
              <a:t> C) Predicting rainfall based on historical data</a:t>
            </a:r>
          </a:p>
          <a:p>
            <a:r>
              <a:rPr lang="en-US" sz="2400" dirty="0"/>
              <a:t> D) all of the above</a:t>
            </a:r>
          </a:p>
          <a:p>
            <a:pPr marL="0" indent="0">
              <a:buNone/>
            </a:pPr>
            <a:endParaRPr lang="en-US" altLang="zh-CN" sz="2400" dirty="0"/>
          </a:p>
          <a:p>
            <a:pPr>
              <a:lnSpc>
                <a:spcPts val="2500"/>
              </a:lnSpc>
              <a:tabLst/>
            </a:pPr>
            <a:endParaRPr lang="en-US" altLang="zh-CN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0611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Your Understanding</a:t>
            </a:r>
            <a:endParaRPr lang="zh-TW" altLang="en-US" dirty="0"/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457200" y="1499616"/>
            <a:ext cx="8507288" cy="52417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Which of the following are classification tasks?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 A) Find the gender of a person by analyzing his writing style</a:t>
            </a:r>
          </a:p>
          <a:p>
            <a:r>
              <a:rPr lang="en-US" sz="2400" dirty="0"/>
              <a:t> B) Predict the price of a house based on floor area, number of rooms etc.</a:t>
            </a:r>
          </a:p>
          <a:p>
            <a:r>
              <a:rPr lang="en-US" sz="2400" dirty="0"/>
              <a:t> C) Predict whether there will be abnormally heavy rainfall next year</a:t>
            </a:r>
          </a:p>
          <a:p>
            <a:r>
              <a:rPr lang="en-US" sz="2400" dirty="0"/>
              <a:t> D) Predict the number of copies of a book that will be sold this month</a:t>
            </a:r>
          </a:p>
          <a:p>
            <a:pPr marL="0" indent="0">
              <a:buNone/>
            </a:pPr>
            <a:endParaRPr lang="en-US" altLang="zh-CN" sz="2400" dirty="0"/>
          </a:p>
          <a:p>
            <a:pPr>
              <a:lnSpc>
                <a:spcPts val="2500"/>
              </a:lnSpc>
              <a:tabLst/>
            </a:pPr>
            <a:endParaRPr lang="en-US" altLang="zh-CN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3194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Your Understanding</a:t>
            </a:r>
            <a:endParaRPr lang="zh-TW" altLang="en-US" dirty="0"/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457200" y="1499616"/>
            <a:ext cx="8507288" cy="5241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Which of these are categorical features?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 A) Height of a person</a:t>
            </a:r>
          </a:p>
          <a:p>
            <a:r>
              <a:rPr lang="en-US" sz="2400" dirty="0"/>
              <a:t> B) Price of petroleum</a:t>
            </a:r>
          </a:p>
          <a:p>
            <a:r>
              <a:rPr lang="en-US" sz="2400" dirty="0"/>
              <a:t> C) Mother tongue of a person</a:t>
            </a:r>
          </a:p>
          <a:p>
            <a:r>
              <a:rPr lang="en-US" sz="2400" dirty="0"/>
              <a:t> D) Amount of rainfall in a day</a:t>
            </a:r>
          </a:p>
          <a:p>
            <a:pPr marL="0" indent="0">
              <a:buNone/>
            </a:pPr>
            <a:endParaRPr lang="en-US" altLang="zh-CN" sz="2400" dirty="0"/>
          </a:p>
          <a:p>
            <a:pPr>
              <a:lnSpc>
                <a:spcPts val="2500"/>
              </a:lnSpc>
              <a:tabLst/>
            </a:pPr>
            <a:endParaRPr lang="en-US" altLang="zh-CN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70725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Your Understanding</a:t>
            </a:r>
            <a:endParaRPr lang="zh-TW" altLang="en-US" dirty="0"/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457200" y="1499616"/>
            <a:ext cx="8507288" cy="52417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I am the marketing consultant of a leading e-commerce website. I have been given a task of making a system that recommends products to users based on their activity on Facebook. I realize that user-interests could be highly variable. Hence I decide to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 a. First, cluster the users into communities of like-minded people and </a:t>
            </a:r>
            <a:br>
              <a:rPr lang="en-US" sz="2400" dirty="0"/>
            </a:br>
            <a:r>
              <a:rPr lang="en-US" sz="2400" dirty="0"/>
              <a:t> b. Second, train separate models for each community to predict which product category (e.g. electronic gadgets, cosmetics, etc.) would be the most relevant to that community.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 The first task is a/an ______________ learning problem while the second is a/an ________________ problem.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Choose from the options: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 A) Supervised and unsupervised</a:t>
            </a:r>
          </a:p>
          <a:p>
            <a:r>
              <a:rPr lang="en-US" sz="2400" dirty="0"/>
              <a:t> B) Unsupervised and supervised</a:t>
            </a:r>
          </a:p>
          <a:p>
            <a:r>
              <a:rPr lang="en-US" sz="2400" dirty="0"/>
              <a:t> C) Supervised and supervised</a:t>
            </a:r>
          </a:p>
          <a:p>
            <a:r>
              <a:rPr lang="en-US" sz="2400" dirty="0"/>
              <a:t> D) Unsupervised and unsupervised</a:t>
            </a:r>
          </a:p>
          <a:p>
            <a:pPr marL="0" indent="0">
              <a:buNone/>
            </a:pPr>
            <a:endParaRPr lang="en-US" altLang="zh-CN" sz="2400" dirty="0"/>
          </a:p>
          <a:p>
            <a:pPr>
              <a:lnSpc>
                <a:spcPts val="2500"/>
              </a:lnSpc>
              <a:tabLst/>
            </a:pPr>
            <a:endParaRPr lang="en-US" altLang="zh-CN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4437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Your Understanding</a:t>
            </a:r>
            <a:endParaRPr lang="zh-TW" altLang="en-US" dirty="0"/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457200" y="1499616"/>
            <a:ext cx="8507288" cy="52417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What would be the ideal complexity of the curve which can be used for separating the two classes shown in the image below?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r>
              <a:rPr lang="en-US" sz="2400" dirty="0"/>
              <a:t> A) Linear</a:t>
            </a:r>
          </a:p>
          <a:p>
            <a:r>
              <a:rPr lang="en-US" sz="2400" dirty="0"/>
              <a:t> B) Quadratic</a:t>
            </a:r>
          </a:p>
          <a:p>
            <a:r>
              <a:rPr lang="en-US" sz="2400" dirty="0"/>
              <a:t> C) Cubic</a:t>
            </a:r>
          </a:p>
          <a:p>
            <a:r>
              <a:rPr lang="en-US" sz="2400" dirty="0"/>
              <a:t> D) insufficient data to draw conclusion</a:t>
            </a:r>
          </a:p>
          <a:p>
            <a:pPr marL="0" indent="0">
              <a:buNone/>
            </a:pPr>
            <a:endParaRPr lang="en-US" altLang="zh-CN" sz="2400" dirty="0"/>
          </a:p>
          <a:p>
            <a:pPr>
              <a:lnSpc>
                <a:spcPts val="2500"/>
              </a:lnSpc>
              <a:tabLst/>
            </a:pPr>
            <a:endParaRPr lang="en-US" altLang="zh-CN" sz="2400" dirty="0"/>
          </a:p>
          <a:p>
            <a:endParaRPr lang="zh-TW" alt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852936"/>
            <a:ext cx="358309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74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5726"/>
            <a:ext cx="8229600" cy="462654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/>
              <a:t>        </a:t>
            </a:r>
            <a:r>
              <a:rPr lang="en-US" sz="6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3029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499616"/>
            <a:ext cx="8712968" cy="5241752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400" dirty="0"/>
              <a:t>Machine Learning: Field of  study that gives computers the ability to learn without being explicitly programmed.</a:t>
            </a:r>
          </a:p>
          <a:p>
            <a:pPr>
              <a:lnSpc>
                <a:spcPts val="2500"/>
              </a:lnSpc>
              <a:tabLst/>
            </a:pPr>
            <a:endParaRPr lang="en-US" altLang="zh-CN" sz="2400" dirty="0"/>
          </a:p>
          <a:p>
            <a:pPr>
              <a:lnSpc>
                <a:spcPts val="2500"/>
              </a:lnSpc>
              <a:tabLst/>
            </a:pPr>
            <a:r>
              <a:rPr lang="en-US" altLang="zh-CN" sz="2400" dirty="0"/>
              <a:t>A computer program is said to learn from experience E with respect to some task T and some performance measure P,  if its performance on T, as measured by P, improves with experience E.</a:t>
            </a:r>
          </a:p>
          <a:p>
            <a:pPr>
              <a:lnSpc>
                <a:spcPts val="2500"/>
              </a:lnSpc>
              <a:tabLst/>
            </a:pPr>
            <a:endParaRPr lang="en-US" altLang="zh-CN" sz="2400" dirty="0"/>
          </a:p>
          <a:p>
            <a:pPr>
              <a:lnSpc>
                <a:spcPts val="2500"/>
              </a:lnSpc>
              <a:tabLst/>
            </a:pPr>
            <a:r>
              <a:rPr lang="en-US" altLang="zh-CN" sz="2400" dirty="0"/>
              <a:t>How Human Learn and How Machine will Learn ?</a:t>
            </a:r>
          </a:p>
          <a:p>
            <a:pPr>
              <a:lnSpc>
                <a:spcPts val="2500"/>
              </a:lnSpc>
              <a:tabLst/>
            </a:pPr>
            <a:endParaRPr lang="en-US" altLang="zh-CN" sz="2400" dirty="0"/>
          </a:p>
          <a:p>
            <a:pPr marL="0" indent="0">
              <a:lnSpc>
                <a:spcPts val="2500"/>
              </a:lnSpc>
              <a:buNone/>
              <a:tabLst/>
            </a:pPr>
            <a:endParaRPr lang="en-US" altLang="zh-CN" sz="2400" dirty="0"/>
          </a:p>
          <a:p>
            <a:pPr marL="0" indent="0">
              <a:lnSpc>
                <a:spcPts val="2500"/>
              </a:lnSpc>
              <a:buNone/>
              <a:tabLst/>
            </a:pPr>
            <a:endParaRPr lang="en-US" altLang="zh-CN" sz="2400" dirty="0"/>
          </a:p>
          <a:p>
            <a:pPr>
              <a:lnSpc>
                <a:spcPts val="2500"/>
              </a:lnSpc>
              <a:tabLst/>
            </a:pPr>
            <a:endParaRPr lang="en-US" altLang="zh-CN" sz="2400" dirty="0"/>
          </a:p>
          <a:p>
            <a:pPr>
              <a:lnSpc>
                <a:spcPts val="2500"/>
              </a:lnSpc>
              <a:tabLst/>
            </a:pPr>
            <a:endParaRPr lang="en-US" altLang="zh-CN" sz="2400" i="1" dirty="0">
              <a:latin typeface="Segoe UI" pitchFamily="18" charset="0"/>
              <a:cs typeface="Segoe UI" pitchFamily="18" charset="0"/>
            </a:endParaRPr>
          </a:p>
          <a:p>
            <a:pPr>
              <a:lnSpc>
                <a:spcPts val="2500"/>
              </a:lnSpc>
              <a:tabLst/>
            </a:pPr>
            <a:endParaRPr lang="en-US" altLang="zh-CN" sz="2400" dirty="0"/>
          </a:p>
          <a:p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435280" cy="1143000"/>
          </a:xfrm>
        </p:spPr>
        <p:txBody>
          <a:bodyPr/>
          <a:lstStyle/>
          <a:p>
            <a:r>
              <a:rPr lang="en-US" altLang="zh-TW" dirty="0"/>
              <a:t>Machine Learning   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0186D8-5E78-417D-8FDB-31561B2B6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650" y="4481692"/>
            <a:ext cx="3960440" cy="23634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82A22A-DE03-4591-A668-FCD615869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79" y="4481691"/>
            <a:ext cx="3960440" cy="236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5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system model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691680" y="2804588"/>
            <a:ext cx="12241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 Samples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292080" y="2804588"/>
            <a:ext cx="129614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Learning Method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133027" y="4343615"/>
            <a:ext cx="115905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cxnSp>
        <p:nvCxnSpPr>
          <p:cNvPr id="16" name="肘形接點 15"/>
          <p:cNvCxnSpPr>
            <a:stCxn id="13" idx="3"/>
            <a:endCxn id="27" idx="1"/>
          </p:cNvCxnSpPr>
          <p:nvPr/>
        </p:nvCxnSpPr>
        <p:spPr>
          <a:xfrm>
            <a:off x="2915816" y="3220087"/>
            <a:ext cx="1217211" cy="135436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26" idx="1"/>
          </p:cNvCxnSpPr>
          <p:nvPr/>
        </p:nvCxnSpPr>
        <p:spPr>
          <a:xfrm>
            <a:off x="3419872" y="3220086"/>
            <a:ext cx="187220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6" idx="3"/>
          </p:cNvCxnSpPr>
          <p:nvPr/>
        </p:nvCxnSpPr>
        <p:spPr>
          <a:xfrm>
            <a:off x="6588224" y="3220087"/>
            <a:ext cx="8280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/>
          <p:cNvCxnSpPr>
            <a:stCxn id="27" idx="3"/>
            <a:endCxn id="26" idx="2"/>
          </p:cNvCxnSpPr>
          <p:nvPr/>
        </p:nvCxnSpPr>
        <p:spPr>
          <a:xfrm flipV="1">
            <a:off x="5292080" y="3635585"/>
            <a:ext cx="648072" cy="9388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4067695" y="5196510"/>
            <a:ext cx="128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4067696" y="2132856"/>
            <a:ext cx="128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Testing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298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The success of machine learning system also depends on the algorithms. </a:t>
            </a:r>
          </a:p>
          <a:p>
            <a:endParaRPr lang="en-US" altLang="zh-TW" sz="2400" dirty="0"/>
          </a:p>
          <a:p>
            <a:r>
              <a:rPr lang="en-US" altLang="zh-TW" sz="2400" dirty="0"/>
              <a:t>The algorithms control the search to find and build the knowledge structures.</a:t>
            </a:r>
            <a:endParaRPr lang="zh-TW" altLang="en-US" sz="2400" dirty="0"/>
          </a:p>
          <a:p>
            <a:endParaRPr lang="en-US" altLang="zh-TW" sz="2400" dirty="0"/>
          </a:p>
          <a:p>
            <a:r>
              <a:rPr lang="en-US" altLang="zh-TW" sz="2400" dirty="0"/>
              <a:t>The learning algorithms should extract useful information from training examples.</a:t>
            </a:r>
          </a:p>
          <a:p>
            <a:endParaRPr lang="en-US" altLang="zh-TW" sz="2400" dirty="0"/>
          </a:p>
          <a:p>
            <a:endParaRPr lang="en-US" altLang="zh-TW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222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矩形 409"/>
          <p:cNvSpPr/>
          <p:nvPr/>
        </p:nvSpPr>
        <p:spPr>
          <a:xfrm>
            <a:off x="2627784" y="4365104"/>
            <a:ext cx="3744416" cy="2016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8" name="矩形 327"/>
          <p:cNvSpPr/>
          <p:nvPr/>
        </p:nvSpPr>
        <p:spPr>
          <a:xfrm>
            <a:off x="467544" y="1700808"/>
            <a:ext cx="3744416" cy="2016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EB9E-D747-4059-AA95-4AE1A2553F55}" type="slidenum">
              <a:rPr lang="zh-TW" altLang="en-US" sz="1800" smtClean="0">
                <a:solidFill>
                  <a:schemeClr val="tx1"/>
                </a:solidFill>
              </a:rPr>
              <a:pPr/>
              <a:t>6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Algorithms</a:t>
            </a:r>
            <a:endParaRPr lang="zh-TW" altLang="en-US" dirty="0"/>
          </a:p>
        </p:txBody>
      </p:sp>
      <p:sp>
        <p:nvSpPr>
          <p:cNvPr id="329" name="矩形 328"/>
          <p:cNvSpPr/>
          <p:nvPr/>
        </p:nvSpPr>
        <p:spPr>
          <a:xfrm>
            <a:off x="4932040" y="1700808"/>
            <a:ext cx="3744416" cy="2016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0" name="文字方塊 329"/>
          <p:cNvSpPr txBox="1"/>
          <p:nvPr/>
        </p:nvSpPr>
        <p:spPr>
          <a:xfrm>
            <a:off x="1340024" y="3720230"/>
            <a:ext cx="201622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Supervised learning</a:t>
            </a:r>
            <a:endParaRPr lang="zh-TW" altLang="en-US" dirty="0"/>
          </a:p>
        </p:txBody>
      </p:sp>
      <p:sp>
        <p:nvSpPr>
          <p:cNvPr id="331" name="文字方塊 330"/>
          <p:cNvSpPr txBox="1"/>
          <p:nvPr/>
        </p:nvSpPr>
        <p:spPr>
          <a:xfrm>
            <a:off x="5633753" y="3717032"/>
            <a:ext cx="230425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Unsupervised learning</a:t>
            </a:r>
            <a:endParaRPr lang="zh-TW" altLang="en-US" dirty="0"/>
          </a:p>
        </p:txBody>
      </p:sp>
      <p:sp>
        <p:nvSpPr>
          <p:cNvPr id="332" name="文字方塊 331"/>
          <p:cNvSpPr txBox="1"/>
          <p:nvPr/>
        </p:nvSpPr>
        <p:spPr>
          <a:xfrm>
            <a:off x="3203848" y="6381328"/>
            <a:ext cx="259228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Semi-supervised learning</a:t>
            </a:r>
            <a:endParaRPr lang="zh-TW" altLang="en-US" dirty="0"/>
          </a:p>
        </p:txBody>
      </p:sp>
      <p:sp>
        <p:nvSpPr>
          <p:cNvPr id="333" name="流程圖: 接點 332"/>
          <p:cNvSpPr/>
          <p:nvPr/>
        </p:nvSpPr>
        <p:spPr>
          <a:xfrm>
            <a:off x="971600" y="198884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4" name="流程圖: 接點 333"/>
          <p:cNvSpPr/>
          <p:nvPr/>
        </p:nvSpPr>
        <p:spPr>
          <a:xfrm>
            <a:off x="755576" y="220486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5" name="流程圖: 接點 334"/>
          <p:cNvSpPr/>
          <p:nvPr/>
        </p:nvSpPr>
        <p:spPr>
          <a:xfrm>
            <a:off x="1043608" y="220486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6" name="流程圖: 接點 335"/>
          <p:cNvSpPr/>
          <p:nvPr/>
        </p:nvSpPr>
        <p:spPr>
          <a:xfrm>
            <a:off x="1115616" y="184482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7" name="流程圖: 接點 336"/>
          <p:cNvSpPr/>
          <p:nvPr/>
        </p:nvSpPr>
        <p:spPr>
          <a:xfrm>
            <a:off x="1403648" y="242088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8" name="流程圖: 接點 337"/>
          <p:cNvSpPr/>
          <p:nvPr/>
        </p:nvSpPr>
        <p:spPr>
          <a:xfrm>
            <a:off x="1331640" y="206084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9" name="乘號 338"/>
          <p:cNvSpPr/>
          <p:nvPr/>
        </p:nvSpPr>
        <p:spPr>
          <a:xfrm>
            <a:off x="2267744" y="22048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0" name="乘號 339"/>
          <p:cNvSpPr/>
          <p:nvPr/>
        </p:nvSpPr>
        <p:spPr>
          <a:xfrm>
            <a:off x="2420144" y="23572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1" name="乘號 340"/>
          <p:cNvSpPr/>
          <p:nvPr/>
        </p:nvSpPr>
        <p:spPr>
          <a:xfrm>
            <a:off x="2572544" y="25096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2" name="乘號 341"/>
          <p:cNvSpPr/>
          <p:nvPr/>
        </p:nvSpPr>
        <p:spPr>
          <a:xfrm>
            <a:off x="2724944" y="26620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3" name="乘號 342"/>
          <p:cNvSpPr/>
          <p:nvPr/>
        </p:nvSpPr>
        <p:spPr>
          <a:xfrm>
            <a:off x="2915816" y="242088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4" name="乘號 343"/>
          <p:cNvSpPr/>
          <p:nvPr/>
        </p:nvSpPr>
        <p:spPr>
          <a:xfrm>
            <a:off x="3059832" y="263691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5" name="乘號 344"/>
          <p:cNvSpPr/>
          <p:nvPr/>
        </p:nvSpPr>
        <p:spPr>
          <a:xfrm>
            <a:off x="3275856" y="285293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6" name="乘號 345"/>
          <p:cNvSpPr/>
          <p:nvPr/>
        </p:nvSpPr>
        <p:spPr>
          <a:xfrm>
            <a:off x="3334544" y="25649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7" name="五角星形 346"/>
          <p:cNvSpPr/>
          <p:nvPr/>
        </p:nvSpPr>
        <p:spPr>
          <a:xfrm>
            <a:off x="2123728" y="299695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8" name="五角星形 347"/>
          <p:cNvSpPr/>
          <p:nvPr/>
        </p:nvSpPr>
        <p:spPr>
          <a:xfrm>
            <a:off x="2123728" y="321297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9" name="五角星形 348"/>
          <p:cNvSpPr/>
          <p:nvPr/>
        </p:nvSpPr>
        <p:spPr>
          <a:xfrm>
            <a:off x="2411760" y="306896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0" name="五角星形 349"/>
          <p:cNvSpPr/>
          <p:nvPr/>
        </p:nvSpPr>
        <p:spPr>
          <a:xfrm>
            <a:off x="2339752" y="342900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1" name="五角星形 350"/>
          <p:cNvSpPr/>
          <p:nvPr/>
        </p:nvSpPr>
        <p:spPr>
          <a:xfrm>
            <a:off x="2517304" y="331852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2" name="五角星形 351"/>
          <p:cNvSpPr/>
          <p:nvPr/>
        </p:nvSpPr>
        <p:spPr>
          <a:xfrm>
            <a:off x="2699792" y="342900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3" name="五角星形 352"/>
          <p:cNvSpPr/>
          <p:nvPr/>
        </p:nvSpPr>
        <p:spPr>
          <a:xfrm>
            <a:off x="2699792" y="314096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4" name="五角星形 353"/>
          <p:cNvSpPr/>
          <p:nvPr/>
        </p:nvSpPr>
        <p:spPr>
          <a:xfrm>
            <a:off x="2915816" y="335699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5" name="五角星形 354"/>
          <p:cNvSpPr/>
          <p:nvPr/>
        </p:nvSpPr>
        <p:spPr>
          <a:xfrm>
            <a:off x="1835696" y="314096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6" name="五角星形 355"/>
          <p:cNvSpPr/>
          <p:nvPr/>
        </p:nvSpPr>
        <p:spPr>
          <a:xfrm>
            <a:off x="2051720" y="342900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7" name="五角星形 356"/>
          <p:cNvSpPr/>
          <p:nvPr/>
        </p:nvSpPr>
        <p:spPr>
          <a:xfrm>
            <a:off x="1763688" y="335699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8" name="流程圖: 接點 357"/>
          <p:cNvSpPr/>
          <p:nvPr/>
        </p:nvSpPr>
        <p:spPr>
          <a:xfrm>
            <a:off x="1196008" y="235726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9" name="流程圖: 接點 358"/>
          <p:cNvSpPr/>
          <p:nvPr/>
        </p:nvSpPr>
        <p:spPr>
          <a:xfrm>
            <a:off x="1187624" y="263691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0" name="流程圖: 接點 359"/>
          <p:cNvSpPr/>
          <p:nvPr/>
        </p:nvSpPr>
        <p:spPr>
          <a:xfrm>
            <a:off x="1500808" y="266206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1" name="流程圖: 接點 360"/>
          <p:cNvSpPr/>
          <p:nvPr/>
        </p:nvSpPr>
        <p:spPr>
          <a:xfrm>
            <a:off x="1331640" y="285293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2" name="流程圖: 接點 361"/>
          <p:cNvSpPr/>
          <p:nvPr/>
        </p:nvSpPr>
        <p:spPr>
          <a:xfrm>
            <a:off x="1619672" y="242088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3" name="流程圖: 接點 362"/>
          <p:cNvSpPr/>
          <p:nvPr/>
        </p:nvSpPr>
        <p:spPr>
          <a:xfrm>
            <a:off x="1484040" y="214124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4" name="流程圖: 接點 363"/>
          <p:cNvSpPr/>
          <p:nvPr/>
        </p:nvSpPr>
        <p:spPr>
          <a:xfrm>
            <a:off x="971600" y="249289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5" name="乘號 364"/>
          <p:cNvSpPr/>
          <p:nvPr/>
        </p:nvSpPr>
        <p:spPr>
          <a:xfrm>
            <a:off x="3486944" y="27173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6" name="乘號 365"/>
          <p:cNvSpPr/>
          <p:nvPr/>
        </p:nvSpPr>
        <p:spPr>
          <a:xfrm>
            <a:off x="3639344" y="28697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7" name="乘號 366"/>
          <p:cNvSpPr/>
          <p:nvPr/>
        </p:nvSpPr>
        <p:spPr>
          <a:xfrm>
            <a:off x="3347864" y="23488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8" name="乘號 367"/>
          <p:cNvSpPr/>
          <p:nvPr/>
        </p:nvSpPr>
        <p:spPr>
          <a:xfrm>
            <a:off x="3791744" y="30221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9" name="乘號 368"/>
          <p:cNvSpPr/>
          <p:nvPr/>
        </p:nvSpPr>
        <p:spPr>
          <a:xfrm>
            <a:off x="3131840" y="23488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0" name="直線接點 369"/>
          <p:cNvCxnSpPr/>
          <p:nvPr/>
        </p:nvCxnSpPr>
        <p:spPr>
          <a:xfrm rot="16200000" flipH="1">
            <a:off x="1511660" y="2024844"/>
            <a:ext cx="936104" cy="4320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接點 370"/>
          <p:cNvCxnSpPr/>
          <p:nvPr/>
        </p:nvCxnSpPr>
        <p:spPr>
          <a:xfrm rot="10800000" flipV="1">
            <a:off x="1043608" y="2708920"/>
            <a:ext cx="1152128" cy="8640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接點 371"/>
          <p:cNvCxnSpPr/>
          <p:nvPr/>
        </p:nvCxnSpPr>
        <p:spPr>
          <a:xfrm>
            <a:off x="2195736" y="2708920"/>
            <a:ext cx="1656184" cy="72008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流程圖: 接點 372"/>
          <p:cNvSpPr/>
          <p:nvPr/>
        </p:nvSpPr>
        <p:spPr>
          <a:xfrm>
            <a:off x="5410944" y="203569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4" name="流程圖: 接點 373"/>
          <p:cNvSpPr/>
          <p:nvPr/>
        </p:nvSpPr>
        <p:spPr>
          <a:xfrm>
            <a:off x="5194920" y="22517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5" name="流程圖: 接點 374"/>
          <p:cNvSpPr/>
          <p:nvPr/>
        </p:nvSpPr>
        <p:spPr>
          <a:xfrm>
            <a:off x="5482952" y="22517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6" name="流程圖: 接點 375"/>
          <p:cNvSpPr/>
          <p:nvPr/>
        </p:nvSpPr>
        <p:spPr>
          <a:xfrm>
            <a:off x="5554960" y="189168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7" name="流程圖: 接點 376"/>
          <p:cNvSpPr/>
          <p:nvPr/>
        </p:nvSpPr>
        <p:spPr>
          <a:xfrm>
            <a:off x="5842992" y="246774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8" name="流程圖: 接點 377"/>
          <p:cNvSpPr/>
          <p:nvPr/>
        </p:nvSpPr>
        <p:spPr>
          <a:xfrm>
            <a:off x="5770984" y="210770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9" name="流程圖: 接點 378"/>
          <p:cNvSpPr/>
          <p:nvPr/>
        </p:nvSpPr>
        <p:spPr>
          <a:xfrm>
            <a:off x="5635352" y="24041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0" name="流程圖: 接點 379"/>
          <p:cNvSpPr/>
          <p:nvPr/>
        </p:nvSpPr>
        <p:spPr>
          <a:xfrm>
            <a:off x="5626968" y="268376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1" name="流程圖: 接點 380"/>
          <p:cNvSpPr/>
          <p:nvPr/>
        </p:nvSpPr>
        <p:spPr>
          <a:xfrm>
            <a:off x="5940152" y="27089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2" name="流程圖: 接點 381"/>
          <p:cNvSpPr/>
          <p:nvPr/>
        </p:nvSpPr>
        <p:spPr>
          <a:xfrm>
            <a:off x="5770984" y="289979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3" name="流程圖: 接點 382"/>
          <p:cNvSpPr/>
          <p:nvPr/>
        </p:nvSpPr>
        <p:spPr>
          <a:xfrm>
            <a:off x="6059016" y="246774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4" name="流程圖: 接點 383"/>
          <p:cNvSpPr/>
          <p:nvPr/>
        </p:nvSpPr>
        <p:spPr>
          <a:xfrm>
            <a:off x="5923384" y="218809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5" name="流程圖: 接點 384"/>
          <p:cNvSpPr/>
          <p:nvPr/>
        </p:nvSpPr>
        <p:spPr>
          <a:xfrm>
            <a:off x="5410944" y="253975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6" name="流程圖: 接點 385"/>
          <p:cNvSpPr/>
          <p:nvPr/>
        </p:nvSpPr>
        <p:spPr>
          <a:xfrm>
            <a:off x="6876256" y="242088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7" name="流程圖: 接點 386"/>
          <p:cNvSpPr/>
          <p:nvPr/>
        </p:nvSpPr>
        <p:spPr>
          <a:xfrm>
            <a:off x="7164288" y="27089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8" name="流程圖: 接點 387"/>
          <p:cNvSpPr/>
          <p:nvPr/>
        </p:nvSpPr>
        <p:spPr>
          <a:xfrm>
            <a:off x="7020272" y="256490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9" name="流程圖: 接點 388"/>
          <p:cNvSpPr/>
          <p:nvPr/>
        </p:nvSpPr>
        <p:spPr>
          <a:xfrm>
            <a:off x="7380312" y="249289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0" name="流程圖: 接點 389"/>
          <p:cNvSpPr/>
          <p:nvPr/>
        </p:nvSpPr>
        <p:spPr>
          <a:xfrm>
            <a:off x="6732240" y="227687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1" name="流程圖: 接點 390"/>
          <p:cNvSpPr/>
          <p:nvPr/>
        </p:nvSpPr>
        <p:spPr>
          <a:xfrm>
            <a:off x="7596336" y="242088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2" name="流程圖: 接點 391"/>
          <p:cNvSpPr/>
          <p:nvPr/>
        </p:nvSpPr>
        <p:spPr>
          <a:xfrm>
            <a:off x="7740352" y="263691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3" name="流程圖: 接點 392"/>
          <p:cNvSpPr/>
          <p:nvPr/>
        </p:nvSpPr>
        <p:spPr>
          <a:xfrm>
            <a:off x="7668344" y="28613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4" name="流程圖: 接點 393"/>
          <p:cNvSpPr/>
          <p:nvPr/>
        </p:nvSpPr>
        <p:spPr>
          <a:xfrm>
            <a:off x="7812360" y="242088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5" name="流程圖: 接點 394"/>
          <p:cNvSpPr/>
          <p:nvPr/>
        </p:nvSpPr>
        <p:spPr>
          <a:xfrm>
            <a:off x="7884368" y="278092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6" name="流程圖: 接點 395"/>
          <p:cNvSpPr/>
          <p:nvPr/>
        </p:nvSpPr>
        <p:spPr>
          <a:xfrm>
            <a:off x="7452320" y="27089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7" name="流程圖: 接點 396"/>
          <p:cNvSpPr/>
          <p:nvPr/>
        </p:nvSpPr>
        <p:spPr>
          <a:xfrm>
            <a:off x="8172400" y="306896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8" name="流程圖: 接點 397"/>
          <p:cNvSpPr/>
          <p:nvPr/>
        </p:nvSpPr>
        <p:spPr>
          <a:xfrm>
            <a:off x="8028384" y="292494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9" name="流程圖: 接點 398"/>
          <p:cNvSpPr/>
          <p:nvPr/>
        </p:nvSpPr>
        <p:spPr>
          <a:xfrm>
            <a:off x="6156176" y="342900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0" name="流程圖: 接點 399"/>
          <p:cNvSpPr/>
          <p:nvPr/>
        </p:nvSpPr>
        <p:spPr>
          <a:xfrm>
            <a:off x="6228184" y="321297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1" name="流程圖: 接點 400"/>
          <p:cNvSpPr/>
          <p:nvPr/>
        </p:nvSpPr>
        <p:spPr>
          <a:xfrm>
            <a:off x="6444208" y="306896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2" name="流程圖: 接點 401"/>
          <p:cNvSpPr/>
          <p:nvPr/>
        </p:nvSpPr>
        <p:spPr>
          <a:xfrm>
            <a:off x="6660232" y="314096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3" name="流程圖: 接點 402"/>
          <p:cNvSpPr/>
          <p:nvPr/>
        </p:nvSpPr>
        <p:spPr>
          <a:xfrm>
            <a:off x="6372200" y="350100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4" name="流程圖: 接點 403"/>
          <p:cNvSpPr/>
          <p:nvPr/>
        </p:nvSpPr>
        <p:spPr>
          <a:xfrm>
            <a:off x="6444208" y="328498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5" name="流程圖: 接點 404"/>
          <p:cNvSpPr/>
          <p:nvPr/>
        </p:nvSpPr>
        <p:spPr>
          <a:xfrm>
            <a:off x="6588224" y="350100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6" name="流程圖: 接點 405"/>
          <p:cNvSpPr/>
          <p:nvPr/>
        </p:nvSpPr>
        <p:spPr>
          <a:xfrm>
            <a:off x="6876256" y="321297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7" name="流程圖: 接點 406"/>
          <p:cNvSpPr/>
          <p:nvPr/>
        </p:nvSpPr>
        <p:spPr>
          <a:xfrm>
            <a:off x="7092280" y="335699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8" name="流程圖: 接點 407"/>
          <p:cNvSpPr/>
          <p:nvPr/>
        </p:nvSpPr>
        <p:spPr>
          <a:xfrm>
            <a:off x="6732240" y="335699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9" name="流程圖: 接點 408"/>
          <p:cNvSpPr/>
          <p:nvPr/>
        </p:nvSpPr>
        <p:spPr>
          <a:xfrm>
            <a:off x="6876256" y="350100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1" name="流程圖: 接點 410"/>
          <p:cNvSpPr/>
          <p:nvPr/>
        </p:nvSpPr>
        <p:spPr>
          <a:xfrm>
            <a:off x="3131840" y="465313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2" name="流程圖: 接點 411"/>
          <p:cNvSpPr/>
          <p:nvPr/>
        </p:nvSpPr>
        <p:spPr>
          <a:xfrm>
            <a:off x="2915816" y="48691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3" name="流程圖: 接點 412"/>
          <p:cNvSpPr/>
          <p:nvPr/>
        </p:nvSpPr>
        <p:spPr>
          <a:xfrm>
            <a:off x="3203848" y="48691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4" name="流程圖: 接點 413"/>
          <p:cNvSpPr/>
          <p:nvPr/>
        </p:nvSpPr>
        <p:spPr>
          <a:xfrm>
            <a:off x="3275856" y="450912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5" name="流程圖: 接點 414"/>
          <p:cNvSpPr/>
          <p:nvPr/>
        </p:nvSpPr>
        <p:spPr>
          <a:xfrm>
            <a:off x="3563888" y="508518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6" name="流程圖: 接點 415"/>
          <p:cNvSpPr/>
          <p:nvPr/>
        </p:nvSpPr>
        <p:spPr>
          <a:xfrm>
            <a:off x="3491880" y="472514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7" name="乘號 416"/>
          <p:cNvSpPr/>
          <p:nvPr/>
        </p:nvSpPr>
        <p:spPr>
          <a:xfrm>
            <a:off x="4427984" y="48691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8" name="乘號 417"/>
          <p:cNvSpPr/>
          <p:nvPr/>
        </p:nvSpPr>
        <p:spPr>
          <a:xfrm>
            <a:off x="4580384" y="50215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9" name="乘號 418"/>
          <p:cNvSpPr/>
          <p:nvPr/>
        </p:nvSpPr>
        <p:spPr>
          <a:xfrm>
            <a:off x="4732784" y="51739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0" name="乘號 419"/>
          <p:cNvSpPr/>
          <p:nvPr/>
        </p:nvSpPr>
        <p:spPr>
          <a:xfrm>
            <a:off x="4885184" y="53263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1" name="乘號 420"/>
          <p:cNvSpPr/>
          <p:nvPr/>
        </p:nvSpPr>
        <p:spPr>
          <a:xfrm>
            <a:off x="5076056" y="508518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2" name="乘號 421"/>
          <p:cNvSpPr/>
          <p:nvPr/>
        </p:nvSpPr>
        <p:spPr>
          <a:xfrm>
            <a:off x="5220072" y="530120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3" name="乘號 422"/>
          <p:cNvSpPr/>
          <p:nvPr/>
        </p:nvSpPr>
        <p:spPr>
          <a:xfrm>
            <a:off x="5436096" y="551723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4" name="乘號 423"/>
          <p:cNvSpPr/>
          <p:nvPr/>
        </p:nvSpPr>
        <p:spPr>
          <a:xfrm>
            <a:off x="5494784" y="522920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5" name="五角星形 424"/>
          <p:cNvSpPr/>
          <p:nvPr/>
        </p:nvSpPr>
        <p:spPr>
          <a:xfrm>
            <a:off x="4283968" y="566124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6" name="五角星形 425"/>
          <p:cNvSpPr/>
          <p:nvPr/>
        </p:nvSpPr>
        <p:spPr>
          <a:xfrm>
            <a:off x="4283968" y="587727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7" name="五角星形 426"/>
          <p:cNvSpPr/>
          <p:nvPr/>
        </p:nvSpPr>
        <p:spPr>
          <a:xfrm>
            <a:off x="4572000" y="573325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8" name="五角星形 427"/>
          <p:cNvSpPr/>
          <p:nvPr/>
        </p:nvSpPr>
        <p:spPr>
          <a:xfrm>
            <a:off x="4499992" y="609329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9" name="五角星形 428"/>
          <p:cNvSpPr/>
          <p:nvPr/>
        </p:nvSpPr>
        <p:spPr>
          <a:xfrm>
            <a:off x="4677544" y="598281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0" name="五角星形 429"/>
          <p:cNvSpPr/>
          <p:nvPr/>
        </p:nvSpPr>
        <p:spPr>
          <a:xfrm>
            <a:off x="4860032" y="609329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1" name="五角星形 430"/>
          <p:cNvSpPr/>
          <p:nvPr/>
        </p:nvSpPr>
        <p:spPr>
          <a:xfrm>
            <a:off x="4860032" y="5805264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2" name="五角星形 431"/>
          <p:cNvSpPr/>
          <p:nvPr/>
        </p:nvSpPr>
        <p:spPr>
          <a:xfrm>
            <a:off x="5076056" y="602128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3" name="五角星形 432"/>
          <p:cNvSpPr/>
          <p:nvPr/>
        </p:nvSpPr>
        <p:spPr>
          <a:xfrm>
            <a:off x="3995936" y="5805264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4" name="五角星形 433"/>
          <p:cNvSpPr/>
          <p:nvPr/>
        </p:nvSpPr>
        <p:spPr>
          <a:xfrm>
            <a:off x="4211960" y="609329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5" name="五角星形 434"/>
          <p:cNvSpPr/>
          <p:nvPr/>
        </p:nvSpPr>
        <p:spPr>
          <a:xfrm>
            <a:off x="3923928" y="602128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6" name="流程圖: 接點 435"/>
          <p:cNvSpPr/>
          <p:nvPr/>
        </p:nvSpPr>
        <p:spPr>
          <a:xfrm>
            <a:off x="3356248" y="50215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7" name="流程圖: 接點 436"/>
          <p:cNvSpPr/>
          <p:nvPr/>
        </p:nvSpPr>
        <p:spPr>
          <a:xfrm>
            <a:off x="3347864" y="530120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8" name="流程圖: 接點 437"/>
          <p:cNvSpPr/>
          <p:nvPr/>
        </p:nvSpPr>
        <p:spPr>
          <a:xfrm>
            <a:off x="3661048" y="53263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9" name="流程圖: 接點 438"/>
          <p:cNvSpPr/>
          <p:nvPr/>
        </p:nvSpPr>
        <p:spPr>
          <a:xfrm>
            <a:off x="3491880" y="551723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0" name="流程圖: 接點 439"/>
          <p:cNvSpPr/>
          <p:nvPr/>
        </p:nvSpPr>
        <p:spPr>
          <a:xfrm>
            <a:off x="3779912" y="508518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1" name="流程圖: 接點 440"/>
          <p:cNvSpPr/>
          <p:nvPr/>
        </p:nvSpPr>
        <p:spPr>
          <a:xfrm>
            <a:off x="3644280" y="480553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2" name="流程圖: 接點 441"/>
          <p:cNvSpPr/>
          <p:nvPr/>
        </p:nvSpPr>
        <p:spPr>
          <a:xfrm>
            <a:off x="3131840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3" name="乘號 442"/>
          <p:cNvSpPr/>
          <p:nvPr/>
        </p:nvSpPr>
        <p:spPr>
          <a:xfrm>
            <a:off x="5647184" y="538160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4" name="乘號 443"/>
          <p:cNvSpPr/>
          <p:nvPr/>
        </p:nvSpPr>
        <p:spPr>
          <a:xfrm>
            <a:off x="5799584" y="553400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5" name="乘號 444"/>
          <p:cNvSpPr/>
          <p:nvPr/>
        </p:nvSpPr>
        <p:spPr>
          <a:xfrm>
            <a:off x="5508104" y="501317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6" name="乘號 445"/>
          <p:cNvSpPr/>
          <p:nvPr/>
        </p:nvSpPr>
        <p:spPr>
          <a:xfrm>
            <a:off x="5951984" y="568640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7" name="乘號 446"/>
          <p:cNvSpPr/>
          <p:nvPr/>
        </p:nvSpPr>
        <p:spPr>
          <a:xfrm>
            <a:off x="5292080" y="501317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8" name="流程圖: 決策 447"/>
          <p:cNvSpPr/>
          <p:nvPr/>
        </p:nvSpPr>
        <p:spPr>
          <a:xfrm>
            <a:off x="4067944" y="443711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9" name="流程圖: 決策 448"/>
          <p:cNvSpPr/>
          <p:nvPr/>
        </p:nvSpPr>
        <p:spPr>
          <a:xfrm>
            <a:off x="3851920" y="450912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0" name="流程圖: 決策 449"/>
          <p:cNvSpPr/>
          <p:nvPr/>
        </p:nvSpPr>
        <p:spPr>
          <a:xfrm>
            <a:off x="3347864" y="4725144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1" name="流程圖: 決策 450"/>
          <p:cNvSpPr/>
          <p:nvPr/>
        </p:nvSpPr>
        <p:spPr>
          <a:xfrm>
            <a:off x="3491880" y="443711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2" name="流程圖: 決策 451"/>
          <p:cNvSpPr/>
          <p:nvPr/>
        </p:nvSpPr>
        <p:spPr>
          <a:xfrm>
            <a:off x="3059832" y="4941168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3" name="流程圖: 決策 452"/>
          <p:cNvSpPr/>
          <p:nvPr/>
        </p:nvSpPr>
        <p:spPr>
          <a:xfrm>
            <a:off x="4427984" y="5805264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4" name="流程圖: 決策 453"/>
          <p:cNvSpPr/>
          <p:nvPr/>
        </p:nvSpPr>
        <p:spPr>
          <a:xfrm>
            <a:off x="3779912" y="587727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5" name="流程圖: 決策 454"/>
          <p:cNvSpPr/>
          <p:nvPr/>
        </p:nvSpPr>
        <p:spPr>
          <a:xfrm>
            <a:off x="3563888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6" name="流程圖: 決策 455"/>
          <p:cNvSpPr/>
          <p:nvPr/>
        </p:nvSpPr>
        <p:spPr>
          <a:xfrm>
            <a:off x="3635896" y="450912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7" name="流程圖: 決策 456"/>
          <p:cNvSpPr/>
          <p:nvPr/>
        </p:nvSpPr>
        <p:spPr>
          <a:xfrm>
            <a:off x="3491880" y="522920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8" name="流程圖: 決策 457"/>
          <p:cNvSpPr/>
          <p:nvPr/>
        </p:nvSpPr>
        <p:spPr>
          <a:xfrm>
            <a:off x="3779912" y="465313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9" name="流程圖: 決策 458"/>
          <p:cNvSpPr/>
          <p:nvPr/>
        </p:nvSpPr>
        <p:spPr>
          <a:xfrm>
            <a:off x="3779912" y="486916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0" name="流程圖: 決策 459"/>
          <p:cNvSpPr/>
          <p:nvPr/>
        </p:nvSpPr>
        <p:spPr>
          <a:xfrm>
            <a:off x="4211960" y="443711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1" name="流程圖: 決策 460"/>
          <p:cNvSpPr/>
          <p:nvPr/>
        </p:nvSpPr>
        <p:spPr>
          <a:xfrm>
            <a:off x="3779912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2" name="流程圖: 決策 461"/>
          <p:cNvSpPr/>
          <p:nvPr/>
        </p:nvSpPr>
        <p:spPr>
          <a:xfrm>
            <a:off x="4427984" y="551723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3" name="流程圖: 決策 462"/>
          <p:cNvSpPr/>
          <p:nvPr/>
        </p:nvSpPr>
        <p:spPr>
          <a:xfrm>
            <a:off x="4211960" y="551723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4" name="流程圖: 決策 463"/>
          <p:cNvSpPr/>
          <p:nvPr/>
        </p:nvSpPr>
        <p:spPr>
          <a:xfrm>
            <a:off x="4139952" y="537321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5" name="流程圖: 決策 464"/>
          <p:cNvSpPr/>
          <p:nvPr/>
        </p:nvSpPr>
        <p:spPr>
          <a:xfrm>
            <a:off x="3995936" y="558924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6" name="流程圖: 決策 465"/>
          <p:cNvSpPr/>
          <p:nvPr/>
        </p:nvSpPr>
        <p:spPr>
          <a:xfrm>
            <a:off x="5148064" y="587727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7" name="流程圖: 決策 466"/>
          <p:cNvSpPr/>
          <p:nvPr/>
        </p:nvSpPr>
        <p:spPr>
          <a:xfrm>
            <a:off x="5292080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8" name="流程圖: 決策 467"/>
          <p:cNvSpPr/>
          <p:nvPr/>
        </p:nvSpPr>
        <p:spPr>
          <a:xfrm>
            <a:off x="5364088" y="594928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9" name="流程圖: 決策 468"/>
          <p:cNvSpPr/>
          <p:nvPr/>
        </p:nvSpPr>
        <p:spPr>
          <a:xfrm>
            <a:off x="5508104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0" name="流程圖: 決策 469"/>
          <p:cNvSpPr/>
          <p:nvPr/>
        </p:nvSpPr>
        <p:spPr>
          <a:xfrm>
            <a:off x="4355976" y="537321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1" name="流程圖: 決策 470"/>
          <p:cNvSpPr/>
          <p:nvPr/>
        </p:nvSpPr>
        <p:spPr>
          <a:xfrm>
            <a:off x="3347864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2" name="流程圖: 決策 471"/>
          <p:cNvSpPr/>
          <p:nvPr/>
        </p:nvSpPr>
        <p:spPr>
          <a:xfrm>
            <a:off x="4572000" y="594928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3" name="流程圖: 決策 472"/>
          <p:cNvSpPr/>
          <p:nvPr/>
        </p:nvSpPr>
        <p:spPr>
          <a:xfrm>
            <a:off x="4860032" y="5085184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4" name="流程圖: 決策 473"/>
          <p:cNvSpPr/>
          <p:nvPr/>
        </p:nvSpPr>
        <p:spPr>
          <a:xfrm>
            <a:off x="6012160" y="594928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5" name="流程圖: 決策 474"/>
          <p:cNvSpPr/>
          <p:nvPr/>
        </p:nvSpPr>
        <p:spPr>
          <a:xfrm>
            <a:off x="5724128" y="522920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6" name="流程圖: 決策 475"/>
          <p:cNvSpPr/>
          <p:nvPr/>
        </p:nvSpPr>
        <p:spPr>
          <a:xfrm>
            <a:off x="6084168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7" name="流程圖: 決策 476"/>
          <p:cNvSpPr/>
          <p:nvPr/>
        </p:nvSpPr>
        <p:spPr>
          <a:xfrm>
            <a:off x="3076600" y="5966048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8" name="流程圖: 決策 477"/>
          <p:cNvSpPr/>
          <p:nvPr/>
        </p:nvSpPr>
        <p:spPr>
          <a:xfrm>
            <a:off x="5580112" y="486916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9" name="手繪多邊形 478"/>
          <p:cNvSpPr/>
          <p:nvPr/>
        </p:nvSpPr>
        <p:spPr>
          <a:xfrm>
            <a:off x="2780778" y="4559474"/>
            <a:ext cx="2141951" cy="1327759"/>
          </a:xfrm>
          <a:custGeom>
            <a:avLst/>
            <a:gdLst>
              <a:gd name="connsiteX0" fmla="*/ 2141951 w 2141951"/>
              <a:gd name="connsiteY0" fmla="*/ 0 h 1327759"/>
              <a:gd name="connsiteX1" fmla="*/ 1478071 w 2141951"/>
              <a:gd name="connsiteY1" fmla="*/ 187890 h 1327759"/>
              <a:gd name="connsiteX2" fmla="*/ 1215025 w 2141951"/>
              <a:gd name="connsiteY2" fmla="*/ 864296 h 1327759"/>
              <a:gd name="connsiteX3" fmla="*/ 889348 w 2141951"/>
              <a:gd name="connsiteY3" fmla="*/ 1290181 h 1327759"/>
              <a:gd name="connsiteX4" fmla="*/ 0 w 2141951"/>
              <a:gd name="connsiteY4" fmla="*/ 1089764 h 1327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1951" h="1327759">
                <a:moveTo>
                  <a:pt x="2141951" y="0"/>
                </a:moveTo>
                <a:cubicBezTo>
                  <a:pt x="1887255" y="21920"/>
                  <a:pt x="1632559" y="43841"/>
                  <a:pt x="1478071" y="187890"/>
                </a:cubicBezTo>
                <a:cubicBezTo>
                  <a:pt x="1323583" y="331939"/>
                  <a:pt x="1313145" y="680581"/>
                  <a:pt x="1215025" y="864296"/>
                </a:cubicBezTo>
                <a:cubicBezTo>
                  <a:pt x="1116905" y="1048011"/>
                  <a:pt x="1091852" y="1252603"/>
                  <a:pt x="889348" y="1290181"/>
                </a:cubicBezTo>
                <a:cubicBezTo>
                  <a:pt x="686844" y="1327759"/>
                  <a:pt x="343422" y="1208761"/>
                  <a:pt x="0" y="1089764"/>
                </a:cubicBezTo>
              </a:path>
            </a:pathLst>
          </a:cu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0" name="手繪多邊形 479"/>
          <p:cNvSpPr/>
          <p:nvPr/>
        </p:nvSpPr>
        <p:spPr>
          <a:xfrm>
            <a:off x="4108537" y="5073041"/>
            <a:ext cx="1828800" cy="1177447"/>
          </a:xfrm>
          <a:custGeom>
            <a:avLst/>
            <a:gdLst>
              <a:gd name="connsiteX0" fmla="*/ 0 w 1828800"/>
              <a:gd name="connsiteY0" fmla="*/ 0 h 1177447"/>
              <a:gd name="connsiteX1" fmla="*/ 450937 w 1828800"/>
              <a:gd name="connsiteY1" fmla="*/ 200417 h 1177447"/>
              <a:gd name="connsiteX2" fmla="*/ 864296 w 1828800"/>
              <a:gd name="connsiteY2" fmla="*/ 601249 h 1177447"/>
              <a:gd name="connsiteX3" fmla="*/ 1528175 w 1828800"/>
              <a:gd name="connsiteY3" fmla="*/ 764088 h 1177447"/>
              <a:gd name="connsiteX4" fmla="*/ 1828800 w 1828800"/>
              <a:gd name="connsiteY4" fmla="*/ 1177447 h 1177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177447">
                <a:moveTo>
                  <a:pt x="0" y="0"/>
                </a:moveTo>
                <a:cubicBezTo>
                  <a:pt x="153444" y="50104"/>
                  <a:pt x="306888" y="100209"/>
                  <a:pt x="450937" y="200417"/>
                </a:cubicBezTo>
                <a:cubicBezTo>
                  <a:pt x="594986" y="300625"/>
                  <a:pt x="684756" y="507304"/>
                  <a:pt x="864296" y="601249"/>
                </a:cubicBezTo>
                <a:cubicBezTo>
                  <a:pt x="1043836" y="695194"/>
                  <a:pt x="1367425" y="668055"/>
                  <a:pt x="1528175" y="764088"/>
                </a:cubicBezTo>
                <a:cubicBezTo>
                  <a:pt x="1688925" y="860121"/>
                  <a:pt x="1758862" y="1018784"/>
                  <a:pt x="1828800" y="1177447"/>
                </a:cubicBezTo>
              </a:path>
            </a:pathLst>
          </a:cu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1" name="橢圓 480"/>
          <p:cNvSpPr/>
          <p:nvPr/>
        </p:nvSpPr>
        <p:spPr>
          <a:xfrm>
            <a:off x="5076056" y="1772816"/>
            <a:ext cx="1296144" cy="136815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2" name="手繪多邊形 481"/>
          <p:cNvSpPr/>
          <p:nvPr/>
        </p:nvSpPr>
        <p:spPr>
          <a:xfrm>
            <a:off x="5668028" y="2858022"/>
            <a:ext cx="1918569" cy="862208"/>
          </a:xfrm>
          <a:custGeom>
            <a:avLst/>
            <a:gdLst>
              <a:gd name="connsiteX0" fmla="*/ 144049 w 1918569"/>
              <a:gd name="connsiteY0" fmla="*/ 599162 h 862208"/>
              <a:gd name="connsiteX1" fmla="*/ 807928 w 1918569"/>
              <a:gd name="connsiteY1" fmla="*/ 10438 h 862208"/>
              <a:gd name="connsiteX2" fmla="*/ 1810010 w 1918569"/>
              <a:gd name="connsiteY2" fmla="*/ 536531 h 862208"/>
              <a:gd name="connsiteX3" fmla="*/ 1459282 w 1918569"/>
              <a:gd name="connsiteY3" fmla="*/ 824630 h 862208"/>
              <a:gd name="connsiteX4" fmla="*/ 219205 w 1918569"/>
              <a:gd name="connsiteY4" fmla="*/ 762000 h 862208"/>
              <a:gd name="connsiteX5" fmla="*/ 144049 w 1918569"/>
              <a:gd name="connsiteY5" fmla="*/ 599162 h 86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8569" h="862208">
                <a:moveTo>
                  <a:pt x="144049" y="599162"/>
                </a:moveTo>
                <a:cubicBezTo>
                  <a:pt x="242170" y="473902"/>
                  <a:pt x="530268" y="20876"/>
                  <a:pt x="807928" y="10438"/>
                </a:cubicBezTo>
                <a:cubicBezTo>
                  <a:pt x="1085588" y="0"/>
                  <a:pt x="1701451" y="400832"/>
                  <a:pt x="1810010" y="536531"/>
                </a:cubicBezTo>
                <a:cubicBezTo>
                  <a:pt x="1918569" y="672230"/>
                  <a:pt x="1724416" y="787052"/>
                  <a:pt x="1459282" y="824630"/>
                </a:cubicBezTo>
                <a:cubicBezTo>
                  <a:pt x="1194148" y="862208"/>
                  <a:pt x="438411" y="801666"/>
                  <a:pt x="219205" y="762000"/>
                </a:cubicBezTo>
                <a:cubicBezTo>
                  <a:pt x="0" y="722334"/>
                  <a:pt x="45929" y="724422"/>
                  <a:pt x="144049" y="599162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3" name="手繪多邊形 482"/>
          <p:cNvSpPr/>
          <p:nvPr/>
        </p:nvSpPr>
        <p:spPr>
          <a:xfrm>
            <a:off x="6513534" y="1997901"/>
            <a:ext cx="1939446" cy="1421704"/>
          </a:xfrm>
          <a:custGeom>
            <a:avLst/>
            <a:gdLst>
              <a:gd name="connsiteX0" fmla="*/ 137787 w 1939446"/>
              <a:gd name="connsiteY0" fmla="*/ 56367 h 1421704"/>
              <a:gd name="connsiteX1" fmla="*/ 50104 w 1939446"/>
              <a:gd name="connsiteY1" fmla="*/ 231732 h 1421704"/>
              <a:gd name="connsiteX2" fmla="*/ 438411 w 1939446"/>
              <a:gd name="connsiteY2" fmla="*/ 908137 h 1421704"/>
              <a:gd name="connsiteX3" fmla="*/ 1678488 w 1939446"/>
              <a:gd name="connsiteY3" fmla="*/ 1359074 h 1421704"/>
              <a:gd name="connsiteX4" fmla="*/ 1929008 w 1939446"/>
              <a:gd name="connsiteY4" fmla="*/ 1283918 h 1421704"/>
              <a:gd name="connsiteX5" fmla="*/ 1741118 w 1939446"/>
              <a:gd name="connsiteY5" fmla="*/ 682669 h 1421704"/>
              <a:gd name="connsiteX6" fmla="*/ 1503124 w 1939446"/>
              <a:gd name="connsiteY6" fmla="*/ 306888 h 1421704"/>
              <a:gd name="connsiteX7" fmla="*/ 538619 w 1939446"/>
              <a:gd name="connsiteY7" fmla="*/ 43841 h 1421704"/>
              <a:gd name="connsiteX8" fmla="*/ 137787 w 1939446"/>
              <a:gd name="connsiteY8" fmla="*/ 56367 h 1421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9446" h="1421704">
                <a:moveTo>
                  <a:pt x="137787" y="56367"/>
                </a:moveTo>
                <a:cubicBezTo>
                  <a:pt x="56368" y="87682"/>
                  <a:pt x="0" y="89771"/>
                  <a:pt x="50104" y="231732"/>
                </a:cubicBezTo>
                <a:cubicBezTo>
                  <a:pt x="100208" y="373693"/>
                  <a:pt x="167014" y="720247"/>
                  <a:pt x="438411" y="908137"/>
                </a:cubicBezTo>
                <a:cubicBezTo>
                  <a:pt x="709808" y="1096027"/>
                  <a:pt x="1430055" y="1296444"/>
                  <a:pt x="1678488" y="1359074"/>
                </a:cubicBezTo>
                <a:cubicBezTo>
                  <a:pt x="1926921" y="1421704"/>
                  <a:pt x="1918570" y="1396652"/>
                  <a:pt x="1929008" y="1283918"/>
                </a:cubicBezTo>
                <a:cubicBezTo>
                  <a:pt x="1939446" y="1171184"/>
                  <a:pt x="1812099" y="845507"/>
                  <a:pt x="1741118" y="682669"/>
                </a:cubicBezTo>
                <a:cubicBezTo>
                  <a:pt x="1670137" y="519831"/>
                  <a:pt x="1703540" y="413359"/>
                  <a:pt x="1503124" y="306888"/>
                </a:cubicBezTo>
                <a:cubicBezTo>
                  <a:pt x="1302708" y="200417"/>
                  <a:pt x="768263" y="87682"/>
                  <a:pt x="538619" y="43841"/>
                </a:cubicBezTo>
                <a:cubicBezTo>
                  <a:pt x="308975" y="0"/>
                  <a:pt x="219206" y="25052"/>
                  <a:pt x="137787" y="56367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68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 Algorithms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9" y="1916832"/>
            <a:ext cx="8853656" cy="389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94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299980"/>
            <a:ext cx="8229600" cy="4525963"/>
          </a:xfrm>
        </p:spPr>
        <p:txBody>
          <a:bodyPr/>
          <a:lstStyle/>
          <a:p>
            <a:r>
              <a:rPr lang="en-US" altLang="zh-TW" dirty="0"/>
              <a:t>Supervised learning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Machine learning structure</a:t>
            </a:r>
            <a:endParaRPr lang="zh-TW" altLang="en-US" dirty="0"/>
          </a:p>
        </p:txBody>
      </p:sp>
      <p:pic>
        <p:nvPicPr>
          <p:cNvPr id="2050" name="Picture 2" descr="C:\Users\Ian\Desktop\superv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24" y="2060848"/>
            <a:ext cx="7745607" cy="450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750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Unsupervised learning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Machine learning structure</a:t>
            </a:r>
            <a:endParaRPr lang="zh-TW" altLang="en-US" dirty="0"/>
          </a:p>
        </p:txBody>
      </p:sp>
      <p:pic>
        <p:nvPicPr>
          <p:cNvPr id="3074" name="Picture 2" descr="C:\Users\Ian\Desktop\unsuperv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68" y="2204863"/>
            <a:ext cx="7771590" cy="450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147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山峻嶺">
  <a:themeElements>
    <a:clrScheme name="高山峻嶺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E4A81B"/>
      </a:accent3>
      <a:accent4>
        <a:srgbClr val="108BB4"/>
      </a:accent4>
      <a:accent5>
        <a:srgbClr val="DA7328"/>
      </a:accent5>
      <a:accent6>
        <a:srgbClr val="AE589F"/>
      </a:accent6>
      <a:hlink>
        <a:srgbClr val="460245"/>
      </a:hlink>
      <a:folHlink>
        <a:srgbClr val="AC17D6"/>
      </a:folHlink>
    </a:clrScheme>
    <a:fontScheme name="高山峻嶺">
      <a:maj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HY 헤드라인 M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高山峻嶺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50000">
              <a:schemeClr val="phClr">
                <a:tint val="2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4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68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40000"/>
                <a:shade val="100000"/>
                <a:hueMod val="100000"/>
                <a:sat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br" rotWithShape="0">
              <a:srgbClr val="000000">
                <a:alpha val="0"/>
              </a:srgbClr>
            </a:outerShdw>
          </a:effectLst>
        </a:effectStyle>
        <a:effectStyle>
          <a:effectLst>
            <a:outerShdw blurRad="38100" dist="25400" dir="5400000" algn="ctr" rotWithShape="0">
              <a:srgbClr val="EBE9ED">
                <a:alpha val="0"/>
              </a:srgbClr>
            </a:outerShdw>
          </a:effectLst>
          <a:scene3d>
            <a:camera prst="orthographicFront">
              <a:rot lat="0" lon="0" rev="0"/>
            </a:camera>
            <a:lightRig rig="glow" dir="b"/>
          </a:scene3d>
          <a:sp3d contourW="6350" prstMaterial="softEdge">
            <a:bevelT w="25400" h="25400"/>
            <a:contourClr>
              <a:schemeClr val="phClr">
                <a:tint val="9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reflection blurRad="12700" stA="40000" endPos="40000" dist="25400" dir="5400000" sy="-100000" rotWithShape="0"/>
          </a:effectLst>
          <a:scene3d>
            <a:camera prst="perspectiveFront"/>
            <a:lightRig rig="glow" dir="b"/>
          </a:scene3d>
          <a:sp3d contourW="6350" prstMaterial="softEdge">
            <a:bevelT w="50800" h="25400"/>
            <a:contourClr>
              <a:schemeClr val="phClr">
                <a:tint val="100000"/>
                <a:shade val="8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95000"/>
                <a:satMod val="100000"/>
              </a:schemeClr>
            </a:gs>
            <a:gs pos="100000">
              <a:schemeClr val="phClr">
                <a:tint val="10000"/>
                <a:satMod val="300000"/>
              </a:schemeClr>
            </a:gs>
          </a:gsLst>
          <a:lin ang="13000000" scaled="0"/>
        </a:gradFill>
        <a:blipFill>
          <a:blip xmlns:r="http://schemas.openxmlformats.org/officeDocument/2006/relationships" r:embed="rId1">
            <a:duotone>
              <a:schemeClr val="phClr">
                <a:shade val="75000"/>
              </a:schemeClr>
              <a:schemeClr val="phClr">
                <a:tint val="5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TC010219414[[fn=高山佈景主題]]</Template>
  <TotalTime>3162</TotalTime>
  <Words>406</Words>
  <Application>Microsoft Office PowerPoint</Application>
  <PresentationFormat>On-screen Show (4:3)</PresentationFormat>
  <Paragraphs>153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맑은 고딕</vt:lpstr>
      <vt:lpstr>微軟正黑體</vt:lpstr>
      <vt:lpstr>新細明體</vt:lpstr>
      <vt:lpstr>黑体</vt:lpstr>
      <vt:lpstr>Arial</vt:lpstr>
      <vt:lpstr>Calibri</vt:lpstr>
      <vt:lpstr>Gill Sans MT</vt:lpstr>
      <vt:lpstr>Segoe UI</vt:lpstr>
      <vt:lpstr>Wingdings 2</vt:lpstr>
      <vt:lpstr>高山峻嶺</vt:lpstr>
      <vt:lpstr> Introduction to Machine Learning (ML)</vt:lpstr>
      <vt:lpstr>Outline &amp; Content</vt:lpstr>
      <vt:lpstr>Machine Learning   </vt:lpstr>
      <vt:lpstr>Learning system model</vt:lpstr>
      <vt:lpstr>Algorithms</vt:lpstr>
      <vt:lpstr>Algorithms</vt:lpstr>
      <vt:lpstr>Prediction Algorithms</vt:lpstr>
      <vt:lpstr>Machine learning structure</vt:lpstr>
      <vt:lpstr>Machine learning structure</vt:lpstr>
      <vt:lpstr>PowerPoint Presentation</vt:lpstr>
      <vt:lpstr>Train – Test Split</vt:lpstr>
      <vt:lpstr>Train – Test Split</vt:lpstr>
      <vt:lpstr>Train – Test Split</vt:lpstr>
      <vt:lpstr>Use Cases</vt:lpstr>
      <vt:lpstr>Data is the Key for ML</vt:lpstr>
      <vt:lpstr>Work Flow of ML/DS </vt:lpstr>
      <vt:lpstr>Data Visualization</vt:lpstr>
      <vt:lpstr>  Feature Reduction  </vt:lpstr>
      <vt:lpstr>Test Your Understanding</vt:lpstr>
      <vt:lpstr>Test Your Understanding</vt:lpstr>
      <vt:lpstr>Test Your Understanding</vt:lpstr>
      <vt:lpstr>Test Your Understanding</vt:lpstr>
      <vt:lpstr>Test Your Understanding</vt:lpstr>
      <vt:lpstr>Test Your Understanding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(ML) Using Python</dc:title>
  <dc:creator>Senthil Kumar [MaGE]</dc:creator>
  <cp:lastModifiedBy>Senthil Kumar [MaGE]</cp:lastModifiedBy>
  <cp:revision>17</cp:revision>
  <dcterms:created xsi:type="dcterms:W3CDTF">2011-10-12T13:27:42Z</dcterms:created>
  <dcterms:modified xsi:type="dcterms:W3CDTF">2018-11-25T23:54:17Z</dcterms:modified>
</cp:coreProperties>
</file>