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8" r:id="rId3"/>
    <p:sldId id="297" r:id="rId4"/>
    <p:sldId id="271" r:id="rId5"/>
    <p:sldId id="270" r:id="rId6"/>
    <p:sldId id="318" r:id="rId7"/>
    <p:sldId id="320" r:id="rId8"/>
    <p:sldId id="302" r:id="rId9"/>
    <p:sldId id="277" r:id="rId10"/>
    <p:sldId id="276" r:id="rId11"/>
    <p:sldId id="269" r:id="rId12"/>
    <p:sldId id="274" r:id="rId13"/>
    <p:sldId id="291" r:id="rId14"/>
    <p:sldId id="292" r:id="rId15"/>
    <p:sldId id="303" r:id="rId16"/>
    <p:sldId id="304" r:id="rId17"/>
    <p:sldId id="305" r:id="rId18"/>
    <p:sldId id="306" r:id="rId19"/>
    <p:sldId id="307" r:id="rId20"/>
    <p:sldId id="309" r:id="rId21"/>
    <p:sldId id="308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718" autoAdjust="0"/>
  </p:normalViewPr>
  <p:slideViewPr>
    <p:cSldViewPr>
      <p:cViewPr varScale="1">
        <p:scale>
          <a:sx n="68" d="100"/>
          <a:sy n="68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DBC90-9322-4200-9D55-97ED91B5B4B4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FB84-9FF1-429B-B0D4-DA402DCE9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73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AFB84-9FF1-429B-B0D4-DA402DCE91E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60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766CA2E2-0D20-4391-8F3E-CAAFE6E7FA52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766CA2E2-0D20-4391-8F3E-CAAFE6E7FA52}" type="datetimeFigureOut">
              <a:rPr lang="zh-TW" altLang="en-US" smtClean="0"/>
              <a:t>2018/12/28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sz="6700" dirty="0"/>
              <a:t>CLUSTERING </a:t>
            </a:r>
            <a:endParaRPr lang="zh-TW" altLang="en-US" sz="67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789040"/>
            <a:ext cx="6400800" cy="1291952"/>
          </a:xfrm>
        </p:spPr>
        <p:txBody>
          <a:bodyPr/>
          <a:lstStyle/>
          <a:p>
            <a:r>
              <a:rPr lang="en-US" altLang="zh-TW" dirty="0" err="1"/>
              <a:t>T.K.Senthil</a:t>
            </a:r>
            <a:r>
              <a:rPr lang="en-US" altLang="zh-TW" dirty="0"/>
              <a:t> Kumar</a:t>
            </a:r>
          </a:p>
          <a:p>
            <a:r>
              <a:rPr lang="en-US" altLang="zh-TW" dirty="0"/>
              <a:t>Senior Associate Faculty, MaGE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88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IN" altLang="zh-TW" dirty="0"/>
              <a:t>Sample Data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ED51B-9534-4437-997F-71D49A1F4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53" y="1628800"/>
            <a:ext cx="79914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0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B12D4-B2B5-4496-A04B-185D0D6A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and Its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16124-2EE5-4AF5-A729-FC5375764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556792"/>
            <a:ext cx="84296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zh-TW" dirty="0"/>
              <a:t>Distance Calculation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9D4F1-9B30-4651-BADB-FB930C59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77" y="1772816"/>
            <a:ext cx="864277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Matrix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B32DD-0840-4E10-8E47-58654449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191B3-0F82-4A63-9EA3-AE1867BD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40" y="1700808"/>
            <a:ext cx="8006296" cy="44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9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zh-TW" dirty="0"/>
              <a:t>Minimum Distance Identification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DD9EB4-A89C-429A-94B2-C3F579DA5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4CC362-0F93-4137-96BC-61EC6B6E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78" y="1767244"/>
            <a:ext cx="8073843" cy="437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9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IN" altLang="zh-TW" dirty="0"/>
              <a:t>First Grouping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3505-15ED-4DF5-B935-83498029D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569DB-62F1-4010-8D4F-467559F86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9616"/>
            <a:ext cx="82200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6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257BC-B2AA-4CBF-86DD-FAA11F78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16" y="1628800"/>
            <a:ext cx="8245584" cy="50350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BDF925-7ACD-4206-B437-21814B68EB42}"/>
              </a:ext>
            </a:extLst>
          </p:cNvPr>
          <p:cNvSpPr/>
          <p:nvPr/>
        </p:nvSpPr>
        <p:spPr>
          <a:xfrm>
            <a:off x="539552" y="547170"/>
            <a:ext cx="76328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/>
              <a:t>Modified Distance Computation</a:t>
            </a:r>
          </a:p>
        </p:txBody>
      </p:sp>
    </p:spTree>
    <p:extLst>
      <p:ext uri="{BB962C8B-B14F-4D97-AF65-F5344CB8AC3E}">
        <p14:creationId xmlns:p14="http://schemas.microsoft.com/office/powerpoint/2010/main" val="273029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67208-A19E-4064-BB1E-60F81FAA0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3" y="1659087"/>
            <a:ext cx="8071627" cy="44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8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21A49-EEAD-4809-AF8A-0241085DB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4" y="1700808"/>
            <a:ext cx="8258223" cy="462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59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6555D-80A2-4293-AF2A-36F68E42A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499616"/>
            <a:ext cx="84486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7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2204864"/>
            <a:ext cx="6192688" cy="2808312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/>
              <a:t>Un-Labeled Data</a:t>
            </a:r>
          </a:p>
          <a:p>
            <a:pPr>
              <a:lnSpc>
                <a:spcPts val="2500"/>
              </a:lnSpc>
              <a:tabLst/>
            </a:pPr>
            <a:endParaRPr lang="en-US" altLang="zh-CN" sz="2400" dirty="0"/>
          </a:p>
          <a:p>
            <a:pPr>
              <a:lnSpc>
                <a:spcPts val="2500"/>
              </a:lnSpc>
              <a:tabLst/>
            </a:pPr>
            <a:r>
              <a:rPr lang="en-US" altLang="zh-CN" sz="2400" dirty="0"/>
              <a:t>Un-supervised Learning</a:t>
            </a:r>
          </a:p>
          <a:p>
            <a:pPr>
              <a:lnSpc>
                <a:spcPts val="2500"/>
              </a:lnSpc>
              <a:tabLst/>
            </a:pPr>
            <a:endParaRPr lang="en-US" altLang="zh-CN" sz="2400" dirty="0"/>
          </a:p>
          <a:p>
            <a:pPr>
              <a:lnSpc>
                <a:spcPts val="2500"/>
              </a:lnSpc>
              <a:tabLst/>
            </a:pPr>
            <a:r>
              <a:rPr lang="en-US" sz="2400" dirty="0"/>
              <a:t>Grouping</a:t>
            </a:r>
          </a:p>
          <a:p>
            <a:pPr>
              <a:lnSpc>
                <a:spcPts val="2500"/>
              </a:lnSpc>
              <a:tabLst/>
            </a:pPr>
            <a:endParaRPr lang="en-US" altLang="zh-CN" sz="2400" dirty="0"/>
          </a:p>
          <a:p>
            <a:pPr marL="0" indent="0">
              <a:lnSpc>
                <a:spcPts val="2500"/>
              </a:lnSpc>
              <a:buNone/>
              <a:tabLst/>
            </a:pPr>
            <a:endParaRPr lang="en-US" altLang="zh-CN" sz="2400" dirty="0"/>
          </a:p>
          <a:p>
            <a:pPr marL="0" indent="0">
              <a:lnSpc>
                <a:spcPts val="2500"/>
              </a:lnSpc>
              <a:buNone/>
              <a:tabLst/>
            </a:pPr>
            <a:endParaRPr lang="en-US" altLang="zh-CN" sz="2400" dirty="0"/>
          </a:p>
          <a:p>
            <a:pPr>
              <a:lnSpc>
                <a:spcPts val="2500"/>
              </a:lnSpc>
              <a:tabLst/>
            </a:pPr>
            <a:endParaRPr lang="en-US" altLang="zh-CN" sz="2400" dirty="0"/>
          </a:p>
          <a:p>
            <a:pPr>
              <a:lnSpc>
                <a:spcPts val="2500"/>
              </a:lnSpc>
              <a:tabLst/>
            </a:pPr>
            <a:endParaRPr lang="en-US" altLang="zh-CN" sz="2400" i="1" dirty="0">
              <a:latin typeface="Segoe UI" pitchFamily="18" charset="0"/>
              <a:cs typeface="Segoe UI" pitchFamily="18" charset="0"/>
            </a:endParaRPr>
          </a:p>
          <a:p>
            <a:pPr>
              <a:lnSpc>
                <a:spcPts val="2500"/>
              </a:lnSpc>
              <a:tabLst/>
            </a:pPr>
            <a:endParaRPr lang="en-US" altLang="zh-CN" sz="2400" dirty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435280" cy="1143000"/>
          </a:xfrm>
        </p:spPr>
        <p:txBody>
          <a:bodyPr/>
          <a:lstStyle/>
          <a:p>
            <a:r>
              <a:rPr lang="en-US" altLang="zh-TW" dirty="0"/>
              <a:t>Why Clustering ?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5854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1C822-32AC-4202-9BBF-7A7125019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12" y="1607497"/>
            <a:ext cx="8119487" cy="46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7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D1C18-262D-4A7E-86DD-35A5720EC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628800"/>
            <a:ext cx="7920880" cy="47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01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1AF3D-CC7C-4C9A-8F96-62FF54DA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23" y="1690687"/>
            <a:ext cx="8392077" cy="46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3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B30CD-E40D-45FF-A6F3-21CBE3F7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76" y="1499616"/>
            <a:ext cx="8334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98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FA467-DA1F-49A3-B59F-5EC2FF00E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20" y="1957387"/>
            <a:ext cx="8280123" cy="377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8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DE140-6745-43FB-9E5D-2A15ACB8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620688"/>
            <a:ext cx="84486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20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EC7952-6033-499F-AC5E-F81D2BA8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0" y="2276474"/>
            <a:ext cx="8378150" cy="254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39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A38F6E-71F1-4D50-AB02-C63B002D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580" y="1463304"/>
            <a:ext cx="7560839" cy="524229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9C2922-C912-4D29-80AC-C9BE6DC1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Grouping &amp; </a:t>
            </a:r>
            <a:r>
              <a:rPr lang="en-IN" dirty="0" err="1"/>
              <a:t>Dendogram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947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9C2922-C912-4D29-80AC-C9BE6DC1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Measures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F0EB5-930A-403F-A6A2-3BA907B8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Internal</a:t>
            </a:r>
          </a:p>
          <a:p>
            <a:r>
              <a:rPr lang="en-IN" dirty="0"/>
              <a:t>External</a:t>
            </a:r>
          </a:p>
          <a:p>
            <a:r>
              <a:rPr lang="en-IN" dirty="0"/>
              <a:t>Relative</a:t>
            </a:r>
          </a:p>
        </p:txBody>
      </p:sp>
    </p:spTree>
    <p:extLst>
      <p:ext uri="{BB962C8B-B14F-4D97-AF65-F5344CB8AC3E}">
        <p14:creationId xmlns:p14="http://schemas.microsoft.com/office/powerpoint/2010/main" val="2891948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D918B7-9D7E-4C80-92C6-566BAA7DF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8652144-A3AC-4642-8663-96850D9A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8229600" cy="11430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064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9616"/>
            <a:ext cx="8507288" cy="5241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Cluster analysis groups data objects based only on information found in data that describes the objects and their relationships.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Goal of Clustering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The object within a group be similar to one another and different from the objects in other groups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8431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What is Clustering 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48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Clustering 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499616"/>
            <a:ext cx="8507288" cy="5241752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i="1" dirty="0">
              <a:latin typeface="Segoe UI" pitchFamily="18" charset="0"/>
              <a:cs typeface="Segoe UI" pitchFamily="18" charset="0"/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>
              <a:lnSpc>
                <a:spcPts val="2500"/>
              </a:lnSpc>
              <a:tabLst/>
            </a:pPr>
            <a:endParaRPr lang="en-US" altLang="zh-CN" sz="2400" dirty="0"/>
          </a:p>
          <a:p>
            <a:endParaRPr lang="zh-TW" alt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6780" y="1628800"/>
            <a:ext cx="821967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Partitioning and Hierarchical Clustering 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2"/>
              </a:buClr>
            </a:pPr>
            <a:r>
              <a:rPr lang="en-US" b="1" dirty="0"/>
              <a:t>Partitioning  Clustering </a:t>
            </a:r>
          </a:p>
          <a:p>
            <a:pPr marL="171450" indent="-171450">
              <a:buClr>
                <a:schemeClr val="tx2"/>
              </a:buClr>
              <a:buFont typeface="Wingdings" pitchFamily="2" charset="2"/>
              <a:buChar char="q"/>
            </a:pPr>
            <a:endParaRPr lang="en-US" sz="1000" dirty="0"/>
          </a:p>
          <a:p>
            <a:pPr marL="285750" indent="-285750">
              <a:buClr>
                <a:schemeClr val="tx2"/>
              </a:buClr>
              <a:buFont typeface="Wingdings" pitchFamily="2" charset="2"/>
              <a:buChar char="q"/>
            </a:pPr>
            <a:r>
              <a:rPr lang="en-US" dirty="0"/>
              <a:t>A division data objects into non-overlapping subsets (clusters) such that each data object is in exactly one subset</a:t>
            </a:r>
          </a:p>
          <a:p>
            <a:pPr marL="285750" indent="-285750">
              <a:buClr>
                <a:schemeClr val="tx2"/>
              </a:buClr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Clr>
                <a:schemeClr val="tx2"/>
              </a:buClr>
              <a:buFont typeface="Wingdings" pitchFamily="2" charset="2"/>
              <a:buChar char="q"/>
            </a:pPr>
            <a:endParaRPr lang="en-US" dirty="0"/>
          </a:p>
          <a:p>
            <a:pPr>
              <a:buClr>
                <a:schemeClr val="tx2"/>
              </a:buClr>
            </a:pPr>
            <a:r>
              <a:rPr lang="en-US" b="1" dirty="0"/>
              <a:t>Hierarchical Clustering </a:t>
            </a:r>
          </a:p>
          <a:p>
            <a:pPr marL="171450" indent="-171450">
              <a:buClr>
                <a:schemeClr val="tx2"/>
              </a:buClr>
              <a:buFont typeface="Wingdings" pitchFamily="2" charset="2"/>
              <a:buChar char="q"/>
            </a:pPr>
            <a:endParaRPr lang="en-US" sz="1000" dirty="0"/>
          </a:p>
          <a:p>
            <a:pPr marL="285750" indent="-285750">
              <a:buClr>
                <a:schemeClr val="tx2"/>
              </a:buClr>
              <a:buFont typeface="Wingdings" pitchFamily="2" charset="2"/>
              <a:buChar char="q"/>
            </a:pPr>
            <a:r>
              <a:rPr lang="en-US" dirty="0"/>
              <a:t>A set of nested clusters organized as a hierarchical tree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Partition </a:t>
            </a:r>
            <a:r>
              <a:rPr lang="en-US" altLang="zh-TW" dirty="0" err="1"/>
              <a:t>Vs</a:t>
            </a:r>
            <a:r>
              <a:rPr lang="en-US" altLang="zh-TW" dirty="0"/>
              <a:t> Hierarchical</a:t>
            </a:r>
            <a:endParaRPr lang="zh-TW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51520" y="1556792"/>
            <a:ext cx="8748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12" y="1772816"/>
            <a:ext cx="7338479" cy="441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14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 - Recap</a:t>
            </a:r>
            <a:endParaRPr lang="zh-TW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51520" y="1556792"/>
            <a:ext cx="8748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8852D-6D1D-44F7-9362-DCF89C4B7538}"/>
              </a:ext>
            </a:extLst>
          </p:cNvPr>
          <p:cNvSpPr/>
          <p:nvPr/>
        </p:nvSpPr>
        <p:spPr>
          <a:xfrm>
            <a:off x="457200" y="1844824"/>
            <a:ext cx="8075240" cy="419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Given </a:t>
            </a:r>
            <a:r>
              <a:rPr lang="en-US" altLang="en-US" sz="2800" i="1" dirty="0"/>
              <a:t>k</a:t>
            </a:r>
            <a:r>
              <a:rPr lang="en-US" altLang="en-US" sz="2800" dirty="0"/>
              <a:t>, the </a:t>
            </a:r>
            <a:r>
              <a:rPr lang="en-US" altLang="en-US" sz="2800" i="1" dirty="0"/>
              <a:t>k-means</a:t>
            </a:r>
            <a:r>
              <a:rPr lang="en-US" altLang="en-US" sz="2800" dirty="0"/>
              <a:t> algorithm is implemented in four steps: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1. Partition objects into </a:t>
            </a:r>
            <a:r>
              <a:rPr lang="en-US" altLang="en-US" sz="2400" i="1" dirty="0">
                <a:solidFill>
                  <a:srgbClr val="000000"/>
                </a:solidFill>
              </a:rPr>
              <a:t>k</a:t>
            </a:r>
            <a:r>
              <a:rPr lang="en-US" altLang="en-US" sz="2400" dirty="0">
                <a:solidFill>
                  <a:srgbClr val="000000"/>
                </a:solidFill>
              </a:rPr>
              <a:t> nonempty subsets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2. Compute seed points as the centroids of the clusters of the current partition (the centroid is the center, i.e., </a:t>
            </a:r>
            <a:r>
              <a:rPr lang="en-US" altLang="en-US" sz="2400" i="1" dirty="0">
                <a:solidFill>
                  <a:schemeClr val="hlink"/>
                </a:solidFill>
              </a:rPr>
              <a:t>mean point</a:t>
            </a:r>
            <a:r>
              <a:rPr lang="en-US" altLang="en-US" sz="2400" dirty="0">
                <a:solidFill>
                  <a:srgbClr val="000000"/>
                </a:solidFill>
              </a:rPr>
              <a:t>, of the cluster)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3. Assign each object to the cluster with the nearest seed point 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4. Go back to Step 2, stop when no more new assignment</a:t>
            </a:r>
          </a:p>
        </p:txBody>
      </p:sp>
    </p:spTree>
    <p:extLst>
      <p:ext uri="{BB962C8B-B14F-4D97-AF65-F5344CB8AC3E}">
        <p14:creationId xmlns:p14="http://schemas.microsoft.com/office/powerpoint/2010/main" val="258055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 Clustering 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5BF4B8-C490-440C-B7D0-83799F2C0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48" y="2231453"/>
            <a:ext cx="8229600" cy="4626547"/>
          </a:xfrm>
        </p:spPr>
        <p:txBody>
          <a:bodyPr/>
          <a:lstStyle/>
          <a:p>
            <a:r>
              <a:rPr lang="en-IN" b="1" dirty="0"/>
              <a:t>Agglomerative (Bottom Up)</a:t>
            </a:r>
          </a:p>
          <a:p>
            <a:endParaRPr lang="en-IN" b="1" dirty="0"/>
          </a:p>
          <a:p>
            <a:r>
              <a:rPr lang="en-IN" b="1" dirty="0"/>
              <a:t>Divisive (Top 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71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556792"/>
            <a:ext cx="8748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C9681D-5EA5-405D-8C52-73A07A5C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Measure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9C91E7-F6E2-4F64-B56F-342D0AD02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585912"/>
            <a:ext cx="87534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 - Dendrogram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5BF4B8-C490-440C-B7D0-83799F2C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9683D-A674-4CE9-A336-AA94B62ED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533525"/>
            <a:ext cx="74961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6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山峻嶺">
  <a:themeElements>
    <a:clrScheme name="高山峻嶺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高山峻嶺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高山峻嶺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TC010219414[[fn=高山佈景主題]]</Template>
  <TotalTime>3593</TotalTime>
  <Words>248</Words>
  <Application>Microsoft Office PowerPoint</Application>
  <PresentationFormat>On-screen Show (4:3)</PresentationFormat>
  <Paragraphs>101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맑은 고딕</vt:lpstr>
      <vt:lpstr>微軟正黑體</vt:lpstr>
      <vt:lpstr>新細明體</vt:lpstr>
      <vt:lpstr>黑体</vt:lpstr>
      <vt:lpstr>Arial</vt:lpstr>
      <vt:lpstr>Calibri</vt:lpstr>
      <vt:lpstr>Courier New</vt:lpstr>
      <vt:lpstr>Gill Sans MT</vt:lpstr>
      <vt:lpstr>Segoe UI</vt:lpstr>
      <vt:lpstr>Wingdings</vt:lpstr>
      <vt:lpstr>Wingdings 2</vt:lpstr>
      <vt:lpstr>高山峻嶺</vt:lpstr>
      <vt:lpstr> CLUSTERING </vt:lpstr>
      <vt:lpstr>Why Clustering ? </vt:lpstr>
      <vt:lpstr>What is Clustering ?</vt:lpstr>
      <vt:lpstr>Types of Clustering </vt:lpstr>
      <vt:lpstr>Partition Vs Hierarchical</vt:lpstr>
      <vt:lpstr>K-Means - Recap</vt:lpstr>
      <vt:lpstr>Hierarchical Clustering </vt:lpstr>
      <vt:lpstr>Distance Measure</vt:lpstr>
      <vt:lpstr>Hierarchical - Dendrogram</vt:lpstr>
      <vt:lpstr>Sample Data</vt:lpstr>
      <vt:lpstr>Data and Its Distribution</vt:lpstr>
      <vt:lpstr>Distance Calculation</vt:lpstr>
      <vt:lpstr>Distance Matrix</vt:lpstr>
      <vt:lpstr>Minimum Distance Identification</vt:lpstr>
      <vt:lpstr>First Grouping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Grouping &amp; Dendogram</vt:lpstr>
      <vt:lpstr>Clustering Measures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(ML) Using Python</dc:title>
  <dc:creator>Senthil Kumar [MaGE]</dc:creator>
  <cp:lastModifiedBy>Senthil Kumar</cp:lastModifiedBy>
  <cp:revision>23</cp:revision>
  <dcterms:created xsi:type="dcterms:W3CDTF">2011-10-12T13:27:42Z</dcterms:created>
  <dcterms:modified xsi:type="dcterms:W3CDTF">2018-12-28T10:55:39Z</dcterms:modified>
</cp:coreProperties>
</file>