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57" r:id="rId4"/>
    <p:sldId id="258" r:id="rId5"/>
    <p:sldId id="259" r:id="rId6"/>
    <p:sldId id="260" r:id="rId7"/>
    <p:sldId id="261" r:id="rId8"/>
    <p:sldId id="270" r:id="rId9"/>
    <p:sldId id="269" r:id="rId10"/>
    <p:sldId id="262" r:id="rId11"/>
    <p:sldId id="267" r:id="rId12"/>
    <p:sldId id="266" r:id="rId13"/>
    <p:sldId id="273" r:id="rId14"/>
    <p:sldId id="268" r:id="rId15"/>
    <p:sldId id="264" r:id="rId16"/>
    <p:sldId id="272" r:id="rId17"/>
    <p:sldId id="26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16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F1F68-18C9-4CB2-8333-0D96FE803DB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9ED14DB-C5CF-4039-B264-BF21D4836BC1}">
      <dgm:prSet/>
      <dgm:spPr/>
      <dgm:t>
        <a:bodyPr/>
        <a:lstStyle/>
        <a:p>
          <a:r>
            <a:rPr lang="en-US"/>
            <a:t>Banking is one of the important sector in finance as the major portion of monetary assets of people involve banking.</a:t>
          </a:r>
        </a:p>
      </dgm:t>
    </dgm:pt>
    <dgm:pt modelId="{2746F65D-B3F2-402D-A1DB-19C66CBFC9CB}" type="parTrans" cxnId="{9A37750F-CF80-4F84-A6B3-AF4E816F23F8}">
      <dgm:prSet/>
      <dgm:spPr/>
      <dgm:t>
        <a:bodyPr/>
        <a:lstStyle/>
        <a:p>
          <a:endParaRPr lang="en-US"/>
        </a:p>
      </dgm:t>
    </dgm:pt>
    <dgm:pt modelId="{4D47B6DB-A118-4A86-9F1A-833B9A490432}" type="sibTrans" cxnId="{9A37750F-CF80-4F84-A6B3-AF4E816F23F8}">
      <dgm:prSet/>
      <dgm:spPr/>
      <dgm:t>
        <a:bodyPr/>
        <a:lstStyle/>
        <a:p>
          <a:endParaRPr lang="en-US"/>
        </a:p>
      </dgm:t>
    </dgm:pt>
    <dgm:pt modelId="{2DDF27FD-90CE-4BB6-8A7C-864FD92C1998}">
      <dgm:prSet/>
      <dgm:spPr/>
      <dgm:t>
        <a:bodyPr/>
        <a:lstStyle/>
        <a:p>
          <a:r>
            <a:rPr lang="en-US"/>
            <a:t>It has large amount of data as everyday new customers, companies, organizations open accounts be it savings or business or current.</a:t>
          </a:r>
        </a:p>
      </dgm:t>
    </dgm:pt>
    <dgm:pt modelId="{BB1DD523-BE53-4030-9550-796C2FBA3046}" type="parTrans" cxnId="{A9FC8474-951C-4949-91B9-0691B7BEAF35}">
      <dgm:prSet/>
      <dgm:spPr/>
      <dgm:t>
        <a:bodyPr/>
        <a:lstStyle/>
        <a:p>
          <a:endParaRPr lang="en-US"/>
        </a:p>
      </dgm:t>
    </dgm:pt>
    <dgm:pt modelId="{829FE232-4EDF-47A3-8DDD-E2B180CD5D19}" type="sibTrans" cxnId="{A9FC8474-951C-4949-91B9-0691B7BEAF35}">
      <dgm:prSet/>
      <dgm:spPr/>
      <dgm:t>
        <a:bodyPr/>
        <a:lstStyle/>
        <a:p>
          <a:endParaRPr lang="en-US"/>
        </a:p>
      </dgm:t>
    </dgm:pt>
    <dgm:pt modelId="{7794FB32-7594-43A9-8FDB-F090CFED95F7}">
      <dgm:prSet/>
      <dgm:spPr/>
      <dgm:t>
        <a:bodyPr/>
        <a:lstStyle/>
        <a:p>
          <a:r>
            <a:rPr lang="en-US"/>
            <a:t>Bank data contains information about their users, clients like their balance, history, loan, etc.</a:t>
          </a:r>
        </a:p>
      </dgm:t>
    </dgm:pt>
    <dgm:pt modelId="{B625B22C-79EC-4542-BD71-B05C4BC5535A}" type="parTrans" cxnId="{7168D946-68B7-4D0C-9518-3229AB8BC52E}">
      <dgm:prSet/>
      <dgm:spPr/>
      <dgm:t>
        <a:bodyPr/>
        <a:lstStyle/>
        <a:p>
          <a:endParaRPr lang="en-US"/>
        </a:p>
      </dgm:t>
    </dgm:pt>
    <dgm:pt modelId="{72A753A7-69D6-4228-9438-3304A8F7995B}" type="sibTrans" cxnId="{7168D946-68B7-4D0C-9518-3229AB8BC52E}">
      <dgm:prSet/>
      <dgm:spPr/>
      <dgm:t>
        <a:bodyPr/>
        <a:lstStyle/>
        <a:p>
          <a:endParaRPr lang="en-US"/>
        </a:p>
      </dgm:t>
    </dgm:pt>
    <dgm:pt modelId="{47CDC41B-A9F1-4EEC-A6C1-ADE5D458D433}">
      <dgm:prSet/>
      <dgm:spPr/>
      <dgm:t>
        <a:bodyPr/>
        <a:lstStyle/>
        <a:p>
          <a:r>
            <a:rPr lang="en-US"/>
            <a:t>Such large amount of data needs to be analyzed for better performance and decision making for banks.</a:t>
          </a:r>
        </a:p>
      </dgm:t>
    </dgm:pt>
    <dgm:pt modelId="{C46C3A46-602B-43D0-90BD-C62A9959AD3F}" type="parTrans" cxnId="{035AA6F3-39A0-43BB-9D8B-361298E10269}">
      <dgm:prSet/>
      <dgm:spPr/>
      <dgm:t>
        <a:bodyPr/>
        <a:lstStyle/>
        <a:p>
          <a:endParaRPr lang="en-US"/>
        </a:p>
      </dgm:t>
    </dgm:pt>
    <dgm:pt modelId="{F993D824-2912-4568-BA52-D175BDE12BD5}" type="sibTrans" cxnId="{035AA6F3-39A0-43BB-9D8B-361298E10269}">
      <dgm:prSet/>
      <dgm:spPr/>
      <dgm:t>
        <a:bodyPr/>
        <a:lstStyle/>
        <a:p>
          <a:endParaRPr lang="en-US"/>
        </a:p>
      </dgm:t>
    </dgm:pt>
    <dgm:pt modelId="{99A153A8-589C-4AFD-8E26-1B2B74530335}">
      <dgm:prSet/>
      <dgm:spPr/>
      <dgm:t>
        <a:bodyPr/>
        <a:lstStyle/>
        <a:p>
          <a:r>
            <a:rPr lang="en-US"/>
            <a:t>Thus we use machine learning algorithms to do study and analyze and give results for banks to make decisions which optimize their profits.</a:t>
          </a:r>
        </a:p>
      </dgm:t>
    </dgm:pt>
    <dgm:pt modelId="{0DB101A6-C958-4FBF-BF5A-F18108F2504A}" type="parTrans" cxnId="{0987F2DC-21E4-43D2-BE72-22C800DBF4C7}">
      <dgm:prSet/>
      <dgm:spPr/>
      <dgm:t>
        <a:bodyPr/>
        <a:lstStyle/>
        <a:p>
          <a:endParaRPr lang="en-US"/>
        </a:p>
      </dgm:t>
    </dgm:pt>
    <dgm:pt modelId="{5184C965-9B3A-46D3-85F1-D58AEF333892}" type="sibTrans" cxnId="{0987F2DC-21E4-43D2-BE72-22C800DBF4C7}">
      <dgm:prSet/>
      <dgm:spPr/>
      <dgm:t>
        <a:bodyPr/>
        <a:lstStyle/>
        <a:p>
          <a:endParaRPr lang="en-US"/>
        </a:p>
      </dgm:t>
    </dgm:pt>
    <dgm:pt modelId="{00FADDDA-13FB-489E-AB69-02CF95049859}" type="pres">
      <dgm:prSet presAssocID="{B61F1F68-18C9-4CB2-8333-0D96FE803DB2}" presName="linear" presStyleCnt="0">
        <dgm:presLayoutVars>
          <dgm:animLvl val="lvl"/>
          <dgm:resizeHandles val="exact"/>
        </dgm:presLayoutVars>
      </dgm:prSet>
      <dgm:spPr/>
    </dgm:pt>
    <dgm:pt modelId="{605EBDAE-B2CA-43CE-BCF5-1A7B251774BF}" type="pres">
      <dgm:prSet presAssocID="{69ED14DB-C5CF-4039-B264-BF21D4836BC1}" presName="parentText" presStyleLbl="node1" presStyleIdx="0" presStyleCnt="5">
        <dgm:presLayoutVars>
          <dgm:chMax val="0"/>
          <dgm:bulletEnabled val="1"/>
        </dgm:presLayoutVars>
      </dgm:prSet>
      <dgm:spPr/>
    </dgm:pt>
    <dgm:pt modelId="{413096E7-1CFC-406C-8948-EF41A726D97D}" type="pres">
      <dgm:prSet presAssocID="{4D47B6DB-A118-4A86-9F1A-833B9A490432}" presName="spacer" presStyleCnt="0"/>
      <dgm:spPr/>
    </dgm:pt>
    <dgm:pt modelId="{07934B6E-DC65-4353-A8BC-D8C7655B574D}" type="pres">
      <dgm:prSet presAssocID="{2DDF27FD-90CE-4BB6-8A7C-864FD92C1998}" presName="parentText" presStyleLbl="node1" presStyleIdx="1" presStyleCnt="5">
        <dgm:presLayoutVars>
          <dgm:chMax val="0"/>
          <dgm:bulletEnabled val="1"/>
        </dgm:presLayoutVars>
      </dgm:prSet>
      <dgm:spPr/>
    </dgm:pt>
    <dgm:pt modelId="{CEDD5794-373D-4905-A3B5-FD9CE1B090AC}" type="pres">
      <dgm:prSet presAssocID="{829FE232-4EDF-47A3-8DDD-E2B180CD5D19}" presName="spacer" presStyleCnt="0"/>
      <dgm:spPr/>
    </dgm:pt>
    <dgm:pt modelId="{84608A10-9D2A-453A-826F-5DD5CE71C6E4}" type="pres">
      <dgm:prSet presAssocID="{7794FB32-7594-43A9-8FDB-F090CFED95F7}" presName="parentText" presStyleLbl="node1" presStyleIdx="2" presStyleCnt="5">
        <dgm:presLayoutVars>
          <dgm:chMax val="0"/>
          <dgm:bulletEnabled val="1"/>
        </dgm:presLayoutVars>
      </dgm:prSet>
      <dgm:spPr/>
    </dgm:pt>
    <dgm:pt modelId="{0198FF37-5AF3-42A9-878B-F8912CE6A506}" type="pres">
      <dgm:prSet presAssocID="{72A753A7-69D6-4228-9438-3304A8F7995B}" presName="spacer" presStyleCnt="0"/>
      <dgm:spPr/>
    </dgm:pt>
    <dgm:pt modelId="{DD1372B5-345F-48A2-BBAE-A0863D8DF526}" type="pres">
      <dgm:prSet presAssocID="{47CDC41B-A9F1-4EEC-A6C1-ADE5D458D433}" presName="parentText" presStyleLbl="node1" presStyleIdx="3" presStyleCnt="5">
        <dgm:presLayoutVars>
          <dgm:chMax val="0"/>
          <dgm:bulletEnabled val="1"/>
        </dgm:presLayoutVars>
      </dgm:prSet>
      <dgm:spPr/>
    </dgm:pt>
    <dgm:pt modelId="{5002E092-9B83-4FC4-954B-321D6C72E9F7}" type="pres">
      <dgm:prSet presAssocID="{F993D824-2912-4568-BA52-D175BDE12BD5}" presName="spacer" presStyleCnt="0"/>
      <dgm:spPr/>
    </dgm:pt>
    <dgm:pt modelId="{15A1E202-CB03-4C4B-9A22-9D0EFC2B469E}" type="pres">
      <dgm:prSet presAssocID="{99A153A8-589C-4AFD-8E26-1B2B74530335}" presName="parentText" presStyleLbl="node1" presStyleIdx="4" presStyleCnt="5">
        <dgm:presLayoutVars>
          <dgm:chMax val="0"/>
          <dgm:bulletEnabled val="1"/>
        </dgm:presLayoutVars>
      </dgm:prSet>
      <dgm:spPr/>
    </dgm:pt>
  </dgm:ptLst>
  <dgm:cxnLst>
    <dgm:cxn modelId="{9A37750F-CF80-4F84-A6B3-AF4E816F23F8}" srcId="{B61F1F68-18C9-4CB2-8333-0D96FE803DB2}" destId="{69ED14DB-C5CF-4039-B264-BF21D4836BC1}" srcOrd="0" destOrd="0" parTransId="{2746F65D-B3F2-402D-A1DB-19C66CBFC9CB}" sibTransId="{4D47B6DB-A118-4A86-9F1A-833B9A490432}"/>
    <dgm:cxn modelId="{ED456C21-DE48-47EF-BA93-6639176A555D}" type="presOf" srcId="{69ED14DB-C5CF-4039-B264-BF21D4836BC1}" destId="{605EBDAE-B2CA-43CE-BCF5-1A7B251774BF}" srcOrd="0" destOrd="0" presId="urn:microsoft.com/office/officeart/2005/8/layout/vList2"/>
    <dgm:cxn modelId="{78FCED62-5672-4FCD-8616-5134B19DF993}" type="presOf" srcId="{7794FB32-7594-43A9-8FDB-F090CFED95F7}" destId="{84608A10-9D2A-453A-826F-5DD5CE71C6E4}" srcOrd="0" destOrd="0" presId="urn:microsoft.com/office/officeart/2005/8/layout/vList2"/>
    <dgm:cxn modelId="{7168D946-68B7-4D0C-9518-3229AB8BC52E}" srcId="{B61F1F68-18C9-4CB2-8333-0D96FE803DB2}" destId="{7794FB32-7594-43A9-8FDB-F090CFED95F7}" srcOrd="2" destOrd="0" parTransId="{B625B22C-79EC-4542-BD71-B05C4BC5535A}" sibTransId="{72A753A7-69D6-4228-9438-3304A8F7995B}"/>
    <dgm:cxn modelId="{12D8B247-9729-4BDF-871C-81FD41B458E2}" type="presOf" srcId="{B61F1F68-18C9-4CB2-8333-0D96FE803DB2}" destId="{00FADDDA-13FB-489E-AB69-02CF95049859}" srcOrd="0" destOrd="0" presId="urn:microsoft.com/office/officeart/2005/8/layout/vList2"/>
    <dgm:cxn modelId="{A9FC8474-951C-4949-91B9-0691B7BEAF35}" srcId="{B61F1F68-18C9-4CB2-8333-0D96FE803DB2}" destId="{2DDF27FD-90CE-4BB6-8A7C-864FD92C1998}" srcOrd="1" destOrd="0" parTransId="{BB1DD523-BE53-4030-9550-796C2FBA3046}" sibTransId="{829FE232-4EDF-47A3-8DDD-E2B180CD5D19}"/>
    <dgm:cxn modelId="{63C826B0-4A7E-4F94-A0CB-1B47BC471868}" type="presOf" srcId="{47CDC41B-A9F1-4EEC-A6C1-ADE5D458D433}" destId="{DD1372B5-345F-48A2-BBAE-A0863D8DF526}" srcOrd="0" destOrd="0" presId="urn:microsoft.com/office/officeart/2005/8/layout/vList2"/>
    <dgm:cxn modelId="{4CECB9C3-0420-454C-9747-005E0BDE7F51}" type="presOf" srcId="{99A153A8-589C-4AFD-8E26-1B2B74530335}" destId="{15A1E202-CB03-4C4B-9A22-9D0EFC2B469E}" srcOrd="0" destOrd="0" presId="urn:microsoft.com/office/officeart/2005/8/layout/vList2"/>
    <dgm:cxn modelId="{0987F2DC-21E4-43D2-BE72-22C800DBF4C7}" srcId="{B61F1F68-18C9-4CB2-8333-0D96FE803DB2}" destId="{99A153A8-589C-4AFD-8E26-1B2B74530335}" srcOrd="4" destOrd="0" parTransId="{0DB101A6-C958-4FBF-BF5A-F18108F2504A}" sibTransId="{5184C965-9B3A-46D3-85F1-D58AEF333892}"/>
    <dgm:cxn modelId="{B3FDF5DD-634B-46A3-B3FA-4541E2EE951E}" type="presOf" srcId="{2DDF27FD-90CE-4BB6-8A7C-864FD92C1998}" destId="{07934B6E-DC65-4353-A8BC-D8C7655B574D}" srcOrd="0" destOrd="0" presId="urn:microsoft.com/office/officeart/2005/8/layout/vList2"/>
    <dgm:cxn modelId="{035AA6F3-39A0-43BB-9D8B-361298E10269}" srcId="{B61F1F68-18C9-4CB2-8333-0D96FE803DB2}" destId="{47CDC41B-A9F1-4EEC-A6C1-ADE5D458D433}" srcOrd="3" destOrd="0" parTransId="{C46C3A46-602B-43D0-90BD-C62A9959AD3F}" sibTransId="{F993D824-2912-4568-BA52-D175BDE12BD5}"/>
    <dgm:cxn modelId="{B8478D52-6317-452C-BA36-962BA76FDEE4}" type="presParOf" srcId="{00FADDDA-13FB-489E-AB69-02CF95049859}" destId="{605EBDAE-B2CA-43CE-BCF5-1A7B251774BF}" srcOrd="0" destOrd="0" presId="urn:microsoft.com/office/officeart/2005/8/layout/vList2"/>
    <dgm:cxn modelId="{591D3327-5AF8-4B7D-BFCC-E7E38C53B2B6}" type="presParOf" srcId="{00FADDDA-13FB-489E-AB69-02CF95049859}" destId="{413096E7-1CFC-406C-8948-EF41A726D97D}" srcOrd="1" destOrd="0" presId="urn:microsoft.com/office/officeart/2005/8/layout/vList2"/>
    <dgm:cxn modelId="{B7752284-E9EF-49CD-8561-8607401E1D15}" type="presParOf" srcId="{00FADDDA-13FB-489E-AB69-02CF95049859}" destId="{07934B6E-DC65-4353-A8BC-D8C7655B574D}" srcOrd="2" destOrd="0" presId="urn:microsoft.com/office/officeart/2005/8/layout/vList2"/>
    <dgm:cxn modelId="{9E76AB9F-7D06-4E3C-8B94-B251BB1202B7}" type="presParOf" srcId="{00FADDDA-13FB-489E-AB69-02CF95049859}" destId="{CEDD5794-373D-4905-A3B5-FD9CE1B090AC}" srcOrd="3" destOrd="0" presId="urn:microsoft.com/office/officeart/2005/8/layout/vList2"/>
    <dgm:cxn modelId="{EABA20B9-5568-41FF-A7F1-F9A91E37CF17}" type="presParOf" srcId="{00FADDDA-13FB-489E-AB69-02CF95049859}" destId="{84608A10-9D2A-453A-826F-5DD5CE71C6E4}" srcOrd="4" destOrd="0" presId="urn:microsoft.com/office/officeart/2005/8/layout/vList2"/>
    <dgm:cxn modelId="{967EF213-CC2F-46DE-A2A0-77C0DB297529}" type="presParOf" srcId="{00FADDDA-13FB-489E-AB69-02CF95049859}" destId="{0198FF37-5AF3-42A9-878B-F8912CE6A506}" srcOrd="5" destOrd="0" presId="urn:microsoft.com/office/officeart/2005/8/layout/vList2"/>
    <dgm:cxn modelId="{F0393981-5272-4286-BB54-FD7F12C1544E}" type="presParOf" srcId="{00FADDDA-13FB-489E-AB69-02CF95049859}" destId="{DD1372B5-345F-48A2-BBAE-A0863D8DF526}" srcOrd="6" destOrd="0" presId="urn:microsoft.com/office/officeart/2005/8/layout/vList2"/>
    <dgm:cxn modelId="{5E4251C5-CC66-4BEA-A12D-70B05C56EBF1}" type="presParOf" srcId="{00FADDDA-13FB-489E-AB69-02CF95049859}" destId="{5002E092-9B83-4FC4-954B-321D6C72E9F7}" srcOrd="7" destOrd="0" presId="urn:microsoft.com/office/officeart/2005/8/layout/vList2"/>
    <dgm:cxn modelId="{DE5B08C9-F82D-49FB-B067-0B2D277D076A}" type="presParOf" srcId="{00FADDDA-13FB-489E-AB69-02CF95049859}" destId="{15A1E202-CB03-4C4B-9A22-9D0EFC2B469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83ACA-3450-4FF5-9993-525A5535374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B97BD3E-D938-421B-92F7-B71392DB68C6}">
      <dgm:prSet/>
      <dgm:spPr/>
      <dgm:t>
        <a:bodyPr/>
        <a:lstStyle/>
        <a:p>
          <a:r>
            <a:rPr lang="en-US"/>
            <a:t>Our Project is prediction analysis of Bank data</a:t>
          </a:r>
        </a:p>
      </dgm:t>
    </dgm:pt>
    <dgm:pt modelId="{39712480-FC4B-4037-8B26-263B19008322}" type="parTrans" cxnId="{F9DB12CF-A298-47DD-A2CE-EEA525425674}">
      <dgm:prSet/>
      <dgm:spPr/>
      <dgm:t>
        <a:bodyPr/>
        <a:lstStyle/>
        <a:p>
          <a:endParaRPr lang="en-US"/>
        </a:p>
      </dgm:t>
    </dgm:pt>
    <dgm:pt modelId="{38CB546D-0C82-4319-9153-329F31AACF9F}" type="sibTrans" cxnId="{F9DB12CF-A298-47DD-A2CE-EEA525425674}">
      <dgm:prSet/>
      <dgm:spPr/>
      <dgm:t>
        <a:bodyPr/>
        <a:lstStyle/>
        <a:p>
          <a:endParaRPr lang="en-US"/>
        </a:p>
      </dgm:t>
    </dgm:pt>
    <dgm:pt modelId="{122EC5B0-6ADC-4563-89AF-54ECDEDAAB54}">
      <dgm:prSet/>
      <dgm:spPr/>
      <dgm:t>
        <a:bodyPr/>
        <a:lstStyle/>
        <a:p>
          <a:r>
            <a:rPr lang="en-US"/>
            <a:t>Bank Marketing is a way to strategize and promote different schemes and benefits of the bank to customers and see which plans give them profit.</a:t>
          </a:r>
        </a:p>
      </dgm:t>
    </dgm:pt>
    <dgm:pt modelId="{D415372F-76CD-45E8-9452-194F2D9C57A7}" type="parTrans" cxnId="{0488990A-1895-4852-9DCE-8D49B7730E35}">
      <dgm:prSet/>
      <dgm:spPr/>
      <dgm:t>
        <a:bodyPr/>
        <a:lstStyle/>
        <a:p>
          <a:endParaRPr lang="en-US"/>
        </a:p>
      </dgm:t>
    </dgm:pt>
    <dgm:pt modelId="{21F665C7-EC48-4A33-A974-5DB67B67228F}" type="sibTrans" cxnId="{0488990A-1895-4852-9DCE-8D49B7730E35}">
      <dgm:prSet/>
      <dgm:spPr/>
      <dgm:t>
        <a:bodyPr/>
        <a:lstStyle/>
        <a:p>
          <a:endParaRPr lang="en-US"/>
        </a:p>
      </dgm:t>
    </dgm:pt>
    <dgm:pt modelId="{B893A175-883B-4C89-A30B-6DE499C049EA}">
      <dgm:prSet/>
      <dgm:spPr/>
      <dgm:t>
        <a:bodyPr/>
        <a:lstStyle/>
        <a:p>
          <a:r>
            <a:rPr lang="en-US"/>
            <a:t>Here our project’s goal is to understand how machine learning models can be used in Python Jupyter notebook.</a:t>
          </a:r>
        </a:p>
      </dgm:t>
    </dgm:pt>
    <dgm:pt modelId="{1EB5BD90-FD26-486C-8121-6B0A5A3DCF92}" type="parTrans" cxnId="{8E9041AD-EEC5-40E8-9D49-948B4981DC24}">
      <dgm:prSet/>
      <dgm:spPr/>
      <dgm:t>
        <a:bodyPr/>
        <a:lstStyle/>
        <a:p>
          <a:endParaRPr lang="en-US"/>
        </a:p>
      </dgm:t>
    </dgm:pt>
    <dgm:pt modelId="{EA7CA786-6860-4FE1-9EA9-45693CDFBD5A}" type="sibTrans" cxnId="{8E9041AD-EEC5-40E8-9D49-948B4981DC24}">
      <dgm:prSet/>
      <dgm:spPr/>
      <dgm:t>
        <a:bodyPr/>
        <a:lstStyle/>
        <a:p>
          <a:endParaRPr lang="en-US"/>
        </a:p>
      </dgm:t>
    </dgm:pt>
    <dgm:pt modelId="{20AB3726-806A-4F23-8639-C281900E29FE}">
      <dgm:prSet/>
      <dgm:spPr/>
      <dgm:t>
        <a:bodyPr/>
        <a:lstStyle/>
        <a:p>
          <a:r>
            <a:rPr lang="en-US"/>
            <a:t>We study different tools of ML and perform prediction of Bank Marketing term deposit</a:t>
          </a:r>
        </a:p>
      </dgm:t>
    </dgm:pt>
    <dgm:pt modelId="{5A600CEF-81FF-46D5-9583-8396768D536D}" type="parTrans" cxnId="{AD59F02A-3A67-462C-B193-759B249BA242}">
      <dgm:prSet/>
      <dgm:spPr/>
      <dgm:t>
        <a:bodyPr/>
        <a:lstStyle/>
        <a:p>
          <a:endParaRPr lang="en-US"/>
        </a:p>
      </dgm:t>
    </dgm:pt>
    <dgm:pt modelId="{88FB1156-F533-4D7C-9B6B-66D5991C192D}" type="sibTrans" cxnId="{AD59F02A-3A67-462C-B193-759B249BA242}">
      <dgm:prSet/>
      <dgm:spPr/>
      <dgm:t>
        <a:bodyPr/>
        <a:lstStyle/>
        <a:p>
          <a:endParaRPr lang="en-US"/>
        </a:p>
      </dgm:t>
    </dgm:pt>
    <dgm:pt modelId="{837377DB-C1A7-497F-B361-BE79CF0FCDC4}" type="pres">
      <dgm:prSet presAssocID="{4E583ACA-3450-4FF5-9993-525A55353740}" presName="linear" presStyleCnt="0">
        <dgm:presLayoutVars>
          <dgm:animLvl val="lvl"/>
          <dgm:resizeHandles val="exact"/>
        </dgm:presLayoutVars>
      </dgm:prSet>
      <dgm:spPr/>
    </dgm:pt>
    <dgm:pt modelId="{3FB39EEC-69E6-444F-9192-7877187FE1F5}" type="pres">
      <dgm:prSet presAssocID="{5B97BD3E-D938-421B-92F7-B71392DB68C6}" presName="parentText" presStyleLbl="node1" presStyleIdx="0" presStyleCnt="4">
        <dgm:presLayoutVars>
          <dgm:chMax val="0"/>
          <dgm:bulletEnabled val="1"/>
        </dgm:presLayoutVars>
      </dgm:prSet>
      <dgm:spPr/>
    </dgm:pt>
    <dgm:pt modelId="{A1896ED8-A8D7-4D50-91F6-D0AE16FA1934}" type="pres">
      <dgm:prSet presAssocID="{38CB546D-0C82-4319-9153-329F31AACF9F}" presName="spacer" presStyleCnt="0"/>
      <dgm:spPr/>
    </dgm:pt>
    <dgm:pt modelId="{B42A1B3C-EE2A-4FCC-9A7F-A41D17CDCCA8}" type="pres">
      <dgm:prSet presAssocID="{122EC5B0-6ADC-4563-89AF-54ECDEDAAB54}" presName="parentText" presStyleLbl="node1" presStyleIdx="1" presStyleCnt="4">
        <dgm:presLayoutVars>
          <dgm:chMax val="0"/>
          <dgm:bulletEnabled val="1"/>
        </dgm:presLayoutVars>
      </dgm:prSet>
      <dgm:spPr/>
    </dgm:pt>
    <dgm:pt modelId="{66FB6FDE-0DB0-4BA8-B87F-CA8E0B5AD285}" type="pres">
      <dgm:prSet presAssocID="{21F665C7-EC48-4A33-A974-5DB67B67228F}" presName="spacer" presStyleCnt="0"/>
      <dgm:spPr/>
    </dgm:pt>
    <dgm:pt modelId="{2F7B4066-9DC1-4D94-A798-8FB227DB78CA}" type="pres">
      <dgm:prSet presAssocID="{B893A175-883B-4C89-A30B-6DE499C049EA}" presName="parentText" presStyleLbl="node1" presStyleIdx="2" presStyleCnt="4">
        <dgm:presLayoutVars>
          <dgm:chMax val="0"/>
          <dgm:bulletEnabled val="1"/>
        </dgm:presLayoutVars>
      </dgm:prSet>
      <dgm:spPr/>
    </dgm:pt>
    <dgm:pt modelId="{EFB6F135-1071-4152-A60E-E831E96C9F52}" type="pres">
      <dgm:prSet presAssocID="{EA7CA786-6860-4FE1-9EA9-45693CDFBD5A}" presName="spacer" presStyleCnt="0"/>
      <dgm:spPr/>
    </dgm:pt>
    <dgm:pt modelId="{143C95B2-20D1-4D09-B4A7-3117CA0BE312}" type="pres">
      <dgm:prSet presAssocID="{20AB3726-806A-4F23-8639-C281900E29FE}" presName="parentText" presStyleLbl="node1" presStyleIdx="3" presStyleCnt="4">
        <dgm:presLayoutVars>
          <dgm:chMax val="0"/>
          <dgm:bulletEnabled val="1"/>
        </dgm:presLayoutVars>
      </dgm:prSet>
      <dgm:spPr/>
    </dgm:pt>
  </dgm:ptLst>
  <dgm:cxnLst>
    <dgm:cxn modelId="{C9F75005-FD30-4BDE-91D4-24DCFCC529CB}" type="presOf" srcId="{20AB3726-806A-4F23-8639-C281900E29FE}" destId="{143C95B2-20D1-4D09-B4A7-3117CA0BE312}" srcOrd="0" destOrd="0" presId="urn:microsoft.com/office/officeart/2005/8/layout/vList2"/>
    <dgm:cxn modelId="{0488990A-1895-4852-9DCE-8D49B7730E35}" srcId="{4E583ACA-3450-4FF5-9993-525A55353740}" destId="{122EC5B0-6ADC-4563-89AF-54ECDEDAAB54}" srcOrd="1" destOrd="0" parTransId="{D415372F-76CD-45E8-9452-194F2D9C57A7}" sibTransId="{21F665C7-EC48-4A33-A974-5DB67B67228F}"/>
    <dgm:cxn modelId="{AD59F02A-3A67-462C-B193-759B249BA242}" srcId="{4E583ACA-3450-4FF5-9993-525A55353740}" destId="{20AB3726-806A-4F23-8639-C281900E29FE}" srcOrd="3" destOrd="0" parTransId="{5A600CEF-81FF-46D5-9583-8396768D536D}" sibTransId="{88FB1156-F533-4D7C-9B6B-66D5991C192D}"/>
    <dgm:cxn modelId="{DF05EA3F-3CDB-42DF-8D51-31ECDE4DC1B0}" type="presOf" srcId="{122EC5B0-6ADC-4563-89AF-54ECDEDAAB54}" destId="{B42A1B3C-EE2A-4FCC-9A7F-A41D17CDCCA8}" srcOrd="0" destOrd="0" presId="urn:microsoft.com/office/officeart/2005/8/layout/vList2"/>
    <dgm:cxn modelId="{9A3D8C5B-9BCE-4601-85E7-2FA3E8B508BC}" type="presOf" srcId="{4E583ACA-3450-4FF5-9993-525A55353740}" destId="{837377DB-C1A7-497F-B361-BE79CF0FCDC4}" srcOrd="0" destOrd="0" presId="urn:microsoft.com/office/officeart/2005/8/layout/vList2"/>
    <dgm:cxn modelId="{8E9041AD-EEC5-40E8-9D49-948B4981DC24}" srcId="{4E583ACA-3450-4FF5-9993-525A55353740}" destId="{B893A175-883B-4C89-A30B-6DE499C049EA}" srcOrd="2" destOrd="0" parTransId="{1EB5BD90-FD26-486C-8121-6B0A5A3DCF92}" sibTransId="{EA7CA786-6860-4FE1-9EA9-45693CDFBD5A}"/>
    <dgm:cxn modelId="{618076B9-7FE5-4D4D-B869-9E86BEE45A6D}" type="presOf" srcId="{B893A175-883B-4C89-A30B-6DE499C049EA}" destId="{2F7B4066-9DC1-4D94-A798-8FB227DB78CA}" srcOrd="0" destOrd="0" presId="urn:microsoft.com/office/officeart/2005/8/layout/vList2"/>
    <dgm:cxn modelId="{F9DB12CF-A298-47DD-A2CE-EEA525425674}" srcId="{4E583ACA-3450-4FF5-9993-525A55353740}" destId="{5B97BD3E-D938-421B-92F7-B71392DB68C6}" srcOrd="0" destOrd="0" parTransId="{39712480-FC4B-4037-8B26-263B19008322}" sibTransId="{38CB546D-0C82-4319-9153-329F31AACF9F}"/>
    <dgm:cxn modelId="{FBC1D9DC-54B2-44B8-81D3-26DBF9D07C61}" type="presOf" srcId="{5B97BD3E-D938-421B-92F7-B71392DB68C6}" destId="{3FB39EEC-69E6-444F-9192-7877187FE1F5}" srcOrd="0" destOrd="0" presId="urn:microsoft.com/office/officeart/2005/8/layout/vList2"/>
    <dgm:cxn modelId="{7C117108-3A3D-4585-9CE9-B170F8C7D9BE}" type="presParOf" srcId="{837377DB-C1A7-497F-B361-BE79CF0FCDC4}" destId="{3FB39EEC-69E6-444F-9192-7877187FE1F5}" srcOrd="0" destOrd="0" presId="urn:microsoft.com/office/officeart/2005/8/layout/vList2"/>
    <dgm:cxn modelId="{EB5D9D58-1A93-43CB-A7A2-B36538936655}" type="presParOf" srcId="{837377DB-C1A7-497F-B361-BE79CF0FCDC4}" destId="{A1896ED8-A8D7-4D50-91F6-D0AE16FA1934}" srcOrd="1" destOrd="0" presId="urn:microsoft.com/office/officeart/2005/8/layout/vList2"/>
    <dgm:cxn modelId="{677D3100-F3FF-45D8-95C9-83B261B8E38E}" type="presParOf" srcId="{837377DB-C1A7-497F-B361-BE79CF0FCDC4}" destId="{B42A1B3C-EE2A-4FCC-9A7F-A41D17CDCCA8}" srcOrd="2" destOrd="0" presId="urn:microsoft.com/office/officeart/2005/8/layout/vList2"/>
    <dgm:cxn modelId="{2B7B9807-2C87-4F23-9CFD-298D17E94E36}" type="presParOf" srcId="{837377DB-C1A7-497F-B361-BE79CF0FCDC4}" destId="{66FB6FDE-0DB0-4BA8-B87F-CA8E0B5AD285}" srcOrd="3" destOrd="0" presId="urn:microsoft.com/office/officeart/2005/8/layout/vList2"/>
    <dgm:cxn modelId="{CF4F13F9-2B5F-439D-9406-C254978A99CD}" type="presParOf" srcId="{837377DB-C1A7-497F-B361-BE79CF0FCDC4}" destId="{2F7B4066-9DC1-4D94-A798-8FB227DB78CA}" srcOrd="4" destOrd="0" presId="urn:microsoft.com/office/officeart/2005/8/layout/vList2"/>
    <dgm:cxn modelId="{E5ED074E-747F-42EA-BC32-090854A5ACA9}" type="presParOf" srcId="{837377DB-C1A7-497F-B361-BE79CF0FCDC4}" destId="{EFB6F135-1071-4152-A60E-E831E96C9F52}" srcOrd="5" destOrd="0" presId="urn:microsoft.com/office/officeart/2005/8/layout/vList2"/>
    <dgm:cxn modelId="{F884C506-1EBB-41B4-88BF-46A121B6AEDB}" type="presParOf" srcId="{837377DB-C1A7-497F-B361-BE79CF0FCDC4}" destId="{143C95B2-20D1-4D09-B4A7-3117CA0BE3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6D4FAE-1539-4658-A936-1F5D45B144EA}"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A1F48026-D7DC-4220-9CF8-1D743D701384}">
      <dgm:prSet/>
      <dgm:spPr/>
      <dgm:t>
        <a:bodyPr/>
        <a:lstStyle/>
        <a:p>
          <a:r>
            <a:rPr lang="en-US"/>
            <a:t>The Data is from UCI repository and its about Portuguese bank marketing strategy.</a:t>
          </a:r>
        </a:p>
      </dgm:t>
    </dgm:pt>
    <dgm:pt modelId="{A5545CF4-EC8C-4E9F-937C-1CF4D8E546D6}" type="parTrans" cxnId="{A469E533-F29A-4E52-8DD7-656E109CAE73}">
      <dgm:prSet/>
      <dgm:spPr/>
      <dgm:t>
        <a:bodyPr/>
        <a:lstStyle/>
        <a:p>
          <a:endParaRPr lang="en-US"/>
        </a:p>
      </dgm:t>
    </dgm:pt>
    <dgm:pt modelId="{E709D8A3-092D-45BF-99F7-B5168846062B}" type="sibTrans" cxnId="{A469E533-F29A-4E52-8DD7-656E109CAE73}">
      <dgm:prSet/>
      <dgm:spPr/>
      <dgm:t>
        <a:bodyPr/>
        <a:lstStyle/>
        <a:p>
          <a:endParaRPr lang="en-US"/>
        </a:p>
      </dgm:t>
    </dgm:pt>
    <dgm:pt modelId="{A8F7BD2E-CBF8-49D8-B408-44E4DF47989F}">
      <dgm:prSet/>
      <dgm:spPr/>
      <dgm:t>
        <a:bodyPr/>
        <a:lstStyle/>
        <a:p>
          <a:r>
            <a:rPr lang="en-US"/>
            <a:t>It is a survey data and created by making calls to different customers</a:t>
          </a:r>
        </a:p>
      </dgm:t>
    </dgm:pt>
    <dgm:pt modelId="{364198E9-6040-4C07-8DD8-9C39967EE49B}" type="parTrans" cxnId="{9C48610A-797E-455D-BB97-DD1005B0B699}">
      <dgm:prSet/>
      <dgm:spPr/>
      <dgm:t>
        <a:bodyPr/>
        <a:lstStyle/>
        <a:p>
          <a:endParaRPr lang="en-US"/>
        </a:p>
      </dgm:t>
    </dgm:pt>
    <dgm:pt modelId="{B93CFF90-E1B5-416C-A348-862EDEAA0C53}" type="sibTrans" cxnId="{9C48610A-797E-455D-BB97-DD1005B0B699}">
      <dgm:prSet/>
      <dgm:spPr/>
      <dgm:t>
        <a:bodyPr/>
        <a:lstStyle/>
        <a:p>
          <a:endParaRPr lang="en-US"/>
        </a:p>
      </dgm:t>
    </dgm:pt>
    <dgm:pt modelId="{2164F1B1-74D3-4341-A582-2A4B5951F32C}">
      <dgm:prSet/>
      <dgm:spPr/>
      <dgm:t>
        <a:bodyPr/>
        <a:lstStyle/>
        <a:p>
          <a:r>
            <a:rPr lang="en-US"/>
            <a:t>Here, we have to predict whether a customer will buy the bank’s new term deposit or not</a:t>
          </a:r>
        </a:p>
      </dgm:t>
    </dgm:pt>
    <dgm:pt modelId="{8940C83D-8D69-41CB-AE09-DCFD1BD916AC}" type="parTrans" cxnId="{80CA704C-28A7-4E28-A0D1-0AA795AC2B7B}">
      <dgm:prSet/>
      <dgm:spPr/>
      <dgm:t>
        <a:bodyPr/>
        <a:lstStyle/>
        <a:p>
          <a:endParaRPr lang="en-US"/>
        </a:p>
      </dgm:t>
    </dgm:pt>
    <dgm:pt modelId="{FC35E573-CD82-422E-8959-2C8AC21B461C}" type="sibTrans" cxnId="{80CA704C-28A7-4E28-A0D1-0AA795AC2B7B}">
      <dgm:prSet/>
      <dgm:spPr/>
      <dgm:t>
        <a:bodyPr/>
        <a:lstStyle/>
        <a:p>
          <a:endParaRPr lang="en-US"/>
        </a:p>
      </dgm:t>
    </dgm:pt>
    <dgm:pt modelId="{98882A89-F9FE-480F-B4D1-AF962DD76192}">
      <dgm:prSet/>
      <dgm:spPr/>
      <dgm:t>
        <a:bodyPr/>
        <a:lstStyle/>
        <a:p>
          <a:r>
            <a:rPr lang="en-US"/>
            <a:t>The dataset contains 45211 rows and 17 attributes. </a:t>
          </a:r>
        </a:p>
      </dgm:t>
    </dgm:pt>
    <dgm:pt modelId="{DEBCC904-01A9-4C06-9BF7-720A233BBEB5}" type="parTrans" cxnId="{51A690A2-689F-4158-8AFE-3E9E554C6475}">
      <dgm:prSet/>
      <dgm:spPr/>
      <dgm:t>
        <a:bodyPr/>
        <a:lstStyle/>
        <a:p>
          <a:endParaRPr lang="en-US"/>
        </a:p>
      </dgm:t>
    </dgm:pt>
    <dgm:pt modelId="{438DCB65-8C30-4F37-9BF4-84A2F939A598}" type="sibTrans" cxnId="{51A690A2-689F-4158-8AFE-3E9E554C6475}">
      <dgm:prSet/>
      <dgm:spPr/>
      <dgm:t>
        <a:bodyPr/>
        <a:lstStyle/>
        <a:p>
          <a:endParaRPr lang="en-US"/>
        </a:p>
      </dgm:t>
    </dgm:pt>
    <dgm:pt modelId="{1AB526A1-C17E-4659-8ED7-88D6EDD4D7B5}">
      <dgm:prSet/>
      <dgm:spPr/>
      <dgm:t>
        <a:bodyPr/>
        <a:lstStyle/>
        <a:p>
          <a:r>
            <a:rPr lang="en-US"/>
            <a:t>The columns include Age, Job, Marital status, loan, etc. and our target variable is labelled as “y” and it is binary variable with “yes” or “no” values.</a:t>
          </a:r>
        </a:p>
      </dgm:t>
    </dgm:pt>
    <dgm:pt modelId="{C390E95F-28FB-4479-B491-4D2E46DD98A6}" type="parTrans" cxnId="{66D11C2F-7853-4E95-AF6D-EE474821B544}">
      <dgm:prSet/>
      <dgm:spPr/>
      <dgm:t>
        <a:bodyPr/>
        <a:lstStyle/>
        <a:p>
          <a:endParaRPr lang="en-US"/>
        </a:p>
      </dgm:t>
    </dgm:pt>
    <dgm:pt modelId="{5A265660-21DE-4B5C-9ABF-61C2E26358AB}" type="sibTrans" cxnId="{66D11C2F-7853-4E95-AF6D-EE474821B544}">
      <dgm:prSet/>
      <dgm:spPr/>
      <dgm:t>
        <a:bodyPr/>
        <a:lstStyle/>
        <a:p>
          <a:endParaRPr lang="en-US"/>
        </a:p>
      </dgm:t>
    </dgm:pt>
    <dgm:pt modelId="{58D00B6C-AE6B-4C79-A1F1-A763BEBBF478}" type="pres">
      <dgm:prSet presAssocID="{8E6D4FAE-1539-4658-A936-1F5D45B144EA}" presName="vert0" presStyleCnt="0">
        <dgm:presLayoutVars>
          <dgm:dir/>
          <dgm:animOne val="branch"/>
          <dgm:animLvl val="lvl"/>
        </dgm:presLayoutVars>
      </dgm:prSet>
      <dgm:spPr/>
    </dgm:pt>
    <dgm:pt modelId="{54B34B66-A2AC-4117-AA7A-8294C725F05A}" type="pres">
      <dgm:prSet presAssocID="{A1F48026-D7DC-4220-9CF8-1D743D701384}" presName="thickLine" presStyleLbl="alignNode1" presStyleIdx="0" presStyleCnt="5"/>
      <dgm:spPr/>
    </dgm:pt>
    <dgm:pt modelId="{0F5EE816-431C-4F24-805D-A2987A05885E}" type="pres">
      <dgm:prSet presAssocID="{A1F48026-D7DC-4220-9CF8-1D743D701384}" presName="horz1" presStyleCnt="0"/>
      <dgm:spPr/>
    </dgm:pt>
    <dgm:pt modelId="{F337D8D0-B797-491E-B079-24DC88294A1D}" type="pres">
      <dgm:prSet presAssocID="{A1F48026-D7DC-4220-9CF8-1D743D701384}" presName="tx1" presStyleLbl="revTx" presStyleIdx="0" presStyleCnt="5"/>
      <dgm:spPr/>
    </dgm:pt>
    <dgm:pt modelId="{4404AC49-B6A6-4010-A403-850C697DF8AF}" type="pres">
      <dgm:prSet presAssocID="{A1F48026-D7DC-4220-9CF8-1D743D701384}" presName="vert1" presStyleCnt="0"/>
      <dgm:spPr/>
    </dgm:pt>
    <dgm:pt modelId="{7972514F-C9D7-4546-843D-101F6A84FD19}" type="pres">
      <dgm:prSet presAssocID="{A8F7BD2E-CBF8-49D8-B408-44E4DF47989F}" presName="thickLine" presStyleLbl="alignNode1" presStyleIdx="1" presStyleCnt="5"/>
      <dgm:spPr/>
    </dgm:pt>
    <dgm:pt modelId="{67144B0C-3830-4765-8540-3F3E0B8F3546}" type="pres">
      <dgm:prSet presAssocID="{A8F7BD2E-CBF8-49D8-B408-44E4DF47989F}" presName="horz1" presStyleCnt="0"/>
      <dgm:spPr/>
    </dgm:pt>
    <dgm:pt modelId="{2D680501-D61D-4F78-9D30-1F0BAF7859D2}" type="pres">
      <dgm:prSet presAssocID="{A8F7BD2E-CBF8-49D8-B408-44E4DF47989F}" presName="tx1" presStyleLbl="revTx" presStyleIdx="1" presStyleCnt="5"/>
      <dgm:spPr/>
    </dgm:pt>
    <dgm:pt modelId="{2B1306C7-3769-462A-A21C-E6A359A1B2EF}" type="pres">
      <dgm:prSet presAssocID="{A8F7BD2E-CBF8-49D8-B408-44E4DF47989F}" presName="vert1" presStyleCnt="0"/>
      <dgm:spPr/>
    </dgm:pt>
    <dgm:pt modelId="{06916AE2-A420-429D-B066-F6640F056E56}" type="pres">
      <dgm:prSet presAssocID="{2164F1B1-74D3-4341-A582-2A4B5951F32C}" presName="thickLine" presStyleLbl="alignNode1" presStyleIdx="2" presStyleCnt="5"/>
      <dgm:spPr/>
    </dgm:pt>
    <dgm:pt modelId="{D619AD0B-3502-456F-B8F2-3E2D2267EB6D}" type="pres">
      <dgm:prSet presAssocID="{2164F1B1-74D3-4341-A582-2A4B5951F32C}" presName="horz1" presStyleCnt="0"/>
      <dgm:spPr/>
    </dgm:pt>
    <dgm:pt modelId="{7EF056C4-D1A5-4BCF-AB89-392E464C3202}" type="pres">
      <dgm:prSet presAssocID="{2164F1B1-74D3-4341-A582-2A4B5951F32C}" presName="tx1" presStyleLbl="revTx" presStyleIdx="2" presStyleCnt="5"/>
      <dgm:spPr/>
    </dgm:pt>
    <dgm:pt modelId="{DED1412E-B76B-4BD2-8BF7-7D9E262FD836}" type="pres">
      <dgm:prSet presAssocID="{2164F1B1-74D3-4341-A582-2A4B5951F32C}" presName="vert1" presStyleCnt="0"/>
      <dgm:spPr/>
    </dgm:pt>
    <dgm:pt modelId="{58D520D7-82FF-4275-B56B-372EBF1C9508}" type="pres">
      <dgm:prSet presAssocID="{98882A89-F9FE-480F-B4D1-AF962DD76192}" presName="thickLine" presStyleLbl="alignNode1" presStyleIdx="3" presStyleCnt="5"/>
      <dgm:spPr/>
    </dgm:pt>
    <dgm:pt modelId="{59DB7979-4041-4637-91DE-8DC1E68F34DD}" type="pres">
      <dgm:prSet presAssocID="{98882A89-F9FE-480F-B4D1-AF962DD76192}" presName="horz1" presStyleCnt="0"/>
      <dgm:spPr/>
    </dgm:pt>
    <dgm:pt modelId="{503D313A-6307-45FD-B0F9-FE73F102038E}" type="pres">
      <dgm:prSet presAssocID="{98882A89-F9FE-480F-B4D1-AF962DD76192}" presName="tx1" presStyleLbl="revTx" presStyleIdx="3" presStyleCnt="5"/>
      <dgm:spPr/>
    </dgm:pt>
    <dgm:pt modelId="{40DAE4D8-A29B-459F-B24C-04D6FAA2B10B}" type="pres">
      <dgm:prSet presAssocID="{98882A89-F9FE-480F-B4D1-AF962DD76192}" presName="vert1" presStyleCnt="0"/>
      <dgm:spPr/>
    </dgm:pt>
    <dgm:pt modelId="{94472376-7E9B-4F34-9E39-B4AE8C116916}" type="pres">
      <dgm:prSet presAssocID="{1AB526A1-C17E-4659-8ED7-88D6EDD4D7B5}" presName="thickLine" presStyleLbl="alignNode1" presStyleIdx="4" presStyleCnt="5"/>
      <dgm:spPr/>
    </dgm:pt>
    <dgm:pt modelId="{C0014709-5EA6-4A94-A867-B93A64B418C2}" type="pres">
      <dgm:prSet presAssocID="{1AB526A1-C17E-4659-8ED7-88D6EDD4D7B5}" presName="horz1" presStyleCnt="0"/>
      <dgm:spPr/>
    </dgm:pt>
    <dgm:pt modelId="{CA272107-34FB-43B1-B30E-F3206740784B}" type="pres">
      <dgm:prSet presAssocID="{1AB526A1-C17E-4659-8ED7-88D6EDD4D7B5}" presName="tx1" presStyleLbl="revTx" presStyleIdx="4" presStyleCnt="5"/>
      <dgm:spPr/>
    </dgm:pt>
    <dgm:pt modelId="{54DD3DEB-BBE9-424A-813C-7C829D2DD4EC}" type="pres">
      <dgm:prSet presAssocID="{1AB526A1-C17E-4659-8ED7-88D6EDD4D7B5}" presName="vert1" presStyleCnt="0"/>
      <dgm:spPr/>
    </dgm:pt>
  </dgm:ptLst>
  <dgm:cxnLst>
    <dgm:cxn modelId="{9C48610A-797E-455D-BB97-DD1005B0B699}" srcId="{8E6D4FAE-1539-4658-A936-1F5D45B144EA}" destId="{A8F7BD2E-CBF8-49D8-B408-44E4DF47989F}" srcOrd="1" destOrd="0" parTransId="{364198E9-6040-4C07-8DD8-9C39967EE49B}" sibTransId="{B93CFF90-E1B5-416C-A348-862EDEAA0C53}"/>
    <dgm:cxn modelId="{66D11C2F-7853-4E95-AF6D-EE474821B544}" srcId="{8E6D4FAE-1539-4658-A936-1F5D45B144EA}" destId="{1AB526A1-C17E-4659-8ED7-88D6EDD4D7B5}" srcOrd="4" destOrd="0" parTransId="{C390E95F-28FB-4479-B491-4D2E46DD98A6}" sibTransId="{5A265660-21DE-4B5C-9ABF-61C2E26358AB}"/>
    <dgm:cxn modelId="{A469E533-F29A-4E52-8DD7-656E109CAE73}" srcId="{8E6D4FAE-1539-4658-A936-1F5D45B144EA}" destId="{A1F48026-D7DC-4220-9CF8-1D743D701384}" srcOrd="0" destOrd="0" parTransId="{A5545CF4-EC8C-4E9F-937C-1CF4D8E546D6}" sibTransId="{E709D8A3-092D-45BF-99F7-B5168846062B}"/>
    <dgm:cxn modelId="{57D76541-1ED5-45EB-A667-E435E784749C}" type="presOf" srcId="{2164F1B1-74D3-4341-A582-2A4B5951F32C}" destId="{7EF056C4-D1A5-4BCF-AB89-392E464C3202}" srcOrd="0" destOrd="0" presId="urn:microsoft.com/office/officeart/2008/layout/LinedList"/>
    <dgm:cxn modelId="{80CA704C-28A7-4E28-A0D1-0AA795AC2B7B}" srcId="{8E6D4FAE-1539-4658-A936-1F5D45B144EA}" destId="{2164F1B1-74D3-4341-A582-2A4B5951F32C}" srcOrd="2" destOrd="0" parTransId="{8940C83D-8D69-41CB-AE09-DCFD1BD916AC}" sibTransId="{FC35E573-CD82-422E-8959-2C8AC21B461C}"/>
    <dgm:cxn modelId="{51A690A2-689F-4158-8AFE-3E9E554C6475}" srcId="{8E6D4FAE-1539-4658-A936-1F5D45B144EA}" destId="{98882A89-F9FE-480F-B4D1-AF962DD76192}" srcOrd="3" destOrd="0" parTransId="{DEBCC904-01A9-4C06-9BF7-720A233BBEB5}" sibTransId="{438DCB65-8C30-4F37-9BF4-84A2F939A598}"/>
    <dgm:cxn modelId="{D9C003BA-000A-41F4-A9BD-61CB377BA6EF}" type="presOf" srcId="{A1F48026-D7DC-4220-9CF8-1D743D701384}" destId="{F337D8D0-B797-491E-B079-24DC88294A1D}" srcOrd="0" destOrd="0" presId="urn:microsoft.com/office/officeart/2008/layout/LinedList"/>
    <dgm:cxn modelId="{2B7BF7CF-CD5D-46D8-AF00-D8E52927C888}" type="presOf" srcId="{1AB526A1-C17E-4659-8ED7-88D6EDD4D7B5}" destId="{CA272107-34FB-43B1-B30E-F3206740784B}" srcOrd="0" destOrd="0" presId="urn:microsoft.com/office/officeart/2008/layout/LinedList"/>
    <dgm:cxn modelId="{44AFA4DF-800E-4E3F-A1E6-7C6A51FDEC69}" type="presOf" srcId="{98882A89-F9FE-480F-B4D1-AF962DD76192}" destId="{503D313A-6307-45FD-B0F9-FE73F102038E}" srcOrd="0" destOrd="0" presId="urn:microsoft.com/office/officeart/2008/layout/LinedList"/>
    <dgm:cxn modelId="{0BC39BE5-741A-42B0-BE76-76F64D8E445F}" type="presOf" srcId="{A8F7BD2E-CBF8-49D8-B408-44E4DF47989F}" destId="{2D680501-D61D-4F78-9D30-1F0BAF7859D2}" srcOrd="0" destOrd="0" presId="urn:microsoft.com/office/officeart/2008/layout/LinedList"/>
    <dgm:cxn modelId="{2704FAE6-8D6F-40CE-92F6-687C4175207F}" type="presOf" srcId="{8E6D4FAE-1539-4658-A936-1F5D45B144EA}" destId="{58D00B6C-AE6B-4C79-A1F1-A763BEBBF478}" srcOrd="0" destOrd="0" presId="urn:microsoft.com/office/officeart/2008/layout/LinedList"/>
    <dgm:cxn modelId="{98AA8773-8017-47B9-83F0-CBA463E22204}" type="presParOf" srcId="{58D00B6C-AE6B-4C79-A1F1-A763BEBBF478}" destId="{54B34B66-A2AC-4117-AA7A-8294C725F05A}" srcOrd="0" destOrd="0" presId="urn:microsoft.com/office/officeart/2008/layout/LinedList"/>
    <dgm:cxn modelId="{E166B5FD-827B-40B7-AF94-5AA18B891FBA}" type="presParOf" srcId="{58D00B6C-AE6B-4C79-A1F1-A763BEBBF478}" destId="{0F5EE816-431C-4F24-805D-A2987A05885E}" srcOrd="1" destOrd="0" presId="urn:microsoft.com/office/officeart/2008/layout/LinedList"/>
    <dgm:cxn modelId="{54706ECC-CABB-48A6-9E96-AF3E9776F2B7}" type="presParOf" srcId="{0F5EE816-431C-4F24-805D-A2987A05885E}" destId="{F337D8D0-B797-491E-B079-24DC88294A1D}" srcOrd="0" destOrd="0" presId="urn:microsoft.com/office/officeart/2008/layout/LinedList"/>
    <dgm:cxn modelId="{7D38FFA7-B842-4192-8F6C-86E9C7AD2732}" type="presParOf" srcId="{0F5EE816-431C-4F24-805D-A2987A05885E}" destId="{4404AC49-B6A6-4010-A403-850C697DF8AF}" srcOrd="1" destOrd="0" presId="urn:microsoft.com/office/officeart/2008/layout/LinedList"/>
    <dgm:cxn modelId="{80FF1B8E-3E57-4F40-B1A5-69A885BA19C4}" type="presParOf" srcId="{58D00B6C-AE6B-4C79-A1F1-A763BEBBF478}" destId="{7972514F-C9D7-4546-843D-101F6A84FD19}" srcOrd="2" destOrd="0" presId="urn:microsoft.com/office/officeart/2008/layout/LinedList"/>
    <dgm:cxn modelId="{9EA87918-43CF-4E2F-9C48-F1BF2BE1EB71}" type="presParOf" srcId="{58D00B6C-AE6B-4C79-A1F1-A763BEBBF478}" destId="{67144B0C-3830-4765-8540-3F3E0B8F3546}" srcOrd="3" destOrd="0" presId="urn:microsoft.com/office/officeart/2008/layout/LinedList"/>
    <dgm:cxn modelId="{27D7B9EB-CD8D-4B08-BB2F-EA46AFB1DFF7}" type="presParOf" srcId="{67144B0C-3830-4765-8540-3F3E0B8F3546}" destId="{2D680501-D61D-4F78-9D30-1F0BAF7859D2}" srcOrd="0" destOrd="0" presId="urn:microsoft.com/office/officeart/2008/layout/LinedList"/>
    <dgm:cxn modelId="{92C3C620-FFAC-4A08-85A9-232AC8CA737A}" type="presParOf" srcId="{67144B0C-3830-4765-8540-3F3E0B8F3546}" destId="{2B1306C7-3769-462A-A21C-E6A359A1B2EF}" srcOrd="1" destOrd="0" presId="urn:microsoft.com/office/officeart/2008/layout/LinedList"/>
    <dgm:cxn modelId="{BCDDC553-5364-4BB4-B5B1-95A20D29E52A}" type="presParOf" srcId="{58D00B6C-AE6B-4C79-A1F1-A763BEBBF478}" destId="{06916AE2-A420-429D-B066-F6640F056E56}" srcOrd="4" destOrd="0" presId="urn:microsoft.com/office/officeart/2008/layout/LinedList"/>
    <dgm:cxn modelId="{0EA6AEC3-C6F3-47FB-8D72-5CC26DCF76DC}" type="presParOf" srcId="{58D00B6C-AE6B-4C79-A1F1-A763BEBBF478}" destId="{D619AD0B-3502-456F-B8F2-3E2D2267EB6D}" srcOrd="5" destOrd="0" presId="urn:microsoft.com/office/officeart/2008/layout/LinedList"/>
    <dgm:cxn modelId="{3EF30E16-0376-4D6E-90DA-19831490BBED}" type="presParOf" srcId="{D619AD0B-3502-456F-B8F2-3E2D2267EB6D}" destId="{7EF056C4-D1A5-4BCF-AB89-392E464C3202}" srcOrd="0" destOrd="0" presId="urn:microsoft.com/office/officeart/2008/layout/LinedList"/>
    <dgm:cxn modelId="{EBCB145C-B5A6-4C18-9E16-C8C855ED172C}" type="presParOf" srcId="{D619AD0B-3502-456F-B8F2-3E2D2267EB6D}" destId="{DED1412E-B76B-4BD2-8BF7-7D9E262FD836}" srcOrd="1" destOrd="0" presId="urn:microsoft.com/office/officeart/2008/layout/LinedList"/>
    <dgm:cxn modelId="{DEBADC3C-8F53-4BBA-8544-8821FAFD3845}" type="presParOf" srcId="{58D00B6C-AE6B-4C79-A1F1-A763BEBBF478}" destId="{58D520D7-82FF-4275-B56B-372EBF1C9508}" srcOrd="6" destOrd="0" presId="urn:microsoft.com/office/officeart/2008/layout/LinedList"/>
    <dgm:cxn modelId="{89C7F1D4-F0F7-4D21-A153-BFD739023D69}" type="presParOf" srcId="{58D00B6C-AE6B-4C79-A1F1-A763BEBBF478}" destId="{59DB7979-4041-4637-91DE-8DC1E68F34DD}" srcOrd="7" destOrd="0" presId="urn:microsoft.com/office/officeart/2008/layout/LinedList"/>
    <dgm:cxn modelId="{C87EF922-D372-486F-ABAD-52CA2795B8A2}" type="presParOf" srcId="{59DB7979-4041-4637-91DE-8DC1E68F34DD}" destId="{503D313A-6307-45FD-B0F9-FE73F102038E}" srcOrd="0" destOrd="0" presId="urn:microsoft.com/office/officeart/2008/layout/LinedList"/>
    <dgm:cxn modelId="{5C710265-88F1-468C-B8DF-AC2349926026}" type="presParOf" srcId="{59DB7979-4041-4637-91DE-8DC1E68F34DD}" destId="{40DAE4D8-A29B-459F-B24C-04D6FAA2B10B}" srcOrd="1" destOrd="0" presId="urn:microsoft.com/office/officeart/2008/layout/LinedList"/>
    <dgm:cxn modelId="{B7128B41-87AD-4B9D-B50A-FD8D7F634F3C}" type="presParOf" srcId="{58D00B6C-AE6B-4C79-A1F1-A763BEBBF478}" destId="{94472376-7E9B-4F34-9E39-B4AE8C116916}" srcOrd="8" destOrd="0" presId="urn:microsoft.com/office/officeart/2008/layout/LinedList"/>
    <dgm:cxn modelId="{93B7CFF4-45CE-4101-8AF9-A403837FD749}" type="presParOf" srcId="{58D00B6C-AE6B-4C79-A1F1-A763BEBBF478}" destId="{C0014709-5EA6-4A94-A867-B93A64B418C2}" srcOrd="9" destOrd="0" presId="urn:microsoft.com/office/officeart/2008/layout/LinedList"/>
    <dgm:cxn modelId="{25D17467-1300-4FD3-8511-BFE91ADA7CFA}" type="presParOf" srcId="{C0014709-5EA6-4A94-A867-B93A64B418C2}" destId="{CA272107-34FB-43B1-B30E-F3206740784B}" srcOrd="0" destOrd="0" presId="urn:microsoft.com/office/officeart/2008/layout/LinedList"/>
    <dgm:cxn modelId="{EEBD35EE-2FB8-4934-AFA9-0764A6594F88}" type="presParOf" srcId="{C0014709-5EA6-4A94-A867-B93A64B418C2}" destId="{54DD3DEB-BBE9-424A-813C-7C829D2DD4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9D75DE-674E-4459-81FC-8E97A6CAA1F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C0F54A1-023E-43D6-8618-52E058613120}">
      <dgm:prSet/>
      <dgm:spPr/>
      <dgm:t>
        <a:bodyPr/>
        <a:lstStyle/>
        <a:p>
          <a:r>
            <a:rPr lang="en-US"/>
            <a:t>Before any analysis, it is important to do preprocessing of the data</a:t>
          </a:r>
        </a:p>
      </dgm:t>
    </dgm:pt>
    <dgm:pt modelId="{50817B3F-BD6D-42B9-95CB-DA9D2B8D1260}" type="parTrans" cxnId="{A7C0D962-1250-4863-976F-DD45C6CF1EC8}">
      <dgm:prSet/>
      <dgm:spPr/>
      <dgm:t>
        <a:bodyPr/>
        <a:lstStyle/>
        <a:p>
          <a:endParaRPr lang="en-US"/>
        </a:p>
      </dgm:t>
    </dgm:pt>
    <dgm:pt modelId="{92FA5248-26BC-4427-9966-5E22EF92E3A7}" type="sibTrans" cxnId="{A7C0D962-1250-4863-976F-DD45C6CF1EC8}">
      <dgm:prSet/>
      <dgm:spPr/>
      <dgm:t>
        <a:bodyPr/>
        <a:lstStyle/>
        <a:p>
          <a:endParaRPr lang="en-US"/>
        </a:p>
      </dgm:t>
    </dgm:pt>
    <dgm:pt modelId="{D1C283F9-BC66-45CE-BAC9-07DA3DFEE0C0}">
      <dgm:prSet/>
      <dgm:spPr/>
      <dgm:t>
        <a:bodyPr/>
        <a:lstStyle/>
        <a:p>
          <a:r>
            <a:rPr lang="en-US"/>
            <a:t>This includes cleaning and EDA, it tedious and long process but very crucial as it affects the results.</a:t>
          </a:r>
        </a:p>
      </dgm:t>
    </dgm:pt>
    <dgm:pt modelId="{7A49F09E-22B8-4121-9839-18721F042D05}" type="parTrans" cxnId="{639BE06D-41CE-48CC-B806-FA1C8A865C4F}">
      <dgm:prSet/>
      <dgm:spPr/>
      <dgm:t>
        <a:bodyPr/>
        <a:lstStyle/>
        <a:p>
          <a:endParaRPr lang="en-US"/>
        </a:p>
      </dgm:t>
    </dgm:pt>
    <dgm:pt modelId="{9E23DEFE-B970-4C46-B880-4D59CF91C269}" type="sibTrans" cxnId="{639BE06D-41CE-48CC-B806-FA1C8A865C4F}">
      <dgm:prSet/>
      <dgm:spPr/>
      <dgm:t>
        <a:bodyPr/>
        <a:lstStyle/>
        <a:p>
          <a:endParaRPr lang="en-US"/>
        </a:p>
      </dgm:t>
    </dgm:pt>
    <dgm:pt modelId="{6A003A37-4516-4066-BD66-14BA675F84CE}">
      <dgm:prSet/>
      <dgm:spPr/>
      <dgm:t>
        <a:bodyPr/>
        <a:lstStyle/>
        <a:p>
          <a:r>
            <a:rPr lang="en-US"/>
            <a:t>The data in csv file was not separate in different columns, so when loading in Jupyter notebook, first thing was to separate and create dataframe.</a:t>
          </a:r>
        </a:p>
      </dgm:t>
    </dgm:pt>
    <dgm:pt modelId="{7B915637-4624-496C-B284-D9136040909A}" type="parTrans" cxnId="{4C20FEA5-A582-4ADF-85AD-18A384ED2157}">
      <dgm:prSet/>
      <dgm:spPr/>
      <dgm:t>
        <a:bodyPr/>
        <a:lstStyle/>
        <a:p>
          <a:endParaRPr lang="en-US"/>
        </a:p>
      </dgm:t>
    </dgm:pt>
    <dgm:pt modelId="{420E2DCF-AD5E-4389-BB23-E8F81026E913}" type="sibTrans" cxnId="{4C20FEA5-A582-4ADF-85AD-18A384ED2157}">
      <dgm:prSet/>
      <dgm:spPr/>
      <dgm:t>
        <a:bodyPr/>
        <a:lstStyle/>
        <a:p>
          <a:endParaRPr lang="en-US"/>
        </a:p>
      </dgm:t>
    </dgm:pt>
    <dgm:pt modelId="{3E7EDAC3-6A8F-4D3D-9635-710934534FE5}">
      <dgm:prSet/>
      <dgm:spPr/>
      <dgm:t>
        <a:bodyPr/>
        <a:lstStyle/>
        <a:p>
          <a:r>
            <a:rPr lang="en-US"/>
            <a:t>Then we remove the duplicate values and drop the null values.</a:t>
          </a:r>
        </a:p>
      </dgm:t>
    </dgm:pt>
    <dgm:pt modelId="{A0F5F743-D41D-413A-A471-B7F20284CB7C}" type="parTrans" cxnId="{C222CD9B-D16A-4771-ABAA-59D49C794C8F}">
      <dgm:prSet/>
      <dgm:spPr/>
      <dgm:t>
        <a:bodyPr/>
        <a:lstStyle/>
        <a:p>
          <a:endParaRPr lang="en-US"/>
        </a:p>
      </dgm:t>
    </dgm:pt>
    <dgm:pt modelId="{3468E02A-339E-4847-8D82-A4C2CB45D1F2}" type="sibTrans" cxnId="{C222CD9B-D16A-4771-ABAA-59D49C794C8F}">
      <dgm:prSet/>
      <dgm:spPr/>
      <dgm:t>
        <a:bodyPr/>
        <a:lstStyle/>
        <a:p>
          <a:endParaRPr lang="en-US"/>
        </a:p>
      </dgm:t>
    </dgm:pt>
    <dgm:pt modelId="{F9AF4DF0-5A95-44DF-9BBA-1B9D88D1F627}">
      <dgm:prSet/>
      <dgm:spPr/>
      <dgm:t>
        <a:bodyPr/>
        <a:lstStyle/>
        <a:p>
          <a:r>
            <a:rPr lang="en-US"/>
            <a:t>Dates are changed to individual year, month and day.</a:t>
          </a:r>
        </a:p>
      </dgm:t>
    </dgm:pt>
    <dgm:pt modelId="{32C8AAEF-41D9-4AB8-B01A-A00DB0306BEA}" type="parTrans" cxnId="{C0DC9C4A-5C64-4798-99B0-8CFBF36B0D50}">
      <dgm:prSet/>
      <dgm:spPr/>
      <dgm:t>
        <a:bodyPr/>
        <a:lstStyle/>
        <a:p>
          <a:endParaRPr lang="en-US"/>
        </a:p>
      </dgm:t>
    </dgm:pt>
    <dgm:pt modelId="{F5E9784C-6AAA-4076-859F-5C5DC5AED31D}" type="sibTrans" cxnId="{C0DC9C4A-5C64-4798-99B0-8CFBF36B0D50}">
      <dgm:prSet/>
      <dgm:spPr/>
      <dgm:t>
        <a:bodyPr/>
        <a:lstStyle/>
        <a:p>
          <a:endParaRPr lang="en-US"/>
        </a:p>
      </dgm:t>
    </dgm:pt>
    <dgm:pt modelId="{035371E7-0E33-42BF-B7F0-EE68E9797B72}">
      <dgm:prSet/>
      <dgm:spPr/>
      <dgm:t>
        <a:bodyPr/>
        <a:lstStyle/>
        <a:p>
          <a:r>
            <a:rPr lang="en-US"/>
            <a:t>Outliers are detected and removed using the inter quartile range.</a:t>
          </a:r>
        </a:p>
      </dgm:t>
    </dgm:pt>
    <dgm:pt modelId="{A423543A-6E49-4484-87F6-FA27AB1FE6D7}" type="parTrans" cxnId="{AF375412-C61C-4D5F-88EB-720F8D4126C0}">
      <dgm:prSet/>
      <dgm:spPr/>
      <dgm:t>
        <a:bodyPr/>
        <a:lstStyle/>
        <a:p>
          <a:endParaRPr lang="en-US"/>
        </a:p>
      </dgm:t>
    </dgm:pt>
    <dgm:pt modelId="{392BB655-5582-46B1-A7F6-36765C77A929}" type="sibTrans" cxnId="{AF375412-C61C-4D5F-88EB-720F8D4126C0}">
      <dgm:prSet/>
      <dgm:spPr/>
      <dgm:t>
        <a:bodyPr/>
        <a:lstStyle/>
        <a:p>
          <a:endParaRPr lang="en-US"/>
        </a:p>
      </dgm:t>
    </dgm:pt>
    <dgm:pt modelId="{CDD447AB-A827-48A4-B89C-0F40C8C47D80}">
      <dgm:prSet/>
      <dgm:spPr/>
      <dgm:t>
        <a:bodyPr/>
        <a:lstStyle/>
        <a:p>
          <a:r>
            <a:rPr lang="en-US"/>
            <a:t>As there are some columns with character values, we use label encoding to convert them to numbers.</a:t>
          </a:r>
        </a:p>
      </dgm:t>
    </dgm:pt>
    <dgm:pt modelId="{32776576-51B2-4493-B017-A1CC638E0CDE}" type="parTrans" cxnId="{C8091099-782E-411A-9570-284BCC2C0C64}">
      <dgm:prSet/>
      <dgm:spPr/>
      <dgm:t>
        <a:bodyPr/>
        <a:lstStyle/>
        <a:p>
          <a:endParaRPr lang="en-US"/>
        </a:p>
      </dgm:t>
    </dgm:pt>
    <dgm:pt modelId="{42FCBE65-0D5C-467A-83CA-CD95F7339A51}" type="sibTrans" cxnId="{C8091099-782E-411A-9570-284BCC2C0C64}">
      <dgm:prSet/>
      <dgm:spPr/>
      <dgm:t>
        <a:bodyPr/>
        <a:lstStyle/>
        <a:p>
          <a:endParaRPr lang="en-US"/>
        </a:p>
      </dgm:t>
    </dgm:pt>
    <dgm:pt modelId="{09C346A5-5C58-4B94-9FDC-818139B0067A}" type="pres">
      <dgm:prSet presAssocID="{1A9D75DE-674E-4459-81FC-8E97A6CAA1F5}" presName="linear" presStyleCnt="0">
        <dgm:presLayoutVars>
          <dgm:animLvl val="lvl"/>
          <dgm:resizeHandles val="exact"/>
        </dgm:presLayoutVars>
      </dgm:prSet>
      <dgm:spPr/>
    </dgm:pt>
    <dgm:pt modelId="{B10281B4-0FF0-4255-BD16-622401C119F8}" type="pres">
      <dgm:prSet presAssocID="{3C0F54A1-023E-43D6-8618-52E058613120}" presName="parentText" presStyleLbl="node1" presStyleIdx="0" presStyleCnt="7">
        <dgm:presLayoutVars>
          <dgm:chMax val="0"/>
          <dgm:bulletEnabled val="1"/>
        </dgm:presLayoutVars>
      </dgm:prSet>
      <dgm:spPr/>
    </dgm:pt>
    <dgm:pt modelId="{F90EE918-AC3A-4FC4-8986-C287141149E9}" type="pres">
      <dgm:prSet presAssocID="{92FA5248-26BC-4427-9966-5E22EF92E3A7}" presName="spacer" presStyleCnt="0"/>
      <dgm:spPr/>
    </dgm:pt>
    <dgm:pt modelId="{65FBF0DC-73DD-4288-947D-28053D106B3C}" type="pres">
      <dgm:prSet presAssocID="{D1C283F9-BC66-45CE-BAC9-07DA3DFEE0C0}" presName="parentText" presStyleLbl="node1" presStyleIdx="1" presStyleCnt="7">
        <dgm:presLayoutVars>
          <dgm:chMax val="0"/>
          <dgm:bulletEnabled val="1"/>
        </dgm:presLayoutVars>
      </dgm:prSet>
      <dgm:spPr/>
    </dgm:pt>
    <dgm:pt modelId="{108DE9CB-C73F-4474-A10B-9C658337187C}" type="pres">
      <dgm:prSet presAssocID="{9E23DEFE-B970-4C46-B880-4D59CF91C269}" presName="spacer" presStyleCnt="0"/>
      <dgm:spPr/>
    </dgm:pt>
    <dgm:pt modelId="{F94BB013-EF8C-4557-AD51-2249AE9804D2}" type="pres">
      <dgm:prSet presAssocID="{6A003A37-4516-4066-BD66-14BA675F84CE}" presName="parentText" presStyleLbl="node1" presStyleIdx="2" presStyleCnt="7">
        <dgm:presLayoutVars>
          <dgm:chMax val="0"/>
          <dgm:bulletEnabled val="1"/>
        </dgm:presLayoutVars>
      </dgm:prSet>
      <dgm:spPr/>
    </dgm:pt>
    <dgm:pt modelId="{13DCF3A2-6985-49E9-AAC7-565ECDB6FADF}" type="pres">
      <dgm:prSet presAssocID="{420E2DCF-AD5E-4389-BB23-E8F81026E913}" presName="spacer" presStyleCnt="0"/>
      <dgm:spPr/>
    </dgm:pt>
    <dgm:pt modelId="{C77A6089-365C-4035-A5F1-107A5786EE4B}" type="pres">
      <dgm:prSet presAssocID="{3E7EDAC3-6A8F-4D3D-9635-710934534FE5}" presName="parentText" presStyleLbl="node1" presStyleIdx="3" presStyleCnt="7">
        <dgm:presLayoutVars>
          <dgm:chMax val="0"/>
          <dgm:bulletEnabled val="1"/>
        </dgm:presLayoutVars>
      </dgm:prSet>
      <dgm:spPr/>
    </dgm:pt>
    <dgm:pt modelId="{3346ADF8-03C7-4F8F-89B5-5E17DF2FD048}" type="pres">
      <dgm:prSet presAssocID="{3468E02A-339E-4847-8D82-A4C2CB45D1F2}" presName="spacer" presStyleCnt="0"/>
      <dgm:spPr/>
    </dgm:pt>
    <dgm:pt modelId="{9C854EBD-EE8C-4F16-9773-9A8F06123380}" type="pres">
      <dgm:prSet presAssocID="{F9AF4DF0-5A95-44DF-9BBA-1B9D88D1F627}" presName="parentText" presStyleLbl="node1" presStyleIdx="4" presStyleCnt="7">
        <dgm:presLayoutVars>
          <dgm:chMax val="0"/>
          <dgm:bulletEnabled val="1"/>
        </dgm:presLayoutVars>
      </dgm:prSet>
      <dgm:spPr/>
    </dgm:pt>
    <dgm:pt modelId="{3CDEB13B-B43C-43D2-A798-3344CBDE9EE4}" type="pres">
      <dgm:prSet presAssocID="{F5E9784C-6AAA-4076-859F-5C5DC5AED31D}" presName="spacer" presStyleCnt="0"/>
      <dgm:spPr/>
    </dgm:pt>
    <dgm:pt modelId="{2A30ED8E-761B-4794-B601-4E0BDD6E3789}" type="pres">
      <dgm:prSet presAssocID="{035371E7-0E33-42BF-B7F0-EE68E9797B72}" presName="parentText" presStyleLbl="node1" presStyleIdx="5" presStyleCnt="7">
        <dgm:presLayoutVars>
          <dgm:chMax val="0"/>
          <dgm:bulletEnabled val="1"/>
        </dgm:presLayoutVars>
      </dgm:prSet>
      <dgm:spPr/>
    </dgm:pt>
    <dgm:pt modelId="{D493A887-C03B-4BEF-81CC-2898D2F2CFA7}" type="pres">
      <dgm:prSet presAssocID="{392BB655-5582-46B1-A7F6-36765C77A929}" presName="spacer" presStyleCnt="0"/>
      <dgm:spPr/>
    </dgm:pt>
    <dgm:pt modelId="{6C43CAD6-5ED9-4D4E-9966-A693A1421EE3}" type="pres">
      <dgm:prSet presAssocID="{CDD447AB-A827-48A4-B89C-0F40C8C47D80}" presName="parentText" presStyleLbl="node1" presStyleIdx="6" presStyleCnt="7">
        <dgm:presLayoutVars>
          <dgm:chMax val="0"/>
          <dgm:bulletEnabled val="1"/>
        </dgm:presLayoutVars>
      </dgm:prSet>
      <dgm:spPr/>
    </dgm:pt>
  </dgm:ptLst>
  <dgm:cxnLst>
    <dgm:cxn modelId="{AF375412-C61C-4D5F-88EB-720F8D4126C0}" srcId="{1A9D75DE-674E-4459-81FC-8E97A6CAA1F5}" destId="{035371E7-0E33-42BF-B7F0-EE68E9797B72}" srcOrd="5" destOrd="0" parTransId="{A423543A-6E49-4484-87F6-FA27AB1FE6D7}" sibTransId="{392BB655-5582-46B1-A7F6-36765C77A929}"/>
    <dgm:cxn modelId="{A7C0D962-1250-4863-976F-DD45C6CF1EC8}" srcId="{1A9D75DE-674E-4459-81FC-8E97A6CAA1F5}" destId="{3C0F54A1-023E-43D6-8618-52E058613120}" srcOrd="0" destOrd="0" parTransId="{50817B3F-BD6D-42B9-95CB-DA9D2B8D1260}" sibTransId="{92FA5248-26BC-4427-9966-5E22EF92E3A7}"/>
    <dgm:cxn modelId="{D267836A-26ED-4173-BA35-7967E1A8543D}" type="presOf" srcId="{6A003A37-4516-4066-BD66-14BA675F84CE}" destId="{F94BB013-EF8C-4557-AD51-2249AE9804D2}" srcOrd="0" destOrd="0" presId="urn:microsoft.com/office/officeart/2005/8/layout/vList2"/>
    <dgm:cxn modelId="{C0DC9C4A-5C64-4798-99B0-8CFBF36B0D50}" srcId="{1A9D75DE-674E-4459-81FC-8E97A6CAA1F5}" destId="{F9AF4DF0-5A95-44DF-9BBA-1B9D88D1F627}" srcOrd="4" destOrd="0" parTransId="{32C8AAEF-41D9-4AB8-B01A-A00DB0306BEA}" sibTransId="{F5E9784C-6AAA-4076-859F-5C5DC5AED31D}"/>
    <dgm:cxn modelId="{639BE06D-41CE-48CC-B806-FA1C8A865C4F}" srcId="{1A9D75DE-674E-4459-81FC-8E97A6CAA1F5}" destId="{D1C283F9-BC66-45CE-BAC9-07DA3DFEE0C0}" srcOrd="1" destOrd="0" parTransId="{7A49F09E-22B8-4121-9839-18721F042D05}" sibTransId="{9E23DEFE-B970-4C46-B880-4D59CF91C269}"/>
    <dgm:cxn modelId="{0C396F77-9A42-4CDF-8592-0BC70840E0D1}" type="presOf" srcId="{F9AF4DF0-5A95-44DF-9BBA-1B9D88D1F627}" destId="{9C854EBD-EE8C-4F16-9773-9A8F06123380}" srcOrd="0" destOrd="0" presId="urn:microsoft.com/office/officeart/2005/8/layout/vList2"/>
    <dgm:cxn modelId="{9A81E992-F449-4C32-975D-E20870D3F70F}" type="presOf" srcId="{D1C283F9-BC66-45CE-BAC9-07DA3DFEE0C0}" destId="{65FBF0DC-73DD-4288-947D-28053D106B3C}" srcOrd="0" destOrd="0" presId="urn:microsoft.com/office/officeart/2005/8/layout/vList2"/>
    <dgm:cxn modelId="{1C2A8B93-336D-4482-BB31-31C7B2869D54}" type="presOf" srcId="{1A9D75DE-674E-4459-81FC-8E97A6CAA1F5}" destId="{09C346A5-5C58-4B94-9FDC-818139B0067A}" srcOrd="0" destOrd="0" presId="urn:microsoft.com/office/officeart/2005/8/layout/vList2"/>
    <dgm:cxn modelId="{C8091099-782E-411A-9570-284BCC2C0C64}" srcId="{1A9D75DE-674E-4459-81FC-8E97A6CAA1F5}" destId="{CDD447AB-A827-48A4-B89C-0F40C8C47D80}" srcOrd="6" destOrd="0" parTransId="{32776576-51B2-4493-B017-A1CC638E0CDE}" sibTransId="{42FCBE65-0D5C-467A-83CA-CD95F7339A51}"/>
    <dgm:cxn modelId="{C222CD9B-D16A-4771-ABAA-59D49C794C8F}" srcId="{1A9D75DE-674E-4459-81FC-8E97A6CAA1F5}" destId="{3E7EDAC3-6A8F-4D3D-9635-710934534FE5}" srcOrd="3" destOrd="0" parTransId="{A0F5F743-D41D-413A-A471-B7F20284CB7C}" sibTransId="{3468E02A-339E-4847-8D82-A4C2CB45D1F2}"/>
    <dgm:cxn modelId="{4C20FEA5-A582-4ADF-85AD-18A384ED2157}" srcId="{1A9D75DE-674E-4459-81FC-8E97A6CAA1F5}" destId="{6A003A37-4516-4066-BD66-14BA675F84CE}" srcOrd="2" destOrd="0" parTransId="{7B915637-4624-496C-B284-D9136040909A}" sibTransId="{420E2DCF-AD5E-4389-BB23-E8F81026E913}"/>
    <dgm:cxn modelId="{77FB22C0-CB62-48B8-A24B-E3C3DA778A7F}" type="presOf" srcId="{3E7EDAC3-6A8F-4D3D-9635-710934534FE5}" destId="{C77A6089-365C-4035-A5F1-107A5786EE4B}" srcOrd="0" destOrd="0" presId="urn:microsoft.com/office/officeart/2005/8/layout/vList2"/>
    <dgm:cxn modelId="{3DEDE7C3-90FD-44AF-868E-07B0412F4C2A}" type="presOf" srcId="{035371E7-0E33-42BF-B7F0-EE68E9797B72}" destId="{2A30ED8E-761B-4794-B601-4E0BDD6E3789}" srcOrd="0" destOrd="0" presId="urn:microsoft.com/office/officeart/2005/8/layout/vList2"/>
    <dgm:cxn modelId="{7BFC60E8-540D-47B8-9ECC-423EDD81D99F}" type="presOf" srcId="{3C0F54A1-023E-43D6-8618-52E058613120}" destId="{B10281B4-0FF0-4255-BD16-622401C119F8}" srcOrd="0" destOrd="0" presId="urn:microsoft.com/office/officeart/2005/8/layout/vList2"/>
    <dgm:cxn modelId="{54BC50F7-19BE-411B-9876-B67CAEA8CB72}" type="presOf" srcId="{CDD447AB-A827-48A4-B89C-0F40C8C47D80}" destId="{6C43CAD6-5ED9-4D4E-9966-A693A1421EE3}" srcOrd="0" destOrd="0" presId="urn:microsoft.com/office/officeart/2005/8/layout/vList2"/>
    <dgm:cxn modelId="{FD118DF9-AC6F-4106-A2FD-DFE8648C79CD}" type="presParOf" srcId="{09C346A5-5C58-4B94-9FDC-818139B0067A}" destId="{B10281B4-0FF0-4255-BD16-622401C119F8}" srcOrd="0" destOrd="0" presId="urn:microsoft.com/office/officeart/2005/8/layout/vList2"/>
    <dgm:cxn modelId="{5A59AA07-FF2E-4741-B280-743F0538C5F7}" type="presParOf" srcId="{09C346A5-5C58-4B94-9FDC-818139B0067A}" destId="{F90EE918-AC3A-4FC4-8986-C287141149E9}" srcOrd="1" destOrd="0" presId="urn:microsoft.com/office/officeart/2005/8/layout/vList2"/>
    <dgm:cxn modelId="{55C1FBEB-8063-440A-AB2D-816F223A1C39}" type="presParOf" srcId="{09C346A5-5C58-4B94-9FDC-818139B0067A}" destId="{65FBF0DC-73DD-4288-947D-28053D106B3C}" srcOrd="2" destOrd="0" presId="urn:microsoft.com/office/officeart/2005/8/layout/vList2"/>
    <dgm:cxn modelId="{EB8674B3-1478-432D-8138-FA5AE897C4F2}" type="presParOf" srcId="{09C346A5-5C58-4B94-9FDC-818139B0067A}" destId="{108DE9CB-C73F-4474-A10B-9C658337187C}" srcOrd="3" destOrd="0" presId="urn:microsoft.com/office/officeart/2005/8/layout/vList2"/>
    <dgm:cxn modelId="{6CDAC64A-2294-4DD0-A32B-F5B5BAD79941}" type="presParOf" srcId="{09C346A5-5C58-4B94-9FDC-818139B0067A}" destId="{F94BB013-EF8C-4557-AD51-2249AE9804D2}" srcOrd="4" destOrd="0" presId="urn:microsoft.com/office/officeart/2005/8/layout/vList2"/>
    <dgm:cxn modelId="{65FD0B42-1CEF-48C7-9F6D-6725631B3C0C}" type="presParOf" srcId="{09C346A5-5C58-4B94-9FDC-818139B0067A}" destId="{13DCF3A2-6985-49E9-AAC7-565ECDB6FADF}" srcOrd="5" destOrd="0" presId="urn:microsoft.com/office/officeart/2005/8/layout/vList2"/>
    <dgm:cxn modelId="{CA190367-C3B6-4D99-977F-FDCB0D49A883}" type="presParOf" srcId="{09C346A5-5C58-4B94-9FDC-818139B0067A}" destId="{C77A6089-365C-4035-A5F1-107A5786EE4B}" srcOrd="6" destOrd="0" presId="urn:microsoft.com/office/officeart/2005/8/layout/vList2"/>
    <dgm:cxn modelId="{9003CAA4-86F8-47FE-8B39-3C8579A408F6}" type="presParOf" srcId="{09C346A5-5C58-4B94-9FDC-818139B0067A}" destId="{3346ADF8-03C7-4F8F-89B5-5E17DF2FD048}" srcOrd="7" destOrd="0" presId="urn:microsoft.com/office/officeart/2005/8/layout/vList2"/>
    <dgm:cxn modelId="{013FFD3A-12D0-4313-AECC-3F61CF21ECA9}" type="presParOf" srcId="{09C346A5-5C58-4B94-9FDC-818139B0067A}" destId="{9C854EBD-EE8C-4F16-9773-9A8F06123380}" srcOrd="8" destOrd="0" presId="urn:microsoft.com/office/officeart/2005/8/layout/vList2"/>
    <dgm:cxn modelId="{FCCB1687-86E3-46EF-BE64-18F2271755C4}" type="presParOf" srcId="{09C346A5-5C58-4B94-9FDC-818139B0067A}" destId="{3CDEB13B-B43C-43D2-A798-3344CBDE9EE4}" srcOrd="9" destOrd="0" presId="urn:microsoft.com/office/officeart/2005/8/layout/vList2"/>
    <dgm:cxn modelId="{C7AD1AC7-5BCA-4649-9980-23AF982EE596}" type="presParOf" srcId="{09C346A5-5C58-4B94-9FDC-818139B0067A}" destId="{2A30ED8E-761B-4794-B601-4E0BDD6E3789}" srcOrd="10" destOrd="0" presId="urn:microsoft.com/office/officeart/2005/8/layout/vList2"/>
    <dgm:cxn modelId="{161AD802-2B92-4135-ADB5-DF614AFA1F60}" type="presParOf" srcId="{09C346A5-5C58-4B94-9FDC-818139B0067A}" destId="{D493A887-C03B-4BEF-81CC-2898D2F2CFA7}" srcOrd="11" destOrd="0" presId="urn:microsoft.com/office/officeart/2005/8/layout/vList2"/>
    <dgm:cxn modelId="{CF9F081C-7BAB-45D4-A248-CA11782FCA73}" type="presParOf" srcId="{09C346A5-5C58-4B94-9FDC-818139B0067A}" destId="{6C43CAD6-5ED9-4D4E-9966-A693A1421EE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4F8CD1-9156-4C0A-899A-9CE23C97067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1121DA0-3E26-4765-AA1D-3A1ABDEB5746}">
      <dgm:prSet/>
      <dgm:spPr/>
      <dgm:t>
        <a:bodyPr/>
        <a:lstStyle/>
        <a:p>
          <a:r>
            <a:rPr lang="en-US"/>
            <a:t>Exploratory Data Analysis or EDA is about extracting useful information from data.</a:t>
          </a:r>
        </a:p>
      </dgm:t>
    </dgm:pt>
    <dgm:pt modelId="{D1BE33E7-A527-48C5-85C6-0DD8511C7E71}" type="parTrans" cxnId="{93F17AEA-EDA3-4955-A7D1-51E6D6CF9706}">
      <dgm:prSet/>
      <dgm:spPr/>
      <dgm:t>
        <a:bodyPr/>
        <a:lstStyle/>
        <a:p>
          <a:endParaRPr lang="en-US"/>
        </a:p>
      </dgm:t>
    </dgm:pt>
    <dgm:pt modelId="{1A0A682B-9786-4F1D-BE04-01E28350FCE9}" type="sibTrans" cxnId="{93F17AEA-EDA3-4955-A7D1-51E6D6CF9706}">
      <dgm:prSet/>
      <dgm:spPr/>
      <dgm:t>
        <a:bodyPr/>
        <a:lstStyle/>
        <a:p>
          <a:endParaRPr lang="en-US"/>
        </a:p>
      </dgm:t>
    </dgm:pt>
    <dgm:pt modelId="{24303492-2D92-4323-8F53-87DFEF7FBFB7}">
      <dgm:prSet/>
      <dgm:spPr/>
      <dgm:t>
        <a:bodyPr/>
        <a:lstStyle/>
        <a:p>
          <a:r>
            <a:rPr lang="en-US"/>
            <a:t>By using describe command, we get all statistical values like mean, median, mode, etc.</a:t>
          </a:r>
        </a:p>
      </dgm:t>
    </dgm:pt>
    <dgm:pt modelId="{B193D16D-B283-4D75-98F9-50614A79FB28}" type="parTrans" cxnId="{59AB7191-124C-42F9-A8F6-35AAEB4EA91E}">
      <dgm:prSet/>
      <dgm:spPr/>
      <dgm:t>
        <a:bodyPr/>
        <a:lstStyle/>
        <a:p>
          <a:endParaRPr lang="en-US"/>
        </a:p>
      </dgm:t>
    </dgm:pt>
    <dgm:pt modelId="{04EE09BB-142C-4CDE-9CB0-09968AD95B4E}" type="sibTrans" cxnId="{59AB7191-124C-42F9-A8F6-35AAEB4EA91E}">
      <dgm:prSet/>
      <dgm:spPr/>
      <dgm:t>
        <a:bodyPr/>
        <a:lstStyle/>
        <a:p>
          <a:endParaRPr lang="en-US"/>
        </a:p>
      </dgm:t>
    </dgm:pt>
    <dgm:pt modelId="{70D036EF-05F2-4377-9AD4-60560D1FBECC}">
      <dgm:prSet/>
      <dgm:spPr/>
      <dgm:t>
        <a:bodyPr/>
        <a:lstStyle/>
        <a:p>
          <a:r>
            <a:rPr lang="en-US"/>
            <a:t>Relation between target variable and different attributes are shown by plots.</a:t>
          </a:r>
        </a:p>
      </dgm:t>
    </dgm:pt>
    <dgm:pt modelId="{2C1828C8-89BC-48A8-B0BE-91BE60A93FA3}" type="parTrans" cxnId="{229D309B-7B05-41A8-9990-A2FC7B58BEE7}">
      <dgm:prSet/>
      <dgm:spPr/>
      <dgm:t>
        <a:bodyPr/>
        <a:lstStyle/>
        <a:p>
          <a:endParaRPr lang="en-US"/>
        </a:p>
      </dgm:t>
    </dgm:pt>
    <dgm:pt modelId="{00AD6878-CD91-403D-9102-CAC77342DBFB}" type="sibTrans" cxnId="{229D309B-7B05-41A8-9990-A2FC7B58BEE7}">
      <dgm:prSet/>
      <dgm:spPr/>
      <dgm:t>
        <a:bodyPr/>
        <a:lstStyle/>
        <a:p>
          <a:endParaRPr lang="en-US"/>
        </a:p>
      </dgm:t>
    </dgm:pt>
    <dgm:pt modelId="{FCD09BA6-038A-4348-871E-7568D2A9E693}">
      <dgm:prSet/>
      <dgm:spPr/>
      <dgm:t>
        <a:bodyPr/>
        <a:lstStyle/>
        <a:p>
          <a:r>
            <a:rPr lang="en-US"/>
            <a:t>The overall pattern of data can be seen</a:t>
          </a:r>
        </a:p>
      </dgm:t>
    </dgm:pt>
    <dgm:pt modelId="{504636E5-1EFE-4E80-A916-1507FC67F51F}" type="parTrans" cxnId="{787C3CC4-9729-4D2D-805D-FD7F862E5963}">
      <dgm:prSet/>
      <dgm:spPr/>
      <dgm:t>
        <a:bodyPr/>
        <a:lstStyle/>
        <a:p>
          <a:endParaRPr lang="en-US"/>
        </a:p>
      </dgm:t>
    </dgm:pt>
    <dgm:pt modelId="{D14910B2-D036-4D51-8C57-690811778017}" type="sibTrans" cxnId="{787C3CC4-9729-4D2D-805D-FD7F862E5963}">
      <dgm:prSet/>
      <dgm:spPr/>
      <dgm:t>
        <a:bodyPr/>
        <a:lstStyle/>
        <a:p>
          <a:endParaRPr lang="en-US"/>
        </a:p>
      </dgm:t>
    </dgm:pt>
    <dgm:pt modelId="{3695503A-B08F-49D3-B219-48A016C93AC3}" type="pres">
      <dgm:prSet presAssocID="{404F8CD1-9156-4C0A-899A-9CE23C970676}" presName="linear" presStyleCnt="0">
        <dgm:presLayoutVars>
          <dgm:animLvl val="lvl"/>
          <dgm:resizeHandles val="exact"/>
        </dgm:presLayoutVars>
      </dgm:prSet>
      <dgm:spPr/>
    </dgm:pt>
    <dgm:pt modelId="{9E2CCD1D-7F5C-4187-9E4E-9045028A8C25}" type="pres">
      <dgm:prSet presAssocID="{B1121DA0-3E26-4765-AA1D-3A1ABDEB5746}" presName="parentText" presStyleLbl="node1" presStyleIdx="0" presStyleCnt="4">
        <dgm:presLayoutVars>
          <dgm:chMax val="0"/>
          <dgm:bulletEnabled val="1"/>
        </dgm:presLayoutVars>
      </dgm:prSet>
      <dgm:spPr/>
    </dgm:pt>
    <dgm:pt modelId="{8C9E41F2-DB14-48AD-AFED-C7E9DBBF8B00}" type="pres">
      <dgm:prSet presAssocID="{1A0A682B-9786-4F1D-BE04-01E28350FCE9}" presName="spacer" presStyleCnt="0"/>
      <dgm:spPr/>
    </dgm:pt>
    <dgm:pt modelId="{2FDCA93D-896C-42B3-A909-4814C48BC0DA}" type="pres">
      <dgm:prSet presAssocID="{24303492-2D92-4323-8F53-87DFEF7FBFB7}" presName="parentText" presStyleLbl="node1" presStyleIdx="1" presStyleCnt="4">
        <dgm:presLayoutVars>
          <dgm:chMax val="0"/>
          <dgm:bulletEnabled val="1"/>
        </dgm:presLayoutVars>
      </dgm:prSet>
      <dgm:spPr/>
    </dgm:pt>
    <dgm:pt modelId="{0101506A-83C2-41EA-836E-52A902F48A2D}" type="pres">
      <dgm:prSet presAssocID="{04EE09BB-142C-4CDE-9CB0-09968AD95B4E}" presName="spacer" presStyleCnt="0"/>
      <dgm:spPr/>
    </dgm:pt>
    <dgm:pt modelId="{98A05BA9-24D0-433F-ACB8-8B0AAA1DC134}" type="pres">
      <dgm:prSet presAssocID="{70D036EF-05F2-4377-9AD4-60560D1FBECC}" presName="parentText" presStyleLbl="node1" presStyleIdx="2" presStyleCnt="4">
        <dgm:presLayoutVars>
          <dgm:chMax val="0"/>
          <dgm:bulletEnabled val="1"/>
        </dgm:presLayoutVars>
      </dgm:prSet>
      <dgm:spPr/>
    </dgm:pt>
    <dgm:pt modelId="{8699A9EE-AEF5-4AD1-8427-DC6509ECCA2A}" type="pres">
      <dgm:prSet presAssocID="{00AD6878-CD91-403D-9102-CAC77342DBFB}" presName="spacer" presStyleCnt="0"/>
      <dgm:spPr/>
    </dgm:pt>
    <dgm:pt modelId="{1DA76A00-3DAD-4078-B942-90BC8E2D33EF}" type="pres">
      <dgm:prSet presAssocID="{FCD09BA6-038A-4348-871E-7568D2A9E693}" presName="parentText" presStyleLbl="node1" presStyleIdx="3" presStyleCnt="4">
        <dgm:presLayoutVars>
          <dgm:chMax val="0"/>
          <dgm:bulletEnabled val="1"/>
        </dgm:presLayoutVars>
      </dgm:prSet>
      <dgm:spPr/>
    </dgm:pt>
  </dgm:ptLst>
  <dgm:cxnLst>
    <dgm:cxn modelId="{A217178A-8DA5-4702-B74F-202986829DC5}" type="presOf" srcId="{24303492-2D92-4323-8F53-87DFEF7FBFB7}" destId="{2FDCA93D-896C-42B3-A909-4814C48BC0DA}" srcOrd="0" destOrd="0" presId="urn:microsoft.com/office/officeart/2005/8/layout/vList2"/>
    <dgm:cxn modelId="{59AB7191-124C-42F9-A8F6-35AAEB4EA91E}" srcId="{404F8CD1-9156-4C0A-899A-9CE23C970676}" destId="{24303492-2D92-4323-8F53-87DFEF7FBFB7}" srcOrd="1" destOrd="0" parTransId="{B193D16D-B283-4D75-98F9-50614A79FB28}" sibTransId="{04EE09BB-142C-4CDE-9CB0-09968AD95B4E}"/>
    <dgm:cxn modelId="{C0A6E695-EEDC-4FA6-906A-F4A999D08551}" type="presOf" srcId="{B1121DA0-3E26-4765-AA1D-3A1ABDEB5746}" destId="{9E2CCD1D-7F5C-4187-9E4E-9045028A8C25}" srcOrd="0" destOrd="0" presId="urn:microsoft.com/office/officeart/2005/8/layout/vList2"/>
    <dgm:cxn modelId="{229D309B-7B05-41A8-9990-A2FC7B58BEE7}" srcId="{404F8CD1-9156-4C0A-899A-9CE23C970676}" destId="{70D036EF-05F2-4377-9AD4-60560D1FBECC}" srcOrd="2" destOrd="0" parTransId="{2C1828C8-89BC-48A8-B0BE-91BE60A93FA3}" sibTransId="{00AD6878-CD91-403D-9102-CAC77342DBFB}"/>
    <dgm:cxn modelId="{4D7B1DA8-9155-4AE5-AB03-F09EAAA2F066}" type="presOf" srcId="{FCD09BA6-038A-4348-871E-7568D2A9E693}" destId="{1DA76A00-3DAD-4078-B942-90BC8E2D33EF}" srcOrd="0" destOrd="0" presId="urn:microsoft.com/office/officeart/2005/8/layout/vList2"/>
    <dgm:cxn modelId="{787C3CC4-9729-4D2D-805D-FD7F862E5963}" srcId="{404F8CD1-9156-4C0A-899A-9CE23C970676}" destId="{FCD09BA6-038A-4348-871E-7568D2A9E693}" srcOrd="3" destOrd="0" parTransId="{504636E5-1EFE-4E80-A916-1507FC67F51F}" sibTransId="{D14910B2-D036-4D51-8C57-690811778017}"/>
    <dgm:cxn modelId="{5DC861D0-BD65-460A-AFA4-A82FC64A7D97}" type="presOf" srcId="{70D036EF-05F2-4377-9AD4-60560D1FBECC}" destId="{98A05BA9-24D0-433F-ACB8-8B0AAA1DC134}" srcOrd="0" destOrd="0" presId="urn:microsoft.com/office/officeart/2005/8/layout/vList2"/>
    <dgm:cxn modelId="{93F17AEA-EDA3-4955-A7D1-51E6D6CF9706}" srcId="{404F8CD1-9156-4C0A-899A-9CE23C970676}" destId="{B1121DA0-3E26-4765-AA1D-3A1ABDEB5746}" srcOrd="0" destOrd="0" parTransId="{D1BE33E7-A527-48C5-85C6-0DD8511C7E71}" sibTransId="{1A0A682B-9786-4F1D-BE04-01E28350FCE9}"/>
    <dgm:cxn modelId="{133CEFF0-B8D2-4D4F-AE3A-28B1D2420D3E}" type="presOf" srcId="{404F8CD1-9156-4C0A-899A-9CE23C970676}" destId="{3695503A-B08F-49D3-B219-48A016C93AC3}" srcOrd="0" destOrd="0" presId="urn:microsoft.com/office/officeart/2005/8/layout/vList2"/>
    <dgm:cxn modelId="{6458392D-2B43-4BFF-8B56-E6DCC4D76650}" type="presParOf" srcId="{3695503A-B08F-49D3-B219-48A016C93AC3}" destId="{9E2CCD1D-7F5C-4187-9E4E-9045028A8C25}" srcOrd="0" destOrd="0" presId="urn:microsoft.com/office/officeart/2005/8/layout/vList2"/>
    <dgm:cxn modelId="{323A6D63-4D52-4444-A468-D8B7271A43AF}" type="presParOf" srcId="{3695503A-B08F-49D3-B219-48A016C93AC3}" destId="{8C9E41F2-DB14-48AD-AFED-C7E9DBBF8B00}" srcOrd="1" destOrd="0" presId="urn:microsoft.com/office/officeart/2005/8/layout/vList2"/>
    <dgm:cxn modelId="{C122EA67-A786-4EB7-A907-FCF7B95F6535}" type="presParOf" srcId="{3695503A-B08F-49D3-B219-48A016C93AC3}" destId="{2FDCA93D-896C-42B3-A909-4814C48BC0DA}" srcOrd="2" destOrd="0" presId="urn:microsoft.com/office/officeart/2005/8/layout/vList2"/>
    <dgm:cxn modelId="{75BE5BE1-6045-495D-B871-A2A3A612583D}" type="presParOf" srcId="{3695503A-B08F-49D3-B219-48A016C93AC3}" destId="{0101506A-83C2-41EA-836E-52A902F48A2D}" srcOrd="3" destOrd="0" presId="urn:microsoft.com/office/officeart/2005/8/layout/vList2"/>
    <dgm:cxn modelId="{554DE83C-3644-4DA7-BCB0-4F78022D080B}" type="presParOf" srcId="{3695503A-B08F-49D3-B219-48A016C93AC3}" destId="{98A05BA9-24D0-433F-ACB8-8B0AAA1DC134}" srcOrd="4" destOrd="0" presId="urn:microsoft.com/office/officeart/2005/8/layout/vList2"/>
    <dgm:cxn modelId="{851C90D4-3E28-4152-A2F2-58D9455C4CC5}" type="presParOf" srcId="{3695503A-B08F-49D3-B219-48A016C93AC3}" destId="{8699A9EE-AEF5-4AD1-8427-DC6509ECCA2A}" srcOrd="5" destOrd="0" presId="urn:microsoft.com/office/officeart/2005/8/layout/vList2"/>
    <dgm:cxn modelId="{C91A2910-41E3-4F3E-BC1F-42B4F3C85F3B}" type="presParOf" srcId="{3695503A-B08F-49D3-B219-48A016C93AC3}" destId="{1DA76A00-3DAD-4078-B942-90BC8E2D33E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EBDAE-B2CA-43CE-BCF5-1A7B251774BF}">
      <dsp:nvSpPr>
        <dsp:cNvPr id="0" name=""/>
        <dsp:cNvSpPr/>
      </dsp:nvSpPr>
      <dsp:spPr>
        <a:xfrm>
          <a:off x="0" y="105951"/>
          <a:ext cx="6666833" cy="100693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Banking is one of the important sector in finance as the major portion of monetary assets of people involve banking.</a:t>
          </a:r>
        </a:p>
      </dsp:txBody>
      <dsp:txXfrm>
        <a:off x="49154" y="155105"/>
        <a:ext cx="6568525" cy="908623"/>
      </dsp:txXfrm>
    </dsp:sp>
    <dsp:sp modelId="{07934B6E-DC65-4353-A8BC-D8C7655B574D}">
      <dsp:nvSpPr>
        <dsp:cNvPr id="0" name=""/>
        <dsp:cNvSpPr/>
      </dsp:nvSpPr>
      <dsp:spPr>
        <a:xfrm>
          <a:off x="0" y="1164723"/>
          <a:ext cx="6666833" cy="1006931"/>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has large amount of data as everyday new customers, companies, organizations open accounts be it savings or business or current.</a:t>
          </a:r>
        </a:p>
      </dsp:txBody>
      <dsp:txXfrm>
        <a:off x="49154" y="1213877"/>
        <a:ext cx="6568525" cy="908623"/>
      </dsp:txXfrm>
    </dsp:sp>
    <dsp:sp modelId="{84608A10-9D2A-453A-826F-5DD5CE71C6E4}">
      <dsp:nvSpPr>
        <dsp:cNvPr id="0" name=""/>
        <dsp:cNvSpPr/>
      </dsp:nvSpPr>
      <dsp:spPr>
        <a:xfrm>
          <a:off x="0" y="2223494"/>
          <a:ext cx="6666833" cy="100693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Bank data contains information about their users, clients like their balance, history, loan, etc.</a:t>
          </a:r>
        </a:p>
      </dsp:txBody>
      <dsp:txXfrm>
        <a:off x="49154" y="2272648"/>
        <a:ext cx="6568525" cy="908623"/>
      </dsp:txXfrm>
    </dsp:sp>
    <dsp:sp modelId="{DD1372B5-345F-48A2-BBAE-A0863D8DF526}">
      <dsp:nvSpPr>
        <dsp:cNvPr id="0" name=""/>
        <dsp:cNvSpPr/>
      </dsp:nvSpPr>
      <dsp:spPr>
        <a:xfrm>
          <a:off x="0" y="3282265"/>
          <a:ext cx="6666833" cy="1006931"/>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Such large amount of data needs to be analyzed for better performance and decision making for banks.</a:t>
          </a:r>
        </a:p>
      </dsp:txBody>
      <dsp:txXfrm>
        <a:off x="49154" y="3331419"/>
        <a:ext cx="6568525" cy="908623"/>
      </dsp:txXfrm>
    </dsp:sp>
    <dsp:sp modelId="{15A1E202-CB03-4C4B-9A22-9D0EFC2B469E}">
      <dsp:nvSpPr>
        <dsp:cNvPr id="0" name=""/>
        <dsp:cNvSpPr/>
      </dsp:nvSpPr>
      <dsp:spPr>
        <a:xfrm>
          <a:off x="0" y="4341036"/>
          <a:ext cx="6666833" cy="100693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Thus we use machine learning algorithms to do study and analyze and give results for banks to make decisions which optimize their profits.</a:t>
          </a:r>
        </a:p>
      </dsp:txBody>
      <dsp:txXfrm>
        <a:off x="49154" y="4390190"/>
        <a:ext cx="6568525" cy="908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39EEC-69E6-444F-9192-7877187FE1F5}">
      <dsp:nvSpPr>
        <dsp:cNvPr id="0" name=""/>
        <dsp:cNvSpPr/>
      </dsp:nvSpPr>
      <dsp:spPr>
        <a:xfrm>
          <a:off x="0" y="76195"/>
          <a:ext cx="6666833" cy="127570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Our Project is prediction analysis of Bank data</a:t>
          </a:r>
        </a:p>
      </dsp:txBody>
      <dsp:txXfrm>
        <a:off x="62275" y="138470"/>
        <a:ext cx="6542283" cy="1151152"/>
      </dsp:txXfrm>
    </dsp:sp>
    <dsp:sp modelId="{B42A1B3C-EE2A-4FCC-9A7F-A41D17CDCCA8}">
      <dsp:nvSpPr>
        <dsp:cNvPr id="0" name=""/>
        <dsp:cNvSpPr/>
      </dsp:nvSpPr>
      <dsp:spPr>
        <a:xfrm>
          <a:off x="0" y="1418137"/>
          <a:ext cx="6666833" cy="1275702"/>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Bank Marketing is a way to strategize and promote different schemes and benefits of the bank to customers and see which plans give them profit.</a:t>
          </a:r>
        </a:p>
      </dsp:txBody>
      <dsp:txXfrm>
        <a:off x="62275" y="1480412"/>
        <a:ext cx="6542283" cy="1151152"/>
      </dsp:txXfrm>
    </dsp:sp>
    <dsp:sp modelId="{2F7B4066-9DC1-4D94-A798-8FB227DB78CA}">
      <dsp:nvSpPr>
        <dsp:cNvPr id="0" name=""/>
        <dsp:cNvSpPr/>
      </dsp:nvSpPr>
      <dsp:spPr>
        <a:xfrm>
          <a:off x="0" y="2760080"/>
          <a:ext cx="6666833" cy="1275702"/>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Here our project’s goal is to understand how machine learning models can be used in Python Jupyter notebook.</a:t>
          </a:r>
        </a:p>
      </dsp:txBody>
      <dsp:txXfrm>
        <a:off x="62275" y="2822355"/>
        <a:ext cx="6542283" cy="1151152"/>
      </dsp:txXfrm>
    </dsp:sp>
    <dsp:sp modelId="{143C95B2-20D1-4D09-B4A7-3117CA0BE312}">
      <dsp:nvSpPr>
        <dsp:cNvPr id="0" name=""/>
        <dsp:cNvSpPr/>
      </dsp:nvSpPr>
      <dsp:spPr>
        <a:xfrm>
          <a:off x="0" y="4102022"/>
          <a:ext cx="6666833" cy="1275702"/>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study different tools of ML and perform prediction of Bank Marketing term deposit</a:t>
          </a:r>
        </a:p>
      </dsp:txBody>
      <dsp:txXfrm>
        <a:off x="62275" y="4164297"/>
        <a:ext cx="6542283" cy="1151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34B66-A2AC-4117-AA7A-8294C725F05A}">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337D8D0-B797-491E-B079-24DC88294A1D}">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Data is from UCI repository and its about Portuguese bank marketing strategy.</a:t>
          </a:r>
        </a:p>
      </dsp:txBody>
      <dsp:txXfrm>
        <a:off x="0" y="665"/>
        <a:ext cx="6666833" cy="1090517"/>
      </dsp:txXfrm>
    </dsp:sp>
    <dsp:sp modelId="{7972514F-C9D7-4546-843D-101F6A84FD19}">
      <dsp:nvSpPr>
        <dsp:cNvPr id="0" name=""/>
        <dsp:cNvSpPr/>
      </dsp:nvSpPr>
      <dsp:spPr>
        <a:xfrm>
          <a:off x="0" y="1091183"/>
          <a:ext cx="6666833"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680501-D61D-4F78-9D30-1F0BAF7859D2}">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It is a survey data and created by making calls to different customers</a:t>
          </a:r>
        </a:p>
      </dsp:txBody>
      <dsp:txXfrm>
        <a:off x="0" y="1091183"/>
        <a:ext cx="6666833" cy="1090517"/>
      </dsp:txXfrm>
    </dsp:sp>
    <dsp:sp modelId="{06916AE2-A420-429D-B066-F6640F056E56}">
      <dsp:nvSpPr>
        <dsp:cNvPr id="0" name=""/>
        <dsp:cNvSpPr/>
      </dsp:nvSpPr>
      <dsp:spPr>
        <a:xfrm>
          <a:off x="0" y="218170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F056C4-D1A5-4BCF-AB89-392E464C3202}">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Here, we have to predict whether a customer will buy the bank’s new term deposit or not</a:t>
          </a:r>
        </a:p>
      </dsp:txBody>
      <dsp:txXfrm>
        <a:off x="0" y="2181701"/>
        <a:ext cx="6666833" cy="1090517"/>
      </dsp:txXfrm>
    </dsp:sp>
    <dsp:sp modelId="{58D520D7-82FF-4275-B56B-372EBF1C9508}">
      <dsp:nvSpPr>
        <dsp:cNvPr id="0" name=""/>
        <dsp:cNvSpPr/>
      </dsp:nvSpPr>
      <dsp:spPr>
        <a:xfrm>
          <a:off x="0" y="3272218"/>
          <a:ext cx="6666833"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03D313A-6307-45FD-B0F9-FE73F102038E}">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dataset contains 45211 rows and 17 attributes. </a:t>
          </a:r>
        </a:p>
      </dsp:txBody>
      <dsp:txXfrm>
        <a:off x="0" y="3272218"/>
        <a:ext cx="6666833" cy="1090517"/>
      </dsp:txXfrm>
    </dsp:sp>
    <dsp:sp modelId="{94472376-7E9B-4F34-9E39-B4AE8C116916}">
      <dsp:nvSpPr>
        <dsp:cNvPr id="0" name=""/>
        <dsp:cNvSpPr/>
      </dsp:nvSpPr>
      <dsp:spPr>
        <a:xfrm>
          <a:off x="0" y="4362736"/>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272107-34FB-43B1-B30E-F3206740784B}">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columns include Age, Job, Marital status, loan, etc. and our target variable is labelled as “y” and it is binary variable with “yes” or “no” values.</a:t>
          </a:r>
        </a:p>
      </dsp:txBody>
      <dsp:txXfrm>
        <a:off x="0" y="4362736"/>
        <a:ext cx="6666833" cy="10905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281B4-0FF0-4255-BD16-622401C119F8}">
      <dsp:nvSpPr>
        <dsp:cNvPr id="0" name=""/>
        <dsp:cNvSpPr/>
      </dsp:nvSpPr>
      <dsp:spPr>
        <a:xfrm>
          <a:off x="0" y="364111"/>
          <a:ext cx="6666833" cy="63560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Before any analysis, it is important to do preprocessing of the data</a:t>
          </a:r>
        </a:p>
      </dsp:txBody>
      <dsp:txXfrm>
        <a:off x="31028" y="395139"/>
        <a:ext cx="6604777" cy="573546"/>
      </dsp:txXfrm>
    </dsp:sp>
    <dsp:sp modelId="{65FBF0DC-73DD-4288-947D-28053D106B3C}">
      <dsp:nvSpPr>
        <dsp:cNvPr id="0" name=""/>
        <dsp:cNvSpPr/>
      </dsp:nvSpPr>
      <dsp:spPr>
        <a:xfrm>
          <a:off x="0" y="1045793"/>
          <a:ext cx="6666833" cy="635602"/>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includes cleaning and EDA, it tedious and long process but very crucial as it affects the results.</a:t>
          </a:r>
        </a:p>
      </dsp:txBody>
      <dsp:txXfrm>
        <a:off x="31028" y="1076821"/>
        <a:ext cx="6604777" cy="573546"/>
      </dsp:txXfrm>
    </dsp:sp>
    <dsp:sp modelId="{F94BB013-EF8C-4557-AD51-2249AE9804D2}">
      <dsp:nvSpPr>
        <dsp:cNvPr id="0" name=""/>
        <dsp:cNvSpPr/>
      </dsp:nvSpPr>
      <dsp:spPr>
        <a:xfrm>
          <a:off x="0" y="1727476"/>
          <a:ext cx="6666833" cy="635602"/>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data in csv file was not separate in different columns, so when loading in Jupyter notebook, first thing was to separate and create dataframe.</a:t>
          </a:r>
        </a:p>
      </dsp:txBody>
      <dsp:txXfrm>
        <a:off x="31028" y="1758504"/>
        <a:ext cx="6604777" cy="573546"/>
      </dsp:txXfrm>
    </dsp:sp>
    <dsp:sp modelId="{C77A6089-365C-4035-A5F1-107A5786EE4B}">
      <dsp:nvSpPr>
        <dsp:cNvPr id="0" name=""/>
        <dsp:cNvSpPr/>
      </dsp:nvSpPr>
      <dsp:spPr>
        <a:xfrm>
          <a:off x="0" y="2409158"/>
          <a:ext cx="6666833" cy="635602"/>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remove the duplicate values and drop the null values.</a:t>
          </a:r>
        </a:p>
      </dsp:txBody>
      <dsp:txXfrm>
        <a:off x="31028" y="2440186"/>
        <a:ext cx="6604777" cy="573546"/>
      </dsp:txXfrm>
    </dsp:sp>
    <dsp:sp modelId="{9C854EBD-EE8C-4F16-9773-9A8F06123380}">
      <dsp:nvSpPr>
        <dsp:cNvPr id="0" name=""/>
        <dsp:cNvSpPr/>
      </dsp:nvSpPr>
      <dsp:spPr>
        <a:xfrm>
          <a:off x="0" y="3090841"/>
          <a:ext cx="6666833" cy="635602"/>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Dates are changed to individual year, month and day.</a:t>
          </a:r>
        </a:p>
      </dsp:txBody>
      <dsp:txXfrm>
        <a:off x="31028" y="3121869"/>
        <a:ext cx="6604777" cy="573546"/>
      </dsp:txXfrm>
    </dsp:sp>
    <dsp:sp modelId="{2A30ED8E-761B-4794-B601-4E0BDD6E3789}">
      <dsp:nvSpPr>
        <dsp:cNvPr id="0" name=""/>
        <dsp:cNvSpPr/>
      </dsp:nvSpPr>
      <dsp:spPr>
        <a:xfrm>
          <a:off x="0" y="3772523"/>
          <a:ext cx="6666833" cy="635602"/>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Outliers are detected and removed using the inter quartile range.</a:t>
          </a:r>
        </a:p>
      </dsp:txBody>
      <dsp:txXfrm>
        <a:off x="31028" y="3803551"/>
        <a:ext cx="6604777" cy="573546"/>
      </dsp:txXfrm>
    </dsp:sp>
    <dsp:sp modelId="{6C43CAD6-5ED9-4D4E-9966-A693A1421EE3}">
      <dsp:nvSpPr>
        <dsp:cNvPr id="0" name=""/>
        <dsp:cNvSpPr/>
      </dsp:nvSpPr>
      <dsp:spPr>
        <a:xfrm>
          <a:off x="0" y="4454206"/>
          <a:ext cx="6666833" cy="635602"/>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As there are some columns with character values, we use label encoding to convert them to numbers.</a:t>
          </a:r>
        </a:p>
      </dsp:txBody>
      <dsp:txXfrm>
        <a:off x="31028" y="4485234"/>
        <a:ext cx="6604777" cy="573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CCD1D-7F5C-4187-9E4E-9045028A8C25}">
      <dsp:nvSpPr>
        <dsp:cNvPr id="0" name=""/>
        <dsp:cNvSpPr/>
      </dsp:nvSpPr>
      <dsp:spPr>
        <a:xfrm>
          <a:off x="0" y="710128"/>
          <a:ext cx="7559504" cy="11536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Exploratory Data Analysis or EDA is about extracting useful information from data.</a:t>
          </a:r>
        </a:p>
      </dsp:txBody>
      <dsp:txXfrm>
        <a:off x="56315" y="766443"/>
        <a:ext cx="7446874" cy="1040990"/>
      </dsp:txXfrm>
    </dsp:sp>
    <dsp:sp modelId="{2FDCA93D-896C-42B3-A909-4814C48BC0DA}">
      <dsp:nvSpPr>
        <dsp:cNvPr id="0" name=""/>
        <dsp:cNvSpPr/>
      </dsp:nvSpPr>
      <dsp:spPr>
        <a:xfrm>
          <a:off x="0" y="1947268"/>
          <a:ext cx="7559504" cy="115362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By using describe command, we get all statistical values like mean, median, mode, etc.</a:t>
          </a:r>
        </a:p>
      </dsp:txBody>
      <dsp:txXfrm>
        <a:off x="56315" y="2003583"/>
        <a:ext cx="7446874" cy="1040990"/>
      </dsp:txXfrm>
    </dsp:sp>
    <dsp:sp modelId="{98A05BA9-24D0-433F-ACB8-8B0AAA1DC134}">
      <dsp:nvSpPr>
        <dsp:cNvPr id="0" name=""/>
        <dsp:cNvSpPr/>
      </dsp:nvSpPr>
      <dsp:spPr>
        <a:xfrm>
          <a:off x="0" y="3184408"/>
          <a:ext cx="7559504" cy="115362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Relation between target variable and different attributes are shown by plots.</a:t>
          </a:r>
        </a:p>
      </dsp:txBody>
      <dsp:txXfrm>
        <a:off x="56315" y="3240723"/>
        <a:ext cx="7446874" cy="1040990"/>
      </dsp:txXfrm>
    </dsp:sp>
    <dsp:sp modelId="{1DA76A00-3DAD-4078-B942-90BC8E2D33EF}">
      <dsp:nvSpPr>
        <dsp:cNvPr id="0" name=""/>
        <dsp:cNvSpPr/>
      </dsp:nvSpPr>
      <dsp:spPr>
        <a:xfrm>
          <a:off x="0" y="4421548"/>
          <a:ext cx="7559504" cy="11536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overall pattern of data can be seen</a:t>
          </a:r>
        </a:p>
      </dsp:txBody>
      <dsp:txXfrm>
        <a:off x="56315" y="4477863"/>
        <a:ext cx="7446874" cy="10409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0E782E-A273-4BBF-A528-B2EF22EF9D77}" type="datetimeFigureOut">
              <a:rPr lang="en-US" smtClean="0"/>
              <a:pPr/>
              <a:t>7/21/2023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18938-D7D7-4D93-B3AF-ECAF2D85B1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D194-8330-451B-A6BD-C8FA61F61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F7407-DB4F-4F41-B187-28CD781F3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D53952-C6F7-43F7-AF4A-A6398D8AF3E7}"/>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5" name="Footer Placeholder 4">
            <a:extLst>
              <a:ext uri="{FF2B5EF4-FFF2-40B4-BE49-F238E27FC236}">
                <a16:creationId xmlns:a16="http://schemas.microsoft.com/office/drawing/2014/main" id="{7BC890E7-915C-4C58-81EB-0ADD91212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02E15-3AF4-4979-A43C-86C55CCA4AF3}"/>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181157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D332-81C1-4E8F-99AD-CCD85D295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F93E79-378C-43EA-AE69-7CB6D5E5A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4085A-CA90-4C4B-B165-E7225A33B9AB}"/>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5" name="Footer Placeholder 4">
            <a:extLst>
              <a:ext uri="{FF2B5EF4-FFF2-40B4-BE49-F238E27FC236}">
                <a16:creationId xmlns:a16="http://schemas.microsoft.com/office/drawing/2014/main" id="{0000B062-D6B9-4CF6-BC03-7F42E3E54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D1CA2-DEA3-4BF7-A3F2-EC0DBCCBDE29}"/>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1383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CF71F-4BBB-459B-971E-C5E5D5FF05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428DB-AB43-49A8-A489-1ABB97582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4C315-F961-46CC-936A-36D07AB3BB54}"/>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5" name="Footer Placeholder 4">
            <a:extLst>
              <a:ext uri="{FF2B5EF4-FFF2-40B4-BE49-F238E27FC236}">
                <a16:creationId xmlns:a16="http://schemas.microsoft.com/office/drawing/2014/main" id="{0AABA02C-E3B8-46D8-A5CC-4FA78D07B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A54AB-D950-46C9-96FE-A9EE7A0F51B5}"/>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1419014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pPr/>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750" fill="hold"/>
                                            <p:tgtEl>
                                              <p:spTgt spid="13"/>
                                            </p:tgtEl>
                                            <p:attrNameLst>
                                              <p:attrName>ppt_x</p:attrName>
                                            </p:attrNameLst>
                                          </p:cBhvr>
                                          <p:tavLst>
                                            <p:tav tm="0">
                                              <p:val>
                                                <p:strVal val="#ppt_x"/>
                                              </p:val>
                                            </p:tav>
                                            <p:tav tm="100000">
                                              <p:val>
                                                <p:strVal val="#ppt_x"/>
                                              </p:val>
                                            </p:tav>
                                          </p:tavLst>
                                        </p:anim>
                                        <p:anim calcmode="lin" valueType="num">
                                          <p:cBhvr additive="base">
                                            <p:cTn id="21" dur="75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14:presetBounceEnd="32000">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4"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5"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750" fill="hold"/>
                                            <p:tgtEl>
                                              <p:spTgt spid="7"/>
                                            </p:tgtEl>
                                            <p:attrNameLst>
                                              <p:attrName>ppt_x</p:attrName>
                                            </p:attrNameLst>
                                          </p:cBhvr>
                                          <p:tavLst>
                                            <p:tav tm="0">
                                              <p:val>
                                                <p:strVal val="#ppt_x"/>
                                              </p:val>
                                            </p:tav>
                                            <p:tav tm="100000">
                                              <p:val>
                                                <p:strVal val="#ppt_x"/>
                                              </p:val>
                                            </p:tav>
                                          </p:tavLst>
                                        </p:anim>
                                        <p:anim calcmode="lin" valueType="num">
                                          <p:cBhvr additive="base">
                                            <p:cTn id="29" dur="75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ppt_x"/>
                                              </p:val>
                                            </p:tav>
                                            <p:tav tm="100000">
                                              <p:val>
                                                <p:strVal val="#ppt_x"/>
                                              </p:val>
                                            </p:tav>
                                          </p:tavLst>
                                        </p:anim>
                                        <p:anim calcmode="lin" valueType="num">
                                          <p:cBhvr additive="base">
                                            <p:cTn id="34" dur="75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1" fill="hold" grpId="0" nodeType="withEffect" p14:presetBounceEnd="32000">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14:bounceEnd="32000">
                                          <p:cBhvr additive="base">
                                            <p:cTn id="37"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38" dur="750" fill="hold"/>
                                            <p:tgtEl>
                                              <p:spTgt spid="19"/>
                                            </p:tgtEl>
                                            <p:attrNameLst>
                                              <p:attrName>ppt_y</p:attrName>
                                            </p:attrNameLst>
                                          </p:cBhvr>
                                          <p:tavLst>
                                            <p:tav tm="0">
                                              <p:val>
                                                <p:strVal val="0-#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750" fill="hold"/>
                                            <p:tgtEl>
                                              <p:spTgt spid="9"/>
                                            </p:tgtEl>
                                            <p:attrNameLst>
                                              <p:attrName>ppt_x</p:attrName>
                                            </p:attrNameLst>
                                          </p:cBhvr>
                                          <p:tavLst>
                                            <p:tav tm="0">
                                              <p:val>
                                                <p:strVal val="#ppt_x"/>
                                              </p:val>
                                            </p:tav>
                                            <p:tav tm="100000">
                                              <p:val>
                                                <p:strVal val="#ppt_x"/>
                                              </p:val>
                                            </p:tav>
                                          </p:tavLst>
                                        </p:anim>
                                        <p:anim calcmode="lin" valueType="num">
                                          <p:cBhvr additive="base">
                                            <p:cTn id="42" dur="750" fill="hold"/>
                                            <p:tgtEl>
                                              <p:spTgt spid="9"/>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4" decel="10000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750" fill="hold"/>
                                            <p:tgtEl>
                                              <p:spTgt spid="14"/>
                                            </p:tgtEl>
                                            <p:attrNameLst>
                                              <p:attrName>ppt_x</p:attrName>
                                            </p:attrNameLst>
                                          </p:cBhvr>
                                          <p:tavLst>
                                            <p:tav tm="0">
                                              <p:val>
                                                <p:strVal val="#ppt_x"/>
                                              </p:val>
                                            </p:tav>
                                            <p:tav tm="100000">
                                              <p:val>
                                                <p:strVal val="#ppt_x"/>
                                              </p:val>
                                            </p:tav>
                                          </p:tavLst>
                                        </p:anim>
                                        <p:anim calcmode="lin" valueType="num">
                                          <p:cBhvr additive="base">
                                            <p:cTn id="47" dur="75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1" fill="hold" grpId="0" nodeType="withEffect" p14:presetBounceEnd="32000">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14:bounceEnd="32000">
                                          <p:cBhvr additive="base">
                                            <p:cTn id="50"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1" dur="750" fill="hold"/>
                                            <p:tgtEl>
                                              <p:spTgt spid="20"/>
                                            </p:tgtEl>
                                            <p:attrNameLst>
                                              <p:attrName>ppt_y</p:attrName>
                                            </p:attrNameLst>
                                          </p:cBhvr>
                                          <p:tavLst>
                                            <p:tav tm="0">
                                              <p:val>
                                                <p:strVal val="0-#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750" fill="hold"/>
                                            <p:tgtEl>
                                              <p:spTgt spid="10"/>
                                            </p:tgtEl>
                                            <p:attrNameLst>
                                              <p:attrName>ppt_x</p:attrName>
                                            </p:attrNameLst>
                                          </p:cBhvr>
                                          <p:tavLst>
                                            <p:tav tm="0">
                                              <p:val>
                                                <p:strVal val="#ppt_x"/>
                                              </p:val>
                                            </p:tav>
                                            <p:tav tm="100000">
                                              <p:val>
                                                <p:strVal val="#ppt_x"/>
                                              </p:val>
                                            </p:tav>
                                          </p:tavLst>
                                        </p:anim>
                                        <p:anim calcmode="lin" valueType="num">
                                          <p:cBhvr additive="base">
                                            <p:cTn id="55" dur="75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3000"/>
                                </p:stCondLst>
                                <p:childTnLst>
                                  <p:par>
                                    <p:cTn id="57" presetID="2" presetClass="entr" presetSubtype="4" decel="10000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750" fill="hold"/>
                                            <p:tgtEl>
                                              <p:spTgt spid="15"/>
                                            </p:tgtEl>
                                            <p:attrNameLst>
                                              <p:attrName>ppt_x</p:attrName>
                                            </p:attrNameLst>
                                          </p:cBhvr>
                                          <p:tavLst>
                                            <p:tav tm="0">
                                              <p:val>
                                                <p:strVal val="#ppt_x"/>
                                              </p:val>
                                            </p:tav>
                                            <p:tav tm="100000">
                                              <p:val>
                                                <p:strVal val="#ppt_x"/>
                                              </p:val>
                                            </p:tav>
                                          </p:tavLst>
                                        </p:anim>
                                        <p:anim calcmode="lin" valueType="num">
                                          <p:cBhvr additive="base">
                                            <p:cTn id="60" dur="75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1" fill="hold" grpId="0" nodeType="withEffect" p14:presetBounceEnd="32000">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14:bounceEnd="32000">
                                          <p:cBhvr additive="base">
                                            <p:cTn id="63"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4" dur="750" fill="hold"/>
                                            <p:tgtEl>
                                              <p:spTgt spid="21"/>
                                            </p:tgtEl>
                                            <p:attrNameLst>
                                              <p:attrName>ppt_y</p:attrName>
                                            </p:attrNameLst>
                                          </p:cBhvr>
                                          <p:tavLst>
                                            <p:tav tm="0">
                                              <p:val>
                                                <p:strVal val="0-#ppt_h/2"/>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750" fill="hold"/>
                                            <p:tgtEl>
                                              <p:spTgt spid="11"/>
                                            </p:tgtEl>
                                            <p:attrNameLst>
                                              <p:attrName>ppt_x</p:attrName>
                                            </p:attrNameLst>
                                          </p:cBhvr>
                                          <p:tavLst>
                                            <p:tav tm="0">
                                              <p:val>
                                                <p:strVal val="#ppt_x"/>
                                              </p:val>
                                            </p:tav>
                                            <p:tav tm="100000">
                                              <p:val>
                                                <p:strVal val="#ppt_x"/>
                                              </p:val>
                                            </p:tav>
                                          </p:tavLst>
                                        </p:anim>
                                        <p:anim calcmode="lin" valueType="num">
                                          <p:cBhvr additive="base">
                                            <p:cTn id="68"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750" fill="hold"/>
                                            <p:tgtEl>
                                              <p:spTgt spid="13"/>
                                            </p:tgtEl>
                                            <p:attrNameLst>
                                              <p:attrName>ppt_x</p:attrName>
                                            </p:attrNameLst>
                                          </p:cBhvr>
                                          <p:tavLst>
                                            <p:tav tm="0">
                                              <p:val>
                                                <p:strVal val="#ppt_x"/>
                                              </p:val>
                                            </p:tav>
                                            <p:tav tm="100000">
                                              <p:val>
                                                <p:strVal val="#ppt_x"/>
                                              </p:val>
                                            </p:tav>
                                          </p:tavLst>
                                        </p:anim>
                                        <p:anim calcmode="lin" valueType="num">
                                          <p:cBhvr additive="base">
                                            <p:cTn id="21" dur="75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750" fill="hold"/>
                                            <p:tgtEl>
                                              <p:spTgt spid="7"/>
                                            </p:tgtEl>
                                            <p:attrNameLst>
                                              <p:attrName>ppt_x</p:attrName>
                                            </p:attrNameLst>
                                          </p:cBhvr>
                                          <p:tavLst>
                                            <p:tav tm="0">
                                              <p:val>
                                                <p:strVal val="#ppt_x"/>
                                              </p:val>
                                            </p:tav>
                                            <p:tav tm="100000">
                                              <p:val>
                                                <p:strVal val="#ppt_x"/>
                                              </p:val>
                                            </p:tav>
                                          </p:tavLst>
                                        </p:anim>
                                        <p:anim calcmode="lin" valueType="num">
                                          <p:cBhvr additive="base">
                                            <p:cTn id="29" dur="75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750" fill="hold"/>
                                            <p:tgtEl>
                                              <p:spTgt spid="16"/>
                                            </p:tgtEl>
                                            <p:attrNameLst>
                                              <p:attrName>ppt_x</p:attrName>
                                            </p:attrNameLst>
                                          </p:cBhvr>
                                          <p:tavLst>
                                            <p:tav tm="0">
                                              <p:val>
                                                <p:strVal val="#ppt_x"/>
                                              </p:val>
                                            </p:tav>
                                            <p:tav tm="100000">
                                              <p:val>
                                                <p:strVal val="#ppt_x"/>
                                              </p:val>
                                            </p:tav>
                                          </p:tavLst>
                                        </p:anim>
                                        <p:anim calcmode="lin" valueType="num">
                                          <p:cBhvr additive="base">
                                            <p:cTn id="34" dur="75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750" fill="hold"/>
                                            <p:tgtEl>
                                              <p:spTgt spid="19"/>
                                            </p:tgtEl>
                                            <p:attrNameLst>
                                              <p:attrName>ppt_x</p:attrName>
                                            </p:attrNameLst>
                                          </p:cBhvr>
                                          <p:tavLst>
                                            <p:tav tm="0">
                                              <p:val>
                                                <p:strVal val="#ppt_x"/>
                                              </p:val>
                                            </p:tav>
                                            <p:tav tm="100000">
                                              <p:val>
                                                <p:strVal val="#ppt_x"/>
                                              </p:val>
                                            </p:tav>
                                          </p:tavLst>
                                        </p:anim>
                                        <p:anim calcmode="lin" valueType="num">
                                          <p:cBhvr additive="base">
                                            <p:cTn id="38" dur="750" fill="hold"/>
                                            <p:tgtEl>
                                              <p:spTgt spid="19"/>
                                            </p:tgtEl>
                                            <p:attrNameLst>
                                              <p:attrName>ppt_y</p:attrName>
                                            </p:attrNameLst>
                                          </p:cBhvr>
                                          <p:tavLst>
                                            <p:tav tm="0">
                                              <p:val>
                                                <p:strVal val="0-#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750" fill="hold"/>
                                            <p:tgtEl>
                                              <p:spTgt spid="9"/>
                                            </p:tgtEl>
                                            <p:attrNameLst>
                                              <p:attrName>ppt_x</p:attrName>
                                            </p:attrNameLst>
                                          </p:cBhvr>
                                          <p:tavLst>
                                            <p:tav tm="0">
                                              <p:val>
                                                <p:strVal val="#ppt_x"/>
                                              </p:val>
                                            </p:tav>
                                            <p:tav tm="100000">
                                              <p:val>
                                                <p:strVal val="#ppt_x"/>
                                              </p:val>
                                            </p:tav>
                                          </p:tavLst>
                                        </p:anim>
                                        <p:anim calcmode="lin" valueType="num">
                                          <p:cBhvr additive="base">
                                            <p:cTn id="42" dur="750" fill="hold"/>
                                            <p:tgtEl>
                                              <p:spTgt spid="9"/>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4" decel="10000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750" fill="hold"/>
                                            <p:tgtEl>
                                              <p:spTgt spid="14"/>
                                            </p:tgtEl>
                                            <p:attrNameLst>
                                              <p:attrName>ppt_x</p:attrName>
                                            </p:attrNameLst>
                                          </p:cBhvr>
                                          <p:tavLst>
                                            <p:tav tm="0">
                                              <p:val>
                                                <p:strVal val="#ppt_x"/>
                                              </p:val>
                                            </p:tav>
                                            <p:tav tm="100000">
                                              <p:val>
                                                <p:strVal val="#ppt_x"/>
                                              </p:val>
                                            </p:tav>
                                          </p:tavLst>
                                        </p:anim>
                                        <p:anim calcmode="lin" valueType="num">
                                          <p:cBhvr additive="base">
                                            <p:cTn id="47" dur="75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750" fill="hold"/>
                                            <p:tgtEl>
                                              <p:spTgt spid="20"/>
                                            </p:tgtEl>
                                            <p:attrNameLst>
                                              <p:attrName>ppt_x</p:attrName>
                                            </p:attrNameLst>
                                          </p:cBhvr>
                                          <p:tavLst>
                                            <p:tav tm="0">
                                              <p:val>
                                                <p:strVal val="#ppt_x"/>
                                              </p:val>
                                            </p:tav>
                                            <p:tav tm="100000">
                                              <p:val>
                                                <p:strVal val="#ppt_x"/>
                                              </p:val>
                                            </p:tav>
                                          </p:tavLst>
                                        </p:anim>
                                        <p:anim calcmode="lin" valueType="num">
                                          <p:cBhvr additive="base">
                                            <p:cTn id="51" dur="750" fill="hold"/>
                                            <p:tgtEl>
                                              <p:spTgt spid="20"/>
                                            </p:tgtEl>
                                            <p:attrNameLst>
                                              <p:attrName>ppt_y</p:attrName>
                                            </p:attrNameLst>
                                          </p:cBhvr>
                                          <p:tavLst>
                                            <p:tav tm="0">
                                              <p:val>
                                                <p:strVal val="0-#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750" fill="hold"/>
                                            <p:tgtEl>
                                              <p:spTgt spid="10"/>
                                            </p:tgtEl>
                                            <p:attrNameLst>
                                              <p:attrName>ppt_x</p:attrName>
                                            </p:attrNameLst>
                                          </p:cBhvr>
                                          <p:tavLst>
                                            <p:tav tm="0">
                                              <p:val>
                                                <p:strVal val="#ppt_x"/>
                                              </p:val>
                                            </p:tav>
                                            <p:tav tm="100000">
                                              <p:val>
                                                <p:strVal val="#ppt_x"/>
                                              </p:val>
                                            </p:tav>
                                          </p:tavLst>
                                        </p:anim>
                                        <p:anim calcmode="lin" valueType="num">
                                          <p:cBhvr additive="base">
                                            <p:cTn id="55" dur="75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3000"/>
                                </p:stCondLst>
                                <p:childTnLst>
                                  <p:par>
                                    <p:cTn id="57" presetID="2" presetClass="entr" presetSubtype="4" decel="10000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750" fill="hold"/>
                                            <p:tgtEl>
                                              <p:spTgt spid="15"/>
                                            </p:tgtEl>
                                            <p:attrNameLst>
                                              <p:attrName>ppt_x</p:attrName>
                                            </p:attrNameLst>
                                          </p:cBhvr>
                                          <p:tavLst>
                                            <p:tav tm="0">
                                              <p:val>
                                                <p:strVal val="#ppt_x"/>
                                              </p:val>
                                            </p:tav>
                                            <p:tav tm="100000">
                                              <p:val>
                                                <p:strVal val="#ppt_x"/>
                                              </p:val>
                                            </p:tav>
                                          </p:tavLst>
                                        </p:anim>
                                        <p:anim calcmode="lin" valueType="num">
                                          <p:cBhvr additive="base">
                                            <p:cTn id="60" dur="75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750" fill="hold"/>
                                            <p:tgtEl>
                                              <p:spTgt spid="21"/>
                                            </p:tgtEl>
                                            <p:attrNameLst>
                                              <p:attrName>ppt_x</p:attrName>
                                            </p:attrNameLst>
                                          </p:cBhvr>
                                          <p:tavLst>
                                            <p:tav tm="0">
                                              <p:val>
                                                <p:strVal val="#ppt_x"/>
                                              </p:val>
                                            </p:tav>
                                            <p:tav tm="100000">
                                              <p:val>
                                                <p:strVal val="#ppt_x"/>
                                              </p:val>
                                            </p:tav>
                                          </p:tavLst>
                                        </p:anim>
                                        <p:anim calcmode="lin" valueType="num">
                                          <p:cBhvr additive="base">
                                            <p:cTn id="64" dur="750" fill="hold"/>
                                            <p:tgtEl>
                                              <p:spTgt spid="21"/>
                                            </p:tgtEl>
                                            <p:attrNameLst>
                                              <p:attrName>ppt_y</p:attrName>
                                            </p:attrNameLst>
                                          </p:cBhvr>
                                          <p:tavLst>
                                            <p:tav tm="0">
                                              <p:val>
                                                <p:strVal val="0-#ppt_h/2"/>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750" fill="hold"/>
                                            <p:tgtEl>
                                              <p:spTgt spid="11"/>
                                            </p:tgtEl>
                                            <p:attrNameLst>
                                              <p:attrName>ppt_x</p:attrName>
                                            </p:attrNameLst>
                                          </p:cBhvr>
                                          <p:tavLst>
                                            <p:tav tm="0">
                                              <p:val>
                                                <p:strVal val="#ppt_x"/>
                                              </p:val>
                                            </p:tav>
                                            <p:tav tm="100000">
                                              <p:val>
                                                <p:strVal val="#ppt_x"/>
                                              </p:val>
                                            </p:tav>
                                          </p:tavLst>
                                        </p:anim>
                                        <p:anim calcmode="lin" valueType="num">
                                          <p:cBhvr additive="base">
                                            <p:cTn id="68"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BF5B-1F56-4D1B-9292-409CFD0BC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8123E-5444-4C34-B502-0C36EF7A1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BA378-5A2E-4DD6-B626-BB0CABE54553}"/>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5" name="Footer Placeholder 4">
            <a:extLst>
              <a:ext uri="{FF2B5EF4-FFF2-40B4-BE49-F238E27FC236}">
                <a16:creationId xmlns:a16="http://schemas.microsoft.com/office/drawing/2014/main" id="{A6D07FD7-60FA-4692-99B8-A13AEB053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263B-1EC8-44EC-B227-C2ECBFEA8A0E}"/>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74378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D9D3-F2F9-44E0-A261-4AA46E121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B9EFF-D7AE-44C6-9447-03259BC629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04C0F0-9166-468F-A5CE-8B7E09B0E939}"/>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5" name="Footer Placeholder 4">
            <a:extLst>
              <a:ext uri="{FF2B5EF4-FFF2-40B4-BE49-F238E27FC236}">
                <a16:creationId xmlns:a16="http://schemas.microsoft.com/office/drawing/2014/main" id="{7A715920-A662-4FE9-9E26-EA4F2B31E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EA42F-652D-4E72-B0E4-7475E4DC1030}"/>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429478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49D7-CE04-44C6-BC21-843C4D610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01AC4-BA1B-4F1D-9E88-1F96C3B14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A1E6E-6CF5-4F0B-97C7-91D3D615D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D7B81-3576-414E-BA58-607497BB77FE}"/>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6" name="Footer Placeholder 5">
            <a:extLst>
              <a:ext uri="{FF2B5EF4-FFF2-40B4-BE49-F238E27FC236}">
                <a16:creationId xmlns:a16="http://schemas.microsoft.com/office/drawing/2014/main" id="{80CD478C-C537-4BDD-A913-FA69B30FD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0C577-BE2E-49FE-87E3-3A7AA76F773E}"/>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26862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B643-856F-494D-A232-FAEEE4BCA4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1EB982-22B5-4D25-B4A8-F60310068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362074-DEC6-4153-86B1-B9E7E4277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53921-2E08-439B-A349-20B058806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6E458-03D9-471F-9A20-1FA77A9E8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8E9EE6-ACD9-49B4-BD5F-AF73047B4638}"/>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8" name="Footer Placeholder 7">
            <a:extLst>
              <a:ext uri="{FF2B5EF4-FFF2-40B4-BE49-F238E27FC236}">
                <a16:creationId xmlns:a16="http://schemas.microsoft.com/office/drawing/2014/main" id="{25A5C3E1-73CD-404E-AFA1-A45693639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2F690-C08A-4BB5-BDBF-FEC944C0553F}"/>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339177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8BBE-10EC-468F-8C69-5CD6321FDF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C6FD7B-CBF7-4187-B3A8-C99FE6CC22A1}"/>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4" name="Footer Placeholder 3">
            <a:extLst>
              <a:ext uri="{FF2B5EF4-FFF2-40B4-BE49-F238E27FC236}">
                <a16:creationId xmlns:a16="http://schemas.microsoft.com/office/drawing/2014/main" id="{7855D741-A460-41F3-873D-E02692ED40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93F830-5771-4A3D-A56C-EDC67A27E005}"/>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327562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D8C704-BE5C-4ECD-B7F3-4691936BB40E}"/>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3" name="Footer Placeholder 2">
            <a:extLst>
              <a:ext uri="{FF2B5EF4-FFF2-40B4-BE49-F238E27FC236}">
                <a16:creationId xmlns:a16="http://schemas.microsoft.com/office/drawing/2014/main" id="{EAA0A7FF-6DBF-4903-9361-C40A7A97EF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9872CB-1877-4A36-BA15-D4BCA2E6FCF2}"/>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302396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4220-1BC8-410A-96BC-8EB2FA07D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98FA1-32EA-4264-A13D-5B98F5BC4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56955-00F4-4EA6-9237-E565A3F84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4ADDB-1700-4361-AC77-863BEAA3B5C7}"/>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6" name="Footer Placeholder 5">
            <a:extLst>
              <a:ext uri="{FF2B5EF4-FFF2-40B4-BE49-F238E27FC236}">
                <a16:creationId xmlns:a16="http://schemas.microsoft.com/office/drawing/2014/main" id="{1D6F0A9C-2B21-423B-8957-08C556F41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D29F7-723A-4006-81E4-1F9BB910289E}"/>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422657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7D5B-E97F-43CD-BEFA-6A3FDA313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8A59F9-5B8D-4640-82E2-0E1FE5FE7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B4E93-A669-497A-8D01-9F761F02C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037CB-0A44-46DA-98F7-E5EF6A232388}"/>
              </a:ext>
            </a:extLst>
          </p:cNvPr>
          <p:cNvSpPr>
            <a:spLocks noGrp="1"/>
          </p:cNvSpPr>
          <p:nvPr>
            <p:ph type="dt" sz="half" idx="10"/>
          </p:nvPr>
        </p:nvSpPr>
        <p:spPr/>
        <p:txBody>
          <a:bodyPr/>
          <a:lstStyle/>
          <a:p>
            <a:fld id="{4A8F877F-5783-4DB3-925D-0A0204FA2B9B}" type="datetimeFigureOut">
              <a:rPr lang="en-US" smtClean="0"/>
              <a:pPr/>
              <a:t>7/21/2023</a:t>
            </a:fld>
            <a:endParaRPr lang="en-US"/>
          </a:p>
        </p:txBody>
      </p:sp>
      <p:sp>
        <p:nvSpPr>
          <p:cNvPr id="6" name="Footer Placeholder 5">
            <a:extLst>
              <a:ext uri="{FF2B5EF4-FFF2-40B4-BE49-F238E27FC236}">
                <a16:creationId xmlns:a16="http://schemas.microsoft.com/office/drawing/2014/main" id="{6BA72456-8037-4462-BEFE-87A9C3D50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C48DE-FCE7-4818-97FE-7B00B00ADC01}"/>
              </a:ext>
            </a:extLst>
          </p:cNvPr>
          <p:cNvSpPr>
            <a:spLocks noGrp="1"/>
          </p:cNvSpPr>
          <p:nvPr>
            <p:ph type="sldNum" sz="quarter" idx="12"/>
          </p:nvPr>
        </p:nvSpPr>
        <p:spPr/>
        <p:txBody>
          <a:bodyPr/>
          <a:lstStyle/>
          <a:p>
            <a:fld id="{40DFC479-D37C-4D26-89C7-CA860A071605}" type="slidenum">
              <a:rPr lang="en-US" smtClean="0"/>
              <a:pPr/>
              <a:t>‹#›</a:t>
            </a:fld>
            <a:endParaRPr lang="en-US"/>
          </a:p>
        </p:txBody>
      </p:sp>
    </p:spTree>
    <p:extLst>
      <p:ext uri="{BB962C8B-B14F-4D97-AF65-F5344CB8AC3E}">
        <p14:creationId xmlns:p14="http://schemas.microsoft.com/office/powerpoint/2010/main" val="185590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010A8-0B1A-4A10-B053-98CEF66B8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EE961-3DE6-494B-A8CB-059EA50B1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B3E11-AE6E-4692-825E-94192B67B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F877F-5783-4DB3-925D-0A0204FA2B9B}" type="datetimeFigureOut">
              <a:rPr lang="en-US" smtClean="0"/>
              <a:pPr/>
              <a:t>7/21/2023</a:t>
            </a:fld>
            <a:endParaRPr lang="en-US"/>
          </a:p>
        </p:txBody>
      </p:sp>
      <p:sp>
        <p:nvSpPr>
          <p:cNvPr id="5" name="Footer Placeholder 4">
            <a:extLst>
              <a:ext uri="{FF2B5EF4-FFF2-40B4-BE49-F238E27FC236}">
                <a16:creationId xmlns:a16="http://schemas.microsoft.com/office/drawing/2014/main" id="{201A2FB3-9C55-4110-A50A-FC1054E96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C2CFA8-5766-4EF9-8270-B8F434FF4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FC479-D37C-4D26-89C7-CA860A071605}" type="slidenum">
              <a:rPr lang="en-US" smtClean="0"/>
              <a:pPr/>
              <a:t>‹#›</a:t>
            </a:fld>
            <a:endParaRPr lang="en-US"/>
          </a:p>
        </p:txBody>
      </p:sp>
    </p:spTree>
    <p:extLst>
      <p:ext uri="{BB962C8B-B14F-4D97-AF65-F5344CB8AC3E}">
        <p14:creationId xmlns:p14="http://schemas.microsoft.com/office/powerpoint/2010/main" val="3333799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19">
            <a:extLst>
              <a:ext uri="{FF2B5EF4-FFF2-40B4-BE49-F238E27FC236}">
                <a16:creationId xmlns:a16="http://schemas.microsoft.com/office/drawing/2014/main" id="{7C98284F-5777-4481-9BD3-DA1E0A8E0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21" name="Color">
              <a:extLst>
                <a:ext uri="{FF2B5EF4-FFF2-40B4-BE49-F238E27FC236}">
                  <a16:creationId xmlns:a16="http://schemas.microsoft.com/office/drawing/2014/main" id="{585BD32E-0004-4D05-9C9A-9113B963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a:extLst>
                <a:ext uri="{FF2B5EF4-FFF2-40B4-BE49-F238E27FC236}">
                  <a16:creationId xmlns:a16="http://schemas.microsoft.com/office/drawing/2014/main" id="{370AC55E-B89F-49FE-8E37-AF17698B7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6" descr="Bank">
            <a:extLst>
              <a:ext uri="{FF2B5EF4-FFF2-40B4-BE49-F238E27FC236}">
                <a16:creationId xmlns:a16="http://schemas.microsoft.com/office/drawing/2014/main" id="{F1A87FA1-2514-44F4-BE6E-762C23905F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3647" y="1058510"/>
            <a:ext cx="4730214" cy="4730214"/>
          </a:xfrm>
          <a:prstGeom prst="rect">
            <a:avLst/>
          </a:prstGeom>
        </p:spPr>
      </p:pic>
      <p:grpSp>
        <p:nvGrpSpPr>
          <p:cNvPr id="24" name="Group 23">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E364903-1264-4968-BE06-C9FF6F97114E}"/>
              </a:ext>
            </a:extLst>
          </p:cNvPr>
          <p:cNvSpPr>
            <a:spLocks noGrp="1"/>
          </p:cNvSpPr>
          <p:nvPr>
            <p:ph type="ctrTitle"/>
          </p:nvPr>
        </p:nvSpPr>
        <p:spPr>
          <a:xfrm>
            <a:off x="1012644" y="841664"/>
            <a:ext cx="5203990" cy="2782723"/>
          </a:xfrm>
        </p:spPr>
        <p:txBody>
          <a:bodyPr vert="horz" lIns="91440" tIns="45720" rIns="91440" bIns="45720" rtlCol="0" anchor="b">
            <a:normAutofit/>
          </a:bodyPr>
          <a:lstStyle/>
          <a:p>
            <a:pPr algn="l"/>
            <a:r>
              <a:rPr lang="en-US" sz="4800">
                <a:solidFill>
                  <a:schemeClr val="bg1"/>
                </a:solidFill>
              </a:rPr>
              <a:t>LENDING CLUB LOAN STATUS </a:t>
            </a:r>
            <a:r>
              <a:rPr lang="en-US" sz="4800" kern="1200">
                <a:solidFill>
                  <a:schemeClr val="bg1"/>
                </a:solidFill>
                <a:latin typeface="+mj-lt"/>
                <a:ea typeface="+mj-ea"/>
                <a:cs typeface="+mj-cs"/>
              </a:rPr>
              <a:t>PREDICTION</a:t>
            </a:r>
          </a:p>
        </p:txBody>
      </p:sp>
      <p:sp>
        <p:nvSpPr>
          <p:cNvPr id="3" name="Subtitle 2">
            <a:extLst>
              <a:ext uri="{FF2B5EF4-FFF2-40B4-BE49-F238E27FC236}">
                <a16:creationId xmlns:a16="http://schemas.microsoft.com/office/drawing/2014/main" id="{9776B9C3-836C-40D2-8719-ADA98F3871D2}"/>
              </a:ext>
            </a:extLst>
          </p:cNvPr>
          <p:cNvSpPr>
            <a:spLocks noGrp="1"/>
          </p:cNvSpPr>
          <p:nvPr>
            <p:ph type="subTitle" idx="1"/>
          </p:nvPr>
        </p:nvSpPr>
        <p:spPr>
          <a:xfrm>
            <a:off x="1012644" y="3764655"/>
            <a:ext cx="5203990" cy="2374078"/>
          </a:xfrm>
        </p:spPr>
        <p:txBody>
          <a:bodyPr vert="horz" lIns="91440" tIns="45720" rIns="91440" bIns="45720" rtlCol="0" anchor="t">
            <a:normAutofit/>
          </a:bodyPr>
          <a:lstStyle/>
          <a:p>
            <a:pPr indent="-228600" algn="l"/>
            <a:r>
              <a:rPr lang="en-US">
                <a:solidFill>
                  <a:schemeClr val="bg1"/>
                </a:solidFill>
              </a:rPr>
              <a:t>BY</a:t>
            </a:r>
          </a:p>
          <a:p>
            <a:pPr indent="-228600" algn="l">
              <a:buFont typeface="Arial" panose="020B0604020202020204" pitchFamily="34" charset="0"/>
              <a:buChar char="•"/>
            </a:pPr>
            <a:r>
              <a:rPr lang="en-US">
                <a:solidFill>
                  <a:schemeClr val="bg1"/>
                </a:solidFill>
              </a:rPr>
              <a:t>SAI KUMAR ALE</a:t>
            </a:r>
          </a:p>
        </p:txBody>
      </p:sp>
    </p:spTree>
    <p:extLst>
      <p:ext uri="{BB962C8B-B14F-4D97-AF65-F5344CB8AC3E}">
        <p14:creationId xmlns:p14="http://schemas.microsoft.com/office/powerpoint/2010/main" val="72102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B48B5C30-A4AB-4DDA-BE1D-81CD59DF46D6}"/>
              </a:ext>
            </a:extLst>
          </p:cNvPr>
          <p:cNvSpPr>
            <a:spLocks noGrp="1"/>
          </p:cNvSpPr>
          <p:nvPr>
            <p:ph type="title"/>
          </p:nvPr>
        </p:nvSpPr>
        <p:spPr>
          <a:xfrm>
            <a:off x="966952" y="1204108"/>
            <a:ext cx="2669406" cy="1781175"/>
          </a:xfrm>
        </p:spPr>
        <p:txBody>
          <a:bodyPr>
            <a:normAutofit fontScale="90000"/>
          </a:bodyPr>
          <a:lstStyle/>
          <a:p>
            <a:r>
              <a:rPr lang="en-US" sz="2700" b="1" dirty="0">
                <a:solidFill>
                  <a:srgbClr val="FFFFFF"/>
                </a:solidFill>
              </a:rPr>
              <a:t>Scatter Plot Between Age and Duration Based on the Subscription</a:t>
            </a:r>
          </a:p>
        </p:txBody>
      </p:sp>
      <p:sp>
        <p:nvSpPr>
          <p:cNvPr id="32" name="Content Placeholder 13">
            <a:extLst>
              <a:ext uri="{FF2B5EF4-FFF2-40B4-BE49-F238E27FC236}">
                <a16:creationId xmlns:a16="http://schemas.microsoft.com/office/drawing/2014/main" id="{B55142A9-C015-4206-9DBD-F6F93C2B9F4C}"/>
              </a:ext>
            </a:extLst>
          </p:cNvPr>
          <p:cNvSpPr>
            <a:spLocks noGrp="1"/>
          </p:cNvSpPr>
          <p:nvPr>
            <p:ph idx="1"/>
          </p:nvPr>
        </p:nvSpPr>
        <p:spPr>
          <a:xfrm>
            <a:off x="966951" y="3355130"/>
            <a:ext cx="2669407" cy="2427333"/>
          </a:xfrm>
        </p:spPr>
        <p:txBody>
          <a:bodyPr>
            <a:normAutofit/>
          </a:bodyPr>
          <a:lstStyle/>
          <a:p>
            <a:r>
              <a:rPr lang="en-IN" sz="1600" dirty="0"/>
              <a:t>From the graph we can see, the relation between the age and duration is not linear.</a:t>
            </a:r>
          </a:p>
          <a:p>
            <a:r>
              <a:rPr lang="en-IN" sz="1600" dirty="0"/>
              <a:t>The people who got subscribed for the term was dispersed all along the graph irrespective of the call duration.</a:t>
            </a:r>
            <a:endParaRPr lang="en-US" sz="1600" dirty="0"/>
          </a:p>
          <a:p>
            <a:endParaRPr lang="en-US" sz="1600" dirty="0"/>
          </a:p>
        </p:txBody>
      </p:sp>
      <p:pic>
        <p:nvPicPr>
          <p:cNvPr id="2" name="Picture 2"/>
          <p:cNvPicPr>
            <a:picLocks noChangeAspect="1" noChangeArrowheads="1"/>
          </p:cNvPicPr>
          <p:nvPr/>
        </p:nvPicPr>
        <p:blipFill>
          <a:blip r:embed="rId2" cstate="print"/>
          <a:srcRect/>
          <a:stretch>
            <a:fillRect/>
          </a:stretch>
        </p:blipFill>
        <p:spPr bwMode="auto">
          <a:xfrm>
            <a:off x="5266833" y="1255780"/>
            <a:ext cx="5233839" cy="4346530"/>
          </a:xfrm>
          <a:prstGeom prst="rect">
            <a:avLst/>
          </a:prstGeom>
          <a:noFill/>
          <a:ln w="9525">
            <a:noFill/>
            <a:miter lim="800000"/>
            <a:headEnd/>
            <a:tailEnd/>
          </a:ln>
          <a:effectLst/>
        </p:spPr>
      </p:pic>
    </p:spTree>
    <p:extLst>
      <p:ext uri="{BB962C8B-B14F-4D97-AF65-F5344CB8AC3E}">
        <p14:creationId xmlns:p14="http://schemas.microsoft.com/office/powerpoint/2010/main" val="69096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8BBF9839-F588-4881-A7D5-0E5B9904BA82}"/>
              </a:ext>
            </a:extLst>
          </p:cNvPr>
          <p:cNvSpPr>
            <a:spLocks noGrp="1"/>
          </p:cNvSpPr>
          <p:nvPr>
            <p:ph type="title"/>
          </p:nvPr>
        </p:nvSpPr>
        <p:spPr>
          <a:xfrm>
            <a:off x="966952" y="1204108"/>
            <a:ext cx="2922468" cy="1781175"/>
          </a:xfrm>
        </p:spPr>
        <p:txBody>
          <a:bodyPr>
            <a:normAutofit fontScale="90000"/>
          </a:bodyPr>
          <a:lstStyle/>
          <a:p>
            <a:r>
              <a:rPr lang="en-US" sz="3200" b="1" dirty="0">
                <a:solidFill>
                  <a:srgbClr val="FFFFFF"/>
                </a:solidFill>
              </a:rPr>
              <a:t>Bar Plot Between Housing loan , loan Based on the Target Variable</a:t>
            </a:r>
            <a:endParaRPr lang="en-US" sz="3200" dirty="0">
              <a:solidFill>
                <a:srgbClr val="FFFFFF"/>
              </a:solidFill>
            </a:endParaRPr>
          </a:p>
        </p:txBody>
      </p:sp>
      <p:sp>
        <p:nvSpPr>
          <p:cNvPr id="13" name="Content Placeholder 12">
            <a:extLst>
              <a:ext uri="{FF2B5EF4-FFF2-40B4-BE49-F238E27FC236}">
                <a16:creationId xmlns:a16="http://schemas.microsoft.com/office/drawing/2014/main" id="{C29B67AE-F821-4262-87A9-B321963F891F}"/>
              </a:ext>
            </a:extLst>
          </p:cNvPr>
          <p:cNvSpPr>
            <a:spLocks noGrp="1"/>
          </p:cNvSpPr>
          <p:nvPr>
            <p:ph idx="1"/>
          </p:nvPr>
        </p:nvSpPr>
        <p:spPr>
          <a:xfrm>
            <a:off x="966951" y="3355130"/>
            <a:ext cx="2669407" cy="2427333"/>
          </a:xfrm>
        </p:spPr>
        <p:txBody>
          <a:bodyPr>
            <a:normAutofit/>
          </a:bodyPr>
          <a:lstStyle/>
          <a:p>
            <a:r>
              <a:rPr lang="en-IN" sz="1600" dirty="0"/>
              <a:t>In the first graph there is no active loans and not interested to get term deposit.</a:t>
            </a:r>
          </a:p>
          <a:p>
            <a:r>
              <a:rPr lang="en-IN" sz="1600" dirty="0"/>
              <a:t>In second graph, some of the housing loans are active and they have subscribed for term deposit also. </a:t>
            </a:r>
            <a:endParaRPr lang="en-US" sz="1600" dirty="0"/>
          </a:p>
        </p:txBody>
      </p:sp>
      <p:pic>
        <p:nvPicPr>
          <p:cNvPr id="7170" name="Picture 2"/>
          <p:cNvPicPr>
            <a:picLocks noChangeAspect="1" noChangeArrowheads="1"/>
          </p:cNvPicPr>
          <p:nvPr/>
        </p:nvPicPr>
        <p:blipFill>
          <a:blip r:embed="rId2" cstate="print"/>
          <a:srcRect/>
          <a:stretch>
            <a:fillRect/>
          </a:stretch>
        </p:blipFill>
        <p:spPr bwMode="auto">
          <a:xfrm>
            <a:off x="5427014" y="238079"/>
            <a:ext cx="5610181" cy="3380312"/>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5677012" y="3566128"/>
            <a:ext cx="5115484" cy="3117646"/>
          </a:xfrm>
          <a:prstGeom prst="rect">
            <a:avLst/>
          </a:prstGeom>
          <a:noFill/>
          <a:ln w="9525">
            <a:noFill/>
            <a:miter lim="800000"/>
            <a:headEnd/>
            <a:tailEnd/>
          </a:ln>
          <a:effectLst/>
        </p:spPr>
      </p:pic>
    </p:spTree>
    <p:extLst>
      <p:ext uri="{BB962C8B-B14F-4D97-AF65-F5344CB8AC3E}">
        <p14:creationId xmlns:p14="http://schemas.microsoft.com/office/powerpoint/2010/main" val="25677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080F282-007B-474E-B60E-117456BEBD7E}"/>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Bar Plot of Marital Status</a:t>
            </a:r>
            <a:endParaRPr lang="en-US" sz="3200" dirty="0">
              <a:solidFill>
                <a:srgbClr val="FFFFFF"/>
              </a:solidFill>
            </a:endParaRPr>
          </a:p>
        </p:txBody>
      </p:sp>
      <p:sp>
        <p:nvSpPr>
          <p:cNvPr id="75" name="Content Placeholder 74">
            <a:extLst>
              <a:ext uri="{FF2B5EF4-FFF2-40B4-BE49-F238E27FC236}">
                <a16:creationId xmlns:a16="http://schemas.microsoft.com/office/drawing/2014/main" id="{3429A3C5-005F-4297-AB3E-997917B9DF67}"/>
              </a:ext>
            </a:extLst>
          </p:cNvPr>
          <p:cNvSpPr>
            <a:spLocks noGrp="1"/>
          </p:cNvSpPr>
          <p:nvPr>
            <p:ph idx="1"/>
          </p:nvPr>
        </p:nvSpPr>
        <p:spPr>
          <a:xfrm>
            <a:off x="966951" y="3355130"/>
            <a:ext cx="2669407" cy="2427333"/>
          </a:xfrm>
        </p:spPr>
        <p:txBody>
          <a:bodyPr>
            <a:normAutofit/>
          </a:bodyPr>
          <a:lstStyle/>
          <a:p>
            <a:r>
              <a:rPr lang="en-US" sz="1600" dirty="0"/>
              <a:t>From this plot, most of the people who got subscribed comes under married which was next followed by Unmarried and Divorced.</a:t>
            </a:r>
          </a:p>
          <a:p>
            <a:endParaRPr lang="en-US" sz="1600" dirty="0"/>
          </a:p>
        </p:txBody>
      </p:sp>
      <p:pic>
        <p:nvPicPr>
          <p:cNvPr id="3075" name="Picture 3"/>
          <p:cNvPicPr>
            <a:picLocks noChangeAspect="1" noChangeArrowheads="1"/>
          </p:cNvPicPr>
          <p:nvPr/>
        </p:nvPicPr>
        <p:blipFill>
          <a:blip r:embed="rId2" cstate="print"/>
          <a:srcRect/>
          <a:stretch>
            <a:fillRect/>
          </a:stretch>
        </p:blipFill>
        <p:spPr bwMode="auto">
          <a:xfrm>
            <a:off x="5044740" y="1474453"/>
            <a:ext cx="6838030" cy="3767248"/>
          </a:xfrm>
          <a:prstGeom prst="rect">
            <a:avLst/>
          </a:prstGeom>
          <a:noFill/>
          <a:ln w="9525">
            <a:noFill/>
            <a:miter lim="800000"/>
            <a:headEnd/>
            <a:tailEnd/>
          </a:ln>
          <a:effectLst/>
        </p:spPr>
      </p:pic>
    </p:spTree>
    <p:extLst>
      <p:ext uri="{BB962C8B-B14F-4D97-AF65-F5344CB8AC3E}">
        <p14:creationId xmlns:p14="http://schemas.microsoft.com/office/powerpoint/2010/main" val="192550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080F282-007B-474E-B60E-117456BEBD7E}"/>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Bar Plot of Job Status</a:t>
            </a:r>
            <a:endParaRPr lang="en-US" sz="3200" dirty="0">
              <a:solidFill>
                <a:srgbClr val="FFFFFF"/>
              </a:solidFill>
            </a:endParaRPr>
          </a:p>
        </p:txBody>
      </p:sp>
      <p:sp>
        <p:nvSpPr>
          <p:cNvPr id="75" name="Content Placeholder 74">
            <a:extLst>
              <a:ext uri="{FF2B5EF4-FFF2-40B4-BE49-F238E27FC236}">
                <a16:creationId xmlns:a16="http://schemas.microsoft.com/office/drawing/2014/main" id="{3429A3C5-005F-4297-AB3E-997917B9DF67}"/>
              </a:ext>
            </a:extLst>
          </p:cNvPr>
          <p:cNvSpPr>
            <a:spLocks noGrp="1"/>
          </p:cNvSpPr>
          <p:nvPr>
            <p:ph idx="1"/>
          </p:nvPr>
        </p:nvSpPr>
        <p:spPr>
          <a:xfrm>
            <a:off x="966951" y="3355130"/>
            <a:ext cx="2669407" cy="2427333"/>
          </a:xfrm>
        </p:spPr>
        <p:txBody>
          <a:bodyPr>
            <a:normAutofit/>
          </a:bodyPr>
          <a:lstStyle/>
          <a:p>
            <a:r>
              <a:rPr lang="en-IN" sz="1600" dirty="0"/>
              <a:t>People who are working in a managerial role are interested more in acquiring credit from the bank, which then followed by technicians and </a:t>
            </a:r>
            <a:r>
              <a:rPr lang="en-IN" sz="1600" dirty="0" err="1"/>
              <a:t>admin’s</a:t>
            </a:r>
            <a:r>
              <a:rPr lang="en-IN" sz="1600" dirty="0"/>
              <a:t>.</a:t>
            </a:r>
            <a:endParaRPr lang="en-US" sz="1600" dirty="0"/>
          </a:p>
        </p:txBody>
      </p:sp>
      <p:pic>
        <p:nvPicPr>
          <p:cNvPr id="5123" name="Picture 3"/>
          <p:cNvPicPr>
            <a:picLocks noChangeAspect="1" noChangeArrowheads="1"/>
          </p:cNvPicPr>
          <p:nvPr/>
        </p:nvPicPr>
        <p:blipFill>
          <a:blip r:embed="rId2" cstate="print"/>
          <a:srcRect/>
          <a:stretch>
            <a:fillRect/>
          </a:stretch>
        </p:blipFill>
        <p:spPr bwMode="auto">
          <a:xfrm>
            <a:off x="3992729" y="2253803"/>
            <a:ext cx="8199271" cy="2975020"/>
          </a:xfrm>
          <a:prstGeom prst="rect">
            <a:avLst/>
          </a:prstGeom>
          <a:noFill/>
          <a:ln w="9525">
            <a:noFill/>
            <a:miter lim="800000"/>
            <a:headEnd/>
            <a:tailEnd/>
          </a:ln>
          <a:effectLst/>
        </p:spPr>
      </p:pic>
    </p:spTree>
    <p:extLst>
      <p:ext uri="{BB962C8B-B14F-4D97-AF65-F5344CB8AC3E}">
        <p14:creationId xmlns:p14="http://schemas.microsoft.com/office/powerpoint/2010/main" val="192550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C7C057-6E00-4ACF-9904-17CFFC2F97A6}"/>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Correlation Plot	</a:t>
            </a:r>
          </a:p>
        </p:txBody>
      </p:sp>
      <p:sp>
        <p:nvSpPr>
          <p:cNvPr id="9" name="Content Placeholder 8">
            <a:extLst>
              <a:ext uri="{FF2B5EF4-FFF2-40B4-BE49-F238E27FC236}">
                <a16:creationId xmlns:a16="http://schemas.microsoft.com/office/drawing/2014/main" id="{2E662E75-1442-4BF8-8DE8-4E44FAD1A635}"/>
              </a:ext>
            </a:extLst>
          </p:cNvPr>
          <p:cNvSpPr>
            <a:spLocks noGrp="1"/>
          </p:cNvSpPr>
          <p:nvPr>
            <p:ph idx="1"/>
          </p:nvPr>
        </p:nvSpPr>
        <p:spPr>
          <a:xfrm>
            <a:off x="966951" y="3355130"/>
            <a:ext cx="2669407" cy="2427333"/>
          </a:xfrm>
        </p:spPr>
        <p:txBody>
          <a:bodyPr>
            <a:normAutofit/>
          </a:bodyPr>
          <a:lstStyle/>
          <a:p>
            <a:r>
              <a:rPr lang="en-US" sz="1600" dirty="0"/>
              <a:t>This the correlation plot that we have created for the given dataset. As we can see there is no correlation between each other. So, we can safely proceed for further modeling.</a:t>
            </a:r>
          </a:p>
        </p:txBody>
      </p:sp>
      <p:pic>
        <p:nvPicPr>
          <p:cNvPr id="6146" name="Picture 2"/>
          <p:cNvPicPr>
            <a:picLocks noChangeAspect="1" noChangeArrowheads="1"/>
          </p:cNvPicPr>
          <p:nvPr/>
        </p:nvPicPr>
        <p:blipFill>
          <a:blip r:embed="rId2" cstate="print"/>
          <a:srcRect/>
          <a:stretch>
            <a:fillRect/>
          </a:stretch>
        </p:blipFill>
        <p:spPr bwMode="auto">
          <a:xfrm>
            <a:off x="4896431" y="678913"/>
            <a:ext cx="6602413" cy="5429250"/>
          </a:xfrm>
          <a:prstGeom prst="rect">
            <a:avLst/>
          </a:prstGeom>
          <a:noFill/>
          <a:ln w="9525">
            <a:noFill/>
            <a:miter lim="800000"/>
            <a:headEnd/>
            <a:tailEnd/>
          </a:ln>
          <a:effectLst/>
        </p:spPr>
      </p:pic>
    </p:spTree>
    <p:extLst>
      <p:ext uri="{BB962C8B-B14F-4D97-AF65-F5344CB8AC3E}">
        <p14:creationId xmlns:p14="http://schemas.microsoft.com/office/powerpoint/2010/main" val="17560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8672-D3F3-495A-B3B0-5D460FDA0D0E}"/>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41E88DCA-1C0F-4EB8-811F-D5A86F216E8B}"/>
              </a:ext>
            </a:extLst>
          </p:cNvPr>
          <p:cNvSpPr>
            <a:spLocks noGrp="1"/>
          </p:cNvSpPr>
          <p:nvPr>
            <p:ph idx="1"/>
          </p:nvPr>
        </p:nvSpPr>
        <p:spPr/>
        <p:txBody>
          <a:bodyPr>
            <a:normAutofit fontScale="92500" lnSpcReduction="10000"/>
          </a:bodyPr>
          <a:lstStyle/>
          <a:p>
            <a:r>
              <a:rPr lang="en-US" dirty="0"/>
              <a:t>We used 5 machine learning models and created the function to call them.</a:t>
            </a:r>
          </a:p>
          <a:p>
            <a:r>
              <a:rPr lang="en-US" dirty="0"/>
              <a:t>They are Logistic regression, Naïve </a:t>
            </a:r>
            <a:r>
              <a:rPr lang="en-US" dirty="0" err="1"/>
              <a:t>Bayes</a:t>
            </a:r>
            <a:r>
              <a:rPr lang="en-US" dirty="0"/>
              <a:t>, Gaussian model, KNN, Decision Tree, Random Forest</a:t>
            </a:r>
          </a:p>
          <a:p>
            <a:r>
              <a:rPr lang="en-US" dirty="0"/>
              <a:t>Data is split into 80% training and 20% testing.</a:t>
            </a:r>
          </a:p>
          <a:p>
            <a:r>
              <a:rPr lang="en-US" dirty="0"/>
              <a:t>After running the models, we find their scores-</a:t>
            </a:r>
          </a:p>
          <a:p>
            <a:pPr lvl="1"/>
            <a:r>
              <a:rPr lang="en-US" dirty="0"/>
              <a:t>Logistic Regression- 94.05% score</a:t>
            </a:r>
          </a:p>
          <a:p>
            <a:pPr lvl="1"/>
            <a:r>
              <a:rPr lang="en-US" dirty="0"/>
              <a:t>Naïve Bayes- 92.17% score</a:t>
            </a:r>
          </a:p>
          <a:p>
            <a:pPr lvl="1"/>
            <a:r>
              <a:rPr lang="en-US" dirty="0"/>
              <a:t>KNN- 94.05% score</a:t>
            </a:r>
          </a:p>
          <a:p>
            <a:pPr lvl="1"/>
            <a:r>
              <a:rPr lang="en-US" dirty="0"/>
              <a:t>ROC of Decision Tree- 66.01%</a:t>
            </a:r>
          </a:p>
          <a:p>
            <a:r>
              <a:rPr lang="en-US"/>
              <a:t>With </a:t>
            </a:r>
            <a:r>
              <a:rPr lang="en-US" dirty="0"/>
              <a:t>this we find that Logistic Regression and KNN are best models for our data</a:t>
            </a:r>
          </a:p>
          <a:p>
            <a:pPr lvl="4"/>
            <a:endParaRPr lang="en-US" dirty="0"/>
          </a:p>
        </p:txBody>
      </p:sp>
    </p:spTree>
    <p:extLst>
      <p:ext uri="{BB962C8B-B14F-4D97-AF65-F5344CB8AC3E}">
        <p14:creationId xmlns:p14="http://schemas.microsoft.com/office/powerpoint/2010/main" val="150656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215A54-FFAC-45F8-A2EB-B8EAED494082}"/>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Feature Importance Bar Graph</a:t>
            </a:r>
          </a:p>
        </p:txBody>
      </p:sp>
      <p:sp>
        <p:nvSpPr>
          <p:cNvPr id="3" name="Content Placeholder 2">
            <a:extLst>
              <a:ext uri="{FF2B5EF4-FFF2-40B4-BE49-F238E27FC236}">
                <a16:creationId xmlns:a16="http://schemas.microsoft.com/office/drawing/2014/main" id="{3E6EF91F-0082-4AA4-82B4-80CBAC6C5574}"/>
              </a:ext>
            </a:extLst>
          </p:cNvPr>
          <p:cNvSpPr>
            <a:spLocks noGrp="1"/>
          </p:cNvSpPr>
          <p:nvPr>
            <p:ph idx="1"/>
          </p:nvPr>
        </p:nvSpPr>
        <p:spPr>
          <a:xfrm>
            <a:off x="966951" y="3355130"/>
            <a:ext cx="2669407" cy="2427333"/>
          </a:xfrm>
        </p:spPr>
        <p:txBody>
          <a:bodyPr>
            <a:normAutofit/>
          </a:bodyPr>
          <a:lstStyle/>
          <a:p>
            <a:r>
              <a:rPr lang="en-US" sz="1600" dirty="0"/>
              <a:t>The first variable we have with more impact on the customers is the duration of the call in seconds, then the next one comes after that is the balance, followed by age and day.</a:t>
            </a:r>
          </a:p>
        </p:txBody>
      </p:sp>
      <p:pic>
        <p:nvPicPr>
          <p:cNvPr id="1026" name="Picture 2"/>
          <p:cNvPicPr>
            <a:picLocks noChangeAspect="1" noChangeArrowheads="1"/>
          </p:cNvPicPr>
          <p:nvPr/>
        </p:nvPicPr>
        <p:blipFill>
          <a:blip r:embed="rId2" cstate="print"/>
          <a:srcRect/>
          <a:stretch>
            <a:fillRect/>
          </a:stretch>
        </p:blipFill>
        <p:spPr bwMode="auto">
          <a:xfrm>
            <a:off x="4084932" y="1021747"/>
            <a:ext cx="7856760" cy="5134354"/>
          </a:xfrm>
          <a:prstGeom prst="rect">
            <a:avLst/>
          </a:prstGeom>
          <a:noFill/>
          <a:ln w="9525">
            <a:noFill/>
            <a:miter lim="800000"/>
            <a:headEnd/>
            <a:tailEnd/>
          </a:ln>
          <a:effectLst/>
        </p:spPr>
      </p:pic>
    </p:spTree>
    <p:extLst>
      <p:ext uri="{BB962C8B-B14F-4D97-AF65-F5344CB8AC3E}">
        <p14:creationId xmlns:p14="http://schemas.microsoft.com/office/powerpoint/2010/main" val="382265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40C3-0A57-469F-9082-1CFD65B2D0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6504FF-2581-410C-A751-D0D5644D59A2}"/>
              </a:ext>
            </a:extLst>
          </p:cNvPr>
          <p:cNvSpPr>
            <a:spLocks noGrp="1"/>
          </p:cNvSpPr>
          <p:nvPr>
            <p:ph idx="1"/>
          </p:nvPr>
        </p:nvSpPr>
        <p:spPr/>
        <p:txBody>
          <a:bodyPr/>
          <a:lstStyle/>
          <a:p>
            <a:r>
              <a:rPr lang="en-US" dirty="0"/>
              <a:t>The goal of the project was to understand the dataset and implement ML Models in Python which was accomplished.</a:t>
            </a:r>
          </a:p>
          <a:p>
            <a:r>
              <a:rPr lang="en-US" dirty="0"/>
              <a:t>Highest Accuracy was of Logistic Regression.</a:t>
            </a:r>
          </a:p>
          <a:p>
            <a:r>
              <a:rPr lang="en-US" dirty="0"/>
              <a:t>The attribute that affects most in duration of the call.</a:t>
            </a:r>
          </a:p>
          <a:p>
            <a:r>
              <a:rPr lang="en-US" dirty="0"/>
              <a:t> From the EDA and plots, we come to know about the attributes like age, marital status, etc. and which category has highest customers for term deposit.</a:t>
            </a:r>
          </a:p>
          <a:p>
            <a:r>
              <a:rPr lang="en-US" dirty="0"/>
              <a:t>By analyzing the dataset and using new modeling techniques, the results can be improved more.</a:t>
            </a:r>
          </a:p>
        </p:txBody>
      </p:sp>
    </p:spTree>
    <p:extLst>
      <p:ext uri="{BB962C8B-B14F-4D97-AF65-F5344CB8AC3E}">
        <p14:creationId xmlns:p14="http://schemas.microsoft.com/office/powerpoint/2010/main" val="17392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40C3-0A57-469F-9082-1CFD65B2D00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A6504FF-2581-410C-A751-D0D5644D59A2}"/>
              </a:ext>
            </a:extLst>
          </p:cNvPr>
          <p:cNvSpPr>
            <a:spLocks noGrp="1"/>
          </p:cNvSpPr>
          <p:nvPr>
            <p:ph idx="1"/>
          </p:nvPr>
        </p:nvSpPr>
        <p:spPr/>
        <p:txBody>
          <a:bodyPr/>
          <a:lstStyle/>
          <a:p>
            <a:r>
              <a:rPr lang="en-US" dirty="0"/>
              <a:t>D. and Graff, C. (2019). UCI Machine Learning Repository [http://archive.ics.uci.edu/ml]. Irvine, CA: University of California, School of Information and Computer Science.</a:t>
            </a:r>
          </a:p>
          <a:p>
            <a:r>
              <a:rPr lang="en-US" dirty="0"/>
              <a:t> [2] </a:t>
            </a:r>
            <a:r>
              <a:rPr lang="en-US" dirty="0" err="1"/>
              <a:t>Dileep</a:t>
            </a:r>
            <a:r>
              <a:rPr lang="en-US" dirty="0"/>
              <a:t> B. Desai, Dr. </a:t>
            </a:r>
            <a:r>
              <a:rPr lang="en-US" dirty="0" err="1"/>
              <a:t>R.V.Kulkarni</a:t>
            </a:r>
            <a:r>
              <a:rPr lang="en-US" dirty="0"/>
              <a:t> “A Review: Application of Data Mining Tools in CRM for Selected Banks”, (IJCSIT) International Journal of Computer Science and Information Technologies, Vol. 4 (2), 2013, 199 – 201. [3] Dr. </a:t>
            </a:r>
            <a:r>
              <a:rPr lang="en-US" dirty="0" err="1"/>
              <a:t>Madan</a:t>
            </a:r>
            <a:r>
              <a:rPr lang="en-US" dirty="0"/>
              <a:t> </a:t>
            </a:r>
            <a:r>
              <a:rPr lang="en-US" dirty="0" err="1"/>
              <a:t>Lal</a:t>
            </a:r>
            <a:r>
              <a:rPr lang="en-US" dirty="0"/>
              <a:t> </a:t>
            </a:r>
            <a:r>
              <a:rPr lang="en-US" dirty="0" err="1"/>
              <a:t>Bhasin</a:t>
            </a:r>
            <a:r>
              <a:rPr lang="en-US" dirty="0"/>
              <a:t>, “Data Mining: A Competitive Tool in the Banking and Retail Industries”, The Chartered Accountant October 2006 23-Sep-17Decision Tree Based Loan Prediction 16</a:t>
            </a:r>
          </a:p>
          <a:p>
            <a:pPr>
              <a:buNone/>
            </a:pPr>
            <a:endParaRPr lang="en-US" dirty="0"/>
          </a:p>
        </p:txBody>
      </p:sp>
    </p:spTree>
    <p:extLst>
      <p:ext uri="{BB962C8B-B14F-4D97-AF65-F5344CB8AC3E}">
        <p14:creationId xmlns:p14="http://schemas.microsoft.com/office/powerpoint/2010/main" val="17392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15539" y="3983924"/>
            <a:ext cx="9107555" cy="1200329"/>
          </a:xfrm>
        </p:spPr>
        <p:txBody>
          <a:bodyPr/>
          <a:lstStyle/>
          <a:p>
            <a:r>
              <a:rPr lang="en-US" dirty="0"/>
              <a:t>!</a:t>
            </a:r>
          </a:p>
        </p:txBody>
      </p:sp>
      <p:sp>
        <p:nvSpPr>
          <p:cNvPr id="4" name="Title 6">
            <a:extLst>
              <a:ext uri="{FF2B5EF4-FFF2-40B4-BE49-F238E27FC236}">
                <a16:creationId xmlns:a16="http://schemas.microsoft.com/office/drawing/2014/main" id="{34BDD74C-5263-464C-AA3C-D945D23978FF}"/>
              </a:ext>
            </a:extLst>
          </p:cNvPr>
          <p:cNvSpPr txBox="1">
            <a:spLocks/>
          </p:cNvSpPr>
          <p:nvPr/>
        </p:nvSpPr>
        <p:spPr>
          <a:xfrm>
            <a:off x="4433852" y="4256429"/>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dirty="0"/>
              <a:t>THANK YOU</a:t>
            </a: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397032"/>
          </a:xfrm>
        </p:spPr>
        <p:txBody>
          <a:bodyPr/>
          <a:lstStyle/>
          <a:p>
            <a:pPr>
              <a:buNone/>
            </a:pPr>
            <a:r>
              <a:rPr lang="en-US" b="1" dirty="0"/>
              <a:t>Introduction</a:t>
            </a:r>
          </a:p>
          <a:p>
            <a:pPr>
              <a:buNone/>
            </a:pPr>
            <a:endParaRPr lang="en-US" dirty="0"/>
          </a:p>
        </p:txBody>
      </p:sp>
      <p:sp>
        <p:nvSpPr>
          <p:cNvPr id="3" name="Slide Number Placeholder 2"/>
          <p:cNvSpPr>
            <a:spLocks noGrp="1"/>
          </p:cNvSpPr>
          <p:nvPr>
            <p:ph type="sldNum" sz="quarter" idx="12"/>
          </p:nvPr>
        </p:nvSpPr>
        <p:spPr/>
        <p:txBody>
          <a:bodyPr/>
          <a:lstStyle/>
          <a:p>
            <a:fld id="{5AE1514C-5E56-4738-A1FF-4B1CFD2A3E36}" type="slidenum">
              <a:rPr lang="en-US" smtClean="0"/>
              <a:pPr/>
              <a:t>2</a:t>
            </a:fld>
            <a:endParaRPr lang="en-US"/>
          </a:p>
        </p:txBody>
      </p:sp>
      <p:sp>
        <p:nvSpPr>
          <p:cNvPr id="7" name="Content Placeholder 6"/>
          <p:cNvSpPr>
            <a:spLocks noGrp="1"/>
          </p:cNvSpPr>
          <p:nvPr>
            <p:ph idx="14"/>
          </p:nvPr>
        </p:nvSpPr>
        <p:spPr>
          <a:xfrm>
            <a:off x="2483635" y="3493674"/>
            <a:ext cx="2377440" cy="397032"/>
          </a:xfrm>
        </p:spPr>
        <p:txBody>
          <a:bodyPr/>
          <a:lstStyle/>
          <a:p>
            <a:pPr>
              <a:buNone/>
            </a:pPr>
            <a:r>
              <a:rPr lang="en-IN" b="1" dirty="0"/>
              <a:t>Project Goals</a:t>
            </a:r>
            <a:endParaRPr lang="en-US" b="1" dirty="0"/>
          </a:p>
        </p:txBody>
      </p:sp>
      <p:sp>
        <p:nvSpPr>
          <p:cNvPr id="8" name="Content Placeholder 7"/>
          <p:cNvSpPr>
            <a:spLocks noGrp="1"/>
          </p:cNvSpPr>
          <p:nvPr>
            <p:ph idx="15"/>
          </p:nvPr>
        </p:nvSpPr>
        <p:spPr>
          <a:xfrm>
            <a:off x="4898612" y="3493674"/>
            <a:ext cx="2377440" cy="829971"/>
          </a:xfrm>
        </p:spPr>
        <p:txBody>
          <a:bodyPr/>
          <a:lstStyle/>
          <a:p>
            <a:pPr>
              <a:buNone/>
            </a:pPr>
            <a:r>
              <a:rPr lang="en-IN" dirty="0"/>
              <a:t>Project Dataset</a:t>
            </a:r>
            <a:endParaRPr lang="en-US" dirty="0"/>
          </a:p>
        </p:txBody>
      </p:sp>
      <p:sp>
        <p:nvSpPr>
          <p:cNvPr id="9" name="Content Placeholder 8"/>
          <p:cNvSpPr>
            <a:spLocks noGrp="1"/>
          </p:cNvSpPr>
          <p:nvPr>
            <p:ph idx="16"/>
          </p:nvPr>
        </p:nvSpPr>
        <p:spPr>
          <a:xfrm>
            <a:off x="7096259" y="3493674"/>
            <a:ext cx="2594770" cy="1863937"/>
          </a:xfrm>
        </p:spPr>
        <p:txBody>
          <a:bodyPr>
            <a:normAutofit/>
          </a:bodyPr>
          <a:lstStyle/>
          <a:p>
            <a:pPr>
              <a:buNone/>
            </a:pPr>
            <a:r>
              <a:rPr lang="en-US" b="1" dirty="0"/>
              <a:t>EDA</a:t>
            </a:r>
          </a:p>
          <a:p>
            <a:pPr>
              <a:buNone/>
            </a:pPr>
            <a:r>
              <a:rPr lang="en-US" b="1" dirty="0"/>
              <a:t>&amp;</a:t>
            </a:r>
          </a:p>
          <a:p>
            <a:pPr>
              <a:buNone/>
            </a:pPr>
            <a:r>
              <a:rPr lang="en-IN" b="1" dirty="0"/>
              <a:t>Machine Learning models</a:t>
            </a:r>
            <a:endParaRPr lang="en-US" b="1" dirty="0"/>
          </a:p>
        </p:txBody>
      </p:sp>
      <p:sp>
        <p:nvSpPr>
          <p:cNvPr id="33" name="Content Placeholder 32"/>
          <p:cNvSpPr>
            <a:spLocks noGrp="1"/>
          </p:cNvSpPr>
          <p:nvPr>
            <p:ph idx="17"/>
          </p:nvPr>
        </p:nvSpPr>
        <p:spPr>
          <a:xfrm>
            <a:off x="9728566" y="3493674"/>
            <a:ext cx="2377440" cy="1262910"/>
          </a:xfrm>
        </p:spPr>
        <p:txBody>
          <a:bodyPr/>
          <a:lstStyle/>
          <a:p>
            <a:pPr>
              <a:buNone/>
            </a:pPr>
            <a:r>
              <a:rPr lang="en-US" b="1" dirty="0"/>
              <a:t>Conclusion </a:t>
            </a:r>
          </a:p>
          <a:p>
            <a:pPr>
              <a:buNone/>
            </a:pPr>
            <a:r>
              <a:rPr lang="en-IN" b="1" dirty="0"/>
              <a:t>&amp;</a:t>
            </a:r>
          </a:p>
          <a:p>
            <a:pPr>
              <a:buNone/>
            </a:pPr>
            <a:r>
              <a:rPr lang="en-IN" b="1" dirty="0"/>
              <a:t>References</a:t>
            </a:r>
            <a:endParaRPr lang="en-US" b="1" dirty="0"/>
          </a:p>
        </p:txBody>
      </p:sp>
      <p:sp>
        <p:nvSpPr>
          <p:cNvPr id="5" name="Text Placeholder 4"/>
          <p:cNvSpPr>
            <a:spLocks noGrp="1"/>
          </p:cNvSpPr>
          <p:nvPr>
            <p:ph type="body" sz="quarter" idx="13"/>
          </p:nvPr>
        </p:nvSpPr>
        <p:spPr>
          <a:xfrm>
            <a:off x="0" y="470361"/>
            <a:ext cx="12192000" cy="1094488"/>
          </a:xfrm>
        </p:spPr>
        <p:txBody>
          <a:bodyPr/>
          <a:lstStyle/>
          <a:p>
            <a:r>
              <a:rPr lang="en-US" dirty="0"/>
              <a:t>THIS PRESENTATION</a:t>
            </a:r>
            <a:br>
              <a:rPr lang="en-US" dirty="0"/>
            </a:br>
            <a:r>
              <a:rPr lang="en-US" dirty="0"/>
              <a:t>What I am going to Cover?</a:t>
            </a:r>
          </a:p>
        </p:txBody>
      </p:sp>
      <p:sp>
        <p:nvSpPr>
          <p:cNvPr id="47" name="Content Placeholder 46"/>
          <p:cNvSpPr>
            <a:spLocks noGrp="1"/>
          </p:cNvSpPr>
          <p:nvPr>
            <p:ph idx="18"/>
          </p:nvPr>
        </p:nvSpPr>
        <p:spPr/>
        <p:txBody>
          <a:bodyPr/>
          <a:lstStyle/>
          <a:p>
            <a:pPr>
              <a:buNone/>
            </a:pPr>
            <a:r>
              <a:rPr lang="en-US" dirty="0"/>
              <a:t>1</a:t>
            </a:r>
          </a:p>
        </p:txBody>
      </p:sp>
      <p:sp>
        <p:nvSpPr>
          <p:cNvPr id="48" name="Content Placeholder 47"/>
          <p:cNvSpPr>
            <a:spLocks noGrp="1"/>
          </p:cNvSpPr>
          <p:nvPr>
            <p:ph idx="19"/>
          </p:nvPr>
        </p:nvSpPr>
        <p:spPr/>
        <p:txBody>
          <a:bodyPr/>
          <a:lstStyle/>
          <a:p>
            <a:pPr>
              <a:buNone/>
            </a:pPr>
            <a:r>
              <a:rPr lang="en-US" dirty="0"/>
              <a:t>2</a:t>
            </a:r>
          </a:p>
        </p:txBody>
      </p:sp>
      <p:sp>
        <p:nvSpPr>
          <p:cNvPr id="49" name="Content Placeholder 48"/>
          <p:cNvSpPr>
            <a:spLocks noGrp="1"/>
          </p:cNvSpPr>
          <p:nvPr>
            <p:ph idx="20"/>
          </p:nvPr>
        </p:nvSpPr>
        <p:spPr/>
        <p:txBody>
          <a:bodyPr/>
          <a:lstStyle/>
          <a:p>
            <a:pPr>
              <a:buNone/>
            </a:pPr>
            <a:r>
              <a:rPr lang="en-US" dirty="0"/>
              <a:t>3</a:t>
            </a:r>
          </a:p>
        </p:txBody>
      </p:sp>
      <p:sp>
        <p:nvSpPr>
          <p:cNvPr id="50" name="Content Placeholder 49"/>
          <p:cNvSpPr>
            <a:spLocks noGrp="1"/>
          </p:cNvSpPr>
          <p:nvPr>
            <p:ph idx="21"/>
          </p:nvPr>
        </p:nvSpPr>
        <p:spPr/>
        <p:txBody>
          <a:bodyPr/>
          <a:lstStyle/>
          <a:p>
            <a:pPr>
              <a:buNone/>
            </a:pPr>
            <a:r>
              <a:rPr lang="en-US" dirty="0"/>
              <a:t>4</a:t>
            </a:r>
          </a:p>
        </p:txBody>
      </p:sp>
      <p:sp>
        <p:nvSpPr>
          <p:cNvPr id="51" name="Content Placeholder 50"/>
          <p:cNvSpPr>
            <a:spLocks noGrp="1"/>
          </p:cNvSpPr>
          <p:nvPr>
            <p:ph idx="22"/>
          </p:nvPr>
        </p:nvSpPr>
        <p:spPr/>
        <p:txBody>
          <a:bodyPr/>
          <a:lstStyle/>
          <a:p>
            <a:pPr>
              <a:buNone/>
            </a:pPr>
            <a:r>
              <a:rPr lang="en-US" dirty="0"/>
              <a:t>5</a:t>
            </a:r>
          </a:p>
        </p:txBody>
      </p:sp>
    </p:spTree>
    <p:extLst>
      <p:ext uri="{BB962C8B-B14F-4D97-AF65-F5344CB8AC3E}">
        <p14:creationId xmlns:p14="http://schemas.microsoft.com/office/powerpoint/2010/main" val="216125690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D6CFA-421B-4A33-99FB-A74DF4922E6D}"/>
              </a:ext>
            </a:extLst>
          </p:cNvPr>
          <p:cNvSpPr>
            <a:spLocks noGrp="1"/>
          </p:cNvSpPr>
          <p:nvPr>
            <p:ph type="title"/>
          </p:nvPr>
        </p:nvSpPr>
        <p:spPr>
          <a:xfrm>
            <a:off x="586478" y="1683756"/>
            <a:ext cx="3115265" cy="2396359"/>
          </a:xfrm>
        </p:spPr>
        <p:txBody>
          <a:bodyPr anchor="b">
            <a:normAutofit/>
          </a:bodyPr>
          <a:lstStyle/>
          <a:p>
            <a:pPr algn="r"/>
            <a:r>
              <a:rPr lang="en-US" sz="3400">
                <a:solidFill>
                  <a:srgbClr val="FFFFFF"/>
                </a:solidFill>
              </a:rPr>
              <a:t>INTRODUCTION</a:t>
            </a:r>
          </a:p>
        </p:txBody>
      </p:sp>
      <p:graphicFrame>
        <p:nvGraphicFramePr>
          <p:cNvPr id="5" name="Content Placeholder 2">
            <a:extLst>
              <a:ext uri="{FF2B5EF4-FFF2-40B4-BE49-F238E27FC236}">
                <a16:creationId xmlns:a16="http://schemas.microsoft.com/office/drawing/2014/main" id="{A4B03816-1A2C-49EE-8DB0-86347CD9B9C7}"/>
              </a:ext>
            </a:extLst>
          </p:cNvPr>
          <p:cNvGraphicFramePr>
            <a:graphicFrameLocks noGrp="1"/>
          </p:cNvGraphicFramePr>
          <p:nvPr>
            <p:ph idx="1"/>
            <p:extLst>
              <p:ext uri="{D42A27DB-BD31-4B8C-83A1-F6EECF244321}">
                <p14:modId xmlns:p14="http://schemas.microsoft.com/office/powerpoint/2010/main" val="19515133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92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05BBA-04D5-471E-981A-972D63F2E9E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PROJECT GOALS</a:t>
            </a:r>
          </a:p>
        </p:txBody>
      </p:sp>
      <p:graphicFrame>
        <p:nvGraphicFramePr>
          <p:cNvPr id="27" name="Content Placeholder 2">
            <a:extLst>
              <a:ext uri="{FF2B5EF4-FFF2-40B4-BE49-F238E27FC236}">
                <a16:creationId xmlns:a16="http://schemas.microsoft.com/office/drawing/2014/main" id="{09C65BEF-A591-478E-B6D8-0C44F32AAC2D}"/>
              </a:ext>
            </a:extLst>
          </p:cNvPr>
          <p:cNvGraphicFramePr>
            <a:graphicFrameLocks noGrp="1"/>
          </p:cNvGraphicFramePr>
          <p:nvPr>
            <p:ph idx="1"/>
            <p:extLst>
              <p:ext uri="{D42A27DB-BD31-4B8C-83A1-F6EECF244321}">
                <p14:modId xmlns:p14="http://schemas.microsoft.com/office/powerpoint/2010/main" val="262143653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55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B6751-94D1-4CFF-AA0C-48A2BE7A505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PROJECT DATASET</a:t>
            </a:r>
          </a:p>
        </p:txBody>
      </p:sp>
      <p:graphicFrame>
        <p:nvGraphicFramePr>
          <p:cNvPr id="5" name="Content Placeholder 2">
            <a:extLst>
              <a:ext uri="{FF2B5EF4-FFF2-40B4-BE49-F238E27FC236}">
                <a16:creationId xmlns:a16="http://schemas.microsoft.com/office/drawing/2014/main" id="{978FE3DF-571F-4CF0-ACDF-6C0691231070}"/>
              </a:ext>
            </a:extLst>
          </p:cNvPr>
          <p:cNvGraphicFramePr>
            <a:graphicFrameLocks noGrp="1"/>
          </p:cNvGraphicFramePr>
          <p:nvPr>
            <p:ph idx="1"/>
            <p:extLst>
              <p:ext uri="{D42A27DB-BD31-4B8C-83A1-F6EECF244321}">
                <p14:modId xmlns:p14="http://schemas.microsoft.com/office/powerpoint/2010/main" val="1270244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91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2393B-E550-4E0C-9D26-7172E382966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DATA CLEANING</a:t>
            </a:r>
          </a:p>
        </p:txBody>
      </p:sp>
      <p:graphicFrame>
        <p:nvGraphicFramePr>
          <p:cNvPr id="5" name="Content Placeholder 2">
            <a:extLst>
              <a:ext uri="{FF2B5EF4-FFF2-40B4-BE49-F238E27FC236}">
                <a16:creationId xmlns:a16="http://schemas.microsoft.com/office/drawing/2014/main" id="{B2205790-ED16-4D65-B345-B1490944244A}"/>
              </a:ext>
            </a:extLst>
          </p:cNvPr>
          <p:cNvGraphicFramePr>
            <a:graphicFrameLocks noGrp="1"/>
          </p:cNvGraphicFramePr>
          <p:nvPr>
            <p:ph idx="1"/>
            <p:extLst>
              <p:ext uri="{D42A27DB-BD31-4B8C-83A1-F6EECF244321}">
                <p14:modId xmlns:p14="http://schemas.microsoft.com/office/powerpoint/2010/main" val="317673781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05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64E3ABB-45EB-485E-93E3-DC2F4FAF924C}"/>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EXPLORATORY DATA ANALYSIS</a:t>
            </a:r>
          </a:p>
        </p:txBody>
      </p:sp>
      <p:graphicFrame>
        <p:nvGraphicFramePr>
          <p:cNvPr id="31" name="Content Placeholder 2">
            <a:extLst>
              <a:ext uri="{FF2B5EF4-FFF2-40B4-BE49-F238E27FC236}">
                <a16:creationId xmlns:a16="http://schemas.microsoft.com/office/drawing/2014/main" id="{2AC29101-2229-4266-BFBF-33BF36FD4524}"/>
              </a:ext>
            </a:extLst>
          </p:cNvPr>
          <p:cNvGraphicFramePr>
            <a:graphicFrameLocks noGrp="1"/>
          </p:cNvGraphicFramePr>
          <p:nvPr>
            <p:ph idx="1"/>
            <p:extLst>
              <p:ext uri="{D42A27DB-BD31-4B8C-83A1-F6EECF244321}">
                <p14:modId xmlns:p14="http://schemas.microsoft.com/office/powerpoint/2010/main" val="3523955452"/>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21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F3E457-BDAD-4412-BFA2-31ECB562A00A}"/>
              </a:ext>
            </a:extLst>
          </p:cNvPr>
          <p:cNvSpPr>
            <a:spLocks noGrp="1"/>
          </p:cNvSpPr>
          <p:nvPr>
            <p:ph type="title"/>
          </p:nvPr>
        </p:nvSpPr>
        <p:spPr>
          <a:xfrm>
            <a:off x="966952" y="1204108"/>
            <a:ext cx="2669406" cy="1781175"/>
          </a:xfrm>
        </p:spPr>
        <p:txBody>
          <a:bodyPr>
            <a:normAutofit fontScale="90000"/>
          </a:bodyPr>
          <a:lstStyle/>
          <a:p>
            <a:r>
              <a:rPr lang="en-US" sz="3200" b="1" dirty="0">
                <a:solidFill>
                  <a:srgbClr val="FFFFFF"/>
                </a:solidFill>
              </a:rPr>
              <a:t>Bar Plot of Previous marketing Campaign</a:t>
            </a:r>
          </a:p>
        </p:txBody>
      </p:sp>
      <p:sp>
        <p:nvSpPr>
          <p:cNvPr id="9" name="Content Placeholder 8">
            <a:extLst>
              <a:ext uri="{FF2B5EF4-FFF2-40B4-BE49-F238E27FC236}">
                <a16:creationId xmlns:a16="http://schemas.microsoft.com/office/drawing/2014/main" id="{7F4ADB85-5674-439D-AB39-13F6647E145E}"/>
              </a:ext>
            </a:extLst>
          </p:cNvPr>
          <p:cNvSpPr>
            <a:spLocks noGrp="1"/>
          </p:cNvSpPr>
          <p:nvPr>
            <p:ph idx="1"/>
          </p:nvPr>
        </p:nvSpPr>
        <p:spPr>
          <a:xfrm>
            <a:off x="966951" y="3355130"/>
            <a:ext cx="2669407" cy="2427333"/>
          </a:xfrm>
        </p:spPr>
        <p:txBody>
          <a:bodyPr>
            <a:normAutofit/>
          </a:bodyPr>
          <a:lstStyle/>
          <a:p>
            <a:r>
              <a:rPr lang="en-US" sz="1600" dirty="0"/>
              <a:t>Almost 80 percent of the people who got subscribed for the term in the last campaign falls under the unknown category.</a:t>
            </a:r>
          </a:p>
          <a:p>
            <a:r>
              <a:rPr lang="en-US" sz="1600" dirty="0"/>
              <a:t>Also most of the people who are not subscribed  comes under the same category.</a:t>
            </a:r>
          </a:p>
          <a:p>
            <a:endParaRPr lang="en-US" sz="1600" dirty="0"/>
          </a:p>
        </p:txBody>
      </p:sp>
      <p:pic>
        <p:nvPicPr>
          <p:cNvPr id="4101" name="Picture 5"/>
          <p:cNvPicPr>
            <a:picLocks noChangeAspect="1" noChangeArrowheads="1"/>
          </p:cNvPicPr>
          <p:nvPr/>
        </p:nvPicPr>
        <p:blipFill>
          <a:blip r:embed="rId2" cstate="print"/>
          <a:srcRect/>
          <a:stretch>
            <a:fillRect/>
          </a:stretch>
        </p:blipFill>
        <p:spPr bwMode="auto">
          <a:xfrm>
            <a:off x="5502073" y="3343298"/>
            <a:ext cx="6033393" cy="2941592"/>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cstate="print"/>
          <a:srcRect/>
          <a:stretch>
            <a:fillRect/>
          </a:stretch>
        </p:blipFill>
        <p:spPr bwMode="auto">
          <a:xfrm>
            <a:off x="5577871" y="185693"/>
            <a:ext cx="5201745" cy="3143773"/>
          </a:xfrm>
          <a:prstGeom prst="rect">
            <a:avLst/>
          </a:prstGeom>
          <a:noFill/>
          <a:ln w="9525">
            <a:noFill/>
            <a:miter lim="800000"/>
            <a:headEnd/>
            <a:tailEnd/>
          </a:ln>
          <a:effectLst/>
        </p:spPr>
      </p:pic>
    </p:spTree>
    <p:extLst>
      <p:ext uri="{BB962C8B-B14F-4D97-AF65-F5344CB8AC3E}">
        <p14:creationId xmlns:p14="http://schemas.microsoft.com/office/powerpoint/2010/main" val="427389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886B4D-BCD9-45CD-B187-6B021F9410BE}"/>
              </a:ext>
            </a:extLst>
          </p:cNvPr>
          <p:cNvSpPr>
            <a:spLocks noGrp="1"/>
          </p:cNvSpPr>
          <p:nvPr>
            <p:ph type="title"/>
          </p:nvPr>
        </p:nvSpPr>
        <p:spPr>
          <a:xfrm>
            <a:off x="966952" y="1204108"/>
            <a:ext cx="2669406" cy="1781175"/>
          </a:xfrm>
        </p:spPr>
        <p:txBody>
          <a:bodyPr>
            <a:normAutofit fontScale="90000"/>
          </a:bodyPr>
          <a:lstStyle/>
          <a:p>
            <a:r>
              <a:rPr lang="en-US" sz="3200" b="1" dirty="0">
                <a:solidFill>
                  <a:srgbClr val="FFFFFF"/>
                </a:solidFill>
              </a:rPr>
              <a:t>Scatter Plot Between Age and Balance Based on the Subscription</a:t>
            </a:r>
            <a:endParaRPr lang="en-US" sz="3200" dirty="0">
              <a:solidFill>
                <a:srgbClr val="FFFFFF"/>
              </a:solidFill>
            </a:endParaRPr>
          </a:p>
        </p:txBody>
      </p:sp>
      <p:sp>
        <p:nvSpPr>
          <p:cNvPr id="16" name="Content Placeholder 15">
            <a:extLst>
              <a:ext uri="{FF2B5EF4-FFF2-40B4-BE49-F238E27FC236}">
                <a16:creationId xmlns:a16="http://schemas.microsoft.com/office/drawing/2014/main" id="{8EAEF39B-260D-458E-BC61-2C508B98B237}"/>
              </a:ext>
            </a:extLst>
          </p:cNvPr>
          <p:cNvSpPr>
            <a:spLocks noGrp="1"/>
          </p:cNvSpPr>
          <p:nvPr>
            <p:ph idx="1"/>
          </p:nvPr>
        </p:nvSpPr>
        <p:spPr>
          <a:xfrm>
            <a:off x="966951" y="3355130"/>
            <a:ext cx="2669407" cy="2427333"/>
          </a:xfrm>
        </p:spPr>
        <p:txBody>
          <a:bodyPr>
            <a:normAutofit/>
          </a:bodyPr>
          <a:lstStyle/>
          <a:p>
            <a:r>
              <a:rPr lang="en-IN" sz="1600" dirty="0"/>
              <a:t>From the graph we can see, the relation between the age and balance is not linear.</a:t>
            </a:r>
          </a:p>
          <a:p>
            <a:r>
              <a:rPr lang="en-IN" sz="1600" dirty="0"/>
              <a:t>People who are maintaining the balance above zero have subscribed for the term deposit.</a:t>
            </a:r>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5381335" y="1247663"/>
            <a:ext cx="5282268" cy="4341767"/>
          </a:xfrm>
          <a:prstGeom prst="rect">
            <a:avLst/>
          </a:prstGeom>
          <a:noFill/>
          <a:ln w="9525">
            <a:noFill/>
            <a:miter lim="800000"/>
            <a:headEnd/>
            <a:tailEnd/>
          </a:ln>
          <a:effectLst/>
        </p:spPr>
      </p:pic>
    </p:spTree>
    <p:extLst>
      <p:ext uri="{BB962C8B-B14F-4D97-AF65-F5344CB8AC3E}">
        <p14:creationId xmlns:p14="http://schemas.microsoft.com/office/powerpoint/2010/main" val="29706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1115</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Segoe UI</vt:lpstr>
      <vt:lpstr>Segoe UI Black</vt:lpstr>
      <vt:lpstr>Segoe UI Semilight</vt:lpstr>
      <vt:lpstr>Office Theme</vt:lpstr>
      <vt:lpstr>LENDING CLUB LOAN STATUS PREDICTION</vt:lpstr>
      <vt:lpstr>PowerPoint Presentation</vt:lpstr>
      <vt:lpstr>INTRODUCTION</vt:lpstr>
      <vt:lpstr>PROJECT GOALS</vt:lpstr>
      <vt:lpstr>PROJECT DATASET</vt:lpstr>
      <vt:lpstr>DATA CLEANING</vt:lpstr>
      <vt:lpstr>EXPLORATORY DATA ANALYSIS</vt:lpstr>
      <vt:lpstr>Bar Plot of Previous marketing Campaign</vt:lpstr>
      <vt:lpstr>Scatter Plot Between Age and Balance Based on the Subscription</vt:lpstr>
      <vt:lpstr>Scatter Plot Between Age and Duration Based on the Subscription</vt:lpstr>
      <vt:lpstr>Bar Plot Between Housing loan , loan Based on the Target Variable</vt:lpstr>
      <vt:lpstr>Bar Plot of Marital Status</vt:lpstr>
      <vt:lpstr>Bar Plot of Job Status</vt:lpstr>
      <vt:lpstr>Correlation Plot </vt:lpstr>
      <vt:lpstr>MACHINE LEARNING MODELS</vt:lpstr>
      <vt:lpstr>Feature Importance Bar Graph</vt:lpstr>
      <vt:lpstr>CONCLUSION</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dc:creator>
  <cp:lastModifiedBy>Sai kumar Ale</cp:lastModifiedBy>
  <cp:revision>40</cp:revision>
  <dcterms:created xsi:type="dcterms:W3CDTF">2021-12-11T16:31:11Z</dcterms:created>
  <dcterms:modified xsi:type="dcterms:W3CDTF">2023-07-22T02:36:24Z</dcterms:modified>
</cp:coreProperties>
</file>