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60" r:id="rId5"/>
    <p:sldId id="274" r:id="rId6"/>
    <p:sldId id="271" r:id="rId7"/>
    <p:sldId id="275" r:id="rId8"/>
    <p:sldId id="272" r:id="rId9"/>
    <p:sldId id="276" r:id="rId10"/>
    <p:sldId id="284" r:id="rId11"/>
    <p:sldId id="283" r:id="rId12"/>
    <p:sldId id="282" r:id="rId13"/>
    <p:sldId id="281" r:id="rId14"/>
    <p:sldId id="280" r:id="rId15"/>
    <p:sldId id="261" r:id="rId16"/>
    <p:sldId id="263" r:id="rId17"/>
    <p:sldId id="264" r:id="rId18"/>
    <p:sldId id="265" r:id="rId19"/>
    <p:sldId id="285" r:id="rId20"/>
    <p:sldId id="267" r:id="rId21"/>
    <p:sldId id="268" r:id="rId22"/>
    <p:sldId id="286" r:id="rId23"/>
    <p:sldId id="269" r:id="rId24"/>
    <p:sldId id="270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0461-50B5-F469-D4E0-DFED7AE6A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59417-C383-5CD4-C71F-B09885E4F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14DA-9FDD-1E32-2717-6F8FC579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D772-29BB-40F1-941F-9C16F2B9F32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3CE63-58FD-5C6F-1225-72C38C14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50630-65B3-EA6E-9EAE-9421811B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3F9-9831-408E-AE44-3215F2DE45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2577-32F4-27B0-7305-9A992F44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6DF72-7145-6BDD-C973-FC2E3F2C0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38234-6A35-475C-8197-2BB093D5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D772-29BB-40F1-941F-9C16F2B9F32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D81F3-75E4-C941-B689-24B5966B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F0DD0-43FB-A844-E848-A8F72181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3F9-9831-408E-AE44-3215F2DE45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3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FB413-EC1E-B135-6B67-794549971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81BB2-42FE-5702-2040-BA79596A3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43242-F8C9-6268-1248-CEB04921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D772-29BB-40F1-941F-9C16F2B9F32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C83D1-94CA-9085-703C-07745A32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FB60E-DD0B-FC93-45D3-4D35FE15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3F9-9831-408E-AE44-3215F2DE45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1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0242-C562-1E63-89CE-00FD37FB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D303A-02A2-3306-BF22-2B59E3C21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71D08-4C74-3223-1F0B-711E4E18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D772-29BB-40F1-941F-9C16F2B9F32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19F32-6809-7B32-9136-F5A73F7A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FE6C8-34BF-0C57-B3F8-D5E7550C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3F9-9831-408E-AE44-3215F2DE45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6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FD08-1048-5C0B-2AFB-4FBBB3F9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9D6A8-EA9F-0DC8-C17B-6F94E3545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E1A8E-49B1-B63C-FB8D-10F62BFE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D772-29BB-40F1-941F-9C16F2B9F32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F7445-4420-754B-14C4-C893A9AF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922B-51E4-1DFA-2E2E-7ADFD95A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3F9-9831-408E-AE44-3215F2DE45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8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A3E0-A885-E7A7-F4A4-540E4F25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22DF7-42FC-5680-8531-AA79C3CB0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D0077-F7DB-A6F5-7F1B-6E5DDD8D8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ABF35-166F-B76E-F9CD-98968EA6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D772-29BB-40F1-941F-9C16F2B9F32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AE5A6-D12F-9F86-F06D-9BFD63C9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6A7D6-2342-CB0A-408C-8DD55E81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3F9-9831-408E-AE44-3215F2DE45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5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784C-2C46-259F-81A5-339032E2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2F821-64CD-4387-EE7E-2AD41EDF7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5CCFC-5A28-0E8F-3933-3CF985B3B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92C79-725A-8FA1-FD57-95ABFB4CF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B8749-835B-E28E-B45F-F94D0E393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23E64-F91B-C4A8-910E-066A4A3A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D772-29BB-40F1-941F-9C16F2B9F32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9D310-9413-E58A-4371-2E56DE1F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51F6C-0AFE-152E-CED5-0458DE17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3F9-9831-408E-AE44-3215F2DE45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B941-0F41-9F55-3BAC-7CC8358D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488F1-91C3-881F-FD7B-81CBEAE0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D772-29BB-40F1-941F-9C16F2B9F32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C988C-E1E4-8482-3732-49C2A8FE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89879-EB02-1DFB-F829-181D41BF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3F9-9831-408E-AE44-3215F2DE45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2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74145-9E65-AFF2-524E-5A4CDF37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D772-29BB-40F1-941F-9C16F2B9F32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4208D-1DB1-76F3-950C-2B4C06EF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67EC2-5E95-2D96-9007-655AA53E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3F9-9831-408E-AE44-3215F2DE45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1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25F0-6728-A9E5-05FC-55A2CE53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D739-0F33-A83B-B0AF-DA8300D90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45D34-FF52-078D-F28C-3D13215D4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06E7D-0A5C-AF80-06A3-72CD7BB1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D772-29BB-40F1-941F-9C16F2B9F32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27881-C9FE-0992-1911-8B61B66C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0E19C-5CB1-FF8F-FEB4-DD89723C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3F9-9831-408E-AE44-3215F2DE45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063D-4F72-BB5E-8515-BE860A0D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C7487-E993-A458-4E7B-E1CFE5A34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09BF-C53E-9352-F43D-D56147AD5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3D16A-857A-38C3-DFDF-BC6C822D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D772-29BB-40F1-941F-9C16F2B9F32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883E7-3F25-55CB-A939-DC01A3C6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563EB-F3D6-E25C-4FC4-45241EEE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3F9-9831-408E-AE44-3215F2DE45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0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E8323-FFCE-84B8-1EC6-EFF7A87C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695C8-9938-5376-1192-DCAB39236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0B963-3307-2C2E-34BE-092EDC1D1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D772-29BB-40F1-941F-9C16F2B9F32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19D2-37AB-9611-253A-68DA85364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A5AB-FC0C-6C80-6198-66EB6C288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063F9-9831-408E-AE44-3215F2DE45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3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F50D-13F2-C6CD-DFB3-02C1D1F86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Learning: Hotel Reservation Cancellation Prediction</a:t>
            </a:r>
            <a:br>
              <a:rPr lang="en-IN" sz="2400" b="1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Exploring Predictive Models for Hotel Booking Cancellation Anticipation</a:t>
            </a:r>
            <a:endParaRPr lang="en-US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BA479-D603-E073-9AAB-32CF8C3DD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Sai Mohan Anjesh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Aditya Dasari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7ADB5-3CE2-0A36-9F48-664FEAC78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80" y="4429919"/>
            <a:ext cx="1722328" cy="2411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2AF695-2A03-7592-3333-D3FAD8225FAF}"/>
              </a:ext>
            </a:extLst>
          </p:cNvPr>
          <p:cNvSpPr txBox="1"/>
          <p:nvPr/>
        </p:nvSpPr>
        <p:spPr>
          <a:xfrm>
            <a:off x="10358284" y="6260690"/>
            <a:ext cx="22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05/05/2024</a:t>
            </a:r>
          </a:p>
        </p:txBody>
      </p:sp>
    </p:spTree>
    <p:extLst>
      <p:ext uri="{BB962C8B-B14F-4D97-AF65-F5344CB8AC3E}">
        <p14:creationId xmlns:p14="http://schemas.microsoft.com/office/powerpoint/2010/main" val="1669621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CCC3-E906-ABEA-9644-2C48D2C4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579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u="sng" dirty="0"/>
              <a:t>Data Exploration and Preprocessing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CF1FA8F-1333-65C0-CC3B-9B3913DD8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196033"/>
            <a:ext cx="4178474" cy="26024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8C7DBB-B391-7C3D-12C0-5D2C0A4E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86" y="1196033"/>
            <a:ext cx="4178474" cy="2593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409759-D4F8-D5F1-54E2-4807E3E48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132062"/>
            <a:ext cx="4178474" cy="2578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461CDE-AFCD-D054-5B76-8C4502E78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886" y="4132061"/>
            <a:ext cx="4178474" cy="258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3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CCC3-E906-ABEA-9644-2C48D2C4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Data Exploration and Preprocessing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8150B96-F7E1-9497-8E42-A32694DAD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300" y="1690687"/>
            <a:ext cx="4337789" cy="26845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61DAEB-F0B7-9FD7-CAA5-97215E871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888" y="1690687"/>
            <a:ext cx="4337789" cy="26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37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CCC3-E906-ABEA-9644-2C48D2C4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Data Exploration and Preprocessing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1FF68EA-95E8-C307-7100-BC3615CC0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484682"/>
            <a:ext cx="3940478" cy="2440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4F811B-D408-6826-96B0-51A00A985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424" y="1491818"/>
            <a:ext cx="3940478" cy="2426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91AD1E-2E65-D7D2-8B09-C4C867959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887" y="4135029"/>
            <a:ext cx="4200800" cy="26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7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CCC3-E906-ABEA-9644-2C48D2C4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Data Exploration and Preprocessing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68E365-FF3D-25E5-6943-9694091EE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583" y="1690688"/>
            <a:ext cx="6418834" cy="47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8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CCC3-E906-ABEA-9644-2C48D2C4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Data Exploration and Preprocessing - Feature Transformation and Model Data Preparation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FC423-E5F9-D275-B59C-2BF208990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Arrival_date</a:t>
            </a:r>
            <a:r>
              <a:rPr lang="en-US" sz="2000" dirty="0"/>
              <a:t> and </a:t>
            </a:r>
            <a:r>
              <a:rPr lang="en-US" sz="2000" dirty="0" err="1"/>
              <a:t>arrival_month</a:t>
            </a:r>
            <a:r>
              <a:rPr lang="en-US" sz="2000" dirty="0"/>
              <a:t> features </a:t>
            </a:r>
            <a:r>
              <a:rPr lang="en-US" sz="2000" dirty="0" err="1"/>
              <a:t>tranformed</a:t>
            </a:r>
            <a:endParaRPr lang="en-US" sz="2000" dirty="0"/>
          </a:p>
          <a:p>
            <a:r>
              <a:rPr lang="en-US" sz="2000" dirty="0"/>
              <a:t>Class balance check of '</a:t>
            </a:r>
            <a:r>
              <a:rPr lang="en-US" sz="2000" dirty="0" err="1"/>
              <a:t>booking_cancellation</a:t>
            </a:r>
            <a:r>
              <a:rPr lang="en-US" sz="2000" dirty="0"/>
              <a:t>'</a:t>
            </a:r>
          </a:p>
          <a:p>
            <a:r>
              <a:rPr lang="en-US" sz="2000" dirty="0"/>
              <a:t>Imbalance identified, class weights used</a:t>
            </a:r>
          </a:p>
          <a:p>
            <a:r>
              <a:rPr lang="en-US" sz="2000" dirty="0"/>
              <a:t>Dataset partition: 90% training, 10% test</a:t>
            </a:r>
          </a:p>
          <a:p>
            <a:r>
              <a:rPr lang="en-US" sz="2000" dirty="0"/>
              <a:t>Preprocessing for neural network:</a:t>
            </a:r>
          </a:p>
          <a:p>
            <a:pPr lvl="1"/>
            <a:r>
              <a:rPr lang="en-US" sz="2000" dirty="0"/>
              <a:t>Validation dataset creation</a:t>
            </a:r>
          </a:p>
          <a:p>
            <a:pPr lvl="1"/>
            <a:r>
              <a:rPr lang="en-US" sz="2000" dirty="0"/>
              <a:t>One-hot encoding of categorical columns</a:t>
            </a:r>
          </a:p>
          <a:p>
            <a:pPr lvl="1"/>
            <a:r>
              <a:rPr lang="en-US" sz="2000" dirty="0"/>
              <a:t>Normalization of numerical columns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84EC1-01E9-7E47-55E6-D492E3E87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476" y="1690687"/>
            <a:ext cx="3689003" cy="1587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A31E27-ECE1-1059-E033-FD321CF58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476" y="3801020"/>
            <a:ext cx="4354102" cy="15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4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2EBB-781C-A705-E655-70FBC8AF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Modeling: Benchmark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5F55-A403-9829-8B1D-305FE0ED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844"/>
            <a:ext cx="11099104" cy="11618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proceeding with modeling techniques, we conducted a basic heuristic calculation and established a benchmark model. Analyzing the lead time feature, we found significant statistical differences in the mean values across different levels of the categorical variable (i.e.,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booking_cancellation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as indicated by the box plot analysis.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D77C5-8CCF-271C-E782-ED7F1282F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7458"/>
            <a:ext cx="5474354" cy="3370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D41B99-9AAD-0C2C-8A53-822199720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450" y="2987458"/>
            <a:ext cx="2769832" cy="3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24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2EBB-781C-A705-E655-70FBC8AF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Modeling:</a:t>
            </a:r>
            <a:endParaRPr lang="en-US" sz="3200" u="sng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5F55-A403-9829-8B1D-305FE0ED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0792"/>
            <a:ext cx="10515600" cy="4374759"/>
          </a:xfrm>
        </p:spPr>
        <p:txBody>
          <a:bodyPr>
            <a:normAutofit/>
          </a:bodyPr>
          <a:lstStyle/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000" kern="100" dirty="0"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The next step involved constructing advanced models.</a:t>
            </a:r>
            <a:r>
              <a:rPr lang="en-IN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models employed were as follows: </a:t>
            </a:r>
            <a:endParaRPr lang="en-US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Regularized Logistic Regression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Lasso Regularization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Boosted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Machine 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Radial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Neural Network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FC704-163D-EE62-1C04-BF90CEC8C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797" y="2296502"/>
            <a:ext cx="3334471" cy="2671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3CAA08-5672-01D6-FEEC-6E3FEFF52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56704"/>
            <a:ext cx="5958134" cy="1494617"/>
          </a:xfrm>
          <a:prstGeom prst="rect">
            <a:avLst/>
          </a:prstGeom>
        </p:spPr>
      </p:pic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21B24C87-F190-FBB6-AB46-F93B347FA3E8}"/>
              </a:ext>
            </a:extLst>
          </p:cNvPr>
          <p:cNvSpPr/>
          <p:nvPr/>
        </p:nvSpPr>
        <p:spPr>
          <a:xfrm>
            <a:off x="7964130" y="5254668"/>
            <a:ext cx="3234138" cy="1133606"/>
          </a:xfrm>
          <a:prstGeom prst="snip1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setting up parameters ahead of modeling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27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2EBB-781C-A705-E655-70FBC8AF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25" y="221075"/>
            <a:ext cx="5507277" cy="1325563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 Regularized Logistic Regression – Lasso: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5F55-A403-9829-8B1D-305FE0ED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11" y="3183912"/>
            <a:ext cx="2052473" cy="1603375"/>
          </a:xfrm>
        </p:spPr>
        <p:txBody>
          <a:bodyPr>
            <a:normAutofit fontScale="92500" lnSpcReduction="10000"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Performed hyperparameter tuning by adjusting lambda with 100 values between 10^-3 and 10^3.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AAFFC-B8EB-E8D9-E46E-242E9DFC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82" y="2902568"/>
            <a:ext cx="2529011" cy="38301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ADC724D-5C12-3CF6-98CF-F43FEC99D6F8}"/>
              </a:ext>
            </a:extLst>
          </p:cNvPr>
          <p:cNvSpPr txBox="1">
            <a:spLocks/>
          </p:cNvSpPr>
          <p:nvPr/>
        </p:nvSpPr>
        <p:spPr>
          <a:xfrm>
            <a:off x="6096000" y="-52861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 Gradient Boost Model: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730E03-44AF-B1C2-D135-AEDD5CE25F71}"/>
              </a:ext>
            </a:extLst>
          </p:cNvPr>
          <p:cNvSpPr txBox="1">
            <a:spLocks/>
          </p:cNvSpPr>
          <p:nvPr/>
        </p:nvSpPr>
        <p:spPr>
          <a:xfrm>
            <a:off x="9226564" y="3000144"/>
            <a:ext cx="2730909" cy="109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model was automatically tuned.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9DEAA-EB08-A965-1BF2-7421FE128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480" y="2923517"/>
            <a:ext cx="2653827" cy="383277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EA575A-C02C-5458-C14D-9B3AFD807762}"/>
              </a:ext>
            </a:extLst>
          </p:cNvPr>
          <p:cNvCxnSpPr>
            <a:cxnSpLocks/>
          </p:cNvCxnSpPr>
          <p:nvPr/>
        </p:nvCxnSpPr>
        <p:spPr>
          <a:xfrm>
            <a:off x="5730796" y="365123"/>
            <a:ext cx="0" cy="6367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158937B-AC4E-651F-AA44-79B95DD0D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11" y="1371600"/>
            <a:ext cx="4810882" cy="14530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B38212-0ADE-1E8B-BD83-DF3638FB6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481" y="1371600"/>
            <a:ext cx="5090149" cy="14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6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2EBB-781C-A705-E655-70FBC8AF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07" y="480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3. Random Forest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5F55-A403-9829-8B1D-305FE0ED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607" y="954208"/>
            <a:ext cx="10515600" cy="85494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Performed manual hyperparameter tuning with ‘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mtry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picking any of these values (2, 4, 8).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0E012-5E82-1BB1-977F-A14A6F42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309" y="1373636"/>
            <a:ext cx="2660860" cy="374950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82A2B5-7EEA-4226-421F-DEB8D7E0BE7E}"/>
              </a:ext>
            </a:extLst>
          </p:cNvPr>
          <p:cNvSpPr txBox="1">
            <a:spLocks/>
          </p:cNvSpPr>
          <p:nvPr/>
        </p:nvSpPr>
        <p:spPr>
          <a:xfrm>
            <a:off x="837607" y="5239282"/>
            <a:ext cx="10515600" cy="106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confirmed that our hypothesis regarding exploratory data analysis (EDA) was correct. During the EDA process, </a:t>
            </a:r>
            <a:r>
              <a:rPr lang="en-IN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observed a strong correlation between the lead time, average price, and number of special requests with our outcome variable.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suggests that these variables may be significant in predicting the outcome variable.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1FAA80-A665-121A-BB29-E4211F970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116" y="2715288"/>
            <a:ext cx="4640308" cy="2407857"/>
          </a:xfrm>
          <a:prstGeom prst="rect">
            <a:avLst/>
          </a:prstGeom>
        </p:spPr>
      </p:pic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47571097-36B3-B332-24A7-AADE6DDA8F23}"/>
              </a:ext>
            </a:extLst>
          </p:cNvPr>
          <p:cNvSpPr/>
          <p:nvPr/>
        </p:nvSpPr>
        <p:spPr>
          <a:xfrm>
            <a:off x="6369748" y="1489773"/>
            <a:ext cx="3367043" cy="990524"/>
          </a:xfrm>
          <a:prstGeom prst="snip1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i="1" kern="1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far this model has performed well. Let us see other models too!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19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274F-030E-14F2-7FEF-4DD2B25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3. Random Forest Model: Variable Importance</a:t>
            </a:r>
            <a:endParaRPr lang="en-IN" sz="3200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0476F8-B4F7-7207-BC03-F69E817A1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3518" y="1690688"/>
            <a:ext cx="3636312" cy="39209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C2BA34-1A94-CBFF-8545-8A136F7EA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5470"/>
            <a:ext cx="7388878" cy="424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2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79BD-4755-6AF3-DDC1-51FA0562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8A0F-624A-11C1-7C74-56C252C77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Develop machine learning models to predict the likelihood of customers honoring hotel reservations.</a:t>
            </a:r>
          </a:p>
          <a:p>
            <a:r>
              <a:rPr lang="en-US" sz="2000" dirty="0"/>
              <a:t>Utilize a comprehensive dataset to discern patterns and factors influencing reservation outcomes.</a:t>
            </a:r>
          </a:p>
          <a:p>
            <a:r>
              <a:rPr lang="en-US" sz="2000" dirty="0"/>
              <a:t>Explore multiple machine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387466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2EBB-781C-A705-E655-70FBC8AF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3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4. Support Vector Machine: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5F55-A403-9829-8B1D-305FE0ED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7"/>
            <a:ext cx="5257800" cy="1325562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 Linear Kernel: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a vector of 3 C values – (0.25, 0.5, 1) for tuning this model.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A031A0-9F93-EFA7-18D3-5587872D31E2}"/>
              </a:ext>
            </a:extLst>
          </p:cNvPr>
          <p:cNvSpPr txBox="1">
            <a:spLocks/>
          </p:cNvSpPr>
          <p:nvPr/>
        </p:nvSpPr>
        <p:spPr>
          <a:xfrm>
            <a:off x="6096000" y="1027907"/>
            <a:ext cx="5257800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 Radial Kernel: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model was autotuned.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4041E1-4DE1-B0B5-0361-01A17E376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41" y="2419188"/>
            <a:ext cx="2372262" cy="3624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828594-D9F8-59E9-68DE-BCC60E520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998" y="2353469"/>
            <a:ext cx="2388432" cy="374001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5A5BF0-D982-B8E7-E67F-7750950CADF2}"/>
              </a:ext>
            </a:extLst>
          </p:cNvPr>
          <p:cNvCxnSpPr>
            <a:cxnSpLocks/>
          </p:cNvCxnSpPr>
          <p:nvPr/>
        </p:nvCxnSpPr>
        <p:spPr>
          <a:xfrm>
            <a:off x="6025157" y="920663"/>
            <a:ext cx="0" cy="580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0C1505F-32C1-1EBB-AEE9-3A74B9D7E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72" y="2419188"/>
            <a:ext cx="3031986" cy="2077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FA9462-8091-CAA2-075F-F9B9E950A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428" y="2353469"/>
            <a:ext cx="3370813" cy="213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53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2EBB-781C-A705-E655-70FBC8AF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5. Neural Networks: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5F55-A403-9829-8B1D-305FE0ED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51"/>
            <a:ext cx="10515600" cy="854945"/>
          </a:xfrm>
        </p:spPr>
        <p:txBody>
          <a:bodyPr>
            <a:no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dataset for a neural network model is different from creating a dataset for other types of models. Before fine-tuning the model, we first created a simple neural network without considering class weights. However, we noticed that this model mainly predicted the majority class. Below is the confusion matrix for this simple neural network model.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01895-E894-D8AF-CB40-5E00FED98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93" y="3251722"/>
            <a:ext cx="5188813" cy="190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06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0082-7619-4AE4-2888-D9FBB705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/>
              <a:t>Neural Networks tuned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1BDD24-A5DF-B07B-72B2-D19BA361A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22" t="11594" r="12668" b="4213"/>
          <a:stretch/>
        </p:blipFill>
        <p:spPr>
          <a:xfrm>
            <a:off x="1764604" y="1294284"/>
            <a:ext cx="8662792" cy="543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63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2EBB-781C-A705-E655-70FBC8AF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5. Neural Networks: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5F55-A403-9829-8B1D-305FE0ED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51"/>
            <a:ext cx="10515600" cy="85494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configuring the parameters based on the above recommendation below are the results of the final model.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79723-F5C1-06A2-F462-ABA05760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956" y="2178838"/>
            <a:ext cx="2938397" cy="4214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8402A7-9C3B-BC74-56BA-5CF7B88D1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204" y="2178837"/>
            <a:ext cx="3262464" cy="421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27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2EBB-781C-A705-E655-70FBC8AF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538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5F55-A403-9829-8B1D-305FE0ED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15960"/>
            <a:ext cx="10515600" cy="85494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evaluated all models based on AUC ROC and Accuracy and compiled the results.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98357-7673-BB65-6CD3-D4BCA1C07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098" y="1443432"/>
            <a:ext cx="5375799" cy="25315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A5A9AC-B652-4B96-B366-F643F14EBA48}"/>
              </a:ext>
            </a:extLst>
          </p:cNvPr>
          <p:cNvSpPr txBox="1"/>
          <p:nvPr/>
        </p:nvSpPr>
        <p:spPr>
          <a:xfrm>
            <a:off x="838199" y="4037454"/>
            <a:ext cx="11067790" cy="2917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Despite the impressive performance of all classifiers, including Gradient Boost Mode, Neural Networks Model, and Random Forest Model, we opted for the Random Forest Model due to its exceptional performance.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when dealing with class imbalance, it becomes imperative to apply class balancing techniques during the modeling process, such as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Upsampling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Downsampling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Class Weights based process.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ensures that the classifiers maintain general success and accuracy, even in scenarios with imbalanced class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2911836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A967-B196-49DD-0D19-A1F8D9E0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073B-32FF-7841-8A11-9FD6581F0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models utilized in this analysis have demonstrated effectiveness in predicting cancellations, with the Random Forest model yielding the most favorable results.</a:t>
            </a:r>
          </a:p>
          <a:p>
            <a:r>
              <a:rPr lang="en-US" sz="2000" dirty="0"/>
              <a:t>Key factors influencing room reservations include lead time, average price per room, and the number of special requests.</a:t>
            </a:r>
          </a:p>
          <a:p>
            <a:r>
              <a:rPr lang="en-US" sz="2000" dirty="0"/>
              <a:t>We recommend that the organization providing the dataset on Kaggle consider implementing a follow-up with customers 123 days after booking to confirm their intentions. This proactive approach can help reduce cancellations and enhance overall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50937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2CD2-6A80-1BBB-89DC-2F6C9C88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0C100-25F0-67E4-F853-EB543EC98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Booking_ID</a:t>
            </a:r>
          </a:p>
          <a:p>
            <a:r>
              <a:rPr lang="en-US" sz="2000" dirty="0"/>
              <a:t>no_of_adults</a:t>
            </a:r>
          </a:p>
          <a:p>
            <a:r>
              <a:rPr lang="en-US" sz="2000" dirty="0"/>
              <a:t>no_of_children</a:t>
            </a:r>
          </a:p>
          <a:p>
            <a:r>
              <a:rPr lang="en-US" sz="2000" dirty="0"/>
              <a:t>no_of_weekend_nights</a:t>
            </a:r>
          </a:p>
          <a:p>
            <a:r>
              <a:rPr lang="en-US" sz="2000" dirty="0"/>
              <a:t>no_of_week_nights</a:t>
            </a:r>
          </a:p>
          <a:p>
            <a:r>
              <a:rPr lang="en-US" sz="2000" dirty="0"/>
              <a:t>type_of_meal_plan</a:t>
            </a:r>
          </a:p>
          <a:p>
            <a:r>
              <a:rPr lang="en-US" sz="2000" dirty="0"/>
              <a:t>required_car_parking_space</a:t>
            </a:r>
          </a:p>
          <a:p>
            <a:r>
              <a:rPr lang="en-US" sz="2000" dirty="0"/>
              <a:t>room_type_reserved</a:t>
            </a:r>
          </a:p>
          <a:p>
            <a:r>
              <a:rPr lang="en-US" sz="2000" dirty="0"/>
              <a:t>lead_time</a:t>
            </a:r>
          </a:p>
          <a:p>
            <a:r>
              <a:rPr lang="en-US" sz="2000" dirty="0"/>
              <a:t>arrival_year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80EA9C-D9A9-CF73-CCA1-F5696EF9B6F8}"/>
              </a:ext>
            </a:extLst>
          </p:cNvPr>
          <p:cNvSpPr txBox="1">
            <a:spLocks/>
          </p:cNvSpPr>
          <p:nvPr/>
        </p:nvSpPr>
        <p:spPr>
          <a:xfrm>
            <a:off x="6096000" y="1777609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arrival_month</a:t>
            </a:r>
          </a:p>
          <a:p>
            <a:r>
              <a:rPr lang="en-US" sz="2000" dirty="0"/>
              <a:t>arrival_date</a:t>
            </a:r>
          </a:p>
          <a:p>
            <a:r>
              <a:rPr lang="en-US" sz="2000" dirty="0"/>
              <a:t>market_segment_type</a:t>
            </a:r>
          </a:p>
          <a:p>
            <a:r>
              <a:rPr lang="en-US" sz="2000" dirty="0"/>
              <a:t>repeated_guest</a:t>
            </a:r>
          </a:p>
          <a:p>
            <a:r>
              <a:rPr lang="en-US" sz="2000" dirty="0"/>
              <a:t>no_of_previous_cancellations</a:t>
            </a:r>
          </a:p>
          <a:p>
            <a:r>
              <a:rPr lang="en-US" sz="2000" dirty="0"/>
              <a:t>no_of_previous_bookings_not_canceled</a:t>
            </a:r>
          </a:p>
          <a:p>
            <a:r>
              <a:rPr lang="en-US" sz="2000" dirty="0"/>
              <a:t>avg_price_per_room</a:t>
            </a:r>
          </a:p>
          <a:p>
            <a:r>
              <a:rPr lang="en-US" sz="2000" dirty="0"/>
              <a:t>no_of_special_requests</a:t>
            </a:r>
          </a:p>
          <a:p>
            <a:r>
              <a:rPr lang="en-US" sz="2000" dirty="0"/>
              <a:t>booking_status</a:t>
            </a:r>
          </a:p>
        </p:txBody>
      </p:sp>
    </p:spTree>
    <p:extLst>
      <p:ext uri="{BB962C8B-B14F-4D97-AF65-F5344CB8AC3E}">
        <p14:creationId xmlns:p14="http://schemas.microsoft.com/office/powerpoint/2010/main" val="51156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CCC3-E906-ABEA-9644-2C48D2C4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Data Exploration and Preprocessing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27AE-5233-BB68-BBBD-0D6D074D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841"/>
            <a:ext cx="10515600" cy="2811670"/>
          </a:xfrm>
        </p:spPr>
        <p:txBody>
          <a:bodyPr>
            <a:normAutofit/>
          </a:bodyPr>
          <a:lstStyle/>
          <a:p>
            <a:r>
              <a:rPr lang="en-US" sz="2000" dirty="0"/>
              <a:t>Dataset overview:</a:t>
            </a:r>
          </a:p>
          <a:p>
            <a:pPr lvl="1"/>
            <a:r>
              <a:rPr lang="en-US" sz="1800" dirty="0"/>
              <a:t>19 features, 36275 observations</a:t>
            </a:r>
          </a:p>
          <a:p>
            <a:pPr lvl="1"/>
            <a:r>
              <a:rPr lang="en-US" sz="1800" dirty="0"/>
              <a:t>Time span: July 2017 to December 2018</a:t>
            </a:r>
          </a:p>
          <a:p>
            <a:pPr lvl="1"/>
            <a:r>
              <a:rPr lang="en-US" sz="1800" dirty="0"/>
              <a:t>No demographic information available</a:t>
            </a:r>
          </a:p>
          <a:p>
            <a:r>
              <a:rPr lang="en-US" sz="2000" dirty="0"/>
              <a:t>Feature types:</a:t>
            </a:r>
          </a:p>
          <a:p>
            <a:pPr lvl="1"/>
            <a:r>
              <a:rPr lang="en-US" sz="1800" dirty="0"/>
              <a:t>Numerical: 14 features</a:t>
            </a:r>
          </a:p>
          <a:p>
            <a:pPr lvl="1"/>
            <a:r>
              <a:rPr lang="en-US" sz="1800" dirty="0"/>
              <a:t>Categorical: 5 features</a:t>
            </a:r>
          </a:p>
          <a:p>
            <a:r>
              <a:rPr lang="en-US" sz="2000" dirty="0"/>
              <a:t>Assumption: Prices are in USD $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1A09D-11FA-2A90-C808-120F585C3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140511"/>
            <a:ext cx="10382247" cy="25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0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CCC3-E906-ABEA-9644-2C48D2C4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Data Exploration and Preprocessing – The Discrepancies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27AE-5233-BB68-BBBD-0D6D074DB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Identified issues: Zero-priced instances</a:t>
            </a:r>
          </a:p>
          <a:p>
            <a:r>
              <a:rPr lang="en-US" sz="2000" dirty="0"/>
              <a:t>Date discrepancy: Feb 29, 2018</a:t>
            </a:r>
          </a:p>
          <a:p>
            <a:r>
              <a:rPr lang="en-US" sz="2000" dirty="0"/>
              <a:t>Approach to resolution:</a:t>
            </a:r>
          </a:p>
          <a:p>
            <a:r>
              <a:rPr lang="en-US" sz="2000" dirty="0"/>
              <a:t>Analysis of adjacent dates (Feb 28, Mar 1)</a:t>
            </a:r>
          </a:p>
          <a:p>
            <a:r>
              <a:rPr lang="en-US" sz="2000" dirty="0"/>
              <a:t>Update of 37 records from Feb 29 to Mar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070CFD-F62E-BDF7-D6BE-6279BEAF1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17573"/>
              </p:ext>
            </p:extLst>
          </p:nvPr>
        </p:nvGraphicFramePr>
        <p:xfrm>
          <a:off x="7337084" y="1825626"/>
          <a:ext cx="4016716" cy="1813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8358">
                  <a:extLst>
                    <a:ext uri="{9D8B030D-6E8A-4147-A177-3AD203B41FA5}">
                      <a16:colId xmlns:a16="http://schemas.microsoft.com/office/drawing/2014/main" val="1448973449"/>
                    </a:ext>
                  </a:extLst>
                </a:gridCol>
                <a:gridCol w="2008358">
                  <a:extLst>
                    <a:ext uri="{9D8B030D-6E8A-4147-A177-3AD203B41FA5}">
                      <a16:colId xmlns:a16="http://schemas.microsoft.com/office/drawing/2014/main" val="4033371589"/>
                    </a:ext>
                  </a:extLst>
                </a:gridCol>
              </a:tblGrid>
              <a:tr h="6661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Date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Total number of records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5476348"/>
                  </a:ext>
                </a:extLst>
              </a:tr>
              <a:tr h="5735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2018-02-28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165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9088124"/>
                  </a:ext>
                </a:extLst>
              </a:tr>
              <a:tr h="5735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2018-03-01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61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111778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372E410-87F6-BD10-ABE6-0F75109EF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950599"/>
            <a:ext cx="8482780" cy="243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1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CCC3-E906-ABEA-9644-2C48D2C4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Data Exploration and Preprocessing – The Discrepancies (</a:t>
            </a:r>
            <a:r>
              <a:rPr lang="en-US" sz="3200" u="sng" dirty="0" err="1"/>
              <a:t>cont</a:t>
            </a:r>
            <a:r>
              <a:rPr lang="en-US" sz="3200" u="sng" dirty="0"/>
              <a:t>…)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EEFEAB4-9C9E-8045-0391-82345B739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162" y="1153633"/>
            <a:ext cx="5823890" cy="28789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27AE-5233-BB68-BBBD-0D6D074D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7000"/>
          </a:xfrm>
        </p:spPr>
        <p:txBody>
          <a:bodyPr>
            <a:normAutofit/>
          </a:bodyPr>
          <a:lstStyle/>
          <a:p>
            <a:r>
              <a:rPr lang="en-US" sz="2000" dirty="0"/>
              <a:t>Observation: </a:t>
            </a:r>
          </a:p>
          <a:p>
            <a:pPr lvl="1"/>
            <a:r>
              <a:rPr lang="en-US" sz="1800" dirty="0"/>
              <a:t>Not all prices are zero on a given date</a:t>
            </a:r>
          </a:p>
          <a:p>
            <a:r>
              <a:rPr lang="en-US" sz="2000" dirty="0"/>
              <a:t>Market segmentation of zero-price cases: </a:t>
            </a:r>
          </a:p>
          <a:p>
            <a:pPr lvl="1"/>
            <a:r>
              <a:rPr lang="en-US" sz="1800" dirty="0"/>
              <a:t>Online </a:t>
            </a:r>
          </a:p>
          <a:p>
            <a:pPr lvl="1"/>
            <a:r>
              <a:rPr lang="en-US" sz="1800" dirty="0"/>
              <a:t>Complimentary</a:t>
            </a:r>
          </a:p>
          <a:p>
            <a:r>
              <a:rPr lang="en-US" sz="2000" dirty="0"/>
              <a:t>Hunch: </a:t>
            </a:r>
          </a:p>
          <a:p>
            <a:pPr lvl="1"/>
            <a:r>
              <a:rPr lang="en-US" sz="1800" dirty="0"/>
              <a:t>Free hotel rooms or online offers result in zero prices</a:t>
            </a:r>
          </a:p>
          <a:p>
            <a:r>
              <a:rPr lang="en-US" sz="2000" dirty="0"/>
              <a:t>Analysis revealed that only 6 out of 546 zero-priced cases were cancelled.</a:t>
            </a:r>
          </a:p>
          <a:p>
            <a:r>
              <a:rPr lang="en-US" sz="2000" dirty="0"/>
              <a:t>Suggested reason: </a:t>
            </a:r>
          </a:p>
          <a:p>
            <a:pPr lvl="1"/>
            <a:r>
              <a:rPr lang="en-US" sz="1800" dirty="0"/>
              <a:t>Human tendency to avoid cancelling free hotel room bookings.</a:t>
            </a:r>
          </a:p>
        </p:txBody>
      </p:sp>
    </p:spTree>
    <p:extLst>
      <p:ext uri="{BB962C8B-B14F-4D97-AF65-F5344CB8AC3E}">
        <p14:creationId xmlns:p14="http://schemas.microsoft.com/office/powerpoint/2010/main" val="136658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CCC3-E906-ABEA-9644-2C48D2C4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Data Exploration and Preprocessing – What about the booking cancellations?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27AE-5233-BB68-BBBD-0D6D074DB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Next focus on:</a:t>
            </a:r>
          </a:p>
          <a:p>
            <a:pPr lvl="1"/>
            <a:r>
              <a:rPr lang="en-US" sz="2000" dirty="0"/>
              <a:t>Total cancellations per day (sample from 2018)</a:t>
            </a:r>
          </a:p>
          <a:p>
            <a:r>
              <a:rPr lang="en-US" sz="2000" dirty="0"/>
              <a:t>Transformation:</a:t>
            </a:r>
          </a:p>
          <a:p>
            <a:pPr lvl="1"/>
            <a:r>
              <a:rPr lang="en-US" sz="2000" dirty="0"/>
              <a:t>Outcome variable to </a:t>
            </a:r>
            <a:r>
              <a:rPr lang="en-US" sz="2000" dirty="0" err="1"/>
              <a:t>booking_cancellation</a:t>
            </a:r>
            <a:r>
              <a:rPr lang="en-US" sz="2000" dirty="0"/>
              <a:t> from </a:t>
            </a:r>
            <a:r>
              <a:rPr lang="en-US" sz="2000" dirty="0" err="1"/>
              <a:t>booking_status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94E87-8A22-4978-A6EE-51870A666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6639838" cy="3428299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50154564-0B9F-F458-31A4-0E84302309BA}"/>
              </a:ext>
            </a:extLst>
          </p:cNvPr>
          <p:cNvSpPr/>
          <p:nvPr/>
        </p:nvSpPr>
        <p:spPr>
          <a:xfrm>
            <a:off x="8309975" y="4001294"/>
            <a:ext cx="3043825" cy="1703540"/>
          </a:xfrm>
          <a:prstGeom prst="snip1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appears that there were numerous cancellations in the months of September, October, and November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CCC3-E906-ABEA-9644-2C48D2C4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Data Exploration and Preprocessing - on Relationship between Variables and Cancellations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974449A-E84C-A67B-601B-C1EC6761D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87313" cy="23423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F1D192-BE57-6B29-9107-7ACB8EB06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82381"/>
            <a:ext cx="3787313" cy="23506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9F25CA8-DEB7-DBAA-1A11-D48A3FE87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64891"/>
            <a:ext cx="3787312" cy="23476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E1FFD0-E54F-3349-BC3C-9F81A526C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364890"/>
            <a:ext cx="3787312" cy="234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9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CCC3-E906-ABEA-9644-2C48D2C4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Data Exploration and Preprocessing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46D506-9FD9-E489-0C20-A70AC2459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0230"/>
            <a:ext cx="3953005" cy="2435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34B987-AA0C-EA37-C7C7-8B724BDDA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60230"/>
            <a:ext cx="3953005" cy="2450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5152AF-5DFA-7608-7307-0994EB4F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4180386"/>
            <a:ext cx="3953004" cy="2430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ABEE6A-F9B7-1B54-BA48-E0D27C1BD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180385"/>
            <a:ext cx="3953004" cy="246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3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</TotalTime>
  <Words>1034</Words>
  <Application>Microsoft Office PowerPoint</Application>
  <PresentationFormat>Widescreen</PresentationFormat>
  <Paragraphs>124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Machine Learning: Hotel Reservation Cancellation Prediction  Exploring Predictive Models for Hotel Booking Cancellation Anticipation</vt:lpstr>
      <vt:lpstr>Objectives</vt:lpstr>
      <vt:lpstr>Dataset</vt:lpstr>
      <vt:lpstr>Data Exploration and Preprocessing - Overview</vt:lpstr>
      <vt:lpstr>Data Exploration and Preprocessing – The Discrepancies</vt:lpstr>
      <vt:lpstr>Data Exploration and Preprocessing – The Discrepancies (cont…)</vt:lpstr>
      <vt:lpstr>Data Exploration and Preprocessing – What about the booking cancellations?</vt:lpstr>
      <vt:lpstr>Data Exploration and Preprocessing - on Relationship between Variables and Cancellations</vt:lpstr>
      <vt:lpstr>Data Exploration and Preprocessing</vt:lpstr>
      <vt:lpstr>Data Exploration and Preprocessing</vt:lpstr>
      <vt:lpstr>Data Exploration and Preprocessing</vt:lpstr>
      <vt:lpstr>Data Exploration and Preprocessing</vt:lpstr>
      <vt:lpstr>Data Exploration and Preprocessing</vt:lpstr>
      <vt:lpstr>Data Exploration and Preprocessing - Feature Transformation and Model Data Preparation</vt:lpstr>
      <vt:lpstr>Modeling: Benchmark Model</vt:lpstr>
      <vt:lpstr>Modeling:</vt:lpstr>
      <vt:lpstr>1. Regularized Logistic Regression – Lasso:</vt:lpstr>
      <vt:lpstr>3. Random Forest Model:</vt:lpstr>
      <vt:lpstr>3. Random Forest Model: Variable Importance</vt:lpstr>
      <vt:lpstr>4. Support Vector Machine:</vt:lpstr>
      <vt:lpstr>5. Neural Networks:</vt:lpstr>
      <vt:lpstr>Neural Networks tuned</vt:lpstr>
      <vt:lpstr>5. Neural Networks:</vt:lpstr>
      <vt:lpstr>Results: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Hotel Reservation Cancellation Prediction  Exploring Predictive Models for Hotel Booking Cancellation Anticipation</dc:title>
  <dc:creator>Aditya Dasari</dc:creator>
  <cp:lastModifiedBy>Sai Anjesh</cp:lastModifiedBy>
  <cp:revision>83</cp:revision>
  <dcterms:created xsi:type="dcterms:W3CDTF">2024-05-05T00:34:38Z</dcterms:created>
  <dcterms:modified xsi:type="dcterms:W3CDTF">2024-05-06T01:37:45Z</dcterms:modified>
</cp:coreProperties>
</file>