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7" r:id="rId2"/>
    <p:sldId id="426" r:id="rId3"/>
    <p:sldId id="430" r:id="rId4"/>
    <p:sldId id="429" r:id="rId5"/>
    <p:sldId id="432" r:id="rId6"/>
    <p:sldId id="433" r:id="rId7"/>
    <p:sldId id="434" r:id="rId8"/>
    <p:sldId id="449" r:id="rId9"/>
    <p:sldId id="452" r:id="rId10"/>
    <p:sldId id="438" r:id="rId11"/>
    <p:sldId id="435" r:id="rId12"/>
    <p:sldId id="436" r:id="rId13"/>
    <p:sldId id="453" r:id="rId14"/>
    <p:sldId id="437" r:id="rId15"/>
    <p:sldId id="440" r:id="rId16"/>
    <p:sldId id="441" r:id="rId17"/>
    <p:sldId id="442" r:id="rId18"/>
    <p:sldId id="450" r:id="rId19"/>
    <p:sldId id="443" r:id="rId20"/>
    <p:sldId id="448" r:id="rId21"/>
    <p:sldId id="447" r:id="rId22"/>
    <p:sldId id="444" r:id="rId23"/>
    <p:sldId id="445" r:id="rId24"/>
    <p:sldId id="454" r:id="rId25"/>
    <p:sldId id="446" r:id="rId26"/>
    <p:sldId id="451" r:id="rId27"/>
    <p:sldId id="42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ABD9D-D0C0-CF3F-54C4-2E5314D77B2E}" v="1" dt="2023-12-21T06:10:46.192"/>
    <p1510:client id="{3B1368BC-AB7E-5E5F-23D0-C97D87C19D8B}" v="5" dt="2023-12-21T06:12:46.404"/>
    <p1510:client id="{42230D10-9CB6-470A-891A-9AA3032A2DEF}" v="165" dt="2023-12-01T19:19:50.242"/>
    <p1510:client id="{266AF9E7-C47A-5260-EA06-4FB272562130}" v="1" dt="2023-12-12T07:39:32.023"/>
    <p1510:client id="{07C7D5E3-6DD2-D20A-25E8-5832906B65A6}" v="12" dt="2023-12-14T14:14:21.731"/>
    <p1510:client id="{8CCD8DE7-BCF7-1421-226D-A853B2864EAD}" v="25" dt="2023-12-03T05:05:15.466"/>
    <p1510:client id="{264121F1-D862-D9BC-2029-1E18ACE39E5C}" v="1269" dt="2023-12-02T19:54:44.313"/>
    <p1510:client id="{118C37D9-B561-AEE0-8308-DB36EDD24892}" v="24" dt="2023-12-03T05:00:39.295"/>
    <p1510:client id="{2EDBD126-C28D-693C-4B73-5D1011745393}" v="11" dt="2023-12-03T06:39:20.420"/>
    <p1510:client id="{375726D9-C56B-FF9B-E976-20F4F09ACC9E}" v="1" dt="2023-11-30T18:15:03.063"/>
    <p1510:client id="{30C04AB0-3944-6F2E-FEEE-EF5289D3B2FD}" v="1" dt="2023-12-20T11:32:42.442"/>
    <p1510:client id="{4F62D0C2-37A5-6D83-78A7-E0C3A1EA2E5F}" v="10" dt="2023-11-29T09:10:11.220"/>
    <p1510:client id="{9F330FCC-9834-D4AB-D78C-E24A8241840F}" v="117" dt="2023-11-27T18:02:23.206"/>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930FFD30-9A60-A941-F488-96BEB58C68A0}" v="62" dt="2023-12-02T05:54:39.849"/>
    <p1510:client id="{AA070FA4-D145-3122-DE07-6954D6C8D883}" v="1" dt="2023-12-02T19:54:46.122"/>
    <p1510:client id="{A282CB80-D9B5-94B6-F1C3-C16BCB263734}" v="19" dt="2023-12-02T15:31:39.251"/>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F127BC1E-BAC4-5621-722E-9538D46AB471}" v="2" dt="2023-11-23T21:01:59.211"/>
    <p1510:client id="{E4DFEC9D-70DC-0F88-F266-C3558D370CF6}" v="44" dt="2023-11-27T18:10:16.234"/>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14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96E14-6EA8-4930-90B4-8095C109A2B5}" type="doc">
      <dgm:prSet loTypeId="urn:microsoft.com/office/officeart/2005/8/layout/bProcess3" loCatId="process" qsTypeId="urn:microsoft.com/office/officeart/2005/8/quickstyle/simple5" qsCatId="simple" csTypeId="urn:microsoft.com/office/officeart/2005/8/colors/accent1_2" csCatId="accent1" phldr="1"/>
      <dgm:spPr/>
      <dgm:t>
        <a:bodyPr/>
        <a:lstStyle/>
        <a:p>
          <a:endParaRPr lang="en-US"/>
        </a:p>
      </dgm:t>
    </dgm:pt>
    <dgm:pt modelId="{F898172E-C9A1-458C-A2BF-0F78B632CBCD}">
      <dgm:prSet phldrT="[Text]"/>
      <dgm:spPr/>
      <dgm:t>
        <a:bodyPr/>
        <a:lstStyle/>
        <a:p>
          <a:r>
            <a:rPr lang="en-US" b="1"/>
            <a:t>Raw Data</a:t>
          </a:r>
          <a:endParaRPr lang="en-US" b="1" dirty="0"/>
        </a:p>
      </dgm:t>
    </dgm:pt>
    <dgm:pt modelId="{EF7BF061-3589-49D8-8CC7-1015308B726F}" type="parTrans" cxnId="{68CF7D4D-FBC4-42B7-A521-18ADEE83B503}">
      <dgm:prSet/>
      <dgm:spPr/>
      <dgm:t>
        <a:bodyPr/>
        <a:lstStyle/>
        <a:p>
          <a:endParaRPr lang="en-US" b="1">
            <a:solidFill>
              <a:schemeClr val="tx1"/>
            </a:solidFill>
          </a:endParaRPr>
        </a:p>
      </dgm:t>
    </dgm:pt>
    <dgm:pt modelId="{F93D8D8E-4B96-4DC3-82BF-426EF528D7AC}" type="sibTrans" cxnId="{68CF7D4D-FBC4-42B7-A521-18ADEE83B503}">
      <dgm:prSet/>
      <dgm:spPr/>
      <dgm:t>
        <a:bodyPr/>
        <a:lstStyle/>
        <a:p>
          <a:endParaRPr lang="en-US" b="1">
            <a:solidFill>
              <a:schemeClr val="tx1"/>
            </a:solidFill>
          </a:endParaRPr>
        </a:p>
      </dgm:t>
    </dgm:pt>
    <dgm:pt modelId="{652A94EA-C05E-40FF-8970-6D389A8DD17E}">
      <dgm:prSet phldrT="[Text]"/>
      <dgm:spPr/>
      <dgm:t>
        <a:bodyPr/>
        <a:lstStyle/>
        <a:p>
          <a:r>
            <a:rPr lang="en-US" b="1" dirty="0" smtClean="0"/>
            <a:t>EDA</a:t>
          </a:r>
        </a:p>
        <a:p>
          <a:r>
            <a:rPr lang="en-US" b="1" dirty="0" smtClean="0"/>
            <a:t>(Identify Fraud Patterns)</a:t>
          </a:r>
          <a:endParaRPr lang="en-US" b="1" dirty="0"/>
        </a:p>
      </dgm:t>
    </dgm:pt>
    <dgm:pt modelId="{34A770E3-61F9-4945-A89D-0FBD11F6B783}" type="parTrans" cxnId="{605CAF9F-5589-4013-A16A-531D056046AF}">
      <dgm:prSet/>
      <dgm:spPr/>
      <dgm:t>
        <a:bodyPr/>
        <a:lstStyle/>
        <a:p>
          <a:endParaRPr lang="en-US" b="1">
            <a:solidFill>
              <a:schemeClr val="tx1"/>
            </a:solidFill>
          </a:endParaRPr>
        </a:p>
      </dgm:t>
    </dgm:pt>
    <dgm:pt modelId="{0F35C7A7-8B31-4945-9B2D-05D3FBD0186F}" type="sibTrans" cxnId="{605CAF9F-5589-4013-A16A-531D056046AF}">
      <dgm:prSet/>
      <dgm:spPr/>
      <dgm:t>
        <a:bodyPr/>
        <a:lstStyle/>
        <a:p>
          <a:endParaRPr lang="en-US" b="1">
            <a:solidFill>
              <a:schemeClr val="tx1"/>
            </a:solidFill>
          </a:endParaRPr>
        </a:p>
      </dgm:t>
    </dgm:pt>
    <dgm:pt modelId="{AA3392D0-1F9A-40F8-8645-EE118CD46EA0}">
      <dgm:prSet phldrT="[Text]"/>
      <dgm:spPr/>
      <dgm:t>
        <a:bodyPr/>
        <a:lstStyle/>
        <a:p>
          <a:r>
            <a:rPr lang="en-US" b="1" dirty="0" smtClean="0"/>
            <a:t>Feature Engineering</a:t>
          </a:r>
          <a:endParaRPr lang="en-US" b="1" dirty="0"/>
        </a:p>
      </dgm:t>
    </dgm:pt>
    <dgm:pt modelId="{0C655D51-81AC-4C8E-97F7-3EB4CF91826C}" type="parTrans" cxnId="{A08D3F5A-EF4D-4131-BE25-FE7C0E7E6EE6}">
      <dgm:prSet/>
      <dgm:spPr/>
      <dgm:t>
        <a:bodyPr/>
        <a:lstStyle/>
        <a:p>
          <a:endParaRPr lang="en-US" b="1">
            <a:solidFill>
              <a:schemeClr val="tx1"/>
            </a:solidFill>
          </a:endParaRPr>
        </a:p>
      </dgm:t>
    </dgm:pt>
    <dgm:pt modelId="{99AAD284-00E2-49F2-BD09-0DE263BB6C38}" type="sibTrans" cxnId="{A08D3F5A-EF4D-4131-BE25-FE7C0E7E6EE6}">
      <dgm:prSet/>
      <dgm:spPr/>
      <dgm:t>
        <a:bodyPr/>
        <a:lstStyle/>
        <a:p>
          <a:endParaRPr lang="en-US" b="1">
            <a:solidFill>
              <a:schemeClr val="tx1"/>
            </a:solidFill>
          </a:endParaRPr>
        </a:p>
      </dgm:t>
    </dgm:pt>
    <dgm:pt modelId="{BD3C2BAE-E65E-4BA6-A144-55323335F0A3}">
      <dgm:prSet phldrT="[Text]"/>
      <dgm:spPr/>
      <dgm:t>
        <a:bodyPr/>
        <a:lstStyle/>
        <a:p>
          <a:r>
            <a:rPr lang="en-US" b="1"/>
            <a:t>Training Data</a:t>
          </a:r>
          <a:endParaRPr lang="en-US" b="1" dirty="0"/>
        </a:p>
      </dgm:t>
    </dgm:pt>
    <dgm:pt modelId="{494B95A5-8834-4D1C-BD7D-163C0976EC04}" type="parTrans" cxnId="{C973E11A-E1B0-4CD3-BA00-56895AE96537}">
      <dgm:prSet/>
      <dgm:spPr/>
      <dgm:t>
        <a:bodyPr/>
        <a:lstStyle/>
        <a:p>
          <a:endParaRPr lang="en-US" b="1">
            <a:solidFill>
              <a:schemeClr val="tx1"/>
            </a:solidFill>
          </a:endParaRPr>
        </a:p>
      </dgm:t>
    </dgm:pt>
    <dgm:pt modelId="{2CF47D18-4617-40DA-9489-637EF0328791}" type="sibTrans" cxnId="{C973E11A-E1B0-4CD3-BA00-56895AE96537}">
      <dgm:prSet/>
      <dgm:spPr/>
      <dgm:t>
        <a:bodyPr/>
        <a:lstStyle/>
        <a:p>
          <a:endParaRPr lang="en-US" b="1">
            <a:solidFill>
              <a:schemeClr val="tx1"/>
            </a:solidFill>
          </a:endParaRPr>
        </a:p>
      </dgm:t>
    </dgm:pt>
    <dgm:pt modelId="{B1621440-ADD2-4122-B3BF-DCC8453DA4EC}">
      <dgm:prSet phldrT="[Text]"/>
      <dgm:spPr/>
      <dgm:t>
        <a:bodyPr/>
        <a:lstStyle/>
        <a:p>
          <a:r>
            <a:rPr lang="en-US" b="1"/>
            <a:t>Testing Data</a:t>
          </a:r>
          <a:endParaRPr lang="en-US" b="1" dirty="0"/>
        </a:p>
      </dgm:t>
    </dgm:pt>
    <dgm:pt modelId="{8552C44F-090B-4D58-9151-5267DA4D8003}" type="parTrans" cxnId="{47A3E215-843C-4462-9A3B-8D425770D05C}">
      <dgm:prSet/>
      <dgm:spPr/>
      <dgm:t>
        <a:bodyPr/>
        <a:lstStyle/>
        <a:p>
          <a:endParaRPr lang="en-US" b="1">
            <a:solidFill>
              <a:schemeClr val="tx1"/>
            </a:solidFill>
          </a:endParaRPr>
        </a:p>
      </dgm:t>
    </dgm:pt>
    <dgm:pt modelId="{F55E7E27-C3C4-40A8-A5CD-9C9D6BAFB093}" type="sibTrans" cxnId="{47A3E215-843C-4462-9A3B-8D425770D05C}">
      <dgm:prSet/>
      <dgm:spPr/>
      <dgm:t>
        <a:bodyPr/>
        <a:lstStyle/>
        <a:p>
          <a:endParaRPr lang="en-US" b="1">
            <a:solidFill>
              <a:schemeClr val="tx1"/>
            </a:solidFill>
          </a:endParaRPr>
        </a:p>
      </dgm:t>
    </dgm:pt>
    <dgm:pt modelId="{EC7B3D4F-B186-4F5E-921C-67B3B2E83655}">
      <dgm:prSet phldrT="[Text]"/>
      <dgm:spPr/>
      <dgm:t>
        <a:bodyPr/>
        <a:lstStyle/>
        <a:p>
          <a:r>
            <a:rPr lang="en-US" b="1"/>
            <a:t>Model Selection</a:t>
          </a:r>
          <a:endParaRPr lang="en-US" b="1" dirty="0"/>
        </a:p>
      </dgm:t>
    </dgm:pt>
    <dgm:pt modelId="{0C2CB994-CE87-47A4-8A58-D6FE3011C1D3}" type="parTrans" cxnId="{65DBDFCE-7D84-429F-9555-05B7AEE689E2}">
      <dgm:prSet/>
      <dgm:spPr/>
      <dgm:t>
        <a:bodyPr/>
        <a:lstStyle/>
        <a:p>
          <a:endParaRPr lang="en-US" b="1">
            <a:solidFill>
              <a:schemeClr val="tx1"/>
            </a:solidFill>
          </a:endParaRPr>
        </a:p>
      </dgm:t>
    </dgm:pt>
    <dgm:pt modelId="{47FA86B7-EE61-4F98-8BB0-609D2F2DEE7A}" type="sibTrans" cxnId="{65DBDFCE-7D84-429F-9555-05B7AEE689E2}">
      <dgm:prSet/>
      <dgm:spPr/>
      <dgm:t>
        <a:bodyPr/>
        <a:lstStyle/>
        <a:p>
          <a:endParaRPr lang="en-US" b="1">
            <a:solidFill>
              <a:schemeClr val="tx1"/>
            </a:solidFill>
          </a:endParaRPr>
        </a:p>
      </dgm:t>
    </dgm:pt>
    <dgm:pt modelId="{829E3924-4328-4C07-B26B-F19B964337F1}">
      <dgm:prSet phldrT="[Text]"/>
      <dgm:spPr/>
      <dgm:t>
        <a:bodyPr/>
        <a:lstStyle/>
        <a:p>
          <a:r>
            <a:rPr lang="en-US" b="1"/>
            <a:t>Random Forest Classifier</a:t>
          </a:r>
          <a:endParaRPr lang="en-US" b="1" dirty="0"/>
        </a:p>
      </dgm:t>
    </dgm:pt>
    <dgm:pt modelId="{AE1E3B17-1030-4A9C-97F5-ECF081708480}" type="parTrans" cxnId="{6434560A-B6A8-433F-8CA6-8D5931446213}">
      <dgm:prSet/>
      <dgm:spPr/>
      <dgm:t>
        <a:bodyPr/>
        <a:lstStyle/>
        <a:p>
          <a:endParaRPr lang="en-US" b="1">
            <a:solidFill>
              <a:schemeClr val="tx1"/>
            </a:solidFill>
          </a:endParaRPr>
        </a:p>
      </dgm:t>
    </dgm:pt>
    <dgm:pt modelId="{DD13788E-37E9-4829-A8BD-03A6D4465563}" type="sibTrans" cxnId="{6434560A-B6A8-433F-8CA6-8D5931446213}">
      <dgm:prSet/>
      <dgm:spPr/>
      <dgm:t>
        <a:bodyPr/>
        <a:lstStyle/>
        <a:p>
          <a:endParaRPr lang="en-US" b="1">
            <a:solidFill>
              <a:schemeClr val="tx1"/>
            </a:solidFill>
          </a:endParaRPr>
        </a:p>
      </dgm:t>
    </dgm:pt>
    <dgm:pt modelId="{391E8740-EA0C-4172-BAF8-A121B34146E9}">
      <dgm:prSet phldrT="[Text]"/>
      <dgm:spPr/>
      <dgm:t>
        <a:bodyPr/>
        <a:lstStyle/>
        <a:p>
          <a:r>
            <a:rPr lang="en-US" b="1" dirty="0" smtClean="0"/>
            <a:t>DT/SVM &amp; Classifier</a:t>
          </a:r>
          <a:endParaRPr lang="en-US" b="1" dirty="0"/>
        </a:p>
      </dgm:t>
    </dgm:pt>
    <dgm:pt modelId="{2E2806A8-7735-4232-BC65-138B6CF9F2A6}" type="parTrans" cxnId="{49A74FA7-669D-4355-8C95-BD33EBCF2FFC}">
      <dgm:prSet/>
      <dgm:spPr/>
      <dgm:t>
        <a:bodyPr/>
        <a:lstStyle/>
        <a:p>
          <a:endParaRPr lang="en-US" b="1">
            <a:solidFill>
              <a:schemeClr val="tx1"/>
            </a:solidFill>
          </a:endParaRPr>
        </a:p>
      </dgm:t>
    </dgm:pt>
    <dgm:pt modelId="{C46D88C2-D8B3-4107-9CAB-794814F8482C}" type="sibTrans" cxnId="{49A74FA7-669D-4355-8C95-BD33EBCF2FFC}">
      <dgm:prSet/>
      <dgm:spPr/>
      <dgm:t>
        <a:bodyPr/>
        <a:lstStyle/>
        <a:p>
          <a:endParaRPr lang="en-US" b="1">
            <a:solidFill>
              <a:schemeClr val="tx1"/>
            </a:solidFill>
          </a:endParaRPr>
        </a:p>
      </dgm:t>
    </dgm:pt>
    <dgm:pt modelId="{220F56E1-38E3-4CAB-9A66-9F407A98BD24}">
      <dgm:prSet phldrT="[Text]"/>
      <dgm:spPr/>
      <dgm:t>
        <a:bodyPr/>
        <a:lstStyle/>
        <a:p>
          <a:r>
            <a:rPr lang="en-US" b="1"/>
            <a:t>Logistic Regression</a:t>
          </a:r>
          <a:endParaRPr lang="en-US" b="1" dirty="0"/>
        </a:p>
      </dgm:t>
    </dgm:pt>
    <dgm:pt modelId="{8684BAF1-3481-4731-85ED-E777EA45E466}" type="parTrans" cxnId="{DD6E6147-D176-4E6F-9C28-0C9195A8F097}">
      <dgm:prSet/>
      <dgm:spPr/>
      <dgm:t>
        <a:bodyPr/>
        <a:lstStyle/>
        <a:p>
          <a:endParaRPr lang="en-US" b="1">
            <a:solidFill>
              <a:schemeClr val="tx1"/>
            </a:solidFill>
          </a:endParaRPr>
        </a:p>
      </dgm:t>
    </dgm:pt>
    <dgm:pt modelId="{673BD140-B900-4D97-B2F8-6D8632E2DD52}" type="sibTrans" cxnId="{DD6E6147-D176-4E6F-9C28-0C9195A8F097}">
      <dgm:prSet/>
      <dgm:spPr/>
      <dgm:t>
        <a:bodyPr/>
        <a:lstStyle/>
        <a:p>
          <a:endParaRPr lang="en-US" b="1">
            <a:solidFill>
              <a:schemeClr val="tx1"/>
            </a:solidFill>
          </a:endParaRPr>
        </a:p>
      </dgm:t>
    </dgm:pt>
    <dgm:pt modelId="{B91E02ED-E0DC-43B5-8D57-CE38B9BABB2B}">
      <dgm:prSet phldrT="[Text]"/>
      <dgm:spPr/>
      <dgm:t>
        <a:bodyPr/>
        <a:lstStyle/>
        <a:p>
          <a:r>
            <a:rPr lang="en-US" b="1" dirty="0"/>
            <a:t>XGBoost Classifier</a:t>
          </a:r>
        </a:p>
      </dgm:t>
    </dgm:pt>
    <dgm:pt modelId="{56B84A78-C273-4C8A-8A9E-17A9480E15D2}" type="parTrans" cxnId="{5F13A54C-29FA-481A-BD4E-285C926B69E3}">
      <dgm:prSet/>
      <dgm:spPr/>
      <dgm:t>
        <a:bodyPr/>
        <a:lstStyle/>
        <a:p>
          <a:endParaRPr lang="en-US" b="1">
            <a:solidFill>
              <a:schemeClr val="tx1"/>
            </a:solidFill>
          </a:endParaRPr>
        </a:p>
      </dgm:t>
    </dgm:pt>
    <dgm:pt modelId="{3C0B6B6A-52FA-4846-9370-41E066470C13}" type="sibTrans" cxnId="{5F13A54C-29FA-481A-BD4E-285C926B69E3}">
      <dgm:prSet/>
      <dgm:spPr/>
      <dgm:t>
        <a:bodyPr/>
        <a:lstStyle/>
        <a:p>
          <a:endParaRPr lang="en-US" b="1">
            <a:solidFill>
              <a:schemeClr val="tx1"/>
            </a:solidFill>
          </a:endParaRPr>
        </a:p>
      </dgm:t>
    </dgm:pt>
    <dgm:pt modelId="{AF3571DF-6C35-479A-9CC9-BC5CD6EB003C}">
      <dgm:prSet phldrT="[Text]"/>
      <dgm:spPr/>
      <dgm:t>
        <a:bodyPr/>
        <a:lstStyle/>
        <a:p>
          <a:r>
            <a:rPr lang="en-US" b="1"/>
            <a:t>Final Model Selection</a:t>
          </a:r>
          <a:endParaRPr lang="en-US" b="1" dirty="0"/>
        </a:p>
      </dgm:t>
    </dgm:pt>
    <dgm:pt modelId="{59373A82-8738-45AA-9604-86EC9BD757F0}" type="parTrans" cxnId="{A5B13954-DA04-4E62-9CC3-716C7CE3D93E}">
      <dgm:prSet/>
      <dgm:spPr/>
      <dgm:t>
        <a:bodyPr/>
        <a:lstStyle/>
        <a:p>
          <a:endParaRPr lang="en-US" b="1">
            <a:solidFill>
              <a:schemeClr val="tx1"/>
            </a:solidFill>
          </a:endParaRPr>
        </a:p>
      </dgm:t>
    </dgm:pt>
    <dgm:pt modelId="{13A314B0-AC65-4572-9A35-112DA34FD142}" type="sibTrans" cxnId="{A5B13954-DA04-4E62-9CC3-716C7CE3D93E}">
      <dgm:prSet/>
      <dgm:spPr/>
      <dgm:t>
        <a:bodyPr/>
        <a:lstStyle/>
        <a:p>
          <a:endParaRPr lang="en-US" b="1">
            <a:solidFill>
              <a:schemeClr val="tx1"/>
            </a:solidFill>
          </a:endParaRPr>
        </a:p>
      </dgm:t>
    </dgm:pt>
    <dgm:pt modelId="{0FCB58FB-782D-462D-A969-2EC544F46359}">
      <dgm:prSet phldrT="[Text]"/>
      <dgm:spPr/>
      <dgm:t>
        <a:bodyPr/>
        <a:lstStyle/>
        <a:p>
          <a:r>
            <a:rPr lang="en-US" b="1"/>
            <a:t>Output &amp; Prediction</a:t>
          </a:r>
          <a:endParaRPr lang="en-US" b="1" dirty="0"/>
        </a:p>
      </dgm:t>
    </dgm:pt>
    <dgm:pt modelId="{E3DA82F2-EA0D-40B5-9536-13CC14B75959}" type="parTrans" cxnId="{15D9F486-43D2-4926-9CE4-5DBE4E6BB359}">
      <dgm:prSet/>
      <dgm:spPr/>
      <dgm:t>
        <a:bodyPr/>
        <a:lstStyle/>
        <a:p>
          <a:endParaRPr lang="en-US" b="1">
            <a:solidFill>
              <a:schemeClr val="tx1"/>
            </a:solidFill>
          </a:endParaRPr>
        </a:p>
      </dgm:t>
    </dgm:pt>
    <dgm:pt modelId="{343E4DCD-C4F1-403F-A86D-7237EAF72DBA}" type="sibTrans" cxnId="{15D9F486-43D2-4926-9CE4-5DBE4E6BB359}">
      <dgm:prSet/>
      <dgm:spPr/>
      <dgm:t>
        <a:bodyPr/>
        <a:lstStyle/>
        <a:p>
          <a:endParaRPr lang="en-US" b="1">
            <a:solidFill>
              <a:schemeClr val="tx1"/>
            </a:solidFill>
          </a:endParaRPr>
        </a:p>
      </dgm:t>
    </dgm:pt>
    <dgm:pt modelId="{6C0AF392-A465-47BC-BB18-7D25A9447976}" type="pres">
      <dgm:prSet presAssocID="{7E896E14-6EA8-4930-90B4-8095C109A2B5}" presName="Name0" presStyleCnt="0">
        <dgm:presLayoutVars>
          <dgm:dir/>
          <dgm:resizeHandles val="exact"/>
        </dgm:presLayoutVars>
      </dgm:prSet>
      <dgm:spPr/>
      <dgm:t>
        <a:bodyPr/>
        <a:lstStyle/>
        <a:p>
          <a:endParaRPr lang="en-US"/>
        </a:p>
      </dgm:t>
    </dgm:pt>
    <dgm:pt modelId="{8D9D4121-A6D7-46FE-9403-522E5D7BFCCE}" type="pres">
      <dgm:prSet presAssocID="{F898172E-C9A1-458C-A2BF-0F78B632CBCD}" presName="node" presStyleLbl="node1" presStyleIdx="0" presStyleCnt="12">
        <dgm:presLayoutVars>
          <dgm:bulletEnabled val="1"/>
        </dgm:presLayoutVars>
      </dgm:prSet>
      <dgm:spPr/>
      <dgm:t>
        <a:bodyPr/>
        <a:lstStyle/>
        <a:p>
          <a:endParaRPr lang="en-US"/>
        </a:p>
      </dgm:t>
    </dgm:pt>
    <dgm:pt modelId="{37EA124B-F52A-46C5-B78B-C106401FAFC7}" type="pres">
      <dgm:prSet presAssocID="{F93D8D8E-4B96-4DC3-82BF-426EF528D7AC}" presName="sibTrans" presStyleLbl="sibTrans1D1" presStyleIdx="0" presStyleCnt="11"/>
      <dgm:spPr/>
      <dgm:t>
        <a:bodyPr/>
        <a:lstStyle/>
        <a:p>
          <a:endParaRPr lang="en-US"/>
        </a:p>
      </dgm:t>
    </dgm:pt>
    <dgm:pt modelId="{EA69F3D2-A182-4A5B-B6EE-A5AF19B553DF}" type="pres">
      <dgm:prSet presAssocID="{F93D8D8E-4B96-4DC3-82BF-426EF528D7AC}" presName="connectorText" presStyleLbl="sibTrans1D1" presStyleIdx="0" presStyleCnt="11"/>
      <dgm:spPr/>
      <dgm:t>
        <a:bodyPr/>
        <a:lstStyle/>
        <a:p>
          <a:endParaRPr lang="en-US"/>
        </a:p>
      </dgm:t>
    </dgm:pt>
    <dgm:pt modelId="{07955B3C-BC68-4F98-AFB5-07BDA300BA05}" type="pres">
      <dgm:prSet presAssocID="{652A94EA-C05E-40FF-8970-6D389A8DD17E}" presName="node" presStyleLbl="node1" presStyleIdx="1" presStyleCnt="12" custLinFactNeighborX="-981">
        <dgm:presLayoutVars>
          <dgm:bulletEnabled val="1"/>
        </dgm:presLayoutVars>
      </dgm:prSet>
      <dgm:spPr/>
      <dgm:t>
        <a:bodyPr/>
        <a:lstStyle/>
        <a:p>
          <a:endParaRPr lang="en-US"/>
        </a:p>
      </dgm:t>
    </dgm:pt>
    <dgm:pt modelId="{C7FB68DC-5713-4F21-84D3-32375BD1483B}" type="pres">
      <dgm:prSet presAssocID="{0F35C7A7-8B31-4945-9B2D-05D3FBD0186F}" presName="sibTrans" presStyleLbl="sibTrans1D1" presStyleIdx="1" presStyleCnt="11"/>
      <dgm:spPr/>
      <dgm:t>
        <a:bodyPr/>
        <a:lstStyle/>
        <a:p>
          <a:endParaRPr lang="en-US"/>
        </a:p>
      </dgm:t>
    </dgm:pt>
    <dgm:pt modelId="{59FCCD89-C7CB-4673-BE94-E3A6FCC604AD}" type="pres">
      <dgm:prSet presAssocID="{0F35C7A7-8B31-4945-9B2D-05D3FBD0186F}" presName="connectorText" presStyleLbl="sibTrans1D1" presStyleIdx="1" presStyleCnt="11"/>
      <dgm:spPr/>
      <dgm:t>
        <a:bodyPr/>
        <a:lstStyle/>
        <a:p>
          <a:endParaRPr lang="en-US"/>
        </a:p>
      </dgm:t>
    </dgm:pt>
    <dgm:pt modelId="{FD520C21-F6A4-4A22-BE65-85631DE6C692}" type="pres">
      <dgm:prSet presAssocID="{AA3392D0-1F9A-40F8-8645-EE118CD46EA0}" presName="node" presStyleLbl="node1" presStyleIdx="2" presStyleCnt="12">
        <dgm:presLayoutVars>
          <dgm:bulletEnabled val="1"/>
        </dgm:presLayoutVars>
      </dgm:prSet>
      <dgm:spPr/>
      <dgm:t>
        <a:bodyPr/>
        <a:lstStyle/>
        <a:p>
          <a:endParaRPr lang="en-US"/>
        </a:p>
      </dgm:t>
    </dgm:pt>
    <dgm:pt modelId="{97D45881-9648-40D3-BC9E-B0F1BA93299D}" type="pres">
      <dgm:prSet presAssocID="{99AAD284-00E2-49F2-BD09-0DE263BB6C38}" presName="sibTrans" presStyleLbl="sibTrans1D1" presStyleIdx="2" presStyleCnt="11"/>
      <dgm:spPr/>
      <dgm:t>
        <a:bodyPr/>
        <a:lstStyle/>
        <a:p>
          <a:endParaRPr lang="en-US"/>
        </a:p>
      </dgm:t>
    </dgm:pt>
    <dgm:pt modelId="{C891A5BE-1DD1-458B-B524-CDAC858B0131}" type="pres">
      <dgm:prSet presAssocID="{99AAD284-00E2-49F2-BD09-0DE263BB6C38}" presName="connectorText" presStyleLbl="sibTrans1D1" presStyleIdx="2" presStyleCnt="11"/>
      <dgm:spPr/>
      <dgm:t>
        <a:bodyPr/>
        <a:lstStyle/>
        <a:p>
          <a:endParaRPr lang="en-US"/>
        </a:p>
      </dgm:t>
    </dgm:pt>
    <dgm:pt modelId="{2078F80C-051D-439F-99CF-0C25D29872AF}" type="pres">
      <dgm:prSet presAssocID="{BD3C2BAE-E65E-4BA6-A144-55323335F0A3}" presName="node" presStyleLbl="node1" presStyleIdx="3" presStyleCnt="12">
        <dgm:presLayoutVars>
          <dgm:bulletEnabled val="1"/>
        </dgm:presLayoutVars>
      </dgm:prSet>
      <dgm:spPr/>
      <dgm:t>
        <a:bodyPr/>
        <a:lstStyle/>
        <a:p>
          <a:endParaRPr lang="en-US"/>
        </a:p>
      </dgm:t>
    </dgm:pt>
    <dgm:pt modelId="{7A5F6B9D-267A-433A-98D3-BDDF7752585D}" type="pres">
      <dgm:prSet presAssocID="{2CF47D18-4617-40DA-9489-637EF0328791}" presName="sibTrans" presStyleLbl="sibTrans1D1" presStyleIdx="3" presStyleCnt="11"/>
      <dgm:spPr/>
      <dgm:t>
        <a:bodyPr/>
        <a:lstStyle/>
        <a:p>
          <a:endParaRPr lang="en-US"/>
        </a:p>
      </dgm:t>
    </dgm:pt>
    <dgm:pt modelId="{2BB512EC-ACED-4892-84CC-E779794A5EE4}" type="pres">
      <dgm:prSet presAssocID="{2CF47D18-4617-40DA-9489-637EF0328791}" presName="connectorText" presStyleLbl="sibTrans1D1" presStyleIdx="3" presStyleCnt="11"/>
      <dgm:spPr/>
      <dgm:t>
        <a:bodyPr/>
        <a:lstStyle/>
        <a:p>
          <a:endParaRPr lang="en-US"/>
        </a:p>
      </dgm:t>
    </dgm:pt>
    <dgm:pt modelId="{28C4C0AA-35BD-4AA2-82E1-4F5DA8034A8A}" type="pres">
      <dgm:prSet presAssocID="{B1621440-ADD2-4122-B3BF-DCC8453DA4EC}" presName="node" presStyleLbl="node1" presStyleIdx="4" presStyleCnt="12">
        <dgm:presLayoutVars>
          <dgm:bulletEnabled val="1"/>
        </dgm:presLayoutVars>
      </dgm:prSet>
      <dgm:spPr/>
      <dgm:t>
        <a:bodyPr/>
        <a:lstStyle/>
        <a:p>
          <a:endParaRPr lang="en-US"/>
        </a:p>
      </dgm:t>
    </dgm:pt>
    <dgm:pt modelId="{5F3D9C8B-BEB9-4B12-8EED-6B6F4C350A45}" type="pres">
      <dgm:prSet presAssocID="{F55E7E27-C3C4-40A8-A5CD-9C9D6BAFB093}" presName="sibTrans" presStyleLbl="sibTrans1D1" presStyleIdx="4" presStyleCnt="11"/>
      <dgm:spPr/>
      <dgm:t>
        <a:bodyPr/>
        <a:lstStyle/>
        <a:p>
          <a:endParaRPr lang="en-US"/>
        </a:p>
      </dgm:t>
    </dgm:pt>
    <dgm:pt modelId="{115D77F5-2AFB-4895-902B-D05121804CEE}" type="pres">
      <dgm:prSet presAssocID="{F55E7E27-C3C4-40A8-A5CD-9C9D6BAFB093}" presName="connectorText" presStyleLbl="sibTrans1D1" presStyleIdx="4" presStyleCnt="11"/>
      <dgm:spPr/>
      <dgm:t>
        <a:bodyPr/>
        <a:lstStyle/>
        <a:p>
          <a:endParaRPr lang="en-US"/>
        </a:p>
      </dgm:t>
    </dgm:pt>
    <dgm:pt modelId="{C3464AB6-73D8-4AF8-AFD7-C3B0570080F9}" type="pres">
      <dgm:prSet presAssocID="{EC7B3D4F-B186-4F5E-921C-67B3B2E83655}" presName="node" presStyleLbl="node1" presStyleIdx="5" presStyleCnt="12">
        <dgm:presLayoutVars>
          <dgm:bulletEnabled val="1"/>
        </dgm:presLayoutVars>
      </dgm:prSet>
      <dgm:spPr/>
      <dgm:t>
        <a:bodyPr/>
        <a:lstStyle/>
        <a:p>
          <a:endParaRPr lang="en-US"/>
        </a:p>
      </dgm:t>
    </dgm:pt>
    <dgm:pt modelId="{0170759E-FEDD-431D-8948-9DE0309DD38F}" type="pres">
      <dgm:prSet presAssocID="{47FA86B7-EE61-4F98-8BB0-609D2F2DEE7A}" presName="sibTrans" presStyleLbl="sibTrans1D1" presStyleIdx="5" presStyleCnt="11"/>
      <dgm:spPr/>
      <dgm:t>
        <a:bodyPr/>
        <a:lstStyle/>
        <a:p>
          <a:endParaRPr lang="en-US"/>
        </a:p>
      </dgm:t>
    </dgm:pt>
    <dgm:pt modelId="{E214421E-C002-45D6-864B-39868F14AAC9}" type="pres">
      <dgm:prSet presAssocID="{47FA86B7-EE61-4F98-8BB0-609D2F2DEE7A}" presName="connectorText" presStyleLbl="sibTrans1D1" presStyleIdx="5" presStyleCnt="11"/>
      <dgm:spPr/>
      <dgm:t>
        <a:bodyPr/>
        <a:lstStyle/>
        <a:p>
          <a:endParaRPr lang="en-US"/>
        </a:p>
      </dgm:t>
    </dgm:pt>
    <dgm:pt modelId="{9B4B219D-0C84-40C5-B454-E78DA91909B4}" type="pres">
      <dgm:prSet presAssocID="{829E3924-4328-4C07-B26B-F19B964337F1}" presName="node" presStyleLbl="node1" presStyleIdx="6" presStyleCnt="12">
        <dgm:presLayoutVars>
          <dgm:bulletEnabled val="1"/>
        </dgm:presLayoutVars>
      </dgm:prSet>
      <dgm:spPr/>
      <dgm:t>
        <a:bodyPr/>
        <a:lstStyle/>
        <a:p>
          <a:endParaRPr lang="en-US"/>
        </a:p>
      </dgm:t>
    </dgm:pt>
    <dgm:pt modelId="{556E1FA6-78D0-42F8-BC5C-086FB7174CE3}" type="pres">
      <dgm:prSet presAssocID="{DD13788E-37E9-4829-A8BD-03A6D4465563}" presName="sibTrans" presStyleLbl="sibTrans1D1" presStyleIdx="6" presStyleCnt="11"/>
      <dgm:spPr/>
      <dgm:t>
        <a:bodyPr/>
        <a:lstStyle/>
        <a:p>
          <a:endParaRPr lang="en-US"/>
        </a:p>
      </dgm:t>
    </dgm:pt>
    <dgm:pt modelId="{79A14302-30D8-4A30-95B7-90D06CDA99E9}" type="pres">
      <dgm:prSet presAssocID="{DD13788E-37E9-4829-A8BD-03A6D4465563}" presName="connectorText" presStyleLbl="sibTrans1D1" presStyleIdx="6" presStyleCnt="11"/>
      <dgm:spPr/>
      <dgm:t>
        <a:bodyPr/>
        <a:lstStyle/>
        <a:p>
          <a:endParaRPr lang="en-US"/>
        </a:p>
      </dgm:t>
    </dgm:pt>
    <dgm:pt modelId="{22FD7440-7FE1-40BB-879F-BDA82A438016}" type="pres">
      <dgm:prSet presAssocID="{391E8740-EA0C-4172-BAF8-A121B34146E9}" presName="node" presStyleLbl="node1" presStyleIdx="7" presStyleCnt="12">
        <dgm:presLayoutVars>
          <dgm:bulletEnabled val="1"/>
        </dgm:presLayoutVars>
      </dgm:prSet>
      <dgm:spPr/>
      <dgm:t>
        <a:bodyPr/>
        <a:lstStyle/>
        <a:p>
          <a:endParaRPr lang="en-US"/>
        </a:p>
      </dgm:t>
    </dgm:pt>
    <dgm:pt modelId="{98D5C280-E7BA-4977-8737-008E3BC73253}" type="pres">
      <dgm:prSet presAssocID="{C46D88C2-D8B3-4107-9CAB-794814F8482C}" presName="sibTrans" presStyleLbl="sibTrans1D1" presStyleIdx="7" presStyleCnt="11"/>
      <dgm:spPr/>
      <dgm:t>
        <a:bodyPr/>
        <a:lstStyle/>
        <a:p>
          <a:endParaRPr lang="en-US"/>
        </a:p>
      </dgm:t>
    </dgm:pt>
    <dgm:pt modelId="{F05D8AB4-04A5-4C1C-BC08-2BAB984CCF2E}" type="pres">
      <dgm:prSet presAssocID="{C46D88C2-D8B3-4107-9CAB-794814F8482C}" presName="connectorText" presStyleLbl="sibTrans1D1" presStyleIdx="7" presStyleCnt="11"/>
      <dgm:spPr/>
      <dgm:t>
        <a:bodyPr/>
        <a:lstStyle/>
        <a:p>
          <a:endParaRPr lang="en-US"/>
        </a:p>
      </dgm:t>
    </dgm:pt>
    <dgm:pt modelId="{3AD4F8BC-3DA4-4735-AE40-B9DF8DC023DB}" type="pres">
      <dgm:prSet presAssocID="{220F56E1-38E3-4CAB-9A66-9F407A98BD24}" presName="node" presStyleLbl="node1" presStyleIdx="8" presStyleCnt="12">
        <dgm:presLayoutVars>
          <dgm:bulletEnabled val="1"/>
        </dgm:presLayoutVars>
      </dgm:prSet>
      <dgm:spPr/>
      <dgm:t>
        <a:bodyPr/>
        <a:lstStyle/>
        <a:p>
          <a:endParaRPr lang="en-US"/>
        </a:p>
      </dgm:t>
    </dgm:pt>
    <dgm:pt modelId="{F7972570-35AD-438A-9899-EB85BA0E8885}" type="pres">
      <dgm:prSet presAssocID="{673BD140-B900-4D97-B2F8-6D8632E2DD52}" presName="sibTrans" presStyleLbl="sibTrans1D1" presStyleIdx="8" presStyleCnt="11"/>
      <dgm:spPr/>
      <dgm:t>
        <a:bodyPr/>
        <a:lstStyle/>
        <a:p>
          <a:endParaRPr lang="en-US"/>
        </a:p>
      </dgm:t>
    </dgm:pt>
    <dgm:pt modelId="{066EB488-AA03-403C-A70F-6DE4A8C4D09D}" type="pres">
      <dgm:prSet presAssocID="{673BD140-B900-4D97-B2F8-6D8632E2DD52}" presName="connectorText" presStyleLbl="sibTrans1D1" presStyleIdx="8" presStyleCnt="11"/>
      <dgm:spPr/>
      <dgm:t>
        <a:bodyPr/>
        <a:lstStyle/>
        <a:p>
          <a:endParaRPr lang="en-US"/>
        </a:p>
      </dgm:t>
    </dgm:pt>
    <dgm:pt modelId="{54164E96-D553-4081-BE44-88E0D15C0152}" type="pres">
      <dgm:prSet presAssocID="{B91E02ED-E0DC-43B5-8D57-CE38B9BABB2B}" presName="node" presStyleLbl="node1" presStyleIdx="9" presStyleCnt="12">
        <dgm:presLayoutVars>
          <dgm:bulletEnabled val="1"/>
        </dgm:presLayoutVars>
      </dgm:prSet>
      <dgm:spPr/>
      <dgm:t>
        <a:bodyPr/>
        <a:lstStyle/>
        <a:p>
          <a:endParaRPr lang="en-US"/>
        </a:p>
      </dgm:t>
    </dgm:pt>
    <dgm:pt modelId="{DC607FD2-22AF-491E-9F1F-32C3DDF876CE}" type="pres">
      <dgm:prSet presAssocID="{3C0B6B6A-52FA-4846-9370-41E066470C13}" presName="sibTrans" presStyleLbl="sibTrans1D1" presStyleIdx="9" presStyleCnt="11"/>
      <dgm:spPr/>
      <dgm:t>
        <a:bodyPr/>
        <a:lstStyle/>
        <a:p>
          <a:endParaRPr lang="en-US"/>
        </a:p>
      </dgm:t>
    </dgm:pt>
    <dgm:pt modelId="{564CC742-8271-4EB1-AD6D-38A25A2D564D}" type="pres">
      <dgm:prSet presAssocID="{3C0B6B6A-52FA-4846-9370-41E066470C13}" presName="connectorText" presStyleLbl="sibTrans1D1" presStyleIdx="9" presStyleCnt="11"/>
      <dgm:spPr/>
      <dgm:t>
        <a:bodyPr/>
        <a:lstStyle/>
        <a:p>
          <a:endParaRPr lang="en-US"/>
        </a:p>
      </dgm:t>
    </dgm:pt>
    <dgm:pt modelId="{3D715520-B62A-4B6A-9DDB-68093036BFD2}" type="pres">
      <dgm:prSet presAssocID="{AF3571DF-6C35-479A-9CC9-BC5CD6EB003C}" presName="node" presStyleLbl="node1" presStyleIdx="10" presStyleCnt="12">
        <dgm:presLayoutVars>
          <dgm:bulletEnabled val="1"/>
        </dgm:presLayoutVars>
      </dgm:prSet>
      <dgm:spPr/>
      <dgm:t>
        <a:bodyPr/>
        <a:lstStyle/>
        <a:p>
          <a:endParaRPr lang="en-US"/>
        </a:p>
      </dgm:t>
    </dgm:pt>
    <dgm:pt modelId="{6FF61446-D7A4-4F7C-813C-3658B0983768}" type="pres">
      <dgm:prSet presAssocID="{13A314B0-AC65-4572-9A35-112DA34FD142}" presName="sibTrans" presStyleLbl="sibTrans1D1" presStyleIdx="10" presStyleCnt="11"/>
      <dgm:spPr/>
      <dgm:t>
        <a:bodyPr/>
        <a:lstStyle/>
        <a:p>
          <a:endParaRPr lang="en-US"/>
        </a:p>
      </dgm:t>
    </dgm:pt>
    <dgm:pt modelId="{1C7A93EE-3D86-4320-A1AB-6A6640817DF6}" type="pres">
      <dgm:prSet presAssocID="{13A314B0-AC65-4572-9A35-112DA34FD142}" presName="connectorText" presStyleLbl="sibTrans1D1" presStyleIdx="10" presStyleCnt="11"/>
      <dgm:spPr/>
      <dgm:t>
        <a:bodyPr/>
        <a:lstStyle/>
        <a:p>
          <a:endParaRPr lang="en-US"/>
        </a:p>
      </dgm:t>
    </dgm:pt>
    <dgm:pt modelId="{F7C93C1E-7288-4E8A-9474-6414FD1D3B68}" type="pres">
      <dgm:prSet presAssocID="{0FCB58FB-782D-462D-A969-2EC544F46359}" presName="node" presStyleLbl="node1" presStyleIdx="11" presStyleCnt="12">
        <dgm:presLayoutVars>
          <dgm:bulletEnabled val="1"/>
        </dgm:presLayoutVars>
      </dgm:prSet>
      <dgm:spPr/>
      <dgm:t>
        <a:bodyPr/>
        <a:lstStyle/>
        <a:p>
          <a:endParaRPr lang="en-US"/>
        </a:p>
      </dgm:t>
    </dgm:pt>
  </dgm:ptLst>
  <dgm:cxnLst>
    <dgm:cxn modelId="{C162DCB4-EB80-4E00-AFAD-BBB96FC18ACD}" type="presOf" srcId="{673BD140-B900-4D97-B2F8-6D8632E2DD52}" destId="{066EB488-AA03-403C-A70F-6DE4A8C4D09D}" srcOrd="1" destOrd="0" presId="urn:microsoft.com/office/officeart/2005/8/layout/bProcess3"/>
    <dgm:cxn modelId="{A5B13954-DA04-4E62-9CC3-716C7CE3D93E}" srcId="{7E896E14-6EA8-4930-90B4-8095C109A2B5}" destId="{AF3571DF-6C35-479A-9CC9-BC5CD6EB003C}" srcOrd="10" destOrd="0" parTransId="{59373A82-8738-45AA-9604-86EC9BD757F0}" sibTransId="{13A314B0-AC65-4572-9A35-112DA34FD142}"/>
    <dgm:cxn modelId="{A73AA6D9-58AA-4530-BAC8-EA48D0A86DAB}" type="presOf" srcId="{2CF47D18-4617-40DA-9489-637EF0328791}" destId="{2BB512EC-ACED-4892-84CC-E779794A5EE4}" srcOrd="1" destOrd="0" presId="urn:microsoft.com/office/officeart/2005/8/layout/bProcess3"/>
    <dgm:cxn modelId="{90D0CCB6-E677-415E-868D-D3E147A9C638}" type="presOf" srcId="{3C0B6B6A-52FA-4846-9370-41E066470C13}" destId="{564CC742-8271-4EB1-AD6D-38A25A2D564D}" srcOrd="1" destOrd="0" presId="urn:microsoft.com/office/officeart/2005/8/layout/bProcess3"/>
    <dgm:cxn modelId="{DD6E6147-D176-4E6F-9C28-0C9195A8F097}" srcId="{7E896E14-6EA8-4930-90B4-8095C109A2B5}" destId="{220F56E1-38E3-4CAB-9A66-9F407A98BD24}" srcOrd="8" destOrd="0" parTransId="{8684BAF1-3481-4731-85ED-E777EA45E466}" sibTransId="{673BD140-B900-4D97-B2F8-6D8632E2DD52}"/>
    <dgm:cxn modelId="{6E4A3CFA-A418-4B75-8BE4-F890592F5A4D}" type="presOf" srcId="{F55E7E27-C3C4-40A8-A5CD-9C9D6BAFB093}" destId="{5F3D9C8B-BEB9-4B12-8EED-6B6F4C350A45}" srcOrd="0" destOrd="0" presId="urn:microsoft.com/office/officeart/2005/8/layout/bProcess3"/>
    <dgm:cxn modelId="{32817DBE-AB42-4E48-988D-3A6254E6AE51}" type="presOf" srcId="{673BD140-B900-4D97-B2F8-6D8632E2DD52}" destId="{F7972570-35AD-438A-9899-EB85BA0E8885}" srcOrd="0" destOrd="0" presId="urn:microsoft.com/office/officeart/2005/8/layout/bProcess3"/>
    <dgm:cxn modelId="{C973E11A-E1B0-4CD3-BA00-56895AE96537}" srcId="{7E896E14-6EA8-4930-90B4-8095C109A2B5}" destId="{BD3C2BAE-E65E-4BA6-A144-55323335F0A3}" srcOrd="3" destOrd="0" parTransId="{494B95A5-8834-4D1C-BD7D-163C0976EC04}" sibTransId="{2CF47D18-4617-40DA-9489-637EF0328791}"/>
    <dgm:cxn modelId="{15D9F486-43D2-4926-9CE4-5DBE4E6BB359}" srcId="{7E896E14-6EA8-4930-90B4-8095C109A2B5}" destId="{0FCB58FB-782D-462D-A969-2EC544F46359}" srcOrd="11" destOrd="0" parTransId="{E3DA82F2-EA0D-40B5-9536-13CC14B75959}" sibTransId="{343E4DCD-C4F1-403F-A86D-7237EAF72DBA}"/>
    <dgm:cxn modelId="{542B63C4-5A6E-455B-BBAF-FAF5C984B6AF}" type="presOf" srcId="{13A314B0-AC65-4572-9A35-112DA34FD142}" destId="{1C7A93EE-3D86-4320-A1AB-6A6640817DF6}" srcOrd="1" destOrd="0" presId="urn:microsoft.com/office/officeart/2005/8/layout/bProcess3"/>
    <dgm:cxn modelId="{9DA46730-39D0-49C0-9CBA-A17340DA1315}" type="presOf" srcId="{F55E7E27-C3C4-40A8-A5CD-9C9D6BAFB093}" destId="{115D77F5-2AFB-4895-902B-D05121804CEE}" srcOrd="1" destOrd="0" presId="urn:microsoft.com/office/officeart/2005/8/layout/bProcess3"/>
    <dgm:cxn modelId="{68CF7D4D-FBC4-42B7-A521-18ADEE83B503}" srcId="{7E896E14-6EA8-4930-90B4-8095C109A2B5}" destId="{F898172E-C9A1-458C-A2BF-0F78B632CBCD}" srcOrd="0" destOrd="0" parTransId="{EF7BF061-3589-49D8-8CC7-1015308B726F}" sibTransId="{F93D8D8E-4B96-4DC3-82BF-426EF528D7AC}"/>
    <dgm:cxn modelId="{298881AC-7749-422C-8AC0-0EC6FF61EAC2}" type="presOf" srcId="{BD3C2BAE-E65E-4BA6-A144-55323335F0A3}" destId="{2078F80C-051D-439F-99CF-0C25D29872AF}" srcOrd="0" destOrd="0" presId="urn:microsoft.com/office/officeart/2005/8/layout/bProcess3"/>
    <dgm:cxn modelId="{CBC81DE8-2458-4204-8702-FA952529D684}" type="presOf" srcId="{B1621440-ADD2-4122-B3BF-DCC8453DA4EC}" destId="{28C4C0AA-35BD-4AA2-82E1-4F5DA8034A8A}" srcOrd="0" destOrd="0" presId="urn:microsoft.com/office/officeart/2005/8/layout/bProcess3"/>
    <dgm:cxn modelId="{C1B004BC-7327-4CE1-B184-DF6ED1286057}" type="presOf" srcId="{C46D88C2-D8B3-4107-9CAB-794814F8482C}" destId="{98D5C280-E7BA-4977-8737-008E3BC73253}" srcOrd="0" destOrd="0" presId="urn:microsoft.com/office/officeart/2005/8/layout/bProcess3"/>
    <dgm:cxn modelId="{6434560A-B6A8-433F-8CA6-8D5931446213}" srcId="{7E896E14-6EA8-4930-90B4-8095C109A2B5}" destId="{829E3924-4328-4C07-B26B-F19B964337F1}" srcOrd="6" destOrd="0" parTransId="{AE1E3B17-1030-4A9C-97F5-ECF081708480}" sibTransId="{DD13788E-37E9-4829-A8BD-03A6D4465563}"/>
    <dgm:cxn modelId="{BB7713DE-E684-4FF6-B827-D57349604B01}" type="presOf" srcId="{220F56E1-38E3-4CAB-9A66-9F407A98BD24}" destId="{3AD4F8BC-3DA4-4735-AE40-B9DF8DC023DB}" srcOrd="0" destOrd="0" presId="urn:microsoft.com/office/officeart/2005/8/layout/bProcess3"/>
    <dgm:cxn modelId="{9DA71B66-3F1C-4929-9D36-C529E73FF03B}" type="presOf" srcId="{2CF47D18-4617-40DA-9489-637EF0328791}" destId="{7A5F6B9D-267A-433A-98D3-BDDF7752585D}" srcOrd="0" destOrd="0" presId="urn:microsoft.com/office/officeart/2005/8/layout/bProcess3"/>
    <dgm:cxn modelId="{C0ADDEE1-37BC-42AC-9C3E-EE6544800861}" type="presOf" srcId="{F93D8D8E-4B96-4DC3-82BF-426EF528D7AC}" destId="{37EA124B-F52A-46C5-B78B-C106401FAFC7}" srcOrd="0" destOrd="0" presId="urn:microsoft.com/office/officeart/2005/8/layout/bProcess3"/>
    <dgm:cxn modelId="{DC90E1A3-75E5-4769-A835-AE7C2FD7496B}" type="presOf" srcId="{829E3924-4328-4C07-B26B-F19B964337F1}" destId="{9B4B219D-0C84-40C5-B454-E78DA91909B4}" srcOrd="0" destOrd="0" presId="urn:microsoft.com/office/officeart/2005/8/layout/bProcess3"/>
    <dgm:cxn modelId="{47A3E215-843C-4462-9A3B-8D425770D05C}" srcId="{7E896E14-6EA8-4930-90B4-8095C109A2B5}" destId="{B1621440-ADD2-4122-B3BF-DCC8453DA4EC}" srcOrd="4" destOrd="0" parTransId="{8552C44F-090B-4D58-9151-5267DA4D8003}" sibTransId="{F55E7E27-C3C4-40A8-A5CD-9C9D6BAFB093}"/>
    <dgm:cxn modelId="{605CAF9F-5589-4013-A16A-531D056046AF}" srcId="{7E896E14-6EA8-4930-90B4-8095C109A2B5}" destId="{652A94EA-C05E-40FF-8970-6D389A8DD17E}" srcOrd="1" destOrd="0" parTransId="{34A770E3-61F9-4945-A89D-0FBD11F6B783}" sibTransId="{0F35C7A7-8B31-4945-9B2D-05D3FBD0186F}"/>
    <dgm:cxn modelId="{6CA4472A-4D4A-4C61-98D6-E22367989561}" type="presOf" srcId="{DD13788E-37E9-4829-A8BD-03A6D4465563}" destId="{556E1FA6-78D0-42F8-BC5C-086FB7174CE3}" srcOrd="0" destOrd="0" presId="urn:microsoft.com/office/officeart/2005/8/layout/bProcess3"/>
    <dgm:cxn modelId="{D50FAD41-3EC0-4EB0-98C9-541DEFB07178}" type="presOf" srcId="{99AAD284-00E2-49F2-BD09-0DE263BB6C38}" destId="{97D45881-9648-40D3-BC9E-B0F1BA93299D}" srcOrd="0" destOrd="0" presId="urn:microsoft.com/office/officeart/2005/8/layout/bProcess3"/>
    <dgm:cxn modelId="{65DBDFCE-7D84-429F-9555-05B7AEE689E2}" srcId="{7E896E14-6EA8-4930-90B4-8095C109A2B5}" destId="{EC7B3D4F-B186-4F5E-921C-67B3B2E83655}" srcOrd="5" destOrd="0" parTransId="{0C2CB994-CE87-47A4-8A58-D6FE3011C1D3}" sibTransId="{47FA86B7-EE61-4F98-8BB0-609D2F2DEE7A}"/>
    <dgm:cxn modelId="{FD2D90D7-AC8B-4C07-81BD-CC34A82D9348}" type="presOf" srcId="{47FA86B7-EE61-4F98-8BB0-609D2F2DEE7A}" destId="{0170759E-FEDD-431D-8948-9DE0309DD38F}" srcOrd="0" destOrd="0" presId="urn:microsoft.com/office/officeart/2005/8/layout/bProcess3"/>
    <dgm:cxn modelId="{E92FD0E8-8304-4C2C-A4C9-8CCE883E80CC}" type="presOf" srcId="{652A94EA-C05E-40FF-8970-6D389A8DD17E}" destId="{07955B3C-BC68-4F98-AFB5-07BDA300BA05}" srcOrd="0" destOrd="0" presId="urn:microsoft.com/office/officeart/2005/8/layout/bProcess3"/>
    <dgm:cxn modelId="{4F9D17B3-6E5C-4E8C-8BE1-AFF66DCA8295}" type="presOf" srcId="{13A314B0-AC65-4572-9A35-112DA34FD142}" destId="{6FF61446-D7A4-4F7C-813C-3658B0983768}" srcOrd="0" destOrd="0" presId="urn:microsoft.com/office/officeart/2005/8/layout/bProcess3"/>
    <dgm:cxn modelId="{FE115A33-3EE1-41F0-BA74-BA2E1B769AF1}" type="presOf" srcId="{0FCB58FB-782D-462D-A969-2EC544F46359}" destId="{F7C93C1E-7288-4E8A-9474-6414FD1D3B68}" srcOrd="0" destOrd="0" presId="urn:microsoft.com/office/officeart/2005/8/layout/bProcess3"/>
    <dgm:cxn modelId="{DB3FBC71-EBE8-4DEA-A976-B6086A14A214}" type="presOf" srcId="{AA3392D0-1F9A-40F8-8645-EE118CD46EA0}" destId="{FD520C21-F6A4-4A22-BE65-85631DE6C692}" srcOrd="0" destOrd="0" presId="urn:microsoft.com/office/officeart/2005/8/layout/bProcess3"/>
    <dgm:cxn modelId="{15B71A51-88F5-4658-83A3-55DCFF521CA7}" type="presOf" srcId="{99AAD284-00E2-49F2-BD09-0DE263BB6C38}" destId="{C891A5BE-1DD1-458B-B524-CDAC858B0131}" srcOrd="1" destOrd="0" presId="urn:microsoft.com/office/officeart/2005/8/layout/bProcess3"/>
    <dgm:cxn modelId="{9D6CEFB4-7DF5-41DE-9713-777EDE8D00E0}" type="presOf" srcId="{47FA86B7-EE61-4F98-8BB0-609D2F2DEE7A}" destId="{E214421E-C002-45D6-864B-39868F14AAC9}" srcOrd="1" destOrd="0" presId="urn:microsoft.com/office/officeart/2005/8/layout/bProcess3"/>
    <dgm:cxn modelId="{0BD40BBA-CFBB-4519-8FD9-13B7825EC0B8}" type="presOf" srcId="{C46D88C2-D8B3-4107-9CAB-794814F8482C}" destId="{F05D8AB4-04A5-4C1C-BC08-2BAB984CCF2E}" srcOrd="1" destOrd="0" presId="urn:microsoft.com/office/officeart/2005/8/layout/bProcess3"/>
    <dgm:cxn modelId="{54537E1D-55F5-4DDA-9A15-FF28DA16094D}" type="presOf" srcId="{3C0B6B6A-52FA-4846-9370-41E066470C13}" destId="{DC607FD2-22AF-491E-9F1F-32C3DDF876CE}" srcOrd="0" destOrd="0" presId="urn:microsoft.com/office/officeart/2005/8/layout/bProcess3"/>
    <dgm:cxn modelId="{829A28B6-5BC1-4ABF-B489-9A3F518ED07F}" type="presOf" srcId="{F898172E-C9A1-458C-A2BF-0F78B632CBCD}" destId="{8D9D4121-A6D7-46FE-9403-522E5D7BFCCE}" srcOrd="0" destOrd="0" presId="urn:microsoft.com/office/officeart/2005/8/layout/bProcess3"/>
    <dgm:cxn modelId="{CA234BEE-F3AD-4093-8F94-5AF9C2427B4E}" type="presOf" srcId="{F93D8D8E-4B96-4DC3-82BF-426EF528D7AC}" destId="{EA69F3D2-A182-4A5B-B6EE-A5AF19B553DF}" srcOrd="1" destOrd="0" presId="urn:microsoft.com/office/officeart/2005/8/layout/bProcess3"/>
    <dgm:cxn modelId="{49A74FA7-669D-4355-8C95-BD33EBCF2FFC}" srcId="{7E896E14-6EA8-4930-90B4-8095C109A2B5}" destId="{391E8740-EA0C-4172-BAF8-A121B34146E9}" srcOrd="7" destOrd="0" parTransId="{2E2806A8-7735-4232-BC65-138B6CF9F2A6}" sibTransId="{C46D88C2-D8B3-4107-9CAB-794814F8482C}"/>
    <dgm:cxn modelId="{A1F3C438-10F4-47D7-834B-A6EA3C0C0036}" type="presOf" srcId="{B91E02ED-E0DC-43B5-8D57-CE38B9BABB2B}" destId="{54164E96-D553-4081-BE44-88E0D15C0152}" srcOrd="0" destOrd="0" presId="urn:microsoft.com/office/officeart/2005/8/layout/bProcess3"/>
    <dgm:cxn modelId="{3C42FFCE-A1E3-4864-A0DA-A4EEBB0FE814}" type="presOf" srcId="{0F35C7A7-8B31-4945-9B2D-05D3FBD0186F}" destId="{59FCCD89-C7CB-4673-BE94-E3A6FCC604AD}" srcOrd="1" destOrd="0" presId="urn:microsoft.com/office/officeart/2005/8/layout/bProcess3"/>
    <dgm:cxn modelId="{5F13A54C-29FA-481A-BD4E-285C926B69E3}" srcId="{7E896E14-6EA8-4930-90B4-8095C109A2B5}" destId="{B91E02ED-E0DC-43B5-8D57-CE38B9BABB2B}" srcOrd="9" destOrd="0" parTransId="{56B84A78-C273-4C8A-8A9E-17A9480E15D2}" sibTransId="{3C0B6B6A-52FA-4846-9370-41E066470C13}"/>
    <dgm:cxn modelId="{7D76F48C-3D7A-4269-93A4-1642A1F45A49}" type="presOf" srcId="{0F35C7A7-8B31-4945-9B2D-05D3FBD0186F}" destId="{C7FB68DC-5713-4F21-84D3-32375BD1483B}" srcOrd="0" destOrd="0" presId="urn:microsoft.com/office/officeart/2005/8/layout/bProcess3"/>
    <dgm:cxn modelId="{3B04264F-D65F-492E-B7BC-BC2FC19D33EC}" type="presOf" srcId="{391E8740-EA0C-4172-BAF8-A121B34146E9}" destId="{22FD7440-7FE1-40BB-879F-BDA82A438016}" srcOrd="0" destOrd="0" presId="urn:microsoft.com/office/officeart/2005/8/layout/bProcess3"/>
    <dgm:cxn modelId="{E01FCCAD-D774-40AA-919D-CD12AF088611}" type="presOf" srcId="{EC7B3D4F-B186-4F5E-921C-67B3B2E83655}" destId="{C3464AB6-73D8-4AF8-AFD7-C3B0570080F9}" srcOrd="0" destOrd="0" presId="urn:microsoft.com/office/officeart/2005/8/layout/bProcess3"/>
    <dgm:cxn modelId="{A08D3F5A-EF4D-4131-BE25-FE7C0E7E6EE6}" srcId="{7E896E14-6EA8-4930-90B4-8095C109A2B5}" destId="{AA3392D0-1F9A-40F8-8645-EE118CD46EA0}" srcOrd="2" destOrd="0" parTransId="{0C655D51-81AC-4C8E-97F7-3EB4CF91826C}" sibTransId="{99AAD284-00E2-49F2-BD09-0DE263BB6C38}"/>
    <dgm:cxn modelId="{FA305F33-0811-4285-A105-89CEDC21C01E}" type="presOf" srcId="{AF3571DF-6C35-479A-9CC9-BC5CD6EB003C}" destId="{3D715520-B62A-4B6A-9DDB-68093036BFD2}" srcOrd="0" destOrd="0" presId="urn:microsoft.com/office/officeart/2005/8/layout/bProcess3"/>
    <dgm:cxn modelId="{DE2B9AF6-B3F6-48AB-94B0-EE9D6A577E55}" type="presOf" srcId="{7E896E14-6EA8-4930-90B4-8095C109A2B5}" destId="{6C0AF392-A465-47BC-BB18-7D25A9447976}" srcOrd="0" destOrd="0" presId="urn:microsoft.com/office/officeart/2005/8/layout/bProcess3"/>
    <dgm:cxn modelId="{507C229D-5273-4A83-A7B1-B08ADCE36532}" type="presOf" srcId="{DD13788E-37E9-4829-A8BD-03A6D4465563}" destId="{79A14302-30D8-4A30-95B7-90D06CDA99E9}" srcOrd="1" destOrd="0" presId="urn:microsoft.com/office/officeart/2005/8/layout/bProcess3"/>
    <dgm:cxn modelId="{4CED5D22-B8B8-4707-9455-D79AC29D78DE}" type="presParOf" srcId="{6C0AF392-A465-47BC-BB18-7D25A9447976}" destId="{8D9D4121-A6D7-46FE-9403-522E5D7BFCCE}" srcOrd="0" destOrd="0" presId="urn:microsoft.com/office/officeart/2005/8/layout/bProcess3"/>
    <dgm:cxn modelId="{F13D4E0A-0BAB-432B-9B3A-C00035479B04}" type="presParOf" srcId="{6C0AF392-A465-47BC-BB18-7D25A9447976}" destId="{37EA124B-F52A-46C5-B78B-C106401FAFC7}" srcOrd="1" destOrd="0" presId="urn:microsoft.com/office/officeart/2005/8/layout/bProcess3"/>
    <dgm:cxn modelId="{6C637E9A-C6D2-44E3-BF9C-FEE3B4E610C0}" type="presParOf" srcId="{37EA124B-F52A-46C5-B78B-C106401FAFC7}" destId="{EA69F3D2-A182-4A5B-B6EE-A5AF19B553DF}" srcOrd="0" destOrd="0" presId="urn:microsoft.com/office/officeart/2005/8/layout/bProcess3"/>
    <dgm:cxn modelId="{A0C532AD-9CBC-44A0-ADA1-9271B029B9F6}" type="presParOf" srcId="{6C0AF392-A465-47BC-BB18-7D25A9447976}" destId="{07955B3C-BC68-4F98-AFB5-07BDA300BA05}" srcOrd="2" destOrd="0" presId="urn:microsoft.com/office/officeart/2005/8/layout/bProcess3"/>
    <dgm:cxn modelId="{AC3D753D-1FA9-49B6-984C-1ECBD1750695}" type="presParOf" srcId="{6C0AF392-A465-47BC-BB18-7D25A9447976}" destId="{C7FB68DC-5713-4F21-84D3-32375BD1483B}" srcOrd="3" destOrd="0" presId="urn:microsoft.com/office/officeart/2005/8/layout/bProcess3"/>
    <dgm:cxn modelId="{392165EC-C575-40F6-A7B3-20748E30726D}" type="presParOf" srcId="{C7FB68DC-5713-4F21-84D3-32375BD1483B}" destId="{59FCCD89-C7CB-4673-BE94-E3A6FCC604AD}" srcOrd="0" destOrd="0" presId="urn:microsoft.com/office/officeart/2005/8/layout/bProcess3"/>
    <dgm:cxn modelId="{AD5BA455-31B4-490A-85C0-8580FE45F28C}" type="presParOf" srcId="{6C0AF392-A465-47BC-BB18-7D25A9447976}" destId="{FD520C21-F6A4-4A22-BE65-85631DE6C692}" srcOrd="4" destOrd="0" presId="urn:microsoft.com/office/officeart/2005/8/layout/bProcess3"/>
    <dgm:cxn modelId="{76CF3866-C335-46DC-87C0-2C2D67118B4D}" type="presParOf" srcId="{6C0AF392-A465-47BC-BB18-7D25A9447976}" destId="{97D45881-9648-40D3-BC9E-B0F1BA93299D}" srcOrd="5" destOrd="0" presId="urn:microsoft.com/office/officeart/2005/8/layout/bProcess3"/>
    <dgm:cxn modelId="{A3FA6B03-D7D3-497D-B0FE-68D085AFBDDA}" type="presParOf" srcId="{97D45881-9648-40D3-BC9E-B0F1BA93299D}" destId="{C891A5BE-1DD1-458B-B524-CDAC858B0131}" srcOrd="0" destOrd="0" presId="urn:microsoft.com/office/officeart/2005/8/layout/bProcess3"/>
    <dgm:cxn modelId="{5459BFEB-A2B4-4F8B-946C-7151D7D3C978}" type="presParOf" srcId="{6C0AF392-A465-47BC-BB18-7D25A9447976}" destId="{2078F80C-051D-439F-99CF-0C25D29872AF}" srcOrd="6" destOrd="0" presId="urn:microsoft.com/office/officeart/2005/8/layout/bProcess3"/>
    <dgm:cxn modelId="{B1EDF022-276B-4801-B15C-3FB2C328BAC6}" type="presParOf" srcId="{6C0AF392-A465-47BC-BB18-7D25A9447976}" destId="{7A5F6B9D-267A-433A-98D3-BDDF7752585D}" srcOrd="7" destOrd="0" presId="urn:microsoft.com/office/officeart/2005/8/layout/bProcess3"/>
    <dgm:cxn modelId="{A60C4AEB-009A-4DCC-A75F-B22FACB843C7}" type="presParOf" srcId="{7A5F6B9D-267A-433A-98D3-BDDF7752585D}" destId="{2BB512EC-ACED-4892-84CC-E779794A5EE4}" srcOrd="0" destOrd="0" presId="urn:microsoft.com/office/officeart/2005/8/layout/bProcess3"/>
    <dgm:cxn modelId="{1BF9E03C-18C4-4EEF-819F-C715728E1BC0}" type="presParOf" srcId="{6C0AF392-A465-47BC-BB18-7D25A9447976}" destId="{28C4C0AA-35BD-4AA2-82E1-4F5DA8034A8A}" srcOrd="8" destOrd="0" presId="urn:microsoft.com/office/officeart/2005/8/layout/bProcess3"/>
    <dgm:cxn modelId="{2A86634D-61F8-47B5-AC5A-9B271E720379}" type="presParOf" srcId="{6C0AF392-A465-47BC-BB18-7D25A9447976}" destId="{5F3D9C8B-BEB9-4B12-8EED-6B6F4C350A45}" srcOrd="9" destOrd="0" presId="urn:microsoft.com/office/officeart/2005/8/layout/bProcess3"/>
    <dgm:cxn modelId="{FF23273F-48A6-4124-A0BD-D39334CAC33D}" type="presParOf" srcId="{5F3D9C8B-BEB9-4B12-8EED-6B6F4C350A45}" destId="{115D77F5-2AFB-4895-902B-D05121804CEE}" srcOrd="0" destOrd="0" presId="urn:microsoft.com/office/officeart/2005/8/layout/bProcess3"/>
    <dgm:cxn modelId="{B7B69622-E8B3-49B9-BA8A-04137B106F0E}" type="presParOf" srcId="{6C0AF392-A465-47BC-BB18-7D25A9447976}" destId="{C3464AB6-73D8-4AF8-AFD7-C3B0570080F9}" srcOrd="10" destOrd="0" presId="urn:microsoft.com/office/officeart/2005/8/layout/bProcess3"/>
    <dgm:cxn modelId="{E4495240-3D52-4629-B611-ACF36B5B3707}" type="presParOf" srcId="{6C0AF392-A465-47BC-BB18-7D25A9447976}" destId="{0170759E-FEDD-431D-8948-9DE0309DD38F}" srcOrd="11" destOrd="0" presId="urn:microsoft.com/office/officeart/2005/8/layout/bProcess3"/>
    <dgm:cxn modelId="{88904292-7277-4651-93A7-3B57A045B027}" type="presParOf" srcId="{0170759E-FEDD-431D-8948-9DE0309DD38F}" destId="{E214421E-C002-45D6-864B-39868F14AAC9}" srcOrd="0" destOrd="0" presId="urn:microsoft.com/office/officeart/2005/8/layout/bProcess3"/>
    <dgm:cxn modelId="{FAE2BD78-FD54-4665-8697-6A276A9EC434}" type="presParOf" srcId="{6C0AF392-A465-47BC-BB18-7D25A9447976}" destId="{9B4B219D-0C84-40C5-B454-E78DA91909B4}" srcOrd="12" destOrd="0" presId="urn:microsoft.com/office/officeart/2005/8/layout/bProcess3"/>
    <dgm:cxn modelId="{9F6B993B-0592-487F-B24B-0FFC2020F7A4}" type="presParOf" srcId="{6C0AF392-A465-47BC-BB18-7D25A9447976}" destId="{556E1FA6-78D0-42F8-BC5C-086FB7174CE3}" srcOrd="13" destOrd="0" presId="urn:microsoft.com/office/officeart/2005/8/layout/bProcess3"/>
    <dgm:cxn modelId="{1DE6B5D9-B6CF-49D5-AA5F-345ECFAC3DE8}" type="presParOf" srcId="{556E1FA6-78D0-42F8-BC5C-086FB7174CE3}" destId="{79A14302-30D8-4A30-95B7-90D06CDA99E9}" srcOrd="0" destOrd="0" presId="urn:microsoft.com/office/officeart/2005/8/layout/bProcess3"/>
    <dgm:cxn modelId="{564AB23A-844B-443B-AFF8-A914B28E4738}" type="presParOf" srcId="{6C0AF392-A465-47BC-BB18-7D25A9447976}" destId="{22FD7440-7FE1-40BB-879F-BDA82A438016}" srcOrd="14" destOrd="0" presId="urn:microsoft.com/office/officeart/2005/8/layout/bProcess3"/>
    <dgm:cxn modelId="{D6592389-99F3-4414-A8CE-7E96752657BE}" type="presParOf" srcId="{6C0AF392-A465-47BC-BB18-7D25A9447976}" destId="{98D5C280-E7BA-4977-8737-008E3BC73253}" srcOrd="15" destOrd="0" presId="urn:microsoft.com/office/officeart/2005/8/layout/bProcess3"/>
    <dgm:cxn modelId="{A54D61D8-A276-4FBA-BB77-4EF059CB1887}" type="presParOf" srcId="{98D5C280-E7BA-4977-8737-008E3BC73253}" destId="{F05D8AB4-04A5-4C1C-BC08-2BAB984CCF2E}" srcOrd="0" destOrd="0" presId="urn:microsoft.com/office/officeart/2005/8/layout/bProcess3"/>
    <dgm:cxn modelId="{2EA41D76-EA5A-47DE-AA5C-04C11E78D4D8}" type="presParOf" srcId="{6C0AF392-A465-47BC-BB18-7D25A9447976}" destId="{3AD4F8BC-3DA4-4735-AE40-B9DF8DC023DB}" srcOrd="16" destOrd="0" presId="urn:microsoft.com/office/officeart/2005/8/layout/bProcess3"/>
    <dgm:cxn modelId="{514A07E5-41EF-4242-8413-D326FC336C58}" type="presParOf" srcId="{6C0AF392-A465-47BC-BB18-7D25A9447976}" destId="{F7972570-35AD-438A-9899-EB85BA0E8885}" srcOrd="17" destOrd="0" presId="urn:microsoft.com/office/officeart/2005/8/layout/bProcess3"/>
    <dgm:cxn modelId="{6C649CAF-E644-4B69-A209-658D9E0A9440}" type="presParOf" srcId="{F7972570-35AD-438A-9899-EB85BA0E8885}" destId="{066EB488-AA03-403C-A70F-6DE4A8C4D09D}" srcOrd="0" destOrd="0" presId="urn:microsoft.com/office/officeart/2005/8/layout/bProcess3"/>
    <dgm:cxn modelId="{86AB3BEF-7C40-4736-BBFF-EAC572228350}" type="presParOf" srcId="{6C0AF392-A465-47BC-BB18-7D25A9447976}" destId="{54164E96-D553-4081-BE44-88E0D15C0152}" srcOrd="18" destOrd="0" presId="urn:microsoft.com/office/officeart/2005/8/layout/bProcess3"/>
    <dgm:cxn modelId="{EF2BC105-D210-4CE7-A7FC-27D85D7AA817}" type="presParOf" srcId="{6C0AF392-A465-47BC-BB18-7D25A9447976}" destId="{DC607FD2-22AF-491E-9F1F-32C3DDF876CE}" srcOrd="19" destOrd="0" presId="urn:microsoft.com/office/officeart/2005/8/layout/bProcess3"/>
    <dgm:cxn modelId="{04D4CE9A-37C3-46D0-ADCC-3CA3BDDB42F9}" type="presParOf" srcId="{DC607FD2-22AF-491E-9F1F-32C3DDF876CE}" destId="{564CC742-8271-4EB1-AD6D-38A25A2D564D}" srcOrd="0" destOrd="0" presId="urn:microsoft.com/office/officeart/2005/8/layout/bProcess3"/>
    <dgm:cxn modelId="{B6F2DD4E-7782-4302-A7C0-C822DB2F64D4}" type="presParOf" srcId="{6C0AF392-A465-47BC-BB18-7D25A9447976}" destId="{3D715520-B62A-4B6A-9DDB-68093036BFD2}" srcOrd="20" destOrd="0" presId="urn:microsoft.com/office/officeart/2005/8/layout/bProcess3"/>
    <dgm:cxn modelId="{63EE2A19-B7EF-4EBF-942B-28DC46F7DB8E}" type="presParOf" srcId="{6C0AF392-A465-47BC-BB18-7D25A9447976}" destId="{6FF61446-D7A4-4F7C-813C-3658B0983768}" srcOrd="21" destOrd="0" presId="urn:microsoft.com/office/officeart/2005/8/layout/bProcess3"/>
    <dgm:cxn modelId="{005BB08B-8E7D-4F49-B09C-D1A814B7443F}" type="presParOf" srcId="{6FF61446-D7A4-4F7C-813C-3658B0983768}" destId="{1C7A93EE-3D86-4320-A1AB-6A6640817DF6}" srcOrd="0" destOrd="0" presId="urn:microsoft.com/office/officeart/2005/8/layout/bProcess3"/>
    <dgm:cxn modelId="{17058849-0C04-44FB-943F-CB8F6D4A979C}" type="presParOf" srcId="{6C0AF392-A465-47BC-BB18-7D25A9447976}" destId="{F7C93C1E-7288-4E8A-9474-6414FD1D3B68}" srcOrd="2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FD35A5-D846-4468-9C57-1223240E2D07}" type="doc">
      <dgm:prSet loTypeId="urn:microsoft.com/office/officeart/2005/8/layout/cycle1" loCatId="cycle" qsTypeId="urn:microsoft.com/office/officeart/2005/8/quickstyle/simple2" qsCatId="simple" csTypeId="urn:microsoft.com/office/officeart/2005/8/colors/accent1_4" csCatId="accent1" phldr="1"/>
      <dgm:spPr/>
      <dgm:t>
        <a:bodyPr/>
        <a:lstStyle/>
        <a:p>
          <a:endParaRPr lang="en-US"/>
        </a:p>
      </dgm:t>
    </dgm:pt>
    <dgm:pt modelId="{E454DF4E-26F9-4717-8241-C3D4B52B5B60}">
      <dgm:prSet phldrT="[Text]" custT="1"/>
      <dgm:spPr/>
      <dgm:t>
        <a:bodyPr/>
        <a:lstStyle/>
        <a:p>
          <a:r>
            <a:rPr lang="en-US" sz="1500" b="1" i="0" dirty="0"/>
            <a:t>Random Forest Classifier</a:t>
          </a:r>
          <a:endParaRPr lang="en-US" sz="1500" b="1" dirty="0"/>
        </a:p>
      </dgm:t>
    </dgm:pt>
    <dgm:pt modelId="{2447A636-C07C-4F1A-8E54-FEF0C6F2E98C}" type="parTrans" cxnId="{8A1E7369-FF07-4FA3-9555-21776F211CBF}">
      <dgm:prSet/>
      <dgm:spPr/>
      <dgm:t>
        <a:bodyPr/>
        <a:lstStyle/>
        <a:p>
          <a:endParaRPr lang="en-US" sz="1500" b="1"/>
        </a:p>
      </dgm:t>
    </dgm:pt>
    <dgm:pt modelId="{41214CD0-F210-405F-A383-CF20B92FC823}" type="sibTrans" cxnId="{8A1E7369-FF07-4FA3-9555-21776F211CBF}">
      <dgm:prSet/>
      <dgm:spPr/>
      <dgm:t>
        <a:bodyPr/>
        <a:lstStyle/>
        <a:p>
          <a:endParaRPr lang="en-US" sz="1500" b="1"/>
        </a:p>
      </dgm:t>
    </dgm:pt>
    <dgm:pt modelId="{18947B54-DB5B-47FD-9D07-4BC984BC992A}">
      <dgm:prSet phldrT="[Text]" custT="1"/>
      <dgm:spPr/>
      <dgm:t>
        <a:bodyPr/>
        <a:lstStyle/>
        <a:p>
          <a:r>
            <a:rPr lang="en-US" sz="1500" b="1" i="0" dirty="0"/>
            <a:t>Support Vector Machine Classifier</a:t>
          </a:r>
          <a:endParaRPr lang="en-US" sz="1500" b="1" dirty="0"/>
        </a:p>
      </dgm:t>
    </dgm:pt>
    <dgm:pt modelId="{8511BE57-360D-4940-BCB7-362FE5E576B7}" type="parTrans" cxnId="{1EEBE48A-69D6-45C9-A8C2-904CFBF2876B}">
      <dgm:prSet/>
      <dgm:spPr/>
      <dgm:t>
        <a:bodyPr/>
        <a:lstStyle/>
        <a:p>
          <a:endParaRPr lang="en-US" sz="1500" b="1"/>
        </a:p>
      </dgm:t>
    </dgm:pt>
    <dgm:pt modelId="{7FD3226A-038C-43B2-B8A1-F9D9012D3FBB}" type="sibTrans" cxnId="{1EEBE48A-69D6-45C9-A8C2-904CFBF2876B}">
      <dgm:prSet/>
      <dgm:spPr/>
      <dgm:t>
        <a:bodyPr/>
        <a:lstStyle/>
        <a:p>
          <a:endParaRPr lang="en-US" sz="1500" b="1"/>
        </a:p>
      </dgm:t>
    </dgm:pt>
    <dgm:pt modelId="{75266F77-F2EF-41DC-99B1-A4928DFE00B3}">
      <dgm:prSet phldrT="[Text]" custT="1"/>
      <dgm:spPr/>
      <dgm:t>
        <a:bodyPr/>
        <a:lstStyle/>
        <a:p>
          <a:r>
            <a:rPr lang="en-US" sz="1500" b="1" i="0" dirty="0"/>
            <a:t>Logistic Regression</a:t>
          </a:r>
          <a:endParaRPr lang="en-US" sz="1500" b="1" dirty="0"/>
        </a:p>
      </dgm:t>
    </dgm:pt>
    <dgm:pt modelId="{E8869CD5-9EC1-4016-9D4E-CFB4F812F069}" type="parTrans" cxnId="{56707541-51D0-4DD6-84A3-BA1CF9D6B3C7}">
      <dgm:prSet/>
      <dgm:spPr/>
      <dgm:t>
        <a:bodyPr/>
        <a:lstStyle/>
        <a:p>
          <a:endParaRPr lang="en-US" sz="1500" b="1"/>
        </a:p>
      </dgm:t>
    </dgm:pt>
    <dgm:pt modelId="{B30CC2C1-8776-4835-AF62-31AA67E159C8}" type="sibTrans" cxnId="{56707541-51D0-4DD6-84A3-BA1CF9D6B3C7}">
      <dgm:prSet/>
      <dgm:spPr/>
      <dgm:t>
        <a:bodyPr/>
        <a:lstStyle/>
        <a:p>
          <a:endParaRPr lang="en-US" sz="1500" b="1"/>
        </a:p>
      </dgm:t>
    </dgm:pt>
    <dgm:pt modelId="{94894980-4E24-4795-8227-88A15EC6857F}">
      <dgm:prSet phldrT="[Text]" custT="1"/>
      <dgm:spPr/>
      <dgm:t>
        <a:bodyPr/>
        <a:lstStyle/>
        <a:p>
          <a:r>
            <a:rPr lang="en-US" sz="1500" b="1" i="0" dirty="0"/>
            <a:t>Decision Tree Classifier</a:t>
          </a:r>
          <a:endParaRPr lang="en-US" sz="1500" b="1" dirty="0"/>
        </a:p>
      </dgm:t>
    </dgm:pt>
    <dgm:pt modelId="{00A526F9-D87A-443C-80E9-FDB02BE9BCBD}" type="sibTrans" cxnId="{BE1228B2-C043-4B31-AD8F-D2A80726DC1C}">
      <dgm:prSet/>
      <dgm:spPr/>
      <dgm:t>
        <a:bodyPr/>
        <a:lstStyle/>
        <a:p>
          <a:endParaRPr lang="en-US" sz="1500" b="1"/>
        </a:p>
      </dgm:t>
    </dgm:pt>
    <dgm:pt modelId="{2DF9BC3B-8CC2-4082-8C85-A64C2DC7D848}" type="parTrans" cxnId="{BE1228B2-C043-4B31-AD8F-D2A80726DC1C}">
      <dgm:prSet/>
      <dgm:spPr/>
      <dgm:t>
        <a:bodyPr/>
        <a:lstStyle/>
        <a:p>
          <a:endParaRPr lang="en-US" sz="1500" b="1"/>
        </a:p>
      </dgm:t>
    </dgm:pt>
    <dgm:pt modelId="{F02CE296-2B25-4070-BCF1-D4B237077E20}">
      <dgm:prSet phldrT="[Text]" custT="1"/>
      <dgm:spPr/>
      <dgm:t>
        <a:bodyPr/>
        <a:lstStyle/>
        <a:p>
          <a:r>
            <a:rPr lang="en-US" sz="1500" b="1" i="0"/>
            <a:t>XGBoost Classifier</a:t>
          </a:r>
          <a:endParaRPr lang="en-US" sz="1500" b="1" dirty="0"/>
        </a:p>
      </dgm:t>
    </dgm:pt>
    <dgm:pt modelId="{CA85A832-A078-408C-994C-A0D27C6F9E61}" type="parTrans" cxnId="{990D1AE4-79D0-414A-B533-0A26005E0B74}">
      <dgm:prSet/>
      <dgm:spPr/>
      <dgm:t>
        <a:bodyPr/>
        <a:lstStyle/>
        <a:p>
          <a:endParaRPr lang="en-US" sz="1500" b="1"/>
        </a:p>
      </dgm:t>
    </dgm:pt>
    <dgm:pt modelId="{72B696F3-AF85-429D-A76E-FCD251106EE4}" type="sibTrans" cxnId="{990D1AE4-79D0-414A-B533-0A26005E0B74}">
      <dgm:prSet/>
      <dgm:spPr/>
      <dgm:t>
        <a:bodyPr/>
        <a:lstStyle/>
        <a:p>
          <a:endParaRPr lang="en-US" sz="1500" b="1"/>
        </a:p>
      </dgm:t>
    </dgm:pt>
    <dgm:pt modelId="{C72915F7-8D21-4FAD-887F-0349B2884D54}" type="pres">
      <dgm:prSet presAssocID="{B6FD35A5-D846-4468-9C57-1223240E2D07}" presName="cycle" presStyleCnt="0">
        <dgm:presLayoutVars>
          <dgm:dir/>
          <dgm:resizeHandles val="exact"/>
        </dgm:presLayoutVars>
      </dgm:prSet>
      <dgm:spPr/>
      <dgm:t>
        <a:bodyPr/>
        <a:lstStyle/>
        <a:p>
          <a:endParaRPr lang="en-US"/>
        </a:p>
      </dgm:t>
    </dgm:pt>
    <dgm:pt modelId="{0F1F35AD-F8FB-4159-AB01-B8D9877A1BA8}" type="pres">
      <dgm:prSet presAssocID="{E454DF4E-26F9-4717-8241-C3D4B52B5B60}" presName="dummy" presStyleCnt="0"/>
      <dgm:spPr/>
    </dgm:pt>
    <dgm:pt modelId="{B815CD4F-43FF-4294-B0D1-4C3B5B93F5E1}" type="pres">
      <dgm:prSet presAssocID="{E454DF4E-26F9-4717-8241-C3D4B52B5B60}" presName="node" presStyleLbl="revTx" presStyleIdx="0" presStyleCnt="5">
        <dgm:presLayoutVars>
          <dgm:bulletEnabled val="1"/>
        </dgm:presLayoutVars>
      </dgm:prSet>
      <dgm:spPr/>
      <dgm:t>
        <a:bodyPr/>
        <a:lstStyle/>
        <a:p>
          <a:endParaRPr lang="en-US"/>
        </a:p>
      </dgm:t>
    </dgm:pt>
    <dgm:pt modelId="{6FC7FA8B-8120-45F1-A96B-AA662DCE1012}" type="pres">
      <dgm:prSet presAssocID="{41214CD0-F210-405F-A383-CF20B92FC823}" presName="sibTrans" presStyleLbl="node1" presStyleIdx="0" presStyleCnt="5"/>
      <dgm:spPr/>
      <dgm:t>
        <a:bodyPr/>
        <a:lstStyle/>
        <a:p>
          <a:endParaRPr lang="en-US"/>
        </a:p>
      </dgm:t>
    </dgm:pt>
    <dgm:pt modelId="{B2EAB724-C034-4E56-AE28-9B08327689E8}" type="pres">
      <dgm:prSet presAssocID="{94894980-4E24-4795-8227-88A15EC6857F}" presName="dummy" presStyleCnt="0"/>
      <dgm:spPr/>
    </dgm:pt>
    <dgm:pt modelId="{5DB8F4F8-A5C3-495C-B0C3-88ACE7669A18}" type="pres">
      <dgm:prSet presAssocID="{94894980-4E24-4795-8227-88A15EC6857F}" presName="node" presStyleLbl="revTx" presStyleIdx="1" presStyleCnt="5" custScaleX="186855">
        <dgm:presLayoutVars>
          <dgm:bulletEnabled val="1"/>
        </dgm:presLayoutVars>
      </dgm:prSet>
      <dgm:spPr/>
      <dgm:t>
        <a:bodyPr/>
        <a:lstStyle/>
        <a:p>
          <a:endParaRPr lang="en-US"/>
        </a:p>
      </dgm:t>
    </dgm:pt>
    <dgm:pt modelId="{B1F34AE0-A357-4B7B-BBEE-8C476C5A9D1C}" type="pres">
      <dgm:prSet presAssocID="{00A526F9-D87A-443C-80E9-FDB02BE9BCBD}" presName="sibTrans" presStyleLbl="node1" presStyleIdx="1" presStyleCnt="5"/>
      <dgm:spPr/>
      <dgm:t>
        <a:bodyPr/>
        <a:lstStyle/>
        <a:p>
          <a:endParaRPr lang="en-US"/>
        </a:p>
      </dgm:t>
    </dgm:pt>
    <dgm:pt modelId="{13DE4047-A069-4C1A-BB1D-627D81E03BEE}" type="pres">
      <dgm:prSet presAssocID="{18947B54-DB5B-47FD-9D07-4BC984BC992A}" presName="dummy" presStyleCnt="0"/>
      <dgm:spPr/>
    </dgm:pt>
    <dgm:pt modelId="{3A18EBC3-C9BE-47A2-A237-33CB5409042D}" type="pres">
      <dgm:prSet presAssocID="{18947B54-DB5B-47FD-9D07-4BC984BC992A}" presName="node" presStyleLbl="revTx" presStyleIdx="2" presStyleCnt="5">
        <dgm:presLayoutVars>
          <dgm:bulletEnabled val="1"/>
        </dgm:presLayoutVars>
      </dgm:prSet>
      <dgm:spPr/>
      <dgm:t>
        <a:bodyPr/>
        <a:lstStyle/>
        <a:p>
          <a:endParaRPr lang="en-US"/>
        </a:p>
      </dgm:t>
    </dgm:pt>
    <dgm:pt modelId="{5F6A33F0-6B51-4C63-A7E4-BD5D16D5D5D0}" type="pres">
      <dgm:prSet presAssocID="{7FD3226A-038C-43B2-B8A1-F9D9012D3FBB}" presName="sibTrans" presStyleLbl="node1" presStyleIdx="2" presStyleCnt="5"/>
      <dgm:spPr/>
      <dgm:t>
        <a:bodyPr/>
        <a:lstStyle/>
        <a:p>
          <a:endParaRPr lang="en-US"/>
        </a:p>
      </dgm:t>
    </dgm:pt>
    <dgm:pt modelId="{3C2A3885-9268-48C0-8B05-F2EC8C0242E9}" type="pres">
      <dgm:prSet presAssocID="{75266F77-F2EF-41DC-99B1-A4928DFE00B3}" presName="dummy" presStyleCnt="0"/>
      <dgm:spPr/>
    </dgm:pt>
    <dgm:pt modelId="{EC8EFD65-E476-44AF-9C86-EBE332145C5B}" type="pres">
      <dgm:prSet presAssocID="{75266F77-F2EF-41DC-99B1-A4928DFE00B3}" presName="node" presStyleLbl="revTx" presStyleIdx="3" presStyleCnt="5">
        <dgm:presLayoutVars>
          <dgm:bulletEnabled val="1"/>
        </dgm:presLayoutVars>
      </dgm:prSet>
      <dgm:spPr/>
      <dgm:t>
        <a:bodyPr/>
        <a:lstStyle/>
        <a:p>
          <a:endParaRPr lang="en-US"/>
        </a:p>
      </dgm:t>
    </dgm:pt>
    <dgm:pt modelId="{CB944657-E1F1-4F84-87E0-AAE7E682AD99}" type="pres">
      <dgm:prSet presAssocID="{B30CC2C1-8776-4835-AF62-31AA67E159C8}" presName="sibTrans" presStyleLbl="node1" presStyleIdx="3" presStyleCnt="5"/>
      <dgm:spPr/>
      <dgm:t>
        <a:bodyPr/>
        <a:lstStyle/>
        <a:p>
          <a:endParaRPr lang="en-US"/>
        </a:p>
      </dgm:t>
    </dgm:pt>
    <dgm:pt modelId="{30B4236F-EB3F-4260-A126-82CED5AFFA35}" type="pres">
      <dgm:prSet presAssocID="{F02CE296-2B25-4070-BCF1-D4B237077E20}" presName="dummy" presStyleCnt="0"/>
      <dgm:spPr/>
    </dgm:pt>
    <dgm:pt modelId="{F3B498DE-FB69-41B6-977F-D493397F7741}" type="pres">
      <dgm:prSet presAssocID="{F02CE296-2B25-4070-BCF1-D4B237077E20}" presName="node" presStyleLbl="revTx" presStyleIdx="4" presStyleCnt="5">
        <dgm:presLayoutVars>
          <dgm:bulletEnabled val="1"/>
        </dgm:presLayoutVars>
      </dgm:prSet>
      <dgm:spPr/>
      <dgm:t>
        <a:bodyPr/>
        <a:lstStyle/>
        <a:p>
          <a:endParaRPr lang="en-US"/>
        </a:p>
      </dgm:t>
    </dgm:pt>
    <dgm:pt modelId="{F3AB26C8-E2E3-477C-BF80-C66AA2B3DCD1}" type="pres">
      <dgm:prSet presAssocID="{72B696F3-AF85-429D-A76E-FCD251106EE4}" presName="sibTrans" presStyleLbl="node1" presStyleIdx="4" presStyleCnt="5"/>
      <dgm:spPr/>
      <dgm:t>
        <a:bodyPr/>
        <a:lstStyle/>
        <a:p>
          <a:endParaRPr lang="en-US"/>
        </a:p>
      </dgm:t>
    </dgm:pt>
  </dgm:ptLst>
  <dgm:cxnLst>
    <dgm:cxn modelId="{689BF02F-D0DF-4C65-8653-B5BF1B016A51}" type="presOf" srcId="{75266F77-F2EF-41DC-99B1-A4928DFE00B3}" destId="{EC8EFD65-E476-44AF-9C86-EBE332145C5B}" srcOrd="0" destOrd="0" presId="urn:microsoft.com/office/officeart/2005/8/layout/cycle1"/>
    <dgm:cxn modelId="{8A9988A3-EAF0-444E-95AA-2EAC544927FE}" type="presOf" srcId="{7FD3226A-038C-43B2-B8A1-F9D9012D3FBB}" destId="{5F6A33F0-6B51-4C63-A7E4-BD5D16D5D5D0}" srcOrd="0" destOrd="0" presId="urn:microsoft.com/office/officeart/2005/8/layout/cycle1"/>
    <dgm:cxn modelId="{BD098EAD-45D3-4041-8D94-EA04B2BC6A0F}" type="presOf" srcId="{E454DF4E-26F9-4717-8241-C3D4B52B5B60}" destId="{B815CD4F-43FF-4294-B0D1-4C3B5B93F5E1}" srcOrd="0" destOrd="0" presId="urn:microsoft.com/office/officeart/2005/8/layout/cycle1"/>
    <dgm:cxn modelId="{F851A035-FBED-44D1-9FAD-D6579E3CAC98}" type="presOf" srcId="{18947B54-DB5B-47FD-9D07-4BC984BC992A}" destId="{3A18EBC3-C9BE-47A2-A237-33CB5409042D}" srcOrd="0" destOrd="0" presId="urn:microsoft.com/office/officeart/2005/8/layout/cycle1"/>
    <dgm:cxn modelId="{8A1E7369-FF07-4FA3-9555-21776F211CBF}" srcId="{B6FD35A5-D846-4468-9C57-1223240E2D07}" destId="{E454DF4E-26F9-4717-8241-C3D4B52B5B60}" srcOrd="0" destOrd="0" parTransId="{2447A636-C07C-4F1A-8E54-FEF0C6F2E98C}" sibTransId="{41214CD0-F210-405F-A383-CF20B92FC823}"/>
    <dgm:cxn modelId="{56707541-51D0-4DD6-84A3-BA1CF9D6B3C7}" srcId="{B6FD35A5-D846-4468-9C57-1223240E2D07}" destId="{75266F77-F2EF-41DC-99B1-A4928DFE00B3}" srcOrd="3" destOrd="0" parTransId="{E8869CD5-9EC1-4016-9D4E-CFB4F812F069}" sibTransId="{B30CC2C1-8776-4835-AF62-31AA67E159C8}"/>
    <dgm:cxn modelId="{BE761149-D900-4753-9CF3-932285BFDFB0}" type="presOf" srcId="{41214CD0-F210-405F-A383-CF20B92FC823}" destId="{6FC7FA8B-8120-45F1-A96B-AA662DCE1012}" srcOrd="0" destOrd="0" presId="urn:microsoft.com/office/officeart/2005/8/layout/cycle1"/>
    <dgm:cxn modelId="{BE1228B2-C043-4B31-AD8F-D2A80726DC1C}" srcId="{B6FD35A5-D846-4468-9C57-1223240E2D07}" destId="{94894980-4E24-4795-8227-88A15EC6857F}" srcOrd="1" destOrd="0" parTransId="{2DF9BC3B-8CC2-4082-8C85-A64C2DC7D848}" sibTransId="{00A526F9-D87A-443C-80E9-FDB02BE9BCBD}"/>
    <dgm:cxn modelId="{B15232E2-E190-4D40-B455-2D54D9D55C24}" type="presOf" srcId="{00A526F9-D87A-443C-80E9-FDB02BE9BCBD}" destId="{B1F34AE0-A357-4B7B-BBEE-8C476C5A9D1C}" srcOrd="0" destOrd="0" presId="urn:microsoft.com/office/officeart/2005/8/layout/cycle1"/>
    <dgm:cxn modelId="{01BD2077-F5A6-49DA-B637-9B8E65C99944}" type="presOf" srcId="{B6FD35A5-D846-4468-9C57-1223240E2D07}" destId="{C72915F7-8D21-4FAD-887F-0349B2884D54}" srcOrd="0" destOrd="0" presId="urn:microsoft.com/office/officeart/2005/8/layout/cycle1"/>
    <dgm:cxn modelId="{FF26AE1E-0115-4AC0-A7D5-C240E3AA5C3F}" type="presOf" srcId="{72B696F3-AF85-429D-A76E-FCD251106EE4}" destId="{F3AB26C8-E2E3-477C-BF80-C66AA2B3DCD1}" srcOrd="0" destOrd="0" presId="urn:microsoft.com/office/officeart/2005/8/layout/cycle1"/>
    <dgm:cxn modelId="{60021899-40FF-46EC-A163-F419BF115D8C}" type="presOf" srcId="{94894980-4E24-4795-8227-88A15EC6857F}" destId="{5DB8F4F8-A5C3-495C-B0C3-88ACE7669A18}" srcOrd="0" destOrd="0" presId="urn:microsoft.com/office/officeart/2005/8/layout/cycle1"/>
    <dgm:cxn modelId="{4636E3E5-0875-416B-8D9D-8BA5E616ECCA}" type="presOf" srcId="{B30CC2C1-8776-4835-AF62-31AA67E159C8}" destId="{CB944657-E1F1-4F84-87E0-AAE7E682AD99}" srcOrd="0" destOrd="0" presId="urn:microsoft.com/office/officeart/2005/8/layout/cycle1"/>
    <dgm:cxn modelId="{990D1AE4-79D0-414A-B533-0A26005E0B74}" srcId="{B6FD35A5-D846-4468-9C57-1223240E2D07}" destId="{F02CE296-2B25-4070-BCF1-D4B237077E20}" srcOrd="4" destOrd="0" parTransId="{CA85A832-A078-408C-994C-A0D27C6F9E61}" sibTransId="{72B696F3-AF85-429D-A76E-FCD251106EE4}"/>
    <dgm:cxn modelId="{1EEBE48A-69D6-45C9-A8C2-904CFBF2876B}" srcId="{B6FD35A5-D846-4468-9C57-1223240E2D07}" destId="{18947B54-DB5B-47FD-9D07-4BC984BC992A}" srcOrd="2" destOrd="0" parTransId="{8511BE57-360D-4940-BCB7-362FE5E576B7}" sibTransId="{7FD3226A-038C-43B2-B8A1-F9D9012D3FBB}"/>
    <dgm:cxn modelId="{8B9C2960-9DA2-4369-80B3-AA24D9A1AA23}" type="presOf" srcId="{F02CE296-2B25-4070-BCF1-D4B237077E20}" destId="{F3B498DE-FB69-41B6-977F-D493397F7741}" srcOrd="0" destOrd="0" presId="urn:microsoft.com/office/officeart/2005/8/layout/cycle1"/>
    <dgm:cxn modelId="{D77EB2A5-1B31-4BD9-B2AA-DD97B1211F19}" type="presParOf" srcId="{C72915F7-8D21-4FAD-887F-0349B2884D54}" destId="{0F1F35AD-F8FB-4159-AB01-B8D9877A1BA8}" srcOrd="0" destOrd="0" presId="urn:microsoft.com/office/officeart/2005/8/layout/cycle1"/>
    <dgm:cxn modelId="{6A2E3307-0365-417F-AC77-D82D4C49F57E}" type="presParOf" srcId="{C72915F7-8D21-4FAD-887F-0349B2884D54}" destId="{B815CD4F-43FF-4294-B0D1-4C3B5B93F5E1}" srcOrd="1" destOrd="0" presId="urn:microsoft.com/office/officeart/2005/8/layout/cycle1"/>
    <dgm:cxn modelId="{2DAD4059-7DD4-40FC-A7C0-95FA4212E5C6}" type="presParOf" srcId="{C72915F7-8D21-4FAD-887F-0349B2884D54}" destId="{6FC7FA8B-8120-45F1-A96B-AA662DCE1012}" srcOrd="2" destOrd="0" presId="urn:microsoft.com/office/officeart/2005/8/layout/cycle1"/>
    <dgm:cxn modelId="{A6664A59-8889-4D6C-A982-B2AA4F723736}" type="presParOf" srcId="{C72915F7-8D21-4FAD-887F-0349B2884D54}" destId="{B2EAB724-C034-4E56-AE28-9B08327689E8}" srcOrd="3" destOrd="0" presId="urn:microsoft.com/office/officeart/2005/8/layout/cycle1"/>
    <dgm:cxn modelId="{5B6A86B2-0CD9-4FA6-AE9B-063CBD7DE7A8}" type="presParOf" srcId="{C72915F7-8D21-4FAD-887F-0349B2884D54}" destId="{5DB8F4F8-A5C3-495C-B0C3-88ACE7669A18}" srcOrd="4" destOrd="0" presId="urn:microsoft.com/office/officeart/2005/8/layout/cycle1"/>
    <dgm:cxn modelId="{29FFB023-F09C-489F-94F8-2E25F33B66E3}" type="presParOf" srcId="{C72915F7-8D21-4FAD-887F-0349B2884D54}" destId="{B1F34AE0-A357-4B7B-BBEE-8C476C5A9D1C}" srcOrd="5" destOrd="0" presId="urn:microsoft.com/office/officeart/2005/8/layout/cycle1"/>
    <dgm:cxn modelId="{C24E406F-7876-463D-9594-DB3C9FEC1013}" type="presParOf" srcId="{C72915F7-8D21-4FAD-887F-0349B2884D54}" destId="{13DE4047-A069-4C1A-BB1D-627D81E03BEE}" srcOrd="6" destOrd="0" presId="urn:microsoft.com/office/officeart/2005/8/layout/cycle1"/>
    <dgm:cxn modelId="{1A3ADCAE-59F7-4F49-B285-B5AA03D0C90E}" type="presParOf" srcId="{C72915F7-8D21-4FAD-887F-0349B2884D54}" destId="{3A18EBC3-C9BE-47A2-A237-33CB5409042D}" srcOrd="7" destOrd="0" presId="urn:microsoft.com/office/officeart/2005/8/layout/cycle1"/>
    <dgm:cxn modelId="{F1B56980-CD16-4FA0-8416-95A58B5277BB}" type="presParOf" srcId="{C72915F7-8D21-4FAD-887F-0349B2884D54}" destId="{5F6A33F0-6B51-4C63-A7E4-BD5D16D5D5D0}" srcOrd="8" destOrd="0" presId="urn:microsoft.com/office/officeart/2005/8/layout/cycle1"/>
    <dgm:cxn modelId="{64AB5CF1-F43B-4E04-9FB2-CC5430F79393}" type="presParOf" srcId="{C72915F7-8D21-4FAD-887F-0349B2884D54}" destId="{3C2A3885-9268-48C0-8B05-F2EC8C0242E9}" srcOrd="9" destOrd="0" presId="urn:microsoft.com/office/officeart/2005/8/layout/cycle1"/>
    <dgm:cxn modelId="{2FCD8905-10B3-44F0-A837-AFFE12BF20B0}" type="presParOf" srcId="{C72915F7-8D21-4FAD-887F-0349B2884D54}" destId="{EC8EFD65-E476-44AF-9C86-EBE332145C5B}" srcOrd="10" destOrd="0" presId="urn:microsoft.com/office/officeart/2005/8/layout/cycle1"/>
    <dgm:cxn modelId="{C0356FB3-006D-4194-A13E-633C0106036A}" type="presParOf" srcId="{C72915F7-8D21-4FAD-887F-0349B2884D54}" destId="{CB944657-E1F1-4F84-87E0-AAE7E682AD99}" srcOrd="11" destOrd="0" presId="urn:microsoft.com/office/officeart/2005/8/layout/cycle1"/>
    <dgm:cxn modelId="{1E17BDAC-3506-477D-9E10-94C0E60D0AE0}" type="presParOf" srcId="{C72915F7-8D21-4FAD-887F-0349B2884D54}" destId="{30B4236F-EB3F-4260-A126-82CED5AFFA35}" srcOrd="12" destOrd="0" presId="urn:microsoft.com/office/officeart/2005/8/layout/cycle1"/>
    <dgm:cxn modelId="{DD0324BD-3F2A-4DF2-BD5C-EDC7D70DEFF0}" type="presParOf" srcId="{C72915F7-8D21-4FAD-887F-0349B2884D54}" destId="{F3B498DE-FB69-41B6-977F-D493397F7741}" srcOrd="13" destOrd="0" presId="urn:microsoft.com/office/officeart/2005/8/layout/cycle1"/>
    <dgm:cxn modelId="{040D1F46-7914-445E-89E4-2ECA8D5A8312}" type="presParOf" srcId="{C72915F7-8D21-4FAD-887F-0349B2884D54}" destId="{F3AB26C8-E2E3-477C-BF80-C66AA2B3DCD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A63980-D3A1-4BB6-8AB3-658FD4FC0F53}" type="doc">
      <dgm:prSet loTypeId="urn:microsoft.com/office/officeart/2009/layout/CircleArrowProcess" loCatId="cycle" qsTypeId="urn:microsoft.com/office/officeart/2005/8/quickstyle/3d1" qsCatId="3D" csTypeId="urn:microsoft.com/office/officeart/2005/8/colors/accent1_2" csCatId="accent1" phldr="1"/>
      <dgm:spPr/>
    </dgm:pt>
    <dgm:pt modelId="{CAB18985-FC10-4F71-83B3-208E25358F70}">
      <dgm:prSet phldrT="[Text]" custT="1"/>
      <dgm:spPr/>
      <dgm:t>
        <a:bodyPr/>
        <a:lstStyle/>
        <a:p>
          <a:r>
            <a:rPr lang="en-US" sz="1600" b="1" dirty="0">
              <a:solidFill>
                <a:schemeClr val="accent1"/>
              </a:solidFill>
            </a:rPr>
            <a:t>Test Data</a:t>
          </a:r>
          <a:br>
            <a:rPr lang="en-US" sz="1600" b="1" dirty="0">
              <a:solidFill>
                <a:schemeClr val="accent1"/>
              </a:solidFill>
            </a:rPr>
          </a:br>
          <a:r>
            <a:rPr lang="en-US" sz="1600" b="1" dirty="0">
              <a:solidFill>
                <a:schemeClr val="accent1"/>
              </a:solidFill>
            </a:rPr>
            <a:t>20%</a:t>
          </a:r>
        </a:p>
      </dgm:t>
    </dgm:pt>
    <dgm:pt modelId="{BA608DE4-1DAD-47A9-8BC2-5925D5FBC31A}" type="parTrans" cxnId="{03D0FB72-8DCD-4C66-8428-E16CD1CE6D6D}">
      <dgm:prSet/>
      <dgm:spPr/>
      <dgm:t>
        <a:bodyPr/>
        <a:lstStyle/>
        <a:p>
          <a:endParaRPr lang="en-US" sz="2000" b="1">
            <a:solidFill>
              <a:schemeClr val="accent1"/>
            </a:solidFill>
          </a:endParaRPr>
        </a:p>
      </dgm:t>
    </dgm:pt>
    <dgm:pt modelId="{A525C69E-A835-4688-AF13-6D6236F0FA84}" type="sibTrans" cxnId="{03D0FB72-8DCD-4C66-8428-E16CD1CE6D6D}">
      <dgm:prSet/>
      <dgm:spPr/>
      <dgm:t>
        <a:bodyPr/>
        <a:lstStyle/>
        <a:p>
          <a:endParaRPr lang="en-US" sz="2000" b="1">
            <a:solidFill>
              <a:schemeClr val="accent1"/>
            </a:solidFill>
          </a:endParaRPr>
        </a:p>
      </dgm:t>
    </dgm:pt>
    <dgm:pt modelId="{5252850F-0D29-4530-8037-15A39DD3A912}">
      <dgm:prSet phldrT="[Text]" custT="1"/>
      <dgm:spPr/>
      <dgm:t>
        <a:bodyPr/>
        <a:lstStyle/>
        <a:p>
          <a:r>
            <a:rPr lang="en-US" sz="1600" b="1" dirty="0">
              <a:solidFill>
                <a:schemeClr val="accent1"/>
              </a:solidFill>
            </a:rPr>
            <a:t>Remaining Data for Training</a:t>
          </a:r>
        </a:p>
      </dgm:t>
    </dgm:pt>
    <dgm:pt modelId="{EE9AE4DF-D1D4-49AF-BE5F-CA2BC866B72C}" type="parTrans" cxnId="{0F1B6A36-56C6-4FA4-9979-6A9D1BE79477}">
      <dgm:prSet/>
      <dgm:spPr/>
      <dgm:t>
        <a:bodyPr/>
        <a:lstStyle/>
        <a:p>
          <a:endParaRPr lang="en-US" sz="2000" b="1">
            <a:solidFill>
              <a:schemeClr val="accent1"/>
            </a:solidFill>
          </a:endParaRPr>
        </a:p>
      </dgm:t>
    </dgm:pt>
    <dgm:pt modelId="{FEF7812F-F2E0-489F-8AE8-11280C654455}" type="sibTrans" cxnId="{0F1B6A36-56C6-4FA4-9979-6A9D1BE79477}">
      <dgm:prSet/>
      <dgm:spPr/>
      <dgm:t>
        <a:bodyPr/>
        <a:lstStyle/>
        <a:p>
          <a:endParaRPr lang="en-US" sz="2000" b="1">
            <a:solidFill>
              <a:schemeClr val="accent1"/>
            </a:solidFill>
          </a:endParaRPr>
        </a:p>
      </dgm:t>
    </dgm:pt>
    <dgm:pt modelId="{5F68562A-A62E-42D4-9E03-E4093B218124}" type="pres">
      <dgm:prSet presAssocID="{EFA63980-D3A1-4BB6-8AB3-658FD4FC0F53}" presName="Name0" presStyleCnt="0">
        <dgm:presLayoutVars>
          <dgm:chMax val="7"/>
          <dgm:chPref val="7"/>
          <dgm:dir/>
          <dgm:animLvl val="lvl"/>
        </dgm:presLayoutVars>
      </dgm:prSet>
      <dgm:spPr/>
    </dgm:pt>
    <dgm:pt modelId="{D2EDE40C-D24C-47A9-AE10-7574BCCDD0E1}" type="pres">
      <dgm:prSet presAssocID="{CAB18985-FC10-4F71-83B3-208E25358F70}" presName="Accent1" presStyleCnt="0"/>
      <dgm:spPr/>
    </dgm:pt>
    <dgm:pt modelId="{FE471EDF-4BFF-4375-8090-90372FB068F8}" type="pres">
      <dgm:prSet presAssocID="{CAB18985-FC10-4F71-83B3-208E25358F70}" presName="Accent" presStyleLbl="node1" presStyleIdx="0" presStyleCnt="2"/>
      <dgm:spPr/>
    </dgm:pt>
    <dgm:pt modelId="{2CD468E2-0926-4822-97CA-7572EDCEBF40}" type="pres">
      <dgm:prSet presAssocID="{CAB18985-FC10-4F71-83B3-208E25358F70}" presName="Parent1" presStyleLbl="revTx" presStyleIdx="0" presStyleCnt="2">
        <dgm:presLayoutVars>
          <dgm:chMax val="1"/>
          <dgm:chPref val="1"/>
          <dgm:bulletEnabled val="1"/>
        </dgm:presLayoutVars>
      </dgm:prSet>
      <dgm:spPr/>
      <dgm:t>
        <a:bodyPr/>
        <a:lstStyle/>
        <a:p>
          <a:endParaRPr lang="en-US"/>
        </a:p>
      </dgm:t>
    </dgm:pt>
    <dgm:pt modelId="{BB44B340-4617-4FB1-9B05-BB24F7D1C0BB}" type="pres">
      <dgm:prSet presAssocID="{5252850F-0D29-4530-8037-15A39DD3A912}" presName="Accent2" presStyleCnt="0"/>
      <dgm:spPr/>
    </dgm:pt>
    <dgm:pt modelId="{3B0C113B-6F9A-4069-97E3-3ED59FAE90CB}" type="pres">
      <dgm:prSet presAssocID="{5252850F-0D29-4530-8037-15A39DD3A912}" presName="Accent" presStyleLbl="node1" presStyleIdx="1" presStyleCnt="2"/>
      <dgm:spPr/>
    </dgm:pt>
    <dgm:pt modelId="{5ED22263-71A9-4BEF-A303-4DBDE8EBA559}" type="pres">
      <dgm:prSet presAssocID="{5252850F-0D29-4530-8037-15A39DD3A912}" presName="Parent2" presStyleLbl="revTx" presStyleIdx="1" presStyleCnt="2">
        <dgm:presLayoutVars>
          <dgm:chMax val="1"/>
          <dgm:chPref val="1"/>
          <dgm:bulletEnabled val="1"/>
        </dgm:presLayoutVars>
      </dgm:prSet>
      <dgm:spPr/>
      <dgm:t>
        <a:bodyPr/>
        <a:lstStyle/>
        <a:p>
          <a:endParaRPr lang="en-US"/>
        </a:p>
      </dgm:t>
    </dgm:pt>
  </dgm:ptLst>
  <dgm:cxnLst>
    <dgm:cxn modelId="{0F1B6A36-56C6-4FA4-9979-6A9D1BE79477}" srcId="{EFA63980-D3A1-4BB6-8AB3-658FD4FC0F53}" destId="{5252850F-0D29-4530-8037-15A39DD3A912}" srcOrd="1" destOrd="0" parTransId="{EE9AE4DF-D1D4-49AF-BE5F-CA2BC866B72C}" sibTransId="{FEF7812F-F2E0-489F-8AE8-11280C654455}"/>
    <dgm:cxn modelId="{52902430-660A-49A7-BC38-1A4188E15C8B}" type="presOf" srcId="{5252850F-0D29-4530-8037-15A39DD3A912}" destId="{5ED22263-71A9-4BEF-A303-4DBDE8EBA559}" srcOrd="0" destOrd="0" presId="urn:microsoft.com/office/officeart/2009/layout/CircleArrowProcess"/>
    <dgm:cxn modelId="{1B36241A-F8FE-420C-B589-ABAC0AE043B8}" type="presOf" srcId="{CAB18985-FC10-4F71-83B3-208E25358F70}" destId="{2CD468E2-0926-4822-97CA-7572EDCEBF40}" srcOrd="0" destOrd="0" presId="urn:microsoft.com/office/officeart/2009/layout/CircleArrowProcess"/>
    <dgm:cxn modelId="{03D0FB72-8DCD-4C66-8428-E16CD1CE6D6D}" srcId="{EFA63980-D3A1-4BB6-8AB3-658FD4FC0F53}" destId="{CAB18985-FC10-4F71-83B3-208E25358F70}" srcOrd="0" destOrd="0" parTransId="{BA608DE4-1DAD-47A9-8BC2-5925D5FBC31A}" sibTransId="{A525C69E-A835-4688-AF13-6D6236F0FA84}"/>
    <dgm:cxn modelId="{2BC6351A-DC55-42E1-AF93-9945DEF9B542}" type="presOf" srcId="{EFA63980-D3A1-4BB6-8AB3-658FD4FC0F53}" destId="{5F68562A-A62E-42D4-9E03-E4093B218124}" srcOrd="0" destOrd="0" presId="urn:microsoft.com/office/officeart/2009/layout/CircleArrowProcess"/>
    <dgm:cxn modelId="{E44548D3-4EAA-4996-ACE1-45487398730A}" type="presParOf" srcId="{5F68562A-A62E-42D4-9E03-E4093B218124}" destId="{D2EDE40C-D24C-47A9-AE10-7574BCCDD0E1}" srcOrd="0" destOrd="0" presId="urn:microsoft.com/office/officeart/2009/layout/CircleArrowProcess"/>
    <dgm:cxn modelId="{B2CB3CF3-F403-45CC-88E5-CAA3C4CA7037}" type="presParOf" srcId="{D2EDE40C-D24C-47A9-AE10-7574BCCDD0E1}" destId="{FE471EDF-4BFF-4375-8090-90372FB068F8}" srcOrd="0" destOrd="0" presId="urn:microsoft.com/office/officeart/2009/layout/CircleArrowProcess"/>
    <dgm:cxn modelId="{CBF4AA31-7635-464F-AA85-F7C57266EA26}" type="presParOf" srcId="{5F68562A-A62E-42D4-9E03-E4093B218124}" destId="{2CD468E2-0926-4822-97CA-7572EDCEBF40}" srcOrd="1" destOrd="0" presId="urn:microsoft.com/office/officeart/2009/layout/CircleArrowProcess"/>
    <dgm:cxn modelId="{B3C08EE0-4308-491D-9F7C-E12484596E75}" type="presParOf" srcId="{5F68562A-A62E-42D4-9E03-E4093B218124}" destId="{BB44B340-4617-4FB1-9B05-BB24F7D1C0BB}" srcOrd="2" destOrd="0" presId="urn:microsoft.com/office/officeart/2009/layout/CircleArrowProcess"/>
    <dgm:cxn modelId="{BF574500-AD69-41A8-AC1E-B089CF6D7359}" type="presParOf" srcId="{BB44B340-4617-4FB1-9B05-BB24F7D1C0BB}" destId="{3B0C113B-6F9A-4069-97E3-3ED59FAE90CB}" srcOrd="0" destOrd="0" presId="urn:microsoft.com/office/officeart/2009/layout/CircleArrowProcess"/>
    <dgm:cxn modelId="{DE47BD0D-20BD-447A-B5C4-6D6A18C0CA5C}" type="presParOf" srcId="{5F68562A-A62E-42D4-9E03-E4093B218124}" destId="{5ED22263-71A9-4BEF-A303-4DBDE8EBA559}" srcOrd="3"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A124B-F52A-46C5-B78B-C106401FAFC7}">
      <dsp:nvSpPr>
        <dsp:cNvPr id="0" name=""/>
        <dsp:cNvSpPr/>
      </dsp:nvSpPr>
      <dsp:spPr>
        <a:xfrm>
          <a:off x="1829273" y="889979"/>
          <a:ext cx="372207" cy="91440"/>
        </a:xfrm>
        <a:custGeom>
          <a:avLst/>
          <a:gdLst/>
          <a:ahLst/>
          <a:cxnLst/>
          <a:rect l="0" t="0" r="0" b="0"/>
          <a:pathLst>
            <a:path>
              <a:moveTo>
                <a:pt x="0" y="45720"/>
              </a:moveTo>
              <a:lnTo>
                <a:pt x="37220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2005306" y="933596"/>
        <a:ext cx="20140" cy="4207"/>
      </dsp:txXfrm>
    </dsp:sp>
    <dsp:sp modelId="{8D9D4121-A6D7-46FE-9403-522E5D7BFCCE}">
      <dsp:nvSpPr>
        <dsp:cNvPr id="0" name=""/>
        <dsp:cNvSpPr/>
      </dsp:nvSpPr>
      <dsp:spPr>
        <a:xfrm>
          <a:off x="1707" y="386890"/>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Raw Data</a:t>
          </a:r>
          <a:endParaRPr lang="en-US" sz="1700" b="1" kern="1200" dirty="0"/>
        </a:p>
      </dsp:txBody>
      <dsp:txXfrm>
        <a:off x="1707" y="386890"/>
        <a:ext cx="1829365" cy="1097619"/>
      </dsp:txXfrm>
    </dsp:sp>
    <dsp:sp modelId="{C7FB68DC-5713-4F21-84D3-32375BD1483B}">
      <dsp:nvSpPr>
        <dsp:cNvPr id="0" name=""/>
        <dsp:cNvSpPr/>
      </dsp:nvSpPr>
      <dsp:spPr>
        <a:xfrm>
          <a:off x="4061446" y="889979"/>
          <a:ext cx="408100" cy="91440"/>
        </a:xfrm>
        <a:custGeom>
          <a:avLst/>
          <a:gdLst/>
          <a:ahLst/>
          <a:cxnLst/>
          <a:rect l="0" t="0" r="0" b="0"/>
          <a:pathLst>
            <a:path>
              <a:moveTo>
                <a:pt x="0" y="45720"/>
              </a:moveTo>
              <a:lnTo>
                <a:pt x="4081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4254528" y="933596"/>
        <a:ext cx="21935" cy="4207"/>
      </dsp:txXfrm>
    </dsp:sp>
    <dsp:sp modelId="{07955B3C-BC68-4F98-AFB5-07BDA300BA05}">
      <dsp:nvSpPr>
        <dsp:cNvPr id="0" name=""/>
        <dsp:cNvSpPr/>
      </dsp:nvSpPr>
      <dsp:spPr>
        <a:xfrm>
          <a:off x="2233881" y="386890"/>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t>EDA</a:t>
          </a:r>
        </a:p>
        <a:p>
          <a:pPr lvl="0" algn="ctr" defTabSz="755650">
            <a:lnSpc>
              <a:spcPct val="90000"/>
            </a:lnSpc>
            <a:spcBef>
              <a:spcPct val="0"/>
            </a:spcBef>
            <a:spcAft>
              <a:spcPct val="35000"/>
            </a:spcAft>
          </a:pPr>
          <a:r>
            <a:rPr lang="en-US" sz="1700" b="1" kern="1200" dirty="0" smtClean="0"/>
            <a:t>(Identify Fraud Patterns)</a:t>
          </a:r>
          <a:endParaRPr lang="en-US" sz="1700" b="1" kern="1200" dirty="0"/>
        </a:p>
      </dsp:txBody>
      <dsp:txXfrm>
        <a:off x="2233881" y="386890"/>
        <a:ext cx="1829365" cy="1097619"/>
      </dsp:txXfrm>
    </dsp:sp>
    <dsp:sp modelId="{97D45881-9648-40D3-BC9E-B0F1BA93299D}">
      <dsp:nvSpPr>
        <dsp:cNvPr id="0" name=""/>
        <dsp:cNvSpPr/>
      </dsp:nvSpPr>
      <dsp:spPr>
        <a:xfrm>
          <a:off x="6329511" y="889979"/>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6514069" y="933596"/>
        <a:ext cx="21037" cy="4207"/>
      </dsp:txXfrm>
    </dsp:sp>
    <dsp:sp modelId="{FD520C21-F6A4-4A22-BE65-85631DE6C692}">
      <dsp:nvSpPr>
        <dsp:cNvPr id="0" name=""/>
        <dsp:cNvSpPr/>
      </dsp:nvSpPr>
      <dsp:spPr>
        <a:xfrm>
          <a:off x="4501946" y="386890"/>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t>Feature Engineering</a:t>
          </a:r>
          <a:endParaRPr lang="en-US" sz="1700" b="1" kern="1200" dirty="0"/>
        </a:p>
      </dsp:txBody>
      <dsp:txXfrm>
        <a:off x="4501946" y="386890"/>
        <a:ext cx="1829365" cy="1097619"/>
      </dsp:txXfrm>
    </dsp:sp>
    <dsp:sp modelId="{7A5F6B9D-267A-433A-98D3-BDDF7752585D}">
      <dsp:nvSpPr>
        <dsp:cNvPr id="0" name=""/>
        <dsp:cNvSpPr/>
      </dsp:nvSpPr>
      <dsp:spPr>
        <a:xfrm>
          <a:off x="916390" y="1482709"/>
          <a:ext cx="6750358" cy="390154"/>
        </a:xfrm>
        <a:custGeom>
          <a:avLst/>
          <a:gdLst/>
          <a:ahLst/>
          <a:cxnLst/>
          <a:rect l="0" t="0" r="0" b="0"/>
          <a:pathLst>
            <a:path>
              <a:moveTo>
                <a:pt x="6750358" y="0"/>
              </a:moveTo>
              <a:lnTo>
                <a:pt x="6750358" y="212177"/>
              </a:lnTo>
              <a:lnTo>
                <a:pt x="0" y="212177"/>
              </a:lnTo>
              <a:lnTo>
                <a:pt x="0" y="39015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4122483" y="1675682"/>
        <a:ext cx="338172" cy="4207"/>
      </dsp:txXfrm>
    </dsp:sp>
    <dsp:sp modelId="{2078F80C-051D-439F-99CF-0C25D29872AF}">
      <dsp:nvSpPr>
        <dsp:cNvPr id="0" name=""/>
        <dsp:cNvSpPr/>
      </dsp:nvSpPr>
      <dsp:spPr>
        <a:xfrm>
          <a:off x="6752065" y="386890"/>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Training Data</a:t>
          </a:r>
          <a:endParaRPr lang="en-US" sz="1700" b="1" kern="1200" dirty="0"/>
        </a:p>
      </dsp:txBody>
      <dsp:txXfrm>
        <a:off x="6752065" y="386890"/>
        <a:ext cx="1829365" cy="1097619"/>
      </dsp:txXfrm>
    </dsp:sp>
    <dsp:sp modelId="{5F3D9C8B-BEB9-4B12-8EED-6B6F4C350A45}">
      <dsp:nvSpPr>
        <dsp:cNvPr id="0" name=""/>
        <dsp:cNvSpPr/>
      </dsp:nvSpPr>
      <dsp:spPr>
        <a:xfrm>
          <a:off x="1829273" y="2408353"/>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2013831" y="2451969"/>
        <a:ext cx="21037" cy="4207"/>
      </dsp:txXfrm>
    </dsp:sp>
    <dsp:sp modelId="{28C4C0AA-35BD-4AA2-82E1-4F5DA8034A8A}">
      <dsp:nvSpPr>
        <dsp:cNvPr id="0" name=""/>
        <dsp:cNvSpPr/>
      </dsp:nvSpPr>
      <dsp:spPr>
        <a:xfrm>
          <a:off x="1707" y="1905263"/>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Testing Data</a:t>
          </a:r>
          <a:endParaRPr lang="en-US" sz="1700" b="1" kern="1200" dirty="0"/>
        </a:p>
      </dsp:txBody>
      <dsp:txXfrm>
        <a:off x="1707" y="1905263"/>
        <a:ext cx="1829365" cy="1097619"/>
      </dsp:txXfrm>
    </dsp:sp>
    <dsp:sp modelId="{0170759E-FEDD-431D-8948-9DE0309DD38F}">
      <dsp:nvSpPr>
        <dsp:cNvPr id="0" name=""/>
        <dsp:cNvSpPr/>
      </dsp:nvSpPr>
      <dsp:spPr>
        <a:xfrm>
          <a:off x="4079392" y="2408353"/>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4263950" y="2451969"/>
        <a:ext cx="21037" cy="4207"/>
      </dsp:txXfrm>
    </dsp:sp>
    <dsp:sp modelId="{C3464AB6-73D8-4AF8-AFD7-C3B0570080F9}">
      <dsp:nvSpPr>
        <dsp:cNvPr id="0" name=""/>
        <dsp:cNvSpPr/>
      </dsp:nvSpPr>
      <dsp:spPr>
        <a:xfrm>
          <a:off x="2251827" y="1905263"/>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Model Selection</a:t>
          </a:r>
          <a:endParaRPr lang="en-US" sz="1700" b="1" kern="1200" dirty="0"/>
        </a:p>
      </dsp:txBody>
      <dsp:txXfrm>
        <a:off x="2251827" y="1905263"/>
        <a:ext cx="1829365" cy="1097619"/>
      </dsp:txXfrm>
    </dsp:sp>
    <dsp:sp modelId="{556E1FA6-78D0-42F8-BC5C-086FB7174CE3}">
      <dsp:nvSpPr>
        <dsp:cNvPr id="0" name=""/>
        <dsp:cNvSpPr/>
      </dsp:nvSpPr>
      <dsp:spPr>
        <a:xfrm>
          <a:off x="6329511" y="2408353"/>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6514069" y="2451969"/>
        <a:ext cx="21037" cy="4207"/>
      </dsp:txXfrm>
    </dsp:sp>
    <dsp:sp modelId="{9B4B219D-0C84-40C5-B454-E78DA91909B4}">
      <dsp:nvSpPr>
        <dsp:cNvPr id="0" name=""/>
        <dsp:cNvSpPr/>
      </dsp:nvSpPr>
      <dsp:spPr>
        <a:xfrm>
          <a:off x="4501946" y="1905263"/>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Random Forest Classifier</a:t>
          </a:r>
          <a:endParaRPr lang="en-US" sz="1700" b="1" kern="1200" dirty="0"/>
        </a:p>
      </dsp:txBody>
      <dsp:txXfrm>
        <a:off x="4501946" y="1905263"/>
        <a:ext cx="1829365" cy="1097619"/>
      </dsp:txXfrm>
    </dsp:sp>
    <dsp:sp modelId="{98D5C280-E7BA-4977-8737-008E3BC73253}">
      <dsp:nvSpPr>
        <dsp:cNvPr id="0" name=""/>
        <dsp:cNvSpPr/>
      </dsp:nvSpPr>
      <dsp:spPr>
        <a:xfrm>
          <a:off x="916390" y="3001082"/>
          <a:ext cx="6750358" cy="390154"/>
        </a:xfrm>
        <a:custGeom>
          <a:avLst/>
          <a:gdLst/>
          <a:ahLst/>
          <a:cxnLst/>
          <a:rect l="0" t="0" r="0" b="0"/>
          <a:pathLst>
            <a:path>
              <a:moveTo>
                <a:pt x="6750358" y="0"/>
              </a:moveTo>
              <a:lnTo>
                <a:pt x="6750358" y="212177"/>
              </a:lnTo>
              <a:lnTo>
                <a:pt x="0" y="212177"/>
              </a:lnTo>
              <a:lnTo>
                <a:pt x="0" y="39015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4122483" y="3194055"/>
        <a:ext cx="338172" cy="4207"/>
      </dsp:txXfrm>
    </dsp:sp>
    <dsp:sp modelId="{22FD7440-7FE1-40BB-879F-BDA82A438016}">
      <dsp:nvSpPr>
        <dsp:cNvPr id="0" name=""/>
        <dsp:cNvSpPr/>
      </dsp:nvSpPr>
      <dsp:spPr>
        <a:xfrm>
          <a:off x="6752065" y="1905263"/>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t>DT/SVM &amp; Classifier</a:t>
          </a:r>
          <a:endParaRPr lang="en-US" sz="1700" b="1" kern="1200" dirty="0"/>
        </a:p>
      </dsp:txBody>
      <dsp:txXfrm>
        <a:off x="6752065" y="1905263"/>
        <a:ext cx="1829365" cy="1097619"/>
      </dsp:txXfrm>
    </dsp:sp>
    <dsp:sp modelId="{F7972570-35AD-438A-9899-EB85BA0E8885}">
      <dsp:nvSpPr>
        <dsp:cNvPr id="0" name=""/>
        <dsp:cNvSpPr/>
      </dsp:nvSpPr>
      <dsp:spPr>
        <a:xfrm>
          <a:off x="1829273" y="3926726"/>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2013831" y="3970342"/>
        <a:ext cx="21037" cy="4207"/>
      </dsp:txXfrm>
    </dsp:sp>
    <dsp:sp modelId="{3AD4F8BC-3DA4-4735-AE40-B9DF8DC023DB}">
      <dsp:nvSpPr>
        <dsp:cNvPr id="0" name=""/>
        <dsp:cNvSpPr/>
      </dsp:nvSpPr>
      <dsp:spPr>
        <a:xfrm>
          <a:off x="1707" y="3423636"/>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Logistic Regression</a:t>
          </a:r>
          <a:endParaRPr lang="en-US" sz="1700" b="1" kern="1200" dirty="0"/>
        </a:p>
      </dsp:txBody>
      <dsp:txXfrm>
        <a:off x="1707" y="3423636"/>
        <a:ext cx="1829365" cy="1097619"/>
      </dsp:txXfrm>
    </dsp:sp>
    <dsp:sp modelId="{DC607FD2-22AF-491E-9F1F-32C3DDF876CE}">
      <dsp:nvSpPr>
        <dsp:cNvPr id="0" name=""/>
        <dsp:cNvSpPr/>
      </dsp:nvSpPr>
      <dsp:spPr>
        <a:xfrm>
          <a:off x="4079392" y="3926726"/>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4263950" y="3970342"/>
        <a:ext cx="21037" cy="4207"/>
      </dsp:txXfrm>
    </dsp:sp>
    <dsp:sp modelId="{54164E96-D553-4081-BE44-88E0D15C0152}">
      <dsp:nvSpPr>
        <dsp:cNvPr id="0" name=""/>
        <dsp:cNvSpPr/>
      </dsp:nvSpPr>
      <dsp:spPr>
        <a:xfrm>
          <a:off x="2251827" y="3423636"/>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a:t>XGBoost Classifier</a:t>
          </a:r>
        </a:p>
      </dsp:txBody>
      <dsp:txXfrm>
        <a:off x="2251827" y="3423636"/>
        <a:ext cx="1829365" cy="1097619"/>
      </dsp:txXfrm>
    </dsp:sp>
    <dsp:sp modelId="{6FF61446-D7A4-4F7C-813C-3658B0983768}">
      <dsp:nvSpPr>
        <dsp:cNvPr id="0" name=""/>
        <dsp:cNvSpPr/>
      </dsp:nvSpPr>
      <dsp:spPr>
        <a:xfrm>
          <a:off x="6329511" y="3926726"/>
          <a:ext cx="390154" cy="91440"/>
        </a:xfrm>
        <a:custGeom>
          <a:avLst/>
          <a:gdLst/>
          <a:ahLst/>
          <a:cxnLst/>
          <a:rect l="0" t="0" r="0" b="0"/>
          <a:pathLst>
            <a:path>
              <a:moveTo>
                <a:pt x="0" y="45720"/>
              </a:moveTo>
              <a:lnTo>
                <a:pt x="3901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1" kern="1200">
            <a:solidFill>
              <a:schemeClr val="tx1"/>
            </a:solidFill>
          </a:endParaRPr>
        </a:p>
      </dsp:txBody>
      <dsp:txXfrm>
        <a:off x="6514069" y="3970342"/>
        <a:ext cx="21037" cy="4207"/>
      </dsp:txXfrm>
    </dsp:sp>
    <dsp:sp modelId="{3D715520-B62A-4B6A-9DDB-68093036BFD2}">
      <dsp:nvSpPr>
        <dsp:cNvPr id="0" name=""/>
        <dsp:cNvSpPr/>
      </dsp:nvSpPr>
      <dsp:spPr>
        <a:xfrm>
          <a:off x="4501946" y="3423636"/>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Final Model Selection</a:t>
          </a:r>
          <a:endParaRPr lang="en-US" sz="1700" b="1" kern="1200" dirty="0"/>
        </a:p>
      </dsp:txBody>
      <dsp:txXfrm>
        <a:off x="4501946" y="3423636"/>
        <a:ext cx="1829365" cy="1097619"/>
      </dsp:txXfrm>
    </dsp:sp>
    <dsp:sp modelId="{F7C93C1E-7288-4E8A-9474-6414FD1D3B68}">
      <dsp:nvSpPr>
        <dsp:cNvPr id="0" name=""/>
        <dsp:cNvSpPr/>
      </dsp:nvSpPr>
      <dsp:spPr>
        <a:xfrm>
          <a:off x="6752065" y="3423636"/>
          <a:ext cx="1829365" cy="10976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a:t>Output &amp; Prediction</a:t>
          </a:r>
          <a:endParaRPr lang="en-US" sz="1700" b="1" kern="1200" dirty="0"/>
        </a:p>
      </dsp:txBody>
      <dsp:txXfrm>
        <a:off x="6752065" y="3423636"/>
        <a:ext cx="1829365" cy="109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5CD4F-43FF-4294-B0D1-4C3B5B93F5E1}">
      <dsp:nvSpPr>
        <dsp:cNvPr id="0" name=""/>
        <dsp:cNvSpPr/>
      </dsp:nvSpPr>
      <dsp:spPr>
        <a:xfrm>
          <a:off x="2671532" y="25909"/>
          <a:ext cx="912237" cy="91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a:t>Random Forest Classifier</a:t>
          </a:r>
          <a:endParaRPr lang="en-US" sz="1500" b="1" kern="1200" dirty="0"/>
        </a:p>
      </dsp:txBody>
      <dsp:txXfrm>
        <a:off x="2671532" y="25909"/>
        <a:ext cx="912237" cy="912237"/>
      </dsp:txXfrm>
    </dsp:sp>
    <dsp:sp modelId="{6FC7FA8B-8120-45F1-A96B-AA662DCE1012}">
      <dsp:nvSpPr>
        <dsp:cNvPr id="0" name=""/>
        <dsp:cNvSpPr/>
      </dsp:nvSpPr>
      <dsp:spPr>
        <a:xfrm>
          <a:off x="522411" y="-867"/>
          <a:ext cx="3424281" cy="3424281"/>
        </a:xfrm>
        <a:prstGeom prst="circularArrow">
          <a:avLst>
            <a:gd name="adj1" fmla="val 5195"/>
            <a:gd name="adj2" fmla="val 335526"/>
            <a:gd name="adj3" fmla="val 21294817"/>
            <a:gd name="adj4" fmla="val 19764859"/>
            <a:gd name="adj5" fmla="val 6061"/>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DB8F4F8-A5C3-495C-B0C3-88ACE7669A18}">
      <dsp:nvSpPr>
        <dsp:cNvPr id="0" name=""/>
        <dsp:cNvSpPr/>
      </dsp:nvSpPr>
      <dsp:spPr>
        <a:xfrm>
          <a:off x="2827336" y="1724684"/>
          <a:ext cx="1704561" cy="91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a:t>Decision Tree Classifier</a:t>
          </a:r>
          <a:endParaRPr lang="en-US" sz="1500" b="1" kern="1200" dirty="0"/>
        </a:p>
      </dsp:txBody>
      <dsp:txXfrm>
        <a:off x="2827336" y="1724684"/>
        <a:ext cx="1704561" cy="912237"/>
      </dsp:txXfrm>
    </dsp:sp>
    <dsp:sp modelId="{B1F34AE0-A357-4B7B-BBEE-8C476C5A9D1C}">
      <dsp:nvSpPr>
        <dsp:cNvPr id="0" name=""/>
        <dsp:cNvSpPr/>
      </dsp:nvSpPr>
      <dsp:spPr>
        <a:xfrm>
          <a:off x="522411" y="-867"/>
          <a:ext cx="3424281" cy="3424281"/>
        </a:xfrm>
        <a:prstGeom prst="circularArrow">
          <a:avLst>
            <a:gd name="adj1" fmla="val 5195"/>
            <a:gd name="adj2" fmla="val 335526"/>
            <a:gd name="adj3" fmla="val 4016330"/>
            <a:gd name="adj4" fmla="val 2251934"/>
            <a:gd name="adj5" fmla="val 6061"/>
          </a:avLst>
        </a:prstGeom>
        <a:solidFill>
          <a:schemeClr val="accent1">
            <a:shade val="50000"/>
            <a:hueOff val="160997"/>
            <a:satOff val="-3921"/>
            <a:lumOff val="1715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A18EBC3-C9BE-47A2-A237-33CB5409042D}">
      <dsp:nvSpPr>
        <dsp:cNvPr id="0" name=""/>
        <dsp:cNvSpPr/>
      </dsp:nvSpPr>
      <dsp:spPr>
        <a:xfrm>
          <a:off x="1778433" y="2774585"/>
          <a:ext cx="912237" cy="91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a:t>Support Vector Machine Classifier</a:t>
          </a:r>
          <a:endParaRPr lang="en-US" sz="1500" b="1" kern="1200" dirty="0"/>
        </a:p>
      </dsp:txBody>
      <dsp:txXfrm>
        <a:off x="1778433" y="2774585"/>
        <a:ext cx="912237" cy="912237"/>
      </dsp:txXfrm>
    </dsp:sp>
    <dsp:sp modelId="{5F6A33F0-6B51-4C63-A7E4-BD5D16D5D5D0}">
      <dsp:nvSpPr>
        <dsp:cNvPr id="0" name=""/>
        <dsp:cNvSpPr/>
      </dsp:nvSpPr>
      <dsp:spPr>
        <a:xfrm>
          <a:off x="522411" y="-867"/>
          <a:ext cx="3424281" cy="3424281"/>
        </a:xfrm>
        <a:prstGeom prst="circularArrow">
          <a:avLst>
            <a:gd name="adj1" fmla="val 5195"/>
            <a:gd name="adj2" fmla="val 335526"/>
            <a:gd name="adj3" fmla="val 8212540"/>
            <a:gd name="adj4" fmla="val 6448143"/>
            <a:gd name="adj5" fmla="val 6061"/>
          </a:avLst>
        </a:prstGeom>
        <a:solidFill>
          <a:schemeClr val="accent1">
            <a:shade val="50000"/>
            <a:hueOff val="321995"/>
            <a:satOff val="-7842"/>
            <a:lumOff val="343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C8EFD65-E476-44AF-9C86-EBE332145C5B}">
      <dsp:nvSpPr>
        <dsp:cNvPr id="0" name=""/>
        <dsp:cNvSpPr/>
      </dsp:nvSpPr>
      <dsp:spPr>
        <a:xfrm>
          <a:off x="333369" y="1724684"/>
          <a:ext cx="912237" cy="91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a:t>Logistic Regression</a:t>
          </a:r>
          <a:endParaRPr lang="en-US" sz="1500" b="1" kern="1200" dirty="0"/>
        </a:p>
      </dsp:txBody>
      <dsp:txXfrm>
        <a:off x="333369" y="1724684"/>
        <a:ext cx="912237" cy="912237"/>
      </dsp:txXfrm>
    </dsp:sp>
    <dsp:sp modelId="{CB944657-E1F1-4F84-87E0-AAE7E682AD99}">
      <dsp:nvSpPr>
        <dsp:cNvPr id="0" name=""/>
        <dsp:cNvSpPr/>
      </dsp:nvSpPr>
      <dsp:spPr>
        <a:xfrm>
          <a:off x="522411" y="-867"/>
          <a:ext cx="3424281" cy="3424281"/>
        </a:xfrm>
        <a:prstGeom prst="circularArrow">
          <a:avLst>
            <a:gd name="adj1" fmla="val 5195"/>
            <a:gd name="adj2" fmla="val 335526"/>
            <a:gd name="adj3" fmla="val 12299615"/>
            <a:gd name="adj4" fmla="val 10769657"/>
            <a:gd name="adj5" fmla="val 6061"/>
          </a:avLst>
        </a:prstGeom>
        <a:solidFill>
          <a:schemeClr val="accent1">
            <a:shade val="50000"/>
            <a:hueOff val="321995"/>
            <a:satOff val="-7842"/>
            <a:lumOff val="343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3B498DE-FB69-41B6-977F-D493397F7741}">
      <dsp:nvSpPr>
        <dsp:cNvPr id="0" name=""/>
        <dsp:cNvSpPr/>
      </dsp:nvSpPr>
      <dsp:spPr>
        <a:xfrm>
          <a:off x="885334" y="25909"/>
          <a:ext cx="912237" cy="91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a:t>XGBoost Classifier</a:t>
          </a:r>
          <a:endParaRPr lang="en-US" sz="1500" b="1" kern="1200" dirty="0"/>
        </a:p>
      </dsp:txBody>
      <dsp:txXfrm>
        <a:off x="885334" y="25909"/>
        <a:ext cx="912237" cy="912237"/>
      </dsp:txXfrm>
    </dsp:sp>
    <dsp:sp modelId="{F3AB26C8-E2E3-477C-BF80-C66AA2B3DCD1}">
      <dsp:nvSpPr>
        <dsp:cNvPr id="0" name=""/>
        <dsp:cNvSpPr/>
      </dsp:nvSpPr>
      <dsp:spPr>
        <a:xfrm>
          <a:off x="522411" y="-867"/>
          <a:ext cx="3424281" cy="3424281"/>
        </a:xfrm>
        <a:prstGeom prst="circularArrow">
          <a:avLst>
            <a:gd name="adj1" fmla="val 5195"/>
            <a:gd name="adj2" fmla="val 335526"/>
            <a:gd name="adj3" fmla="val 16867314"/>
            <a:gd name="adj4" fmla="val 15197160"/>
            <a:gd name="adj5" fmla="val 6061"/>
          </a:avLst>
        </a:prstGeom>
        <a:solidFill>
          <a:schemeClr val="accent1">
            <a:shade val="50000"/>
            <a:hueOff val="160997"/>
            <a:satOff val="-3921"/>
            <a:lumOff val="1715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71EDF-4BFF-4375-8090-90372FB068F8}">
      <dsp:nvSpPr>
        <dsp:cNvPr id="0" name=""/>
        <dsp:cNvSpPr/>
      </dsp:nvSpPr>
      <dsp:spPr>
        <a:xfrm>
          <a:off x="1127769" y="551417"/>
          <a:ext cx="2231381" cy="223144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CD468E2-0926-4822-97CA-7572EDCEBF40}">
      <dsp:nvSpPr>
        <dsp:cNvPr id="0" name=""/>
        <dsp:cNvSpPr/>
      </dsp:nvSpPr>
      <dsp:spPr>
        <a:xfrm>
          <a:off x="1620589" y="1359290"/>
          <a:ext cx="1244935" cy="62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accent1"/>
              </a:solidFill>
            </a:rPr>
            <a:t>Test Data</a:t>
          </a:r>
          <a:br>
            <a:rPr lang="en-US" sz="1600" b="1" kern="1200" dirty="0">
              <a:solidFill>
                <a:schemeClr val="accent1"/>
              </a:solidFill>
            </a:rPr>
          </a:br>
          <a:r>
            <a:rPr lang="en-US" sz="1600" b="1" kern="1200" dirty="0">
              <a:solidFill>
                <a:schemeClr val="accent1"/>
              </a:solidFill>
            </a:rPr>
            <a:t>20%</a:t>
          </a:r>
        </a:p>
      </dsp:txBody>
      <dsp:txXfrm>
        <a:off x="1620589" y="1359290"/>
        <a:ext cx="1244935" cy="622394"/>
      </dsp:txXfrm>
    </dsp:sp>
    <dsp:sp modelId="{3B0C113B-6F9A-4069-97E3-3ED59FAE90CB}">
      <dsp:nvSpPr>
        <dsp:cNvPr id="0" name=""/>
        <dsp:cNvSpPr/>
      </dsp:nvSpPr>
      <dsp:spPr>
        <a:xfrm>
          <a:off x="667159" y="1981684"/>
          <a:ext cx="1916926" cy="1917736"/>
        </a:xfrm>
        <a:prstGeom prst="blockArc">
          <a:avLst>
            <a:gd name="adj1" fmla="val 0"/>
            <a:gd name="adj2" fmla="val 18900000"/>
            <a:gd name="adj3" fmla="val 1274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D22263-71A9-4BEF-A303-4DBDE8EBA559}">
      <dsp:nvSpPr>
        <dsp:cNvPr id="0" name=""/>
        <dsp:cNvSpPr/>
      </dsp:nvSpPr>
      <dsp:spPr>
        <a:xfrm>
          <a:off x="998122" y="2643920"/>
          <a:ext cx="1244935" cy="62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accent1"/>
              </a:solidFill>
            </a:rPr>
            <a:t>Remaining Data for Training</a:t>
          </a:r>
        </a:p>
      </dsp:txBody>
      <dsp:txXfrm>
        <a:off x="998122" y="2643920"/>
        <a:ext cx="1244935" cy="62239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23/03/2025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nagpurtoday.in/online-gaming-fraud-nagpur-police-may-take-action-against-sontu-under-money-laundering-act/0725110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svgsilh.com/2196f3/image/2099120.html" TargetMode="Externa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communityblog.fedoraproject.org/help-port-python-packages-to-python-3/"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svgsilh.com/2196f3/image/2099120.html" TargetMode="Externa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svgsilh.com/2196f3/image/2099120.html" TargetMode="Externa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2384209-CB15-4CDF-9D31-C44FD9A3F2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633B3B5-CC90-43F0-8714-D31D1F3F0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id="{5F2893AC-8052-AEDA-E534-88B55246804E}"/>
              </a:ext>
            </a:extLst>
          </p:cNvPr>
          <p:cNvPicPr>
            <a:picLocks noChangeAspect="1"/>
          </p:cNvPicPr>
          <p:nvPr/>
        </p:nvPicPr>
        <p:blipFill>
          <a:blip r:embed="rId2"/>
          <a:stretch>
            <a:fillRect/>
          </a:stretch>
        </p:blipFill>
        <p:spPr>
          <a:xfrm>
            <a:off x="12192" y="0"/>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900569"/>
            <a:ext cx="3349791"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Model Architecture</a:t>
            </a:r>
          </a:p>
        </p:txBody>
      </p:sp>
      <p:graphicFrame>
        <p:nvGraphicFramePr>
          <p:cNvPr id="7" name="Diagram 6">
            <a:extLst>
              <a:ext uri="{FF2B5EF4-FFF2-40B4-BE49-F238E27FC236}">
                <a16:creationId xmlns:a16="http://schemas.microsoft.com/office/drawing/2014/main" id="{4634AB1A-B964-4025-9D5A-D3C367908704}"/>
              </a:ext>
            </a:extLst>
          </p:cNvPr>
          <p:cNvGraphicFramePr/>
          <p:nvPr>
            <p:extLst>
              <p:ext uri="{D42A27DB-BD31-4B8C-83A1-F6EECF244321}">
                <p14:modId xmlns:p14="http://schemas.microsoft.com/office/powerpoint/2010/main" val="886835666"/>
              </p:ext>
            </p:extLst>
          </p:nvPr>
        </p:nvGraphicFramePr>
        <p:xfrm>
          <a:off x="280431" y="1531193"/>
          <a:ext cx="8583139" cy="4908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1879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021595"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Data Exploration &amp; EDA</a:t>
            </a:r>
          </a:p>
        </p:txBody>
      </p:sp>
      <p:sp>
        <p:nvSpPr>
          <p:cNvPr id="18" name="Content Placeholder 2">
            <a:extLst>
              <a:ext uri="{FF2B5EF4-FFF2-40B4-BE49-F238E27FC236}">
                <a16:creationId xmlns:a16="http://schemas.microsoft.com/office/drawing/2014/main" id="{7A7D3AA1-6E9A-48D6-BAB5-632EE1D32E5C}"/>
              </a:ext>
            </a:extLst>
          </p:cNvPr>
          <p:cNvSpPr txBox="1">
            <a:spLocks/>
          </p:cNvSpPr>
          <p:nvPr/>
        </p:nvSpPr>
        <p:spPr>
          <a:xfrm>
            <a:off x="363794" y="1486949"/>
            <a:ext cx="8490957" cy="4792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accent5">
                    <a:lumMod val="75000"/>
                  </a:schemeClr>
                </a:solidFill>
                <a:latin typeface="Bahnschrift" panose="020B0502040204020203" pitchFamily="34" charset="0"/>
              </a:rPr>
              <a:t>(EDA) was conducted to understand transaction patterns and identify potential fraud indicators.</a:t>
            </a:r>
          </a:p>
          <a:p>
            <a:pPr>
              <a:lnSpc>
                <a:spcPct val="100000"/>
              </a:lnSpc>
            </a:pPr>
            <a:r>
              <a:rPr lang="en-US" sz="1600" dirty="0">
                <a:latin typeface="Bahnschrift" panose="020B0502040204020203" pitchFamily="34" charset="0"/>
              </a:rPr>
              <a:t>The dataset used for this project contained 11,142 transactions with features such as Transaction Type, Steps, Transaction Amount, Old &amp; New Balance &amp; Fraud Amount.</a:t>
            </a:r>
          </a:p>
          <a:p>
            <a:pPr>
              <a:lnSpc>
                <a:spcPct val="100000"/>
              </a:lnSpc>
            </a:pPr>
            <a:r>
              <a:rPr lang="en-US" sz="1600" dirty="0">
                <a:latin typeface="Bahnschrift" panose="020B0502040204020203" pitchFamily="34" charset="0"/>
              </a:rPr>
              <a:t>EDA revealed key insights into transaction behavior, such as:</a:t>
            </a:r>
          </a:p>
          <a:p>
            <a:pPr>
              <a:lnSpc>
                <a:spcPct val="100000"/>
              </a:lnSpc>
            </a:pPr>
            <a:r>
              <a:rPr lang="en-US" sz="1600" dirty="0">
                <a:latin typeface="Bahnschrift" panose="020B0502040204020203" pitchFamily="34" charset="0"/>
              </a:rPr>
              <a:t>90% transactions are non-fraudulent, while 10% are fraudulent.</a:t>
            </a:r>
          </a:p>
          <a:p>
            <a:pPr>
              <a:lnSpc>
                <a:spcPct val="100000"/>
              </a:lnSpc>
            </a:pPr>
            <a:r>
              <a:rPr lang="en-US" sz="1600" dirty="0" smtClean="0">
                <a:latin typeface="Bahnschrift" panose="020B0502040204020203" pitchFamily="34" charset="0"/>
              </a:rPr>
              <a:t>In five types of transactions, only TRANSFER and CASH_OUT has fraud occurrences.</a:t>
            </a:r>
          </a:p>
          <a:p>
            <a:r>
              <a:rPr lang="en-US" sz="1600" dirty="0">
                <a:latin typeface="Bahnschrift" panose="020B0502040204020203" pitchFamily="34" charset="0"/>
              </a:rPr>
              <a:t>Fraudulent transactions often empty the sender’s account (</a:t>
            </a:r>
            <a:r>
              <a:rPr lang="en-US" sz="1600" dirty="0" err="1">
                <a:latin typeface="Bahnschrift" panose="020B0502040204020203" pitchFamily="34" charset="0"/>
              </a:rPr>
              <a:t>newbalanceOrig</a:t>
            </a:r>
            <a:r>
              <a:rPr lang="en-US" sz="1600" dirty="0">
                <a:latin typeface="Bahnschrift" panose="020B0502040204020203" pitchFamily="34" charset="0"/>
              </a:rPr>
              <a:t> = 0) and leave the recipient’s balance unchanged (</a:t>
            </a:r>
            <a:r>
              <a:rPr lang="en-US" sz="1600" dirty="0" err="1">
                <a:latin typeface="Bahnschrift" panose="020B0502040204020203" pitchFamily="34" charset="0"/>
              </a:rPr>
              <a:t>oldbalanceDest</a:t>
            </a:r>
            <a:r>
              <a:rPr lang="en-US" sz="1600" dirty="0">
                <a:latin typeface="Bahnschrift" panose="020B0502040204020203" pitchFamily="34" charset="0"/>
              </a:rPr>
              <a:t> = 0, </a:t>
            </a:r>
            <a:r>
              <a:rPr lang="en-US" sz="1600" dirty="0" err="1">
                <a:latin typeface="Bahnschrift" panose="020B0502040204020203" pitchFamily="34" charset="0"/>
              </a:rPr>
              <a:t>newbalanceDest</a:t>
            </a:r>
            <a:r>
              <a:rPr lang="en-US" sz="1600" dirty="0">
                <a:latin typeface="Bahnschrift" panose="020B0502040204020203" pitchFamily="34" charset="0"/>
              </a:rPr>
              <a:t> = 0).</a:t>
            </a:r>
          </a:p>
          <a:p>
            <a:pPr marL="0" indent="0">
              <a:lnSpc>
                <a:spcPct val="150000"/>
              </a:lnSpc>
              <a:buFont typeface="Arial" panose="020B0604020202020204" pitchFamily="34" charset="0"/>
              <a:buNone/>
            </a:pPr>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sz="1600" dirty="0">
              <a:latin typeface="Bahnschrift" panose="020B0502040204020203" pitchFamily="34" charset="0"/>
            </a:endParaRPr>
          </a:p>
        </p:txBody>
      </p:sp>
      <p:pic>
        <p:nvPicPr>
          <p:cNvPr id="3" name="Picture 2"/>
          <p:cNvPicPr>
            <a:picLocks noChangeAspect="1"/>
          </p:cNvPicPr>
          <p:nvPr/>
        </p:nvPicPr>
        <p:blipFill>
          <a:blip r:embed="rId3"/>
          <a:stretch>
            <a:fillRect/>
          </a:stretch>
        </p:blipFill>
        <p:spPr>
          <a:xfrm>
            <a:off x="3359019" y="5212370"/>
            <a:ext cx="2014653" cy="8212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5" y="4746360"/>
            <a:ext cx="2612572" cy="1862516"/>
          </a:xfrm>
          <a:prstGeom prst="rect">
            <a:avLst/>
          </a:prstGeom>
        </p:spPr>
      </p:pic>
      <p:pic>
        <p:nvPicPr>
          <p:cNvPr id="5" name="Picture 4"/>
          <p:cNvPicPr>
            <a:picLocks noChangeAspect="1"/>
          </p:cNvPicPr>
          <p:nvPr/>
        </p:nvPicPr>
        <p:blipFill>
          <a:blip r:embed="rId5"/>
          <a:stretch>
            <a:fillRect/>
          </a:stretch>
        </p:blipFill>
        <p:spPr>
          <a:xfrm>
            <a:off x="5905515" y="4706964"/>
            <a:ext cx="2809276" cy="1901912"/>
          </a:xfrm>
          <a:prstGeom prst="rect">
            <a:avLst/>
          </a:prstGeom>
        </p:spPr>
      </p:pic>
    </p:spTree>
    <p:extLst>
      <p:ext uri="{BB962C8B-B14F-4D97-AF65-F5344CB8AC3E}">
        <p14:creationId xmlns:p14="http://schemas.microsoft.com/office/powerpoint/2010/main" val="72815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282852"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Important Graphs &amp; Plots</a:t>
            </a:r>
          </a:p>
        </p:txBody>
      </p:sp>
      <p:sp>
        <p:nvSpPr>
          <p:cNvPr id="18" name="Content Placeholder 2">
            <a:extLst>
              <a:ext uri="{FF2B5EF4-FFF2-40B4-BE49-F238E27FC236}">
                <a16:creationId xmlns:a16="http://schemas.microsoft.com/office/drawing/2014/main" id="{7A7D3AA1-6E9A-48D6-BAB5-632EE1D32E5C}"/>
              </a:ext>
            </a:extLst>
          </p:cNvPr>
          <p:cNvSpPr txBox="1">
            <a:spLocks/>
          </p:cNvSpPr>
          <p:nvPr/>
        </p:nvSpPr>
        <p:spPr>
          <a:xfrm>
            <a:off x="363794" y="1457453"/>
            <a:ext cx="8514736" cy="5999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latin typeface="Bahnschrift" panose="020B0502040204020203" pitchFamily="34" charset="0"/>
              </a:rPr>
              <a:t>Below Visualizations were used to further explore the data and identify potential fraud indicators, such as unusual transaction amounts, account balances, and transaction types.</a:t>
            </a:r>
            <a:endParaRPr lang="en-US" sz="2000" dirty="0">
              <a:latin typeface="Bahnschrift" panose="020B0502040204020203" pitchFamily="34" charset="0"/>
            </a:endParaRPr>
          </a:p>
          <a:p>
            <a:endParaRPr lang="en-US" dirty="0"/>
          </a:p>
        </p:txBody>
      </p:sp>
      <p:pic>
        <p:nvPicPr>
          <p:cNvPr id="2050" name="Picture 2">
            <a:extLst>
              <a:ext uri="{FF2B5EF4-FFF2-40B4-BE49-F238E27FC236}">
                <a16:creationId xmlns:a16="http://schemas.microsoft.com/office/drawing/2014/main" id="{CF6A3468-B89E-4779-85A6-F25200248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97" y="2179553"/>
            <a:ext cx="3972275" cy="31161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B935BF-DCC9-441F-953C-6A76C5ECDA4C}"/>
              </a:ext>
            </a:extLst>
          </p:cNvPr>
          <p:cNvSpPr txBox="1"/>
          <p:nvPr/>
        </p:nvSpPr>
        <p:spPr>
          <a:xfrm>
            <a:off x="363793" y="5449530"/>
            <a:ext cx="3942779" cy="105413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250" dirty="0">
                <a:latin typeface="Bahnschrift SemiLight" panose="020B0502040204020203" pitchFamily="34" charset="0"/>
              </a:rPr>
              <a:t>This plot shows which transaction types are more prone to fraud. Based on the visualization, CASH_OUT and TRANSFER transactions exhibit notable fraud occurrences, while PAYMENT, DEBIT, and CASH_IN transactions show minimal to no fraud.</a:t>
            </a:r>
          </a:p>
        </p:txBody>
      </p:sp>
      <p:sp>
        <p:nvSpPr>
          <p:cNvPr id="8" name="TextBox 7">
            <a:extLst>
              <a:ext uri="{FF2B5EF4-FFF2-40B4-BE49-F238E27FC236}">
                <a16:creationId xmlns:a16="http://schemas.microsoft.com/office/drawing/2014/main" id="{5F7F5C34-0636-44A0-8D84-AED258A8F419}"/>
              </a:ext>
            </a:extLst>
          </p:cNvPr>
          <p:cNvSpPr txBox="1"/>
          <p:nvPr/>
        </p:nvSpPr>
        <p:spPr>
          <a:xfrm>
            <a:off x="4953002" y="5449529"/>
            <a:ext cx="3925528" cy="10926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300" dirty="0">
                <a:latin typeface="Bahnschrift SemiLight" panose="020B0502040204020203" pitchFamily="34" charset="0"/>
              </a:rPr>
              <a:t>This bar plot shows the frequency of each transaction type in the dataset, revealing which types are most and least common. This provides insight into the overall distribution of transaction activities.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1" y="2224051"/>
            <a:ext cx="3797459" cy="3027183"/>
          </a:xfrm>
          <a:prstGeom prst="rect">
            <a:avLst/>
          </a:prstGeom>
        </p:spPr>
      </p:pic>
    </p:spTree>
    <p:extLst>
      <p:ext uri="{BB962C8B-B14F-4D97-AF65-F5344CB8AC3E}">
        <p14:creationId xmlns:p14="http://schemas.microsoft.com/office/powerpoint/2010/main" val="363232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2" y="878447"/>
            <a:ext cx="8514737" cy="800219"/>
          </a:xfrm>
          <a:prstGeom prst="rect">
            <a:avLst/>
          </a:prstGeom>
          <a:noFill/>
        </p:spPr>
        <p:txBody>
          <a:bodyPr wrap="square" lIns="91440" tIns="45720" rIns="91440" bIns="45720">
            <a:spAutoFit/>
          </a:bodyPr>
          <a:lstStyle/>
          <a:p>
            <a:pPr algn="ctr"/>
            <a:r>
              <a:rPr lang="en-US" b="1" u="sng" dirty="0"/>
              <a:t>Explore balance changes before and after transactions to identify fraud patterns.</a:t>
            </a:r>
            <a:endParaRPr lang="en-US" u="sng" dirty="0"/>
          </a:p>
          <a:p>
            <a:pPr algn="ctr"/>
            <a:endParaRPr lang="en-US" sz="2800" b="1" u="sng" dirty="0">
              <a:ln w="0"/>
              <a:effectLst>
                <a:outerShdw blurRad="38100" dist="25400" dir="5400000" algn="ctr" rotWithShape="0">
                  <a:srgbClr val="6E747A">
                    <a:alpha val="43000"/>
                  </a:srgbClr>
                </a:outerShdw>
              </a:effectLst>
              <a:latin typeface="Bahnschrift" panose="020B0502040204020203" pitchFamily="34" charset="0"/>
            </a:endParaRPr>
          </a:p>
        </p:txBody>
      </p:sp>
      <p:sp>
        <p:nvSpPr>
          <p:cNvPr id="18" name="Content Placeholder 2">
            <a:extLst>
              <a:ext uri="{FF2B5EF4-FFF2-40B4-BE49-F238E27FC236}">
                <a16:creationId xmlns:a16="http://schemas.microsoft.com/office/drawing/2014/main" id="{7A7D3AA1-6E9A-48D6-BAB5-632EE1D32E5C}"/>
              </a:ext>
            </a:extLst>
          </p:cNvPr>
          <p:cNvSpPr txBox="1">
            <a:spLocks/>
          </p:cNvSpPr>
          <p:nvPr/>
        </p:nvSpPr>
        <p:spPr>
          <a:xfrm>
            <a:off x="363793" y="1177535"/>
            <a:ext cx="8514736" cy="3049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
            </a:r>
            <a:br>
              <a:rPr lang="en-US" sz="1400" dirty="0"/>
            </a:br>
            <a:r>
              <a:rPr lang="en-US" sz="1400" b="1" dirty="0"/>
              <a:t>---&gt; Fraudulent Transactions - Origin Account</a:t>
            </a:r>
          </a:p>
          <a:p>
            <a:r>
              <a:rPr lang="en-US" sz="1400" dirty="0" smtClean="0"/>
              <a:t>Old </a:t>
            </a:r>
            <a:r>
              <a:rPr lang="en-US" sz="1400" dirty="0"/>
              <a:t>balance (</a:t>
            </a:r>
            <a:r>
              <a:rPr lang="en-US" sz="1400" dirty="0" err="1"/>
              <a:t>oldbalanceOrg</a:t>
            </a:r>
            <a:r>
              <a:rPr lang="en-US" sz="1400" dirty="0"/>
              <a:t>) is high, but </a:t>
            </a:r>
            <a:r>
              <a:rPr lang="en-US" sz="1400" dirty="0" err="1"/>
              <a:t>newbalanceOrig</a:t>
            </a:r>
            <a:r>
              <a:rPr lang="en-US" sz="1400" dirty="0"/>
              <a:t> drops to zero</a:t>
            </a:r>
            <a:r>
              <a:rPr lang="en-US" sz="1400" dirty="0" smtClean="0"/>
              <a:t>.</a:t>
            </a:r>
          </a:p>
          <a:p>
            <a:r>
              <a:rPr lang="en-US" sz="1400" dirty="0" smtClean="0"/>
              <a:t>This </a:t>
            </a:r>
            <a:r>
              <a:rPr lang="en-US" sz="1400" dirty="0"/>
              <a:t>suggests that fraudsters completely drain the sender’s account</a:t>
            </a:r>
            <a:r>
              <a:rPr lang="en-US" sz="1400" dirty="0" smtClean="0"/>
              <a:t>.</a:t>
            </a:r>
          </a:p>
          <a:p>
            <a:endParaRPr lang="en-US" sz="1400" dirty="0"/>
          </a:p>
          <a:p>
            <a:pPr marL="0" indent="0">
              <a:buNone/>
            </a:pPr>
            <a:r>
              <a:rPr lang="en-US" sz="1400" b="1" dirty="0" smtClean="0"/>
              <a:t>----&gt; </a:t>
            </a:r>
            <a:r>
              <a:rPr lang="en-US" sz="1400" b="1" dirty="0"/>
              <a:t>Fraudulent Transactions - Destination Account</a:t>
            </a:r>
          </a:p>
          <a:p>
            <a:r>
              <a:rPr lang="en-US" sz="1400" dirty="0" smtClean="0"/>
              <a:t>Both </a:t>
            </a:r>
            <a:r>
              <a:rPr lang="en-US" sz="1400" dirty="0" err="1"/>
              <a:t>oldbalanceDest</a:t>
            </a:r>
            <a:r>
              <a:rPr lang="en-US" sz="1400" dirty="0"/>
              <a:t> and </a:t>
            </a:r>
            <a:r>
              <a:rPr lang="en-US" sz="1400" dirty="0" err="1"/>
              <a:t>newbalanceDest</a:t>
            </a:r>
            <a:r>
              <a:rPr lang="en-US" sz="1400" dirty="0"/>
              <a:t> are often zero.</a:t>
            </a:r>
          </a:p>
          <a:p>
            <a:r>
              <a:rPr lang="en-US" sz="1400" dirty="0" smtClean="0"/>
              <a:t>This </a:t>
            </a:r>
            <a:r>
              <a:rPr lang="en-US" sz="1400" dirty="0"/>
              <a:t>indicates that fraudulent transfers are often sent to empty or fake accounts</a:t>
            </a:r>
            <a:r>
              <a:rPr lang="en-US" sz="1400" dirty="0" smtClean="0"/>
              <a:t>.</a:t>
            </a:r>
          </a:p>
          <a:p>
            <a:pPr marL="0" indent="0">
              <a:buNone/>
            </a:pPr>
            <a:r>
              <a:rPr lang="en-US" sz="1400" dirty="0" smtClean="0"/>
              <a:t>Fraudsters often drain the sender’s account completely, leaving the balance at zero. On the receiving side, fraudulent transactions usually go to accounts that were empty before transfer, suggesting they might be fake or newly created accounts used for fraud.</a:t>
            </a:r>
          </a:p>
          <a:p>
            <a:endParaRPr lang="en-US" sz="1400" dirty="0"/>
          </a:p>
          <a:p>
            <a:endParaRPr lang="en-US"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83" y="4341406"/>
            <a:ext cx="7070097" cy="2412690"/>
          </a:xfrm>
          <a:prstGeom prst="rect">
            <a:avLst/>
          </a:prstGeom>
        </p:spPr>
      </p:pic>
    </p:spTree>
    <p:extLst>
      <p:ext uri="{BB962C8B-B14F-4D97-AF65-F5344CB8AC3E}">
        <p14:creationId xmlns:p14="http://schemas.microsoft.com/office/powerpoint/2010/main" val="62448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3946950"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Correlation Matrix Plot</a:t>
            </a:r>
          </a:p>
        </p:txBody>
      </p:sp>
      <p:sp>
        <p:nvSpPr>
          <p:cNvPr id="18" name="Content Placeholder 2">
            <a:extLst>
              <a:ext uri="{FF2B5EF4-FFF2-40B4-BE49-F238E27FC236}">
                <a16:creationId xmlns:a16="http://schemas.microsoft.com/office/drawing/2014/main" id="{7A7D3AA1-6E9A-48D6-BAB5-632EE1D32E5C}"/>
              </a:ext>
            </a:extLst>
          </p:cNvPr>
          <p:cNvSpPr txBox="1">
            <a:spLocks/>
          </p:cNvSpPr>
          <p:nvPr/>
        </p:nvSpPr>
        <p:spPr>
          <a:xfrm>
            <a:off x="363794" y="1457453"/>
            <a:ext cx="8514736" cy="5999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latin typeface="Bahnschrift" panose="020B0502040204020203" pitchFamily="34" charset="0"/>
              </a:rPr>
              <a:t>This correlation matrix visualizes the relationships between different numerical features in the dataset that are strongly associated with fraudulent transactions.</a:t>
            </a:r>
            <a:endParaRPr lang="en-US" dirty="0">
              <a:latin typeface="Bahnschrift" panose="020B0502040204020203" pitchFamily="34" charset="0"/>
            </a:endParaRPr>
          </a:p>
        </p:txBody>
      </p:sp>
      <p:sp>
        <p:nvSpPr>
          <p:cNvPr id="5" name="TextBox 4">
            <a:extLst>
              <a:ext uri="{FF2B5EF4-FFF2-40B4-BE49-F238E27FC236}">
                <a16:creationId xmlns:a16="http://schemas.microsoft.com/office/drawing/2014/main" id="{B59795BC-B1CC-4515-B428-9AB22B5DDE18}"/>
              </a:ext>
            </a:extLst>
          </p:cNvPr>
          <p:cNvSpPr txBox="1"/>
          <p:nvPr/>
        </p:nvSpPr>
        <p:spPr>
          <a:xfrm>
            <a:off x="5611760" y="2193449"/>
            <a:ext cx="3168446" cy="452431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buFont typeface="Arial" panose="020B0604020202020204" pitchFamily="34" charset="0"/>
              <a:buChar char="•"/>
            </a:pPr>
            <a:r>
              <a:rPr lang="en-US" dirty="0">
                <a:latin typeface="Bahnschrift" panose="020B0502040204020203" pitchFamily="34" charset="0"/>
              </a:rPr>
              <a:t>The plot shows relationships between dataset factors.</a:t>
            </a:r>
          </a:p>
          <a:p>
            <a:endParaRPr lang="en-US" dirty="0">
              <a:latin typeface="Bahnschrift" panose="020B0502040204020203" pitchFamily="34" charset="0"/>
            </a:endParaRPr>
          </a:p>
          <a:p>
            <a:pPr marL="342900" indent="-342900">
              <a:buFont typeface="Arial" panose="020B0604020202020204" pitchFamily="34" charset="0"/>
              <a:buChar char="•"/>
            </a:pPr>
            <a:r>
              <a:rPr lang="en-US" dirty="0">
                <a:latin typeface="Bahnschrift" panose="020B0502040204020203" pitchFamily="34" charset="0"/>
              </a:rPr>
              <a:t>Dark </a:t>
            </a:r>
            <a:r>
              <a:rPr lang="en-US" dirty="0" smtClean="0">
                <a:latin typeface="Bahnschrift" panose="020B0502040204020203" pitchFamily="34" charset="0"/>
              </a:rPr>
              <a:t>Red</a:t>
            </a:r>
            <a:r>
              <a:rPr lang="en-US" dirty="0" smtClean="0">
                <a:latin typeface="Bahnschrift" panose="020B0502040204020203" pitchFamily="34" charset="0"/>
              </a:rPr>
              <a:t> </a:t>
            </a:r>
            <a:r>
              <a:rPr lang="en-US" dirty="0">
                <a:latin typeface="Bahnschrift" panose="020B0502040204020203" pitchFamily="34" charset="0"/>
              </a:rPr>
              <a:t>indicates a strong positive link.</a:t>
            </a:r>
          </a:p>
          <a:p>
            <a:endParaRPr lang="en-US" dirty="0">
              <a:latin typeface="Bahnschrift" panose="020B0502040204020203" pitchFamily="34" charset="0"/>
            </a:endParaRPr>
          </a:p>
          <a:p>
            <a:pPr marL="342900" indent="-342900">
              <a:buFont typeface="Arial" panose="020B0604020202020204" pitchFamily="34" charset="0"/>
              <a:buChar char="•"/>
            </a:pPr>
            <a:r>
              <a:rPr lang="en-US" dirty="0">
                <a:latin typeface="Bahnschrift" panose="020B0502040204020203" pitchFamily="34" charset="0"/>
              </a:rPr>
              <a:t>Dark </a:t>
            </a:r>
            <a:r>
              <a:rPr lang="en-US" dirty="0" smtClean="0">
                <a:latin typeface="Bahnschrift" panose="020B0502040204020203" pitchFamily="34" charset="0"/>
              </a:rPr>
              <a:t>Blue</a:t>
            </a:r>
            <a:r>
              <a:rPr lang="en-US" dirty="0" smtClean="0">
                <a:latin typeface="Bahnschrift" panose="020B0502040204020203" pitchFamily="34" charset="0"/>
              </a:rPr>
              <a:t> </a:t>
            </a:r>
            <a:r>
              <a:rPr lang="en-US" dirty="0">
                <a:latin typeface="Bahnschrift" panose="020B0502040204020203" pitchFamily="34" charset="0"/>
              </a:rPr>
              <a:t>indicates a strong negative link.</a:t>
            </a:r>
          </a:p>
          <a:p>
            <a:endParaRPr lang="en-US" dirty="0">
              <a:latin typeface="Bahnschrift" panose="020B0502040204020203" pitchFamily="34" charset="0"/>
            </a:endParaRPr>
          </a:p>
          <a:p>
            <a:pPr marL="342900" indent="-342900">
              <a:buFont typeface="Arial" panose="020B0604020202020204" pitchFamily="34" charset="0"/>
              <a:buChar char="•"/>
            </a:pPr>
            <a:r>
              <a:rPr lang="en-US" dirty="0">
                <a:latin typeface="Bahnschrift" panose="020B0502040204020203" pitchFamily="34" charset="0"/>
              </a:rPr>
              <a:t>Lighter colors indicate a weaker link.</a:t>
            </a:r>
          </a:p>
          <a:p>
            <a:endParaRPr lang="en-US" dirty="0">
              <a:latin typeface="Bahnschrift" panose="020B0502040204020203" pitchFamily="34" charset="0"/>
            </a:endParaRPr>
          </a:p>
          <a:p>
            <a:pPr marL="342900" indent="-342900">
              <a:buFont typeface="Arial" panose="020B0604020202020204" pitchFamily="34" charset="0"/>
              <a:buChar char="•"/>
            </a:pPr>
            <a:r>
              <a:rPr lang="en-US" dirty="0">
                <a:latin typeface="Bahnschrift" panose="020B0502040204020203" pitchFamily="34" charset="0"/>
              </a:rPr>
              <a:t>This helps identify fraud-related factors for model building.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60" y="2193449"/>
            <a:ext cx="5243804" cy="4524315"/>
          </a:xfrm>
          <a:prstGeom prst="rect">
            <a:avLst/>
          </a:prstGeom>
        </p:spPr>
      </p:pic>
    </p:spTree>
    <p:extLst>
      <p:ext uri="{BB962C8B-B14F-4D97-AF65-F5344CB8AC3E}">
        <p14:creationId xmlns:p14="http://schemas.microsoft.com/office/powerpoint/2010/main" val="303728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3452427"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Feature Engineering</a:t>
            </a:r>
          </a:p>
        </p:txBody>
      </p:sp>
      <p:sp>
        <p:nvSpPr>
          <p:cNvPr id="15" name="TextBox 14">
            <a:extLst>
              <a:ext uri="{FF2B5EF4-FFF2-40B4-BE49-F238E27FC236}">
                <a16:creationId xmlns:a16="http://schemas.microsoft.com/office/drawing/2014/main" id="{D5078EB7-0162-43EE-AAA5-A7E416EEC2E3}"/>
              </a:ext>
            </a:extLst>
          </p:cNvPr>
          <p:cNvSpPr txBox="1"/>
          <p:nvPr/>
        </p:nvSpPr>
        <p:spPr>
          <a:xfrm>
            <a:off x="3955934" y="3979904"/>
            <a:ext cx="1232132" cy="400110"/>
          </a:xfrm>
          <a:prstGeom prst="rect">
            <a:avLst/>
          </a:prstGeom>
          <a:noFill/>
        </p:spPr>
        <p:txBody>
          <a:bodyPr wrap="none" rtlCol="0">
            <a:spAutoFit/>
          </a:bodyPr>
          <a:lstStyle/>
          <a:p>
            <a:r>
              <a:rPr lang="en-US" sz="2000" b="1" dirty="0">
                <a:solidFill>
                  <a:schemeClr val="bg1"/>
                </a:solidFill>
              </a:rPr>
              <a:t>Workflow</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86949"/>
            <a:ext cx="8323007" cy="5112954"/>
          </a:xfrm>
        </p:spPr>
        <p:txBody>
          <a:bodyPr>
            <a:normAutofit/>
          </a:bodyPr>
          <a:lstStyle/>
          <a:p>
            <a:pPr marL="0" indent="0">
              <a:buNone/>
            </a:pPr>
            <a:r>
              <a:rPr lang="en-US" sz="1800" dirty="0">
                <a:latin typeface="Bahnschrift" panose="020B0502040204020203" pitchFamily="34" charset="0"/>
              </a:rPr>
              <a:t>&gt;&gt; Feature engineering was applied to create new features and transform existing ones to improve the model's ability to detect fraud. Reduced Financial Losses: Minimize losses due to fraudulent activities, saving businesses significant costs.</a:t>
            </a:r>
          </a:p>
          <a:p>
            <a:r>
              <a:rPr lang="en-US" sz="1800" dirty="0">
                <a:latin typeface="Bahnschrift" panose="020B0502040204020203" pitchFamily="34" charset="0"/>
              </a:rPr>
              <a:t>New features: </a:t>
            </a:r>
            <a:endParaRPr lang="en-US" sz="1800" dirty="0" smtClean="0">
              <a:latin typeface="Bahnschrift" panose="020B0502040204020203" pitchFamily="34" charset="0"/>
            </a:endParaRPr>
          </a:p>
          <a:p>
            <a:pPr marL="342900" indent="-342900">
              <a:buFont typeface="+mj-lt"/>
              <a:buAutoNum type="arabicPeriod"/>
            </a:pPr>
            <a:r>
              <a:rPr lang="en-IN" sz="1800" dirty="0" smtClean="0">
                <a:latin typeface="Bahnschrift" panose="020B0502040204020203" pitchFamily="34" charset="0"/>
              </a:rPr>
              <a:t>Balance </a:t>
            </a:r>
            <a:r>
              <a:rPr lang="en-IN" sz="1800" dirty="0">
                <a:latin typeface="Bahnschrift" panose="020B0502040204020203" pitchFamily="34" charset="0"/>
              </a:rPr>
              <a:t>Differences (</a:t>
            </a:r>
            <a:r>
              <a:rPr lang="en-IN" sz="1800" dirty="0" err="1">
                <a:latin typeface="Bahnschrift" panose="020B0502040204020203" pitchFamily="34" charset="0"/>
              </a:rPr>
              <a:t>balance_diff_orig</a:t>
            </a:r>
            <a:r>
              <a:rPr lang="en-IN" sz="1800" dirty="0">
                <a:latin typeface="Bahnschrift" panose="020B0502040204020203" pitchFamily="34" charset="0"/>
              </a:rPr>
              <a:t>, </a:t>
            </a:r>
            <a:r>
              <a:rPr lang="en-IN" sz="1800" dirty="0" err="1">
                <a:latin typeface="Bahnschrift" panose="020B0502040204020203" pitchFamily="34" charset="0"/>
              </a:rPr>
              <a:t>balance_diff_dest</a:t>
            </a:r>
            <a:r>
              <a:rPr lang="en-IN" sz="1800" dirty="0" smtClean="0">
                <a:latin typeface="Bahnschrift" panose="020B0502040204020203" pitchFamily="34" charset="0"/>
              </a:rPr>
              <a:t>) : To </a:t>
            </a:r>
            <a:r>
              <a:rPr lang="en-IN" sz="1800" dirty="0" err="1" smtClean="0">
                <a:latin typeface="Bahnschrift" panose="020B0502040204020203" pitchFamily="34" charset="0"/>
              </a:rPr>
              <a:t>findbalance</a:t>
            </a:r>
            <a:r>
              <a:rPr lang="en-IN" sz="1800" dirty="0" smtClean="0">
                <a:latin typeface="Bahnschrift" panose="020B0502040204020203" pitchFamily="34" charset="0"/>
              </a:rPr>
              <a:t> amount difference between </a:t>
            </a:r>
            <a:r>
              <a:rPr lang="en-IN" sz="1800" dirty="0" err="1" smtClean="0">
                <a:latin typeface="Bahnschrift" panose="020B0502040204020203" pitchFamily="34" charset="0"/>
              </a:rPr>
              <a:t>OldBalance</a:t>
            </a:r>
            <a:r>
              <a:rPr lang="en-IN" sz="1800" dirty="0" smtClean="0">
                <a:latin typeface="Bahnschrift" panose="020B0502040204020203" pitchFamily="34" charset="0"/>
              </a:rPr>
              <a:t> and </a:t>
            </a:r>
            <a:r>
              <a:rPr lang="en-IN" sz="1800" dirty="0" err="1" smtClean="0">
                <a:latin typeface="Bahnschrift" panose="020B0502040204020203" pitchFamily="34" charset="0"/>
              </a:rPr>
              <a:t>NewBalance</a:t>
            </a:r>
            <a:r>
              <a:rPr lang="en-IN" sz="1800" dirty="0" smtClean="0">
                <a:latin typeface="Bahnschrift" panose="020B0502040204020203" pitchFamily="34" charset="0"/>
              </a:rPr>
              <a:t> of Origin and Destination.</a:t>
            </a:r>
          </a:p>
          <a:p>
            <a:pPr marL="342900" indent="-342900">
              <a:buFont typeface="+mj-lt"/>
              <a:buAutoNum type="arabicPeriod"/>
            </a:pPr>
            <a:r>
              <a:rPr lang="en-IN" sz="1800" dirty="0">
                <a:latin typeface="Bahnschrift" panose="020B0502040204020203" pitchFamily="34" charset="0"/>
              </a:rPr>
              <a:t>Transaction Ratio (</a:t>
            </a:r>
            <a:r>
              <a:rPr lang="en-IN" sz="1800" dirty="0" err="1">
                <a:latin typeface="Bahnschrift" panose="020B0502040204020203" pitchFamily="34" charset="0"/>
              </a:rPr>
              <a:t>transaction_ratio</a:t>
            </a:r>
            <a:r>
              <a:rPr lang="en-IN" sz="1800" dirty="0" smtClean="0">
                <a:latin typeface="Bahnschrift" panose="020B0502040204020203" pitchFamily="34" charset="0"/>
              </a:rPr>
              <a:t>): Amount/</a:t>
            </a:r>
            <a:r>
              <a:rPr lang="en-IN" sz="1800" dirty="0" err="1" smtClean="0">
                <a:latin typeface="Bahnschrift" panose="020B0502040204020203" pitchFamily="34" charset="0"/>
              </a:rPr>
              <a:t>OldBalanceorg</a:t>
            </a:r>
            <a:r>
              <a:rPr lang="en-IN" sz="1800" dirty="0" smtClean="0">
                <a:latin typeface="Bahnschrift" panose="020B0502040204020203" pitchFamily="34" charset="0"/>
              </a:rPr>
              <a:t> as fraudulent transaction consume 100% of sender’s balance.</a:t>
            </a:r>
          </a:p>
          <a:p>
            <a:pPr marL="342900" indent="-342900">
              <a:buFont typeface="+mj-lt"/>
              <a:buAutoNum type="arabicPeriod"/>
            </a:pPr>
            <a:r>
              <a:rPr lang="en-IN" sz="1800" dirty="0" smtClean="0">
                <a:latin typeface="Bahnschrift" panose="020B0502040204020203" pitchFamily="34" charset="0"/>
              </a:rPr>
              <a:t>New </a:t>
            </a:r>
            <a:r>
              <a:rPr lang="en-IN" sz="1800" dirty="0">
                <a:latin typeface="Bahnschrift" panose="020B0502040204020203" pitchFamily="34" charset="0"/>
              </a:rPr>
              <a:t>Recipient Flag (</a:t>
            </a:r>
            <a:r>
              <a:rPr lang="en-IN" sz="1800" dirty="0" err="1">
                <a:latin typeface="Bahnschrift" panose="020B0502040204020203" pitchFamily="34" charset="0"/>
              </a:rPr>
              <a:t>is_new_dest</a:t>
            </a:r>
            <a:r>
              <a:rPr lang="en-IN" sz="1800" dirty="0" smtClean="0">
                <a:latin typeface="Bahnschrift" panose="020B0502040204020203" pitchFamily="34" charset="0"/>
              </a:rPr>
              <a:t>) : As fraudulent transactions often to go new account.</a:t>
            </a:r>
            <a:endParaRPr lang="en-US" sz="1800" dirty="0" smtClean="0">
              <a:latin typeface="Bahnschrift" panose="020B0502040204020203" pitchFamily="34" charset="0"/>
            </a:endParaRPr>
          </a:p>
          <a:p>
            <a:r>
              <a:rPr lang="en-US" sz="1800" dirty="0" smtClean="0">
                <a:latin typeface="Bahnschrift" panose="020B0502040204020203" pitchFamily="34" charset="0"/>
              </a:rPr>
              <a:t>Categorical </a:t>
            </a:r>
            <a:r>
              <a:rPr lang="en-US" sz="1800" dirty="0">
                <a:latin typeface="Bahnschrift" panose="020B0502040204020203" pitchFamily="34" charset="0"/>
              </a:rPr>
              <a:t>encoding: The </a:t>
            </a:r>
            <a:r>
              <a:rPr lang="en-US" sz="1800" dirty="0" smtClean="0">
                <a:latin typeface="Bahnschrift" panose="020B0502040204020203" pitchFamily="34" charset="0"/>
              </a:rPr>
              <a:t>“Type” </a:t>
            </a:r>
            <a:r>
              <a:rPr lang="en-US" sz="1800" dirty="0">
                <a:latin typeface="Bahnschrift" panose="020B0502040204020203" pitchFamily="34" charset="0"/>
              </a:rPr>
              <a:t>column was One-Hot Encoded to represent each transaction type with binary features.</a:t>
            </a:r>
          </a:p>
          <a:p>
            <a:r>
              <a:rPr lang="en-US" sz="1800" dirty="0">
                <a:latin typeface="Bahnschrift" panose="020B0502040204020203" pitchFamily="34" charset="0"/>
              </a:rPr>
              <a:t>Feature </a:t>
            </a:r>
            <a:r>
              <a:rPr lang="en-US" sz="1800" dirty="0" smtClean="0">
                <a:latin typeface="Bahnschrift" panose="020B0502040204020203" pitchFamily="34" charset="0"/>
              </a:rPr>
              <a:t>importance : Selected key features were chosen for Train and Test Split data to avoid biased results.</a:t>
            </a:r>
            <a:endParaRPr lang="en-US" sz="1800" dirty="0">
              <a:latin typeface="Bahnschrift" panose="020B0502040204020203" pitchFamily="34" charset="0"/>
            </a:endParaRPr>
          </a:p>
        </p:txBody>
      </p:sp>
    </p:spTree>
    <p:extLst>
      <p:ext uri="{BB962C8B-B14F-4D97-AF65-F5344CB8AC3E}">
        <p14:creationId xmlns:p14="http://schemas.microsoft.com/office/powerpoint/2010/main" val="1433823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503175"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Model Selection and Training</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86949"/>
            <a:ext cx="8323007" cy="644193"/>
          </a:xfrm>
        </p:spPr>
        <p:txBody>
          <a:bodyPr>
            <a:normAutofit/>
          </a:bodyPr>
          <a:lstStyle/>
          <a:p>
            <a:pPr marL="0" indent="0">
              <a:buNone/>
            </a:pPr>
            <a:r>
              <a:rPr lang="en-US" sz="1800" dirty="0">
                <a:latin typeface="Bahnschrift SemiLight" panose="020B0502040204020203" pitchFamily="34" charset="0"/>
              </a:rPr>
              <a:t>&gt;&gt; Various machine learning models were evaluated to select the most effective approach for fraud detection. </a:t>
            </a:r>
          </a:p>
        </p:txBody>
      </p:sp>
      <p:sp>
        <p:nvSpPr>
          <p:cNvPr id="7" name="Rectangle 6">
            <a:extLst>
              <a:ext uri="{FF2B5EF4-FFF2-40B4-BE49-F238E27FC236}">
                <a16:creationId xmlns:a16="http://schemas.microsoft.com/office/drawing/2014/main" id="{2C5F5F05-C0F6-48E0-A15F-65767CFD87E1}"/>
              </a:ext>
            </a:extLst>
          </p:cNvPr>
          <p:cNvSpPr/>
          <p:nvPr/>
        </p:nvSpPr>
        <p:spPr>
          <a:xfrm>
            <a:off x="2722306" y="2207107"/>
            <a:ext cx="3699388" cy="40011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000" dirty="0"/>
              <a:t>Several Models Were Considered:</a:t>
            </a:r>
            <a:endParaRPr lang="en-US" sz="2000" dirty="0">
              <a:latin typeface="Bahnschrift" panose="020B0502040204020203" pitchFamily="34" charset="0"/>
            </a:endParaRPr>
          </a:p>
        </p:txBody>
      </p:sp>
      <p:graphicFrame>
        <p:nvGraphicFramePr>
          <p:cNvPr id="14" name="Diagram 13">
            <a:extLst>
              <a:ext uri="{FF2B5EF4-FFF2-40B4-BE49-F238E27FC236}">
                <a16:creationId xmlns:a16="http://schemas.microsoft.com/office/drawing/2014/main" id="{62DB2B6F-EE3D-485C-8BED-FA344B20693B}"/>
              </a:ext>
            </a:extLst>
          </p:cNvPr>
          <p:cNvGraphicFramePr/>
          <p:nvPr>
            <p:extLst>
              <p:ext uri="{D42A27DB-BD31-4B8C-83A1-F6EECF244321}">
                <p14:modId xmlns:p14="http://schemas.microsoft.com/office/powerpoint/2010/main" val="2878273745"/>
              </p:ext>
            </p:extLst>
          </p:nvPr>
        </p:nvGraphicFramePr>
        <p:xfrm>
          <a:off x="392533" y="2942305"/>
          <a:ext cx="4865267" cy="3687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a:extLst>
              <a:ext uri="{FF2B5EF4-FFF2-40B4-BE49-F238E27FC236}">
                <a16:creationId xmlns:a16="http://schemas.microsoft.com/office/drawing/2014/main" id="{F6B0C22B-FDD4-493F-B81F-192191165E7A}"/>
              </a:ext>
            </a:extLst>
          </p:cNvPr>
          <p:cNvGraphicFramePr/>
          <p:nvPr>
            <p:extLst>
              <p:ext uri="{D42A27DB-BD31-4B8C-83A1-F6EECF244321}">
                <p14:modId xmlns:p14="http://schemas.microsoft.com/office/powerpoint/2010/main" val="1668991472"/>
              </p:ext>
            </p:extLst>
          </p:nvPr>
        </p:nvGraphicFramePr>
        <p:xfrm>
          <a:off x="5021828" y="2530937"/>
          <a:ext cx="4026310" cy="44508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82572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982648"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Model Performance Evaluation </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86949"/>
            <a:ext cx="8323007" cy="1580716"/>
          </a:xfrm>
        </p:spPr>
        <p:txBody>
          <a:bodyPr>
            <a:normAutofit fontScale="92500"/>
          </a:bodyPr>
          <a:lstStyle/>
          <a:p>
            <a:pPr marL="0" indent="0">
              <a:buNone/>
            </a:pPr>
            <a:r>
              <a:rPr lang="en-US" sz="1800" dirty="0">
                <a:latin typeface="Bahnschrift SemiLight" panose="020B0502040204020203" pitchFamily="34" charset="0"/>
              </a:rPr>
              <a:t>&gt;&gt; Each model was trained using the x_train and y_train data, which represent 80% of the dataset, and evaluated using the x_test and y_test data (20% of the dataset)</a:t>
            </a:r>
          </a:p>
          <a:p>
            <a:pPr marL="0" indent="0">
              <a:buNone/>
            </a:pPr>
            <a:r>
              <a:rPr lang="en-US" sz="1800" dirty="0">
                <a:latin typeface="Bahnschrift SemiLight" panose="020B0502040204020203" pitchFamily="34" charset="0"/>
              </a:rPr>
              <a:t>&gt;&gt; Performance metrics such as accuracy, precision, recall, F1-score, and potentially ROC-AUC were used to compare model performance. You can include a table or chart showcasing the results of these metrics for each model</a:t>
            </a:r>
          </a:p>
          <a:p>
            <a:pPr marL="0" indent="0">
              <a:buNone/>
            </a:pPr>
            <a:endParaRPr lang="en-US" sz="1800" dirty="0">
              <a:latin typeface="Bahnschrift SemiLight" panose="020B0502040204020203" pitchFamily="34" charset="0"/>
            </a:endParaRPr>
          </a:p>
        </p:txBody>
      </p:sp>
      <p:pic>
        <p:nvPicPr>
          <p:cNvPr id="3" name="Picture 2"/>
          <p:cNvPicPr>
            <a:picLocks noChangeAspect="1"/>
          </p:cNvPicPr>
          <p:nvPr/>
        </p:nvPicPr>
        <p:blipFill>
          <a:blip r:embed="rId3"/>
          <a:stretch>
            <a:fillRect/>
          </a:stretch>
        </p:blipFill>
        <p:spPr>
          <a:xfrm>
            <a:off x="196033" y="3412876"/>
            <a:ext cx="8821381" cy="2972215"/>
          </a:xfrm>
          <a:prstGeom prst="rect">
            <a:avLst/>
          </a:prstGeom>
        </p:spPr>
      </p:pic>
    </p:spTree>
    <p:extLst>
      <p:ext uri="{BB962C8B-B14F-4D97-AF65-F5344CB8AC3E}">
        <p14:creationId xmlns:p14="http://schemas.microsoft.com/office/powerpoint/2010/main" val="889366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2" y="878447"/>
            <a:ext cx="7343293"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Model Performance </a:t>
            </a:r>
            <a:r>
              <a:rPr lang="en-US" sz="2800" b="1" u="sng" dirty="0" smtClean="0">
                <a:ln w="0"/>
                <a:effectLst>
                  <a:outerShdw blurRad="38100" dist="25400" dir="5400000" algn="ctr" rotWithShape="0">
                    <a:srgbClr val="6E747A">
                      <a:alpha val="43000"/>
                    </a:srgbClr>
                  </a:outerShdw>
                </a:effectLst>
              </a:rPr>
              <a:t>Evaluation using ROC Curve </a:t>
            </a:r>
            <a:endParaRPr lang="en-US" sz="2800" b="1" u="sng" dirty="0">
              <a:ln w="0"/>
              <a:effectLst>
                <a:outerShdw blurRad="38100" dist="25400" dir="5400000" algn="ctr" rotWithShape="0">
                  <a:srgbClr val="6E747A">
                    <a:alpha val="43000"/>
                  </a:srgbClr>
                </a:outerShdw>
              </a:effectLst>
            </a:endParaRP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86949"/>
            <a:ext cx="8323007" cy="2158460"/>
          </a:xfrm>
        </p:spPr>
        <p:txBody>
          <a:bodyPr>
            <a:normAutofit/>
          </a:bodyPr>
          <a:lstStyle/>
          <a:p>
            <a:pPr marL="0" indent="0">
              <a:buNone/>
            </a:pPr>
            <a:r>
              <a:rPr lang="en-US" sz="1800" dirty="0">
                <a:latin typeface="Bahnschrift SemiLight" panose="020B0502040204020203" pitchFamily="34" charset="0"/>
              </a:rPr>
              <a:t>&gt;&gt; </a:t>
            </a:r>
            <a:r>
              <a:rPr lang="en-US" sz="1800" dirty="0" smtClean="0">
                <a:latin typeface="Bahnschrift SemiLight" panose="020B0502040204020203" pitchFamily="34" charset="0"/>
              </a:rPr>
              <a:t>The most excellent models performing amongst the applied models are </a:t>
            </a:r>
            <a:r>
              <a:rPr lang="en-US" sz="1800" dirty="0" err="1" smtClean="0">
                <a:latin typeface="Bahnschrift SemiLight" panose="020B0502040204020203" pitchFamily="34" charset="0"/>
              </a:rPr>
              <a:t>AdaBoost</a:t>
            </a:r>
            <a:r>
              <a:rPr lang="en-US" sz="1800" dirty="0" smtClean="0">
                <a:latin typeface="Bahnschrift SemiLight" panose="020B0502040204020203" pitchFamily="34" charset="0"/>
              </a:rPr>
              <a:t> (AUC=0.9977), </a:t>
            </a:r>
            <a:r>
              <a:rPr lang="en-US" sz="1800" dirty="0" err="1" smtClean="0">
                <a:latin typeface="Bahnschrift SemiLight" panose="020B0502040204020203" pitchFamily="34" charset="0"/>
              </a:rPr>
              <a:t>XGBoost</a:t>
            </a:r>
            <a:r>
              <a:rPr lang="en-US" sz="1800" dirty="0" smtClean="0">
                <a:latin typeface="Bahnschrift SemiLight" panose="020B0502040204020203" pitchFamily="34" charset="0"/>
              </a:rPr>
              <a:t> (AUC=0.9976) and Random Forest Classifier    (AUC=99.00) and least effective is SVM (AUC=0.9593)</a:t>
            </a:r>
          </a:p>
          <a:p>
            <a:pPr marL="0" indent="0">
              <a:buNone/>
            </a:pPr>
            <a:r>
              <a:rPr lang="en-US" sz="1800" dirty="0" smtClean="0">
                <a:latin typeface="Bahnschrift SemiLight" panose="020B0502040204020203" pitchFamily="34" charset="0"/>
              </a:rPr>
              <a:t>&gt;&gt; The ROC curve lets you see how well your model performs when you adjust how strict it is about flagging something as Fraud.</a:t>
            </a:r>
          </a:p>
          <a:p>
            <a:pPr marL="0" indent="0">
              <a:buNone/>
            </a:pPr>
            <a:r>
              <a:rPr lang="en-US" sz="1800" dirty="0" smtClean="0">
                <a:latin typeface="Bahnschrift SemiLight" panose="020B0502040204020203" pitchFamily="34" charset="0"/>
              </a:rPr>
              <a:t>&gt;&gt; AUC score tells you how good your model is differentiating real fraud and normal transactions, even when there are far fewer fraud cases.</a:t>
            </a:r>
            <a:endParaRPr lang="en-US" sz="1800" dirty="0">
              <a:latin typeface="Bahnschrift SemiLight" panose="020B0502040204020203" pitchFamily="34" charset="0"/>
            </a:endParaRPr>
          </a:p>
          <a:p>
            <a:pPr marL="0" indent="0">
              <a:buNone/>
            </a:pPr>
            <a:endParaRPr lang="en-US" sz="1800" dirty="0">
              <a:latin typeface="Bahnschrift SemiLight"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009" y="3645409"/>
            <a:ext cx="4331215" cy="2800443"/>
          </a:xfrm>
          <a:prstGeom prst="rect">
            <a:avLst/>
          </a:prstGeom>
        </p:spPr>
      </p:pic>
    </p:spTree>
    <p:extLst>
      <p:ext uri="{BB962C8B-B14F-4D97-AF65-F5344CB8AC3E}">
        <p14:creationId xmlns:p14="http://schemas.microsoft.com/office/powerpoint/2010/main" val="2562898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2600633"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Model Selection</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24360"/>
            <a:ext cx="8323007" cy="990820"/>
          </a:xfrm>
        </p:spPr>
        <p:txBody>
          <a:bodyPr>
            <a:normAutofit/>
          </a:bodyPr>
          <a:lstStyle/>
          <a:p>
            <a:pPr marL="0" indent="0">
              <a:buNone/>
            </a:pPr>
            <a:r>
              <a:rPr lang="en-US" sz="1600" dirty="0">
                <a:latin typeface="Bahnschrift SemiLight" panose="020B0502040204020203" pitchFamily="34" charset="0"/>
              </a:rPr>
              <a:t>&gt;&gt; Random Forest Classifier, was chosen as the most effective model for fraud detection as Random Forests are known for their robustness to outliers and noisy data, which is some degree of noise often present in fraud detection datasets. This makes them a reliable choice for real-world applications.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3" y="2916820"/>
            <a:ext cx="8323008" cy="3784921"/>
          </a:xfrm>
          <a:prstGeom prst="rect">
            <a:avLst/>
          </a:prstGeom>
        </p:spPr>
      </p:pic>
    </p:spTree>
    <p:extLst>
      <p:ext uri="{BB962C8B-B14F-4D97-AF65-F5344CB8AC3E}">
        <p14:creationId xmlns:p14="http://schemas.microsoft.com/office/powerpoint/2010/main" val="409554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FB750-87BA-4F6A-B832-45587EAF29C0}"/>
              </a:ext>
            </a:extLst>
          </p:cNvPr>
          <p:cNvSpPr>
            <a:spLocks noGrp="1"/>
          </p:cNvSpPr>
          <p:nvPr>
            <p:ph type="title"/>
          </p:nvPr>
        </p:nvSpPr>
        <p:spPr>
          <a:xfrm>
            <a:off x="562282" y="4048432"/>
            <a:ext cx="7886700" cy="1757057"/>
          </a:xfrm>
        </p:spPr>
        <p:txBody>
          <a:bodyPr>
            <a:normAutofit fontScale="90000"/>
          </a:bodyPr>
          <a:lstStyle/>
          <a:p>
            <a:pPr>
              <a:lnSpc>
                <a:spcPct val="150000"/>
              </a:lnSpc>
            </a:pPr>
            <a:r>
              <a:rPr lang="en-US" sz="3600" b="1" dirty="0">
                <a:latin typeface="Bahnschrift" panose="020B0502040204020203" pitchFamily="34" charset="0"/>
              </a:rPr>
              <a:t>Project Name: Financial </a:t>
            </a:r>
            <a:r>
              <a:rPr lang="en-US" sz="3600" b="1" dirty="0">
                <a:solidFill>
                  <a:srgbClr val="FF0000"/>
                </a:solidFill>
                <a:latin typeface="Bahnschrift" panose="020B0502040204020203" pitchFamily="34" charset="0"/>
              </a:rPr>
              <a:t>Fraud</a:t>
            </a:r>
            <a:r>
              <a:rPr lang="en-US" sz="3600" b="1" dirty="0">
                <a:latin typeface="Bahnschrift" panose="020B0502040204020203" pitchFamily="34" charset="0"/>
              </a:rPr>
              <a:t> </a:t>
            </a:r>
            <a:r>
              <a:rPr lang="en-US" sz="3600" b="1" dirty="0" smtClean="0">
                <a:latin typeface="Bahnschrift" panose="020B0502040204020203" pitchFamily="34" charset="0"/>
              </a:rPr>
              <a:t>Detection</a:t>
            </a:r>
            <a:r>
              <a:rPr lang="en-US" sz="3600" b="1" dirty="0">
                <a:latin typeface="Bahnschrift" panose="020B0502040204020203" pitchFamily="34" charset="0"/>
              </a:rPr>
              <a:t/>
            </a:r>
            <a:br>
              <a:rPr lang="en-US" sz="3600" b="1" dirty="0">
                <a:latin typeface="Bahnschrift" panose="020B0502040204020203" pitchFamily="34" charset="0"/>
              </a:rPr>
            </a:br>
            <a:r>
              <a:rPr lang="en-US" sz="2400" b="1" dirty="0" smtClean="0">
                <a:latin typeface="Bahnschrift" panose="020B0502040204020203" pitchFamily="34" charset="0"/>
              </a:rPr>
              <a:t>Identifying </a:t>
            </a:r>
            <a:r>
              <a:rPr lang="en-US" sz="2400" b="1" dirty="0">
                <a:latin typeface="Bahnschrift" panose="020B0502040204020203" pitchFamily="34" charset="0"/>
              </a:rPr>
              <a:t>and Preventing Financial Fraud</a:t>
            </a:r>
            <a:r>
              <a:rPr lang="en-US" sz="1800" dirty="0">
                <a:latin typeface="Bahnschrift" panose="020B0502040204020203" pitchFamily="34" charset="0"/>
              </a:rPr>
              <a:t/>
            </a:r>
            <a:br>
              <a:rPr lang="en-US" sz="1800" dirty="0">
                <a:latin typeface="Bahnschrift" panose="020B0502040204020203" pitchFamily="34" charset="0"/>
              </a:rPr>
            </a:br>
            <a:r>
              <a:rPr lang="en-US" sz="2200" b="1" dirty="0">
                <a:latin typeface="Bahnschrift" panose="020B0502040204020203" pitchFamily="34" charset="0"/>
              </a:rPr>
              <a:t>Developed By: </a:t>
            </a:r>
            <a:r>
              <a:rPr lang="en-US" sz="2200" b="1" dirty="0" smtClean="0">
                <a:latin typeface="Bahnschrift" panose="020B0502040204020203" pitchFamily="34" charset="0"/>
              </a:rPr>
              <a:t>SAI ASHRITH H M</a:t>
            </a:r>
            <a:endParaRPr lang="en-US" sz="2200" b="1" dirty="0">
              <a:latin typeface="Bahnschrift" panose="020B0502040204020203" pitchFamily="34" charset="0"/>
            </a:endParaRPr>
          </a:p>
        </p:txBody>
      </p:sp>
      <p:pic>
        <p:nvPicPr>
          <p:cNvPr id="10" name="Picture 9">
            <a:extLst>
              <a:ext uri="{FF2B5EF4-FFF2-40B4-BE49-F238E27FC236}">
                <a16:creationId xmlns:a16="http://schemas.microsoft.com/office/drawing/2014/main" id="{497C65D5-B507-43D6-AF30-3F2F17234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7" y="1052511"/>
            <a:ext cx="6555658" cy="2714453"/>
          </a:xfrm>
          <a:prstGeom prst="rect">
            <a:avLst/>
          </a:prstGeom>
        </p:spPr>
      </p:pic>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Tree>
    <p:extLst>
      <p:ext uri="{BB962C8B-B14F-4D97-AF65-F5344CB8AC3E}">
        <p14:creationId xmlns:p14="http://schemas.microsoft.com/office/powerpoint/2010/main" val="2372080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8513989" cy="707886"/>
          </a:xfrm>
          <a:prstGeom prst="rect">
            <a:avLst/>
          </a:prstGeom>
          <a:noFill/>
        </p:spPr>
        <p:txBody>
          <a:bodyPr wrap="square" lIns="91440" tIns="45720" rIns="91440" bIns="45720">
            <a:spAutoFit/>
          </a:bodyPr>
          <a:lstStyle/>
          <a:p>
            <a:pPr algn="ctr"/>
            <a:r>
              <a:rPr lang="en-US" sz="2000" b="1" dirty="0" smtClean="0"/>
              <a:t>Why </a:t>
            </a:r>
            <a:r>
              <a:rPr lang="en-US" sz="2000" b="1" dirty="0"/>
              <a:t>Precision, Recall, and F1-Score Matter for Fraud Detection</a:t>
            </a:r>
            <a:r>
              <a:rPr lang="en-US" sz="2000" b="1" dirty="0" smtClean="0"/>
              <a:t>?</a:t>
            </a:r>
            <a:endParaRPr lang="en-US" sz="2000" dirty="0"/>
          </a:p>
          <a:p>
            <a:pPr algn="ctr"/>
            <a:endParaRPr lang="en-US" sz="2000" b="1" u="sng" dirty="0">
              <a:ln w="0"/>
              <a:effectLst>
                <a:outerShdw blurRad="38100" dist="25400" dir="5400000" algn="ctr" rotWithShape="0">
                  <a:srgbClr val="6E747A">
                    <a:alpha val="43000"/>
                  </a:srgbClr>
                </a:outerShdw>
              </a:effectLst>
            </a:endParaRP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24360"/>
            <a:ext cx="8323007" cy="5433640"/>
          </a:xfrm>
        </p:spPr>
        <p:txBody>
          <a:bodyPr>
            <a:normAutofit lnSpcReduction="10000"/>
          </a:bodyPr>
          <a:lstStyle/>
          <a:p>
            <a:pPr marL="0" indent="0">
              <a:buNone/>
            </a:pPr>
            <a:r>
              <a:rPr lang="en-US" sz="1600" dirty="0" smtClean="0">
                <a:latin typeface="Bahnschrift" panose="020B0502040204020203" pitchFamily="34" charset="0"/>
              </a:rPr>
              <a:t>In </a:t>
            </a:r>
            <a:r>
              <a:rPr lang="en-US" sz="1600" dirty="0">
                <a:latin typeface="Bahnschrift" panose="020B0502040204020203" pitchFamily="34" charset="0"/>
              </a:rPr>
              <a:t>fraud detection, where fraudulent transactions are rare, accuracy alone is </a:t>
            </a:r>
            <a:r>
              <a:rPr lang="en-US" sz="1600" dirty="0" smtClean="0">
                <a:latin typeface="Bahnschrift" panose="020B0502040204020203" pitchFamily="34" charset="0"/>
              </a:rPr>
              <a:t>insufficient</a:t>
            </a:r>
            <a:r>
              <a:rPr lang="en-US" sz="1600" dirty="0">
                <a:latin typeface="Bahnschrift" panose="020B0502040204020203" pitchFamily="34" charset="0"/>
              </a:rPr>
              <a:t> </a:t>
            </a:r>
            <a:r>
              <a:rPr lang="en-US" sz="1600" dirty="0" smtClean="0">
                <a:latin typeface="Bahnschrift" panose="020B0502040204020203" pitchFamily="34" charset="0"/>
              </a:rPr>
              <a:t>as imbalance data is present , we cant rely on accuracy.</a:t>
            </a:r>
          </a:p>
          <a:p>
            <a:pPr marL="0" indent="0">
              <a:buNone/>
            </a:pPr>
            <a:r>
              <a:rPr lang="en-US" sz="1600" dirty="0" smtClean="0">
                <a:latin typeface="Bahnschrift" panose="020B0502040204020203" pitchFamily="34" charset="0"/>
              </a:rPr>
              <a:t> </a:t>
            </a:r>
            <a:r>
              <a:rPr lang="en-US" sz="1600" dirty="0">
                <a:latin typeface="Bahnschrift" panose="020B0502040204020203" pitchFamily="34" charset="0"/>
              </a:rPr>
              <a:t>These metrics provide a more nuanced view of model performance. </a:t>
            </a:r>
            <a:endParaRPr lang="en-US" sz="1600" dirty="0" smtClean="0">
              <a:latin typeface="Bahnschrift" panose="020B0502040204020203" pitchFamily="34" charset="0"/>
            </a:endParaRPr>
          </a:p>
          <a:p>
            <a:r>
              <a:rPr lang="en-US" sz="1600" b="1" dirty="0" smtClean="0">
                <a:latin typeface="Bahnschrift" panose="020B0502040204020203" pitchFamily="34" charset="0"/>
              </a:rPr>
              <a:t>Recall </a:t>
            </a:r>
            <a:r>
              <a:rPr lang="en-US" sz="1600" b="1" dirty="0">
                <a:latin typeface="Bahnschrift" panose="020B0502040204020203" pitchFamily="34" charset="0"/>
              </a:rPr>
              <a:t>(Sensitivity): Catches Actual Fraud </a:t>
            </a:r>
            <a:r>
              <a:rPr lang="en-US" sz="1600" dirty="0" smtClean="0">
                <a:latin typeface="Bahnschrift" panose="020B0502040204020203" pitchFamily="34" charset="0"/>
              </a:rPr>
              <a:t> </a:t>
            </a:r>
          </a:p>
          <a:p>
            <a:r>
              <a:rPr lang="en-US" sz="1600" dirty="0" smtClean="0">
                <a:latin typeface="Bahnschrift" panose="020B0502040204020203" pitchFamily="34" charset="0"/>
              </a:rPr>
              <a:t>Formula</a:t>
            </a:r>
            <a:r>
              <a:rPr lang="en-US" sz="1600" dirty="0">
                <a:latin typeface="Bahnschrift" panose="020B0502040204020203" pitchFamily="34" charset="0"/>
              </a:rPr>
              <a:t>: Recall = True Positives (TP) / (True Positives (TP) + False Negatives (FN)) </a:t>
            </a:r>
            <a:endParaRPr lang="en-US" sz="1600" dirty="0" smtClean="0">
              <a:latin typeface="Bahnschrift" panose="020B0502040204020203" pitchFamily="34" charset="0"/>
            </a:endParaRPr>
          </a:p>
          <a:p>
            <a:r>
              <a:rPr lang="en-US" sz="1600" dirty="0" smtClean="0">
                <a:latin typeface="Bahnschrift" panose="020B0502040204020203" pitchFamily="34" charset="0"/>
              </a:rPr>
              <a:t>Explanation</a:t>
            </a:r>
            <a:r>
              <a:rPr lang="en-US" sz="1600" dirty="0">
                <a:latin typeface="Bahnschrift" panose="020B0502040204020203" pitchFamily="34" charset="0"/>
              </a:rPr>
              <a:t>: Measures the model's ability to identify all actual fraudulent transactions. High recall minimizes the risk of missing real fraud, which is critical in financial security. </a:t>
            </a:r>
            <a:endParaRPr lang="en-US" sz="1600" dirty="0" smtClean="0">
              <a:latin typeface="Bahnschrift" panose="020B0502040204020203" pitchFamily="34" charset="0"/>
            </a:endParaRPr>
          </a:p>
          <a:p>
            <a:r>
              <a:rPr lang="en-US" sz="1600" b="1" dirty="0" smtClean="0">
                <a:latin typeface="Bahnschrift" panose="020B0502040204020203" pitchFamily="34" charset="0"/>
              </a:rPr>
              <a:t>Precision</a:t>
            </a:r>
            <a:r>
              <a:rPr lang="en-US" sz="1600" dirty="0">
                <a:latin typeface="Bahnschrift" panose="020B0502040204020203" pitchFamily="34" charset="0"/>
              </a:rPr>
              <a:t>: </a:t>
            </a:r>
            <a:r>
              <a:rPr lang="en-US" sz="1600" b="1" dirty="0" smtClean="0">
                <a:latin typeface="Bahnschrift" panose="020B0502040204020203" pitchFamily="34" charset="0"/>
              </a:rPr>
              <a:t>Avoids </a:t>
            </a:r>
            <a:r>
              <a:rPr lang="en-US" sz="1600" b="1" dirty="0">
                <a:latin typeface="Bahnschrift" panose="020B0502040204020203" pitchFamily="34" charset="0"/>
              </a:rPr>
              <a:t>False Alarms </a:t>
            </a:r>
            <a:endParaRPr lang="en-US" sz="1600" b="1" dirty="0" smtClean="0">
              <a:latin typeface="Bahnschrift" panose="020B0502040204020203" pitchFamily="34" charset="0"/>
            </a:endParaRPr>
          </a:p>
          <a:p>
            <a:r>
              <a:rPr lang="en-US" sz="1600" dirty="0" smtClean="0">
                <a:latin typeface="Bahnschrift" panose="020B0502040204020203" pitchFamily="34" charset="0"/>
              </a:rPr>
              <a:t>Formula</a:t>
            </a:r>
            <a:r>
              <a:rPr lang="en-US" sz="1600" dirty="0">
                <a:latin typeface="Bahnschrift" panose="020B0502040204020203" pitchFamily="34" charset="0"/>
              </a:rPr>
              <a:t>: Precision = True Positives (TP) / (True Positives (TP) + False Positives (FP)) - </a:t>
            </a:r>
            <a:r>
              <a:rPr lang="en-US" sz="1600" dirty="0" smtClean="0">
                <a:latin typeface="Bahnschrift" panose="020B0502040204020203" pitchFamily="34" charset="0"/>
              </a:rPr>
              <a:t>    </a:t>
            </a:r>
          </a:p>
          <a:p>
            <a:r>
              <a:rPr lang="en-US" sz="1600" dirty="0" smtClean="0">
                <a:latin typeface="Bahnschrift" panose="020B0502040204020203" pitchFamily="34" charset="0"/>
              </a:rPr>
              <a:t>Explanation</a:t>
            </a:r>
            <a:r>
              <a:rPr lang="en-US" sz="1600" dirty="0">
                <a:latin typeface="Bahnschrift" panose="020B0502040204020203" pitchFamily="34" charset="0"/>
              </a:rPr>
              <a:t>: Indicates how many of the transactions flagged as fraudulent by the model are genuinely fraudulent. High precision reduces false alarms, preventing unnecessary customer inconvenience and investigations</a:t>
            </a:r>
            <a:r>
              <a:rPr lang="en-US" sz="1600" dirty="0" smtClean="0">
                <a:latin typeface="Bahnschrift" panose="020B0502040204020203" pitchFamily="34" charset="0"/>
              </a:rPr>
              <a:t>.</a:t>
            </a:r>
          </a:p>
          <a:p>
            <a:r>
              <a:rPr lang="en-US" sz="1600" b="1" dirty="0" smtClean="0">
                <a:latin typeface="Bahnschrift" panose="020B0502040204020203" pitchFamily="34" charset="0"/>
              </a:rPr>
              <a:t>F1-Score</a:t>
            </a:r>
            <a:r>
              <a:rPr lang="en-US" sz="1600" dirty="0">
                <a:latin typeface="Bahnschrift" panose="020B0502040204020203" pitchFamily="34" charset="0"/>
              </a:rPr>
              <a:t>: </a:t>
            </a:r>
            <a:r>
              <a:rPr lang="en-US" sz="1600" b="1" dirty="0">
                <a:latin typeface="Bahnschrift" panose="020B0502040204020203" pitchFamily="34" charset="0"/>
              </a:rPr>
              <a:t>Balances Precision and Recall </a:t>
            </a:r>
            <a:endParaRPr lang="en-US" sz="1600" b="1" dirty="0" smtClean="0">
              <a:latin typeface="Bahnschrift" panose="020B0502040204020203" pitchFamily="34" charset="0"/>
            </a:endParaRPr>
          </a:p>
          <a:p>
            <a:r>
              <a:rPr lang="en-US" sz="1600" dirty="0" smtClean="0">
                <a:latin typeface="Bahnschrift" panose="020B0502040204020203" pitchFamily="34" charset="0"/>
              </a:rPr>
              <a:t>Formula</a:t>
            </a:r>
            <a:r>
              <a:rPr lang="en-US" sz="1600" dirty="0">
                <a:latin typeface="Bahnschrift" panose="020B0502040204020203" pitchFamily="34" charset="0"/>
              </a:rPr>
              <a:t>: F1-Score = 2 * (Precision * Recall) / </a:t>
            </a:r>
            <a:r>
              <a:rPr lang="en-US" sz="1600" dirty="0" smtClean="0">
                <a:latin typeface="Bahnschrift" panose="020B0502040204020203" pitchFamily="34" charset="0"/>
              </a:rPr>
              <a:t>(</a:t>
            </a:r>
            <a:r>
              <a:rPr lang="en-US" sz="1600" dirty="0">
                <a:latin typeface="Bahnschrift" panose="020B0502040204020203" pitchFamily="34" charset="0"/>
              </a:rPr>
              <a:t>Precision + Recall) </a:t>
            </a:r>
            <a:endParaRPr lang="en-US" sz="1600" dirty="0" smtClean="0">
              <a:latin typeface="Bahnschrift" panose="020B0502040204020203" pitchFamily="34" charset="0"/>
            </a:endParaRPr>
          </a:p>
          <a:p>
            <a:r>
              <a:rPr lang="en-US" sz="1600" dirty="0" smtClean="0">
                <a:latin typeface="Bahnschrift" panose="020B0502040204020203" pitchFamily="34" charset="0"/>
              </a:rPr>
              <a:t>Explanation</a:t>
            </a:r>
            <a:r>
              <a:rPr lang="en-US" sz="1600" dirty="0">
                <a:latin typeface="Bahnschrift" panose="020B0502040204020203" pitchFamily="34" charset="0"/>
              </a:rPr>
              <a:t>: Provides a harmonic mean of precision and recall, offering a single metric that balances both aspects. A higher F1-score signifies a better overall fraud detection performance, especially when both minimizing false alarms and catching real fraud are equally important. </a:t>
            </a:r>
          </a:p>
        </p:txBody>
      </p:sp>
    </p:spTree>
    <p:extLst>
      <p:ext uri="{BB962C8B-B14F-4D97-AF65-F5344CB8AC3E}">
        <p14:creationId xmlns:p14="http://schemas.microsoft.com/office/powerpoint/2010/main" val="2432281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8518950" cy="523220"/>
          </a:xfrm>
          <a:prstGeom prst="rect">
            <a:avLst/>
          </a:prstGeom>
          <a:noFill/>
        </p:spPr>
        <p:txBody>
          <a:bodyPr wrap="square" lIns="91440" tIns="45720" rIns="91440" bIns="45720">
            <a:spAutoFit/>
          </a:bodyPr>
          <a:lstStyle/>
          <a:p>
            <a:pPr algn="ctr"/>
            <a:r>
              <a:rPr lang="en-US" sz="2800" b="1" u="sng" dirty="0" smtClean="0">
                <a:ln w="0"/>
                <a:effectLst>
                  <a:outerShdw blurRad="38100" dist="25400" dir="5400000" algn="ctr" rotWithShape="0">
                    <a:srgbClr val="6E747A">
                      <a:alpha val="43000"/>
                    </a:srgbClr>
                  </a:outerShdw>
                </a:effectLst>
                <a:latin typeface="Bahnschrift" panose="020B0502040204020203" pitchFamily="34" charset="0"/>
              </a:rPr>
              <a:t>Why Random Forest Classifier</a:t>
            </a:r>
            <a:endParaRPr lang="en-US" sz="2800" b="1" u="sng" dirty="0">
              <a:ln w="0"/>
              <a:effectLst>
                <a:outerShdw blurRad="38100" dist="25400" dir="5400000" algn="ctr" rotWithShape="0">
                  <a:srgbClr val="6E747A">
                    <a:alpha val="43000"/>
                  </a:srgbClr>
                </a:outerShdw>
              </a:effectLst>
              <a:latin typeface="Bahnschrift" panose="020B0502040204020203" pitchFamily="34" charset="0"/>
            </a:endParaRPr>
          </a:p>
        </p:txBody>
      </p:sp>
      <p:sp>
        <p:nvSpPr>
          <p:cNvPr id="5" name="Rectangle 1"/>
          <p:cNvSpPr>
            <a:spLocks noGrp="1" noChangeArrowheads="1"/>
          </p:cNvSpPr>
          <p:nvPr>
            <p:ph idx="1"/>
          </p:nvPr>
        </p:nvSpPr>
        <p:spPr bwMode="auto">
          <a:xfrm>
            <a:off x="121920" y="1487299"/>
            <a:ext cx="9142805"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Best Model for Fraud Detection: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Top Performer:</a:t>
            </a:r>
            <a:r>
              <a:rPr kumimoji="0" lang="en-US" altLang="en-US" sz="1400" b="0" i="0" u="none" strike="noStrike" cap="none" normalizeH="0" baseline="0" dirty="0" smtClean="0">
                <a:ln>
                  <a:noFill/>
                </a:ln>
                <a:solidFill>
                  <a:schemeClr val="tx1"/>
                </a:solidFill>
                <a:effectLst/>
                <a:latin typeface="Bahnschrift" panose="020B0502040204020203" pitchFamily="34" charset="0"/>
              </a:rPr>
              <a:t> The Random Forest model is the most reliable for detecting fraudulent transactions.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smtClean="0">
                <a:latin typeface="Bahnschrift" panose="020B0502040204020203" pitchFamily="34" charset="0"/>
              </a:rPr>
              <a:t> Fraud</a:t>
            </a:r>
            <a:r>
              <a:rPr kumimoji="0" lang="en-US" altLang="en-US" sz="1400" b="1" i="0" u="none" strike="noStrike" cap="none" normalizeH="0" baseline="0" dirty="0" smtClean="0">
                <a:ln>
                  <a:noFill/>
                </a:ln>
                <a:solidFill>
                  <a:schemeClr val="tx1"/>
                </a:solidFill>
                <a:effectLst/>
                <a:latin typeface="Bahnschrift" panose="020B0502040204020203" pitchFamily="34" charset="0"/>
              </a:rPr>
              <a:t> </a:t>
            </a:r>
            <a:r>
              <a:rPr lang="en-US" altLang="en-US" sz="1400" b="1" dirty="0" smtClean="0">
                <a:latin typeface="Bahnschrift" panose="020B0502040204020203" pitchFamily="34" charset="0"/>
              </a:rPr>
              <a:t>Precision</a:t>
            </a:r>
            <a:r>
              <a:rPr kumimoji="0" lang="en-US" altLang="en-US" sz="1400" b="1" i="0" u="none" strike="noStrike" cap="none" normalizeH="0" baseline="0" dirty="0" smtClean="0">
                <a:ln>
                  <a:noFill/>
                </a:ln>
                <a:solidFill>
                  <a:schemeClr val="tx1"/>
                </a:solidFill>
                <a:effectLst/>
                <a:latin typeface="Bahnschrift" panose="020B0502040204020203" pitchFamily="34" charset="0"/>
              </a:rPr>
              <a:t>:</a:t>
            </a:r>
            <a:r>
              <a:rPr kumimoji="0" lang="en-US" altLang="en-US" sz="1400" b="0" i="0" u="none" strike="noStrike" cap="none" normalizeH="0" baseline="0" dirty="0" smtClean="0">
                <a:ln>
                  <a:noFill/>
                </a:ln>
                <a:solidFill>
                  <a:schemeClr val="tx1"/>
                </a:solidFill>
                <a:effectLst/>
                <a:latin typeface="Bahnschrift" panose="020B0502040204020203" pitchFamily="34" charset="0"/>
              </a:rPr>
              <a:t> It </a:t>
            </a:r>
            <a:r>
              <a:rPr lang="en-US" altLang="en-US" sz="1400" dirty="0" smtClean="0">
                <a:latin typeface="Bahnschrift" panose="020B0502040204020203" pitchFamily="34" charset="0"/>
              </a:rPr>
              <a:t>ensure the flagged fraud cases are actually </a:t>
            </a:r>
            <a:r>
              <a:rPr lang="en-US" altLang="en-US" sz="1400" dirty="0" err="1" smtClean="0">
                <a:latin typeface="Bahnschrift" panose="020B0502040204020203" pitchFamily="34" charset="0"/>
              </a:rPr>
              <a:t>fraduluent</a:t>
            </a:r>
            <a:r>
              <a:rPr lang="en-US" altLang="en-US" sz="1400" dirty="0" smtClean="0">
                <a:latin typeface="Bahnschrift" panose="020B0502040204020203" pitchFamily="34" charset="0"/>
              </a:rPr>
              <a:t>.</a:t>
            </a:r>
            <a:endParaRPr kumimoji="0" lang="en-US" altLang="en-US" sz="1400" b="0" i="0" u="none" strike="noStrike" cap="none" normalizeH="0" baseline="0" dirty="0" smtClean="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Fraud Recall (0.9737):</a:t>
            </a:r>
            <a:r>
              <a:rPr kumimoji="0" lang="en-US" altLang="en-US" sz="1400" b="0" i="0" u="none" strike="noStrike" cap="none" normalizeH="0" baseline="0" dirty="0" smtClean="0">
                <a:ln>
                  <a:noFill/>
                </a:ln>
                <a:solidFill>
                  <a:schemeClr val="tx1"/>
                </a:solidFill>
                <a:effectLst/>
                <a:latin typeface="Bahnschrift" panose="020B0502040204020203" pitchFamily="34" charset="0"/>
              </a:rPr>
              <a:t> Indicates that the model correctly identifies nearly all fraudulent cases.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F1-Score (0.9867):</a:t>
            </a:r>
            <a:r>
              <a:rPr kumimoji="0" lang="en-US" altLang="en-US" sz="1400" b="0" i="0" u="none" strike="noStrike" cap="none" normalizeH="0" baseline="0" dirty="0" smtClean="0">
                <a:ln>
                  <a:noFill/>
                </a:ln>
                <a:solidFill>
                  <a:schemeClr val="tx1"/>
                </a:solidFill>
                <a:effectLst/>
                <a:latin typeface="Bahnschrift" panose="020B0502040204020203" pitchFamily="34" charset="0"/>
              </a:rPr>
              <a:t> Demonstrates a strong balance between precision and recall.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ROC-AUC (0.9900):</a:t>
            </a:r>
            <a:r>
              <a:rPr kumimoji="0" lang="en-US" altLang="en-US" sz="1400" b="0" i="0" u="none" strike="noStrike" cap="none" normalizeH="0" baseline="0" dirty="0" smtClean="0">
                <a:ln>
                  <a:noFill/>
                </a:ln>
                <a:solidFill>
                  <a:schemeClr val="tx1"/>
                </a:solidFill>
                <a:effectLst/>
                <a:latin typeface="Bahnschrift" panose="020B0502040204020203" pitchFamily="34" charset="0"/>
              </a:rPr>
              <a:t> Shows excellent ability to differentiate between fraudulent and non-fraudulent   transactions.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Key Advantage:</a:t>
            </a:r>
            <a:r>
              <a:rPr kumimoji="0" lang="en-US" altLang="en-US" sz="1400" b="0" i="0" u="none" strike="noStrike" cap="none" normalizeH="0" baseline="0" dirty="0" smtClean="0">
                <a:ln>
                  <a:noFill/>
                </a:ln>
                <a:solidFill>
                  <a:schemeClr val="tx1"/>
                </a:solidFill>
                <a:effectLst/>
                <a:latin typeface="Bahnschrift" panose="020B0502040204020203" pitchFamily="34" charset="0"/>
              </a:rPr>
              <a:t> Random Forest performs slightly better than other models in avoiding mistakes and detecting almost all real fraud cases.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Other Strong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a:t>
            </a:r>
            <a:r>
              <a:rPr kumimoji="0" lang="en-US" altLang="en-US" sz="1400" b="1" i="0" u="none" strike="noStrike" cap="none" normalizeH="0" baseline="0" dirty="0" err="1" smtClean="0">
                <a:ln>
                  <a:noFill/>
                </a:ln>
                <a:solidFill>
                  <a:schemeClr val="tx1"/>
                </a:solidFill>
                <a:effectLst/>
                <a:latin typeface="Bahnschrift" panose="020B0502040204020203" pitchFamily="34" charset="0"/>
              </a:rPr>
              <a:t>AdaBoost</a:t>
            </a:r>
            <a:r>
              <a:rPr kumimoji="0" lang="en-US" altLang="en-US" sz="1400" b="1" i="0" u="none" strike="noStrike" cap="none" normalizeH="0" baseline="0" dirty="0" smtClean="0">
                <a:ln>
                  <a:noFill/>
                </a:ln>
                <a:solidFill>
                  <a:schemeClr val="tx1"/>
                </a:solidFill>
                <a:effectLst/>
                <a:latin typeface="Bahnschrift" panose="020B0502040204020203" pitchFamily="34" charset="0"/>
              </a:rPr>
              <a:t>:</a:t>
            </a:r>
            <a:endParaRPr kumimoji="0" lang="en-US" altLang="en-US" sz="1400" b="0" i="0" u="none" strike="noStrike" cap="none" normalizeH="0" baseline="0" dirty="0" smtClean="0">
              <a:ln>
                <a:noFill/>
              </a:ln>
              <a:solidFill>
                <a:schemeClr val="tx1"/>
              </a:solidFill>
              <a:effectLst/>
              <a:latin typeface="Bahnschrift"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F1-Score: 0.9800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ROC-AUC: 0.9977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Highly effective at detecting fraud but slightly less balanced than Random Forest.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a:t>
            </a:r>
            <a:r>
              <a:rPr kumimoji="0" lang="en-US" altLang="en-US" sz="1400" b="1" i="0" u="none" strike="noStrike" cap="none" normalizeH="0" baseline="0" dirty="0" err="1" smtClean="0">
                <a:ln>
                  <a:noFill/>
                </a:ln>
                <a:solidFill>
                  <a:schemeClr val="tx1"/>
                </a:solidFill>
                <a:effectLst/>
                <a:latin typeface="Bahnschrift" panose="020B0502040204020203" pitchFamily="34" charset="0"/>
              </a:rPr>
              <a:t>XGBoost</a:t>
            </a:r>
            <a:r>
              <a:rPr kumimoji="0" lang="en-US" altLang="en-US" sz="1400" b="1" i="0" u="none" strike="noStrike" cap="none" normalizeH="0" baseline="0" dirty="0" smtClean="0">
                <a:ln>
                  <a:noFill/>
                </a:ln>
                <a:solidFill>
                  <a:schemeClr val="tx1"/>
                </a:solidFill>
                <a:effectLst/>
                <a:latin typeface="Bahnschrift" panose="020B0502040204020203" pitchFamily="34" charset="0"/>
              </a:rPr>
              <a:t>:</a:t>
            </a:r>
            <a:endParaRPr kumimoji="0" lang="en-US" altLang="en-US" sz="1400" b="0" i="0" u="none" strike="noStrike" cap="none" normalizeH="0" baseline="0" dirty="0" smtClean="0">
              <a:ln>
                <a:noFill/>
              </a:ln>
              <a:solidFill>
                <a:schemeClr val="tx1"/>
              </a:solidFill>
              <a:effectLst/>
              <a:latin typeface="Bahnschrift"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F1-Score: 0.9758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ROC-AUC: 0.9976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A strong contender with a high fraud detection capability.</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Conclusion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ahnschrift" panose="020B0502040204020203" pitchFamily="34" charset="0"/>
              </a:rPr>
              <a:t> While </a:t>
            </a:r>
            <a:r>
              <a:rPr kumimoji="0" lang="en-US" altLang="en-US" sz="1400" b="0" i="0" u="none" strike="noStrike" cap="none" normalizeH="0" baseline="0" dirty="0" err="1" smtClean="0">
                <a:ln>
                  <a:noFill/>
                </a:ln>
                <a:solidFill>
                  <a:schemeClr val="tx1"/>
                </a:solidFill>
                <a:effectLst/>
                <a:latin typeface="Bahnschrift" panose="020B0502040204020203" pitchFamily="34" charset="0"/>
              </a:rPr>
              <a:t>AdaBoost</a:t>
            </a:r>
            <a:r>
              <a:rPr kumimoji="0" lang="en-US" altLang="en-US" sz="1400" b="0" i="0" u="none" strike="noStrike" cap="none" normalizeH="0" baseline="0" dirty="0" smtClean="0">
                <a:ln>
                  <a:noFill/>
                </a:ln>
                <a:solidFill>
                  <a:schemeClr val="tx1"/>
                </a:solidFill>
                <a:effectLst/>
                <a:latin typeface="Bahnschrift" panose="020B0502040204020203" pitchFamily="34" charset="0"/>
              </a:rPr>
              <a:t> and </a:t>
            </a:r>
            <a:r>
              <a:rPr kumimoji="0" lang="en-US" altLang="en-US" sz="1400" b="0" i="0" u="none" strike="noStrike" cap="none" normalizeH="0" baseline="0" dirty="0" err="1" smtClean="0">
                <a:ln>
                  <a:noFill/>
                </a:ln>
                <a:solidFill>
                  <a:schemeClr val="tx1"/>
                </a:solidFill>
                <a:effectLst/>
                <a:latin typeface="Bahnschrift" panose="020B0502040204020203" pitchFamily="34" charset="0"/>
              </a:rPr>
              <a:t>XGBoost</a:t>
            </a:r>
            <a:r>
              <a:rPr kumimoji="0" lang="en-US" altLang="en-US" sz="1400" b="0" i="0" u="none" strike="noStrike" cap="none" normalizeH="0" baseline="0" dirty="0" smtClean="0">
                <a:ln>
                  <a:noFill/>
                </a:ln>
                <a:solidFill>
                  <a:schemeClr val="tx1"/>
                </a:solidFill>
                <a:effectLst/>
                <a:latin typeface="Bahnschrift" panose="020B0502040204020203" pitchFamily="34" charset="0"/>
              </a:rPr>
              <a:t> are also strong models,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Bahnschrift" panose="020B0502040204020203" pitchFamily="34" charset="0"/>
              </a:rPr>
              <a:t> Random Forest remains the best choice</a:t>
            </a:r>
            <a:r>
              <a:rPr kumimoji="0" lang="en-US" altLang="en-US" sz="1400" b="0" i="0" u="none" strike="noStrike" cap="none" normalizeH="0" baseline="0" dirty="0" smtClean="0">
                <a:ln>
                  <a:noFill/>
                </a:ln>
                <a:solidFill>
                  <a:schemeClr val="tx1"/>
                </a:solidFill>
                <a:effectLst/>
                <a:latin typeface="Bahnschrift" panose="020B0502040204020203" pitchFamily="34" charset="0"/>
              </a:rPr>
              <a:t> due to its ability to correctly identify fraud cases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Bahnschrift" panose="020B0502040204020203" pitchFamily="34" charset="0"/>
              </a:rPr>
              <a:t> </a:t>
            </a:r>
            <a:r>
              <a:rPr lang="en-US" altLang="en-US" sz="1400" dirty="0" smtClean="0">
                <a:latin typeface="Bahnschrift" panose="020B0502040204020203" pitchFamily="34" charset="0"/>
              </a:rPr>
              <a:t> </a:t>
            </a:r>
            <a:r>
              <a:rPr kumimoji="0" lang="en-US" altLang="en-US" sz="1400" b="0" i="0" u="none" strike="noStrike" cap="none" normalizeH="0" baseline="0" dirty="0" smtClean="0">
                <a:ln>
                  <a:noFill/>
                </a:ln>
                <a:solidFill>
                  <a:schemeClr val="tx1"/>
                </a:solidFill>
                <a:effectLst/>
                <a:latin typeface="Bahnschrift" panose="020B0502040204020203" pitchFamily="34" charset="0"/>
              </a:rPr>
              <a:t>with high accuracy while minimizing errors.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Bahnschrift" panose="020B0502040204020203" pitchFamily="34" charset="0"/>
            </a:endParaRPr>
          </a:p>
        </p:txBody>
      </p:sp>
    </p:spTree>
    <p:extLst>
      <p:ext uri="{BB962C8B-B14F-4D97-AF65-F5344CB8AC3E}">
        <p14:creationId xmlns:p14="http://schemas.microsoft.com/office/powerpoint/2010/main" val="1062925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687530"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Answering Business Questions</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410497" y="1578076"/>
            <a:ext cx="8323007" cy="5176291"/>
          </a:xfrm>
        </p:spPr>
        <p:txBody>
          <a:bodyPr>
            <a:normAutofit lnSpcReduction="10000"/>
          </a:bodyPr>
          <a:lstStyle/>
          <a:p>
            <a:pPr marL="0" indent="0">
              <a:buNone/>
            </a:pPr>
            <a:r>
              <a:rPr lang="en-US" sz="2000" b="1" dirty="0">
                <a:latin typeface="Bahnschrift" panose="020B0502040204020203" pitchFamily="34" charset="0"/>
                <a:cs typeface="Arial" panose="020B0604020202020204" pitchFamily="34" charset="0"/>
              </a:rPr>
              <a:t>What is the model's precision and accuracy in detecting fraudulent transactions?</a:t>
            </a:r>
          </a:p>
          <a:p>
            <a:pPr marL="0" indent="0">
              <a:buNone/>
            </a:pPr>
            <a:endParaRPr lang="en-US" sz="1800" b="1" dirty="0">
              <a:latin typeface="Bahnschrift" panose="020B0502040204020203" pitchFamily="34" charset="0"/>
              <a:cs typeface="Arial" panose="020B0604020202020204" pitchFamily="34" charset="0"/>
            </a:endParaRPr>
          </a:p>
          <a:p>
            <a:pPr marL="0" indent="0">
              <a:buNone/>
            </a:pPr>
            <a:r>
              <a:rPr lang="en-US" sz="1800" dirty="0">
                <a:latin typeface="Bahnschrift" panose="020B0502040204020203" pitchFamily="34" charset="0"/>
                <a:cs typeface="Arial" panose="020B0604020202020204" pitchFamily="34" charset="0"/>
              </a:rPr>
              <a:t>&gt;&gt; As I have selected Random Forest Classifier, the model achieved perfect precision (1.0) and </a:t>
            </a:r>
            <a:r>
              <a:rPr lang="en-US" sz="1800" dirty="0" smtClean="0">
                <a:latin typeface="Bahnschrift" panose="020B0502040204020203" pitchFamily="34" charset="0"/>
                <a:cs typeface="Arial" panose="020B0604020202020204" pitchFamily="34" charset="0"/>
              </a:rPr>
              <a:t>Recall (0.97) </a:t>
            </a:r>
            <a:r>
              <a:rPr lang="en-US" sz="1800" dirty="0">
                <a:latin typeface="Bahnschrift" panose="020B0502040204020203" pitchFamily="34" charset="0"/>
                <a:cs typeface="Arial" panose="020B0604020202020204" pitchFamily="34" charset="0"/>
              </a:rPr>
              <a:t>in detecting fraudulent transactions, indicating flawless identification of fraud without misclassifying legitimate transactions</a:t>
            </a:r>
            <a:r>
              <a:rPr lang="en-US" sz="1800" dirty="0" smtClean="0">
                <a:latin typeface="Bahnschrift" panose="020B0502040204020203" pitchFamily="34" charset="0"/>
                <a:cs typeface="Arial" panose="020B0604020202020204" pitchFamily="34" charset="0"/>
              </a:rPr>
              <a:t>.</a:t>
            </a:r>
          </a:p>
          <a:p>
            <a:pPr marL="0" indent="0">
              <a:buNone/>
            </a:pPr>
            <a:r>
              <a:rPr lang="en-US" sz="1800" dirty="0" smtClean="0">
                <a:latin typeface="Bahnschrift" panose="020B0502040204020203" pitchFamily="34" charset="0"/>
                <a:cs typeface="Arial" panose="020B0604020202020204" pitchFamily="34" charset="0"/>
              </a:rPr>
              <a:t>Precision: Ensures the flagged fraud cases are actually fraudulent.</a:t>
            </a:r>
          </a:p>
          <a:p>
            <a:pPr marL="0" indent="0">
              <a:buNone/>
            </a:pPr>
            <a:r>
              <a:rPr lang="en-US" sz="1800" dirty="0" smtClean="0">
                <a:latin typeface="Bahnschrift" panose="020B0502040204020203" pitchFamily="34" charset="0"/>
                <a:cs typeface="Arial" panose="020B0604020202020204" pitchFamily="34" charset="0"/>
              </a:rPr>
              <a:t>Recall : How many fraudulent transactions the model correctly identifies.</a:t>
            </a:r>
            <a:endParaRPr lang="en-US" sz="1800" dirty="0">
              <a:latin typeface="Bahnschrift" panose="020B0502040204020203" pitchFamily="34" charset="0"/>
              <a:cs typeface="Arial" panose="020B0604020202020204" pitchFamily="34" charset="0"/>
            </a:endParaRPr>
          </a:p>
          <a:p>
            <a:pPr marL="0" indent="0">
              <a:buNone/>
            </a:pPr>
            <a:endParaRPr lang="en-US" sz="1800" dirty="0">
              <a:latin typeface="Bahnschrift" panose="020B0502040204020203" pitchFamily="34" charset="0"/>
              <a:cs typeface="Arial" panose="020B0604020202020204" pitchFamily="34" charset="0"/>
            </a:endParaRPr>
          </a:p>
          <a:p>
            <a:pPr marL="0" indent="0">
              <a:buNone/>
            </a:pPr>
            <a:r>
              <a:rPr lang="en-US" sz="2000" b="1" dirty="0">
                <a:latin typeface="Bahnschrift" panose="020B0502040204020203" pitchFamily="34" charset="0"/>
                <a:cs typeface="Arial" panose="020B0604020202020204" pitchFamily="34" charset="0"/>
              </a:rPr>
              <a:t>How reliable is the model in classifying transactions as legitimate or fraudulent?</a:t>
            </a:r>
          </a:p>
          <a:p>
            <a:pPr marL="0" indent="0">
              <a:buNone/>
            </a:pPr>
            <a:endParaRPr lang="en-US" sz="1800" b="1" dirty="0">
              <a:latin typeface="Bahnschrift" panose="020B0502040204020203" pitchFamily="34" charset="0"/>
              <a:cs typeface="Arial" panose="020B0604020202020204" pitchFamily="34" charset="0"/>
            </a:endParaRPr>
          </a:p>
          <a:p>
            <a:pPr marL="0" indent="0">
              <a:buNone/>
            </a:pPr>
            <a:r>
              <a:rPr lang="en-US" sz="1800" dirty="0">
                <a:latin typeface="Bahnschrift" panose="020B0502040204020203" pitchFamily="34" charset="0"/>
                <a:cs typeface="Arial" panose="020B0604020202020204" pitchFamily="34" charset="0"/>
              </a:rPr>
              <a:t>&gt;&gt; Based on the reported perfect precision, recall, and accuracy, Random Forest Classifier appears exceptionally reliable in classifying transactions. It achieved a flawless ability to distinguish between fraudulent and non-fraudulent transactions, correctly identifying all fraud without misclassifying legitimate ones.</a:t>
            </a:r>
          </a:p>
          <a:p>
            <a:pPr marL="0" indent="0">
              <a:buNone/>
            </a:pPr>
            <a:endParaRPr lang="en-US" sz="1800" b="1" dirty="0">
              <a:latin typeface="Bahnschrift" panose="020B0502040204020203" pitchFamily="34" charset="0"/>
              <a:cs typeface="Arial" panose="020B0604020202020204" pitchFamily="34" charset="0"/>
            </a:endParaRPr>
          </a:p>
          <a:p>
            <a:pPr marL="0" indent="0">
              <a:buNone/>
            </a:pPr>
            <a:endParaRPr lang="en-US" sz="1800" dirty="0">
              <a:latin typeface="Bahnschrift" panose="020B0502040204020203" pitchFamily="34" charset="0"/>
              <a:cs typeface="Arial" panose="020B0604020202020204" pitchFamily="34" charset="0"/>
            </a:endParaRPr>
          </a:p>
          <a:p>
            <a:pPr marL="0" indent="0">
              <a:buNone/>
            </a:pPr>
            <a:endParaRPr lang="en-US" sz="160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879876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687530"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Answering Business Questions</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410497" y="1555955"/>
            <a:ext cx="8323007" cy="4984208"/>
          </a:xfrm>
        </p:spPr>
        <p:txBody>
          <a:bodyPr>
            <a:normAutofit lnSpcReduction="10000"/>
          </a:bodyPr>
          <a:lstStyle/>
          <a:p>
            <a:pPr marL="0" indent="0">
              <a:buNone/>
            </a:pPr>
            <a:r>
              <a:rPr lang="en-US" sz="2400" b="1" dirty="0">
                <a:latin typeface="Bahnschrift" panose="020B0502040204020203" pitchFamily="34" charset="0"/>
                <a:cs typeface="Arial" panose="020B0604020202020204" pitchFamily="34" charset="0"/>
              </a:rPr>
              <a:t>What are the potential losses due to model errors? </a:t>
            </a:r>
            <a:endParaRPr lang="en-US" sz="2400" b="1" dirty="0" smtClean="0">
              <a:latin typeface="Bahnschrift" panose="020B0502040204020203" pitchFamily="34" charset="0"/>
              <a:cs typeface="Arial" panose="020B0604020202020204" pitchFamily="34" charset="0"/>
            </a:endParaRPr>
          </a:p>
          <a:p>
            <a:pPr marL="0" indent="0">
              <a:buNone/>
            </a:pPr>
            <a:endParaRPr lang="en-US" sz="2400" b="1" dirty="0">
              <a:latin typeface="Bahnschrift" panose="020B0502040204020203" pitchFamily="34" charset="0"/>
              <a:cs typeface="Arial" panose="020B0604020202020204" pitchFamily="34" charset="0"/>
            </a:endParaRPr>
          </a:p>
          <a:p>
            <a:pPr marL="0" indent="0">
              <a:buNone/>
            </a:pPr>
            <a:r>
              <a:rPr lang="en-US" sz="1800" dirty="0">
                <a:latin typeface="Bahnschrift" panose="020B0502040204020203" pitchFamily="34" charset="0"/>
                <a:cs typeface="Arial" panose="020B0604020202020204" pitchFamily="34" charset="0"/>
              </a:rPr>
              <a:t>&gt;&gt; Considering Random Forest Classifier achieved perfect precision and recall on the training data, the likelihood of these errors might seem low. However, it's essential to consider the potential impact in a real-world scenario where unforeseen data patterns might arise.</a:t>
            </a:r>
          </a:p>
          <a:p>
            <a:pPr marL="0" indent="0">
              <a:buNone/>
            </a:pPr>
            <a:endParaRPr lang="en-US" sz="1800" dirty="0">
              <a:latin typeface="Bahnschrift" panose="020B0502040204020203" pitchFamily="34" charset="0"/>
              <a:cs typeface="Arial" panose="020B0604020202020204" pitchFamily="34" charset="0"/>
            </a:endParaRPr>
          </a:p>
          <a:p>
            <a:pPr marL="0" indent="0">
              <a:buNone/>
            </a:pPr>
            <a:r>
              <a:rPr lang="en-US" sz="1800" dirty="0">
                <a:latin typeface="Bahnschrift" panose="020B0502040204020203" pitchFamily="34" charset="0"/>
                <a:cs typeface="Arial" panose="020B0604020202020204" pitchFamily="34" charset="0"/>
              </a:rPr>
              <a:t>False Positives: Even a small number of false positives can lead to significant customer dissatisfaction and operational inefficiencies. For example, if a high-value customer's legitimate transaction is mistakenly flagged as fraud, it could damage their relationship with the business.</a:t>
            </a:r>
          </a:p>
          <a:p>
            <a:pPr marL="0" indent="0">
              <a:buNone/>
            </a:pPr>
            <a:endParaRPr lang="en-US" sz="1800" dirty="0">
              <a:latin typeface="Bahnschrift" panose="020B0502040204020203" pitchFamily="34" charset="0"/>
              <a:cs typeface="Arial" panose="020B0604020202020204" pitchFamily="34" charset="0"/>
            </a:endParaRPr>
          </a:p>
          <a:p>
            <a:pPr marL="0" indent="0">
              <a:buNone/>
            </a:pPr>
            <a:r>
              <a:rPr lang="en-US" sz="1800" dirty="0">
                <a:latin typeface="Bahnschrift" panose="020B0502040204020203" pitchFamily="34" charset="0"/>
                <a:cs typeface="Arial" panose="020B0604020202020204" pitchFamily="34" charset="0"/>
              </a:rPr>
              <a:t>False Negatives: While the model ideally aims to catch all fraudulent transactions, even a small percentage of missed fraud can have substantial financial and reputational consequences. For instance, a single undetected fraudulent transaction could result in a significant financial loss, especially in high-value transactions.</a:t>
            </a:r>
          </a:p>
          <a:p>
            <a:pPr marL="0" indent="0">
              <a:buNone/>
            </a:pPr>
            <a:endParaRPr lang="en-US" sz="160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486052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4687530"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Answering Business Questions</a:t>
            </a:r>
          </a:p>
        </p:txBody>
      </p:sp>
      <p:sp>
        <p:nvSpPr>
          <p:cNvPr id="5" name="TextBox 4"/>
          <p:cNvSpPr txBox="1"/>
          <p:nvPr/>
        </p:nvSpPr>
        <p:spPr>
          <a:xfrm>
            <a:off x="167951" y="1511559"/>
            <a:ext cx="8864082" cy="5078313"/>
          </a:xfrm>
          <a:prstGeom prst="rect">
            <a:avLst/>
          </a:prstGeom>
          <a:noFill/>
        </p:spPr>
        <p:txBody>
          <a:bodyPr wrap="square" rtlCol="0">
            <a:spAutoFit/>
          </a:bodyPr>
          <a:lstStyle/>
          <a:p>
            <a:pPr marL="228600" lvl="0" indent="-228600" eaLnBrk="0" fontAlgn="base" hangingPunct="0">
              <a:spcBef>
                <a:spcPct val="0"/>
              </a:spcBef>
              <a:spcAft>
                <a:spcPct val="0"/>
              </a:spcAft>
              <a:buFont typeface="+mj-lt"/>
              <a:buAutoNum type="arabicPeriod"/>
            </a:pPr>
            <a:r>
              <a:rPr lang="en-US" altLang="en-US" sz="1200" b="1" dirty="0">
                <a:latin typeface="Arial" panose="020B0604020202020204" pitchFamily="34" charset="0"/>
              </a:rPr>
              <a:t>Why SMOTE Analysis Was Not Used</a:t>
            </a:r>
            <a:r>
              <a:rPr lang="en-US" altLang="en-US" sz="1200" b="1" dirty="0" smtClean="0">
                <a:latin typeface="Arial" panose="020B0604020202020204" pitchFamily="34" charset="0"/>
              </a:rPr>
              <a:t>?</a:t>
            </a:r>
          </a:p>
          <a:p>
            <a:pPr marL="228600" lvl="0" indent="-228600" eaLnBrk="0" fontAlgn="base" hangingPunct="0">
              <a:spcBef>
                <a:spcPct val="0"/>
              </a:spcBef>
              <a:spcAft>
                <a:spcPct val="0"/>
              </a:spcAft>
              <a:buFont typeface="+mj-lt"/>
              <a:buAutoNum type="arabicPeriod"/>
            </a:pPr>
            <a:endParaRPr lang="en-US" altLang="en-US" sz="1200" b="1" dirty="0">
              <a:latin typeface="Arial" panose="020B0604020202020204" pitchFamily="34" charset="0"/>
            </a:endParaRPr>
          </a:p>
          <a:p>
            <a:pPr lvl="0" eaLnBrk="0" fontAlgn="base" hangingPunct="0">
              <a:spcBef>
                <a:spcPct val="0"/>
              </a:spcBef>
              <a:spcAft>
                <a:spcPct val="0"/>
              </a:spcAft>
            </a:pPr>
            <a:r>
              <a:rPr lang="en-US" altLang="en-US" sz="1200" dirty="0" smtClean="0">
                <a:latin typeface="Arial" panose="020B0604020202020204" pitchFamily="34" charset="0"/>
              </a:rPr>
              <a:t>Initially</a:t>
            </a:r>
            <a:r>
              <a:rPr lang="en-US" altLang="en-US" sz="1200" dirty="0">
                <a:latin typeface="Arial" panose="020B0604020202020204" pitchFamily="34" charset="0"/>
              </a:rPr>
              <a:t>, SMOTE (Synthetic Minority Over-sampling Technique) was applied to balance the dataset. However, it led to </a:t>
            </a:r>
            <a:r>
              <a:rPr lang="en-US" altLang="en-US" sz="1200" b="1" dirty="0">
                <a:latin typeface="Arial" panose="020B0604020202020204" pitchFamily="34" charset="0"/>
              </a:rPr>
              <a:t>overfitting</a:t>
            </a:r>
            <a:r>
              <a:rPr lang="en-US" altLang="en-US" sz="1200" dirty="0">
                <a:latin typeface="Arial" panose="020B0604020202020204" pitchFamily="34" charset="0"/>
              </a:rPr>
              <a:t>, as the model started recognizing synthetic patterns too perfectly, resulting in biased decision-making. This impacted the model’s generalization ability, making it less effective on real-world data. To prevent this, SMOTE was not utilized in the final model</a:t>
            </a:r>
            <a:r>
              <a:rPr lang="en-US" altLang="en-US" sz="1200" dirty="0" smtClean="0">
                <a:latin typeface="Arial" panose="020B0604020202020204" pitchFamily="34" charset="0"/>
              </a:rPr>
              <a:t>.</a:t>
            </a:r>
            <a:br>
              <a:rPr lang="en-US" altLang="en-US" sz="1200" dirty="0" smtClean="0">
                <a:latin typeface="Arial" panose="020B0604020202020204" pitchFamily="34" charset="0"/>
              </a:rPr>
            </a:br>
            <a:r>
              <a:rPr lang="en-US" altLang="en-US" sz="1200" dirty="0" smtClean="0">
                <a:latin typeface="Arial" panose="020B0604020202020204" pitchFamily="34" charset="0"/>
              </a:rPr>
              <a:t/>
            </a:r>
            <a:br>
              <a:rPr lang="en-US" altLang="en-US" sz="1200" dirty="0" smtClean="0">
                <a:latin typeface="Arial" panose="020B0604020202020204" pitchFamily="34" charset="0"/>
              </a:rPr>
            </a:br>
            <a:endParaRPr lang="en-US" altLang="en-US" sz="1200" b="1" dirty="0">
              <a:latin typeface="Arial" panose="020B0604020202020204" pitchFamily="34" charset="0"/>
            </a:endParaRPr>
          </a:p>
          <a:p>
            <a:pPr lvl="0" eaLnBrk="0" fontAlgn="base" hangingPunct="0">
              <a:spcBef>
                <a:spcPct val="0"/>
              </a:spcBef>
              <a:spcAft>
                <a:spcPct val="0"/>
              </a:spcAft>
            </a:pPr>
            <a:r>
              <a:rPr lang="en-US" altLang="en-US" sz="1200" b="1" dirty="0" smtClean="0">
                <a:latin typeface="Arial" panose="020B0604020202020204" pitchFamily="34" charset="0"/>
              </a:rPr>
              <a:t>2.   Why </a:t>
            </a:r>
            <a:r>
              <a:rPr lang="en-US" altLang="en-US" sz="1200" b="1" dirty="0">
                <a:latin typeface="Arial" panose="020B0604020202020204" pitchFamily="34" charset="0"/>
              </a:rPr>
              <a:t>Were Outliers Not Treated</a:t>
            </a:r>
            <a:r>
              <a:rPr lang="en-US" altLang="en-US" sz="1200" b="1" dirty="0" smtClean="0">
                <a:latin typeface="Arial" panose="020B0604020202020204" pitchFamily="34" charset="0"/>
              </a:rPr>
              <a:t>?</a:t>
            </a:r>
          </a:p>
          <a:p>
            <a:pPr marL="228600" lvl="0" indent="-228600" eaLnBrk="0" fontAlgn="base" hangingPunct="0">
              <a:spcBef>
                <a:spcPct val="0"/>
              </a:spcBef>
              <a:spcAft>
                <a:spcPct val="0"/>
              </a:spcAft>
              <a:buFont typeface="+mj-lt"/>
              <a:buAutoNum type="arabicPeriod"/>
            </a:pPr>
            <a:endParaRPr lang="en-US" altLang="en-US" sz="1200" b="1" dirty="0">
              <a:latin typeface="Arial" panose="020B0604020202020204" pitchFamily="34" charset="0"/>
            </a:endParaRPr>
          </a:p>
          <a:p>
            <a:pPr lvl="0" eaLnBrk="0" fontAlgn="base" hangingPunct="0">
              <a:spcBef>
                <a:spcPct val="0"/>
              </a:spcBef>
              <a:spcAft>
                <a:spcPct val="0"/>
              </a:spcAft>
            </a:pPr>
            <a:r>
              <a:rPr lang="en-US" altLang="en-US" sz="1200" dirty="0">
                <a:latin typeface="Arial" panose="020B0604020202020204" pitchFamily="34" charset="0"/>
              </a:rPr>
              <a:t>The dataset contained significant outliers, primarily due to </a:t>
            </a:r>
            <a:r>
              <a:rPr lang="en-US" altLang="en-US" sz="1200" b="1" dirty="0">
                <a:latin typeface="Arial" panose="020B0604020202020204" pitchFamily="34" charset="0"/>
              </a:rPr>
              <a:t>a large number of zero balance transactions</a:t>
            </a:r>
            <a:r>
              <a:rPr lang="en-US" altLang="en-US" sz="1200" dirty="0">
                <a:latin typeface="Arial" panose="020B0604020202020204" pitchFamily="34" charset="0"/>
              </a:rPr>
              <a:t>. These zero values indicated instances where fraudsters drained the accounts completely. Additionally, high-value transactions were considered outliers, but removing them would have resulted in </a:t>
            </a:r>
            <a:r>
              <a:rPr lang="en-US" altLang="en-US" sz="1200" b="1" dirty="0">
                <a:latin typeface="Arial" panose="020B0604020202020204" pitchFamily="34" charset="0"/>
              </a:rPr>
              <a:t>data loss</a:t>
            </a:r>
            <a:r>
              <a:rPr lang="en-US" altLang="en-US" sz="1200" dirty="0">
                <a:latin typeface="Arial" panose="020B0604020202020204" pitchFamily="34" charset="0"/>
              </a:rPr>
              <a:t> and impacted fraud detection accuracy. Instead of treating these outliers through removal or transformation, </a:t>
            </a:r>
            <a:r>
              <a:rPr lang="en-US" altLang="en-US" sz="1200" b="1" dirty="0">
                <a:latin typeface="Arial" panose="020B0604020202020204" pitchFamily="34" charset="0"/>
              </a:rPr>
              <a:t>new features were engineered</a:t>
            </a:r>
            <a:r>
              <a:rPr lang="en-US" altLang="en-US" sz="1200" dirty="0">
                <a:latin typeface="Arial" panose="020B0604020202020204" pitchFamily="34" charset="0"/>
              </a:rPr>
              <a:t> to capture key transaction behaviors. These engineered features were strategically used in model training to </a:t>
            </a:r>
            <a:r>
              <a:rPr lang="en-US" altLang="en-US" sz="1200" b="1" dirty="0">
                <a:latin typeface="Arial" panose="020B0604020202020204" pitchFamily="34" charset="0"/>
              </a:rPr>
              <a:t>reduce overfitting while preserving critical fraud patterns</a:t>
            </a:r>
            <a:r>
              <a:rPr lang="en-US" altLang="en-US" sz="1200" dirty="0" smtClean="0">
                <a:latin typeface="Arial" panose="020B0604020202020204" pitchFamily="34" charset="0"/>
              </a:rPr>
              <a:t>.</a:t>
            </a:r>
            <a:br>
              <a:rPr lang="en-US" altLang="en-US" sz="1200" dirty="0" smtClean="0">
                <a:latin typeface="Arial" panose="020B0604020202020204" pitchFamily="34" charset="0"/>
              </a:rPr>
            </a:br>
            <a:r>
              <a:rPr lang="en-US" altLang="en-US" sz="1200" dirty="0" smtClean="0">
                <a:latin typeface="Arial" panose="020B0604020202020204" pitchFamily="34" charset="0"/>
              </a:rPr>
              <a:t/>
            </a:r>
            <a:br>
              <a:rPr lang="en-US" altLang="en-US" sz="1200" dirty="0" smtClean="0">
                <a:latin typeface="Arial" panose="020B0604020202020204" pitchFamily="34" charset="0"/>
              </a:rPr>
            </a:br>
            <a:r>
              <a:rPr lang="en-US" altLang="en-US" sz="1200" b="1" dirty="0" smtClean="0">
                <a:latin typeface="Arial" panose="020B0604020202020204" pitchFamily="34" charset="0"/>
              </a:rPr>
              <a:t>3</a:t>
            </a:r>
            <a:r>
              <a:rPr lang="en-US" altLang="en-US" sz="1200" dirty="0" smtClean="0">
                <a:latin typeface="Arial" panose="020B0604020202020204" pitchFamily="34" charset="0"/>
              </a:rPr>
              <a:t>.   </a:t>
            </a:r>
            <a:r>
              <a:rPr lang="en-US" altLang="en-US" sz="1200" b="1" dirty="0" smtClean="0">
                <a:latin typeface="Arial" panose="020B0604020202020204" pitchFamily="34" charset="0"/>
              </a:rPr>
              <a:t>Why </a:t>
            </a:r>
            <a:r>
              <a:rPr lang="en-US" altLang="en-US" sz="1200" b="1" dirty="0">
                <a:latin typeface="Arial" panose="020B0604020202020204" pitchFamily="34" charset="0"/>
              </a:rPr>
              <a:t>Were Correlated Features Not Dropped</a:t>
            </a:r>
            <a:r>
              <a:rPr lang="en-US" altLang="en-US" sz="1200" b="1" dirty="0" smtClean="0">
                <a:latin typeface="Arial" panose="020B0604020202020204" pitchFamily="34" charset="0"/>
              </a:rPr>
              <a:t>?</a:t>
            </a:r>
            <a:br>
              <a:rPr lang="en-US" altLang="en-US" sz="1200" b="1" dirty="0" smtClean="0">
                <a:latin typeface="Arial" panose="020B0604020202020204" pitchFamily="34" charset="0"/>
              </a:rPr>
            </a:br>
            <a:endParaRPr lang="en-US" altLang="en-US" sz="1200" b="1" dirty="0">
              <a:latin typeface="Arial" panose="020B0604020202020204" pitchFamily="34" charset="0"/>
            </a:endParaRPr>
          </a:p>
          <a:p>
            <a:pPr lvl="0" eaLnBrk="0" fontAlgn="base" hangingPunct="0">
              <a:spcBef>
                <a:spcPct val="0"/>
              </a:spcBef>
              <a:spcAft>
                <a:spcPct val="0"/>
              </a:spcAft>
            </a:pPr>
            <a:r>
              <a:rPr lang="en-US" altLang="en-US" sz="1200" dirty="0">
                <a:latin typeface="Arial" panose="020B0604020202020204" pitchFamily="34" charset="0"/>
              </a:rPr>
              <a:t>Through this project, I learned that </a:t>
            </a:r>
            <a:r>
              <a:rPr lang="en-US" altLang="en-US" sz="1200" b="1" dirty="0">
                <a:latin typeface="Arial" panose="020B0604020202020204" pitchFamily="34" charset="0"/>
              </a:rPr>
              <a:t>not all highly correlated features should be removed</a:t>
            </a:r>
            <a:r>
              <a:rPr lang="en-US" altLang="en-US" sz="1200" dirty="0">
                <a:latin typeface="Arial" panose="020B0604020202020204" pitchFamily="34" charset="0"/>
              </a:rPr>
              <a:t>, as they can provide valuable insights for model prediction. In my dataset, features such as </a:t>
            </a:r>
            <a:r>
              <a:rPr lang="en-US" altLang="en-US" sz="1200" b="1" dirty="0" err="1">
                <a:latin typeface="Arial" panose="020B0604020202020204" pitchFamily="34" charset="0"/>
              </a:rPr>
              <a:t>oldbalanceOrg</a:t>
            </a:r>
            <a:r>
              <a:rPr lang="en-US" altLang="en-US" sz="1200" b="1" dirty="0">
                <a:latin typeface="Arial" panose="020B0604020202020204" pitchFamily="34" charset="0"/>
              </a:rPr>
              <a:t>, </a:t>
            </a:r>
            <a:r>
              <a:rPr lang="en-US" altLang="en-US" sz="1200" b="1" dirty="0" err="1">
                <a:latin typeface="Arial" panose="020B0604020202020204" pitchFamily="34" charset="0"/>
              </a:rPr>
              <a:t>oldbalanceDest</a:t>
            </a:r>
            <a:r>
              <a:rPr lang="en-US" altLang="en-US" sz="1200" b="1" dirty="0">
                <a:latin typeface="Arial" panose="020B0604020202020204" pitchFamily="34" charset="0"/>
              </a:rPr>
              <a:t>, </a:t>
            </a:r>
            <a:r>
              <a:rPr lang="en-US" altLang="en-US" sz="1200" b="1" dirty="0" err="1">
                <a:latin typeface="Arial" panose="020B0604020202020204" pitchFamily="34" charset="0"/>
              </a:rPr>
              <a:t>newbalanceOrig</a:t>
            </a:r>
            <a:r>
              <a:rPr lang="en-US" altLang="en-US" sz="1200" b="1" dirty="0">
                <a:latin typeface="Arial" panose="020B0604020202020204" pitchFamily="34" charset="0"/>
              </a:rPr>
              <a:t>, and </a:t>
            </a:r>
            <a:r>
              <a:rPr lang="en-US" altLang="en-US" sz="1200" b="1" dirty="0" err="1">
                <a:latin typeface="Arial" panose="020B0604020202020204" pitchFamily="34" charset="0"/>
              </a:rPr>
              <a:t>newbalanceDest</a:t>
            </a:r>
            <a:r>
              <a:rPr lang="en-US" altLang="en-US" sz="1200" dirty="0">
                <a:latin typeface="Arial" panose="020B0604020202020204" pitchFamily="34" charset="0"/>
              </a:rPr>
              <a:t> exhibit strong correlations. However, these features are crucial in understanding how fraudsters manipulate transactions to steal money. Instead of removing them, I </a:t>
            </a:r>
            <a:r>
              <a:rPr lang="en-US" altLang="en-US" sz="1200" b="1" dirty="0">
                <a:latin typeface="Arial" panose="020B0604020202020204" pitchFamily="34" charset="0"/>
              </a:rPr>
              <a:t>engineered new features</a:t>
            </a:r>
            <a:r>
              <a:rPr lang="en-US" altLang="en-US" sz="1200" dirty="0">
                <a:latin typeface="Arial" panose="020B0604020202020204" pitchFamily="34" charset="0"/>
              </a:rPr>
              <a:t> based on their relationships and incorporated them into the model training process. This approach helped retain essential fraud patterns while improving model performance.</a:t>
            </a:r>
          </a:p>
          <a:p>
            <a:pPr lvl="0" eaLnBrk="0" fontAlgn="base" hangingPunct="0">
              <a:spcBef>
                <a:spcPct val="0"/>
              </a:spcBef>
              <a:spcAft>
                <a:spcPct val="0"/>
              </a:spcAft>
            </a:pPr>
            <a:r>
              <a:rPr lang="en-US" altLang="en-US" sz="1600" dirty="0" smtClean="0">
                <a:latin typeface="Arial" panose="020B0604020202020204" pitchFamily="34" charset="0"/>
              </a:rPr>
              <a:t/>
            </a:r>
            <a:br>
              <a:rPr lang="en-US" altLang="en-US" sz="1600" dirty="0" smtClean="0">
                <a:latin typeface="Arial" panose="020B0604020202020204" pitchFamily="34" charset="0"/>
              </a:rPr>
            </a:br>
            <a:endParaRPr lang="en-US" altLang="en-US" sz="1600" dirty="0">
              <a:latin typeface="Arial" panose="020B0604020202020204" pitchFamily="34" charset="0"/>
            </a:endParaRPr>
          </a:p>
          <a:p>
            <a:endParaRPr lang="en-IN" sz="1600" dirty="0"/>
          </a:p>
        </p:txBody>
      </p:sp>
    </p:spTree>
    <p:extLst>
      <p:ext uri="{BB962C8B-B14F-4D97-AF65-F5344CB8AC3E}">
        <p14:creationId xmlns:p14="http://schemas.microsoft.com/office/powerpoint/2010/main" val="584086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2" y="878447"/>
            <a:ext cx="4274576"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rPr>
              <a:t>Conclusions &amp; Key Findings</a:t>
            </a:r>
          </a:p>
        </p:txBody>
      </p:sp>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410497" y="1555955"/>
            <a:ext cx="8323007" cy="4984208"/>
          </a:xfrm>
        </p:spPr>
        <p:txBody>
          <a:bodyPr>
            <a:normAutofit fontScale="92500" lnSpcReduction="10000"/>
          </a:bodyPr>
          <a:lstStyle/>
          <a:p>
            <a:pPr marL="0" indent="0">
              <a:buNone/>
            </a:pPr>
            <a:r>
              <a:rPr lang="en-US" sz="1600" dirty="0">
                <a:latin typeface="Bahnschrift" panose="020B0502040204020203" pitchFamily="34" charset="0"/>
                <a:cs typeface="Arial" panose="020B0604020202020204" pitchFamily="34" charset="0"/>
              </a:rPr>
              <a:t>This project successfully developed a highly reliable fraud detection system using the Random Forest Classifier. Through data exploration, feature engineering, and model evaluation, we identified the Random Forest as the most effective model, achieving exceptional performance with perfect precision, recall, and accuracy on the training data. This suggests its potential to significantly reduce financial losses and enhance security by accurately identifying fraudulent transactions while minimizing false positives. While further evaluation on unseen data is recommended to ensure real-world reliability, the project provides a strong foundation for deploying a robust fraud detection solution.</a:t>
            </a:r>
          </a:p>
          <a:p>
            <a:pPr marL="0" indent="0">
              <a:buNone/>
            </a:pPr>
            <a:endParaRPr lang="en-US" sz="1600" dirty="0">
              <a:latin typeface="Bahnschrift" panose="020B0502040204020203" pitchFamily="34" charset="0"/>
              <a:cs typeface="Arial" panose="020B0604020202020204" pitchFamily="34" charset="0"/>
            </a:endParaRPr>
          </a:p>
          <a:p>
            <a:pPr marL="0" indent="0">
              <a:buNone/>
            </a:pPr>
            <a:r>
              <a:rPr lang="en-US" sz="1600" dirty="0">
                <a:latin typeface="Bahnschrift" panose="020B0502040204020203" pitchFamily="34" charset="0"/>
                <a:cs typeface="Arial" panose="020B0604020202020204" pitchFamily="34" charset="0"/>
              </a:rPr>
              <a:t>&gt;&gt; Key Takeaways</a:t>
            </a:r>
          </a:p>
          <a:p>
            <a:pPr marL="0" indent="0">
              <a:buNone/>
            </a:pPr>
            <a:endParaRPr lang="en-US" sz="1600" dirty="0">
              <a:latin typeface="Bahnschrift" panose="020B0502040204020203" pitchFamily="34" charset="0"/>
              <a:cs typeface="Arial" panose="020B0604020202020204" pitchFamily="34" charset="0"/>
            </a:endParaRPr>
          </a:p>
          <a:p>
            <a:r>
              <a:rPr lang="en-US" sz="1600" dirty="0">
                <a:latin typeface="Bahnschrift" panose="020B0502040204020203" pitchFamily="34" charset="0"/>
                <a:cs typeface="Arial" panose="020B0604020202020204" pitchFamily="34" charset="0"/>
              </a:rPr>
              <a:t>EDA: Revealed valuable insights into transaction patterns and potential fraud indicators.</a:t>
            </a:r>
          </a:p>
          <a:p>
            <a:r>
              <a:rPr lang="en-US" sz="1600" dirty="0">
                <a:latin typeface="Bahnschrift" panose="020B0502040204020203" pitchFamily="34" charset="0"/>
                <a:cs typeface="Arial" panose="020B0604020202020204" pitchFamily="34" charset="0"/>
              </a:rPr>
              <a:t>Feature Engineering: Enhanced the model's ability to capture complex patterns.</a:t>
            </a:r>
          </a:p>
          <a:p>
            <a:r>
              <a:rPr lang="en-US" sz="1600" dirty="0">
                <a:latin typeface="Bahnschrift" panose="020B0502040204020203" pitchFamily="34" charset="0"/>
                <a:cs typeface="Arial" panose="020B0604020202020204" pitchFamily="34" charset="0"/>
              </a:rPr>
              <a:t>Model Selection: Identified the Random Forest Classifier as the most effective model.</a:t>
            </a:r>
          </a:p>
          <a:p>
            <a:r>
              <a:rPr lang="en-US" sz="1600" dirty="0">
                <a:latin typeface="Bahnschrift" panose="020B0502040204020203" pitchFamily="34" charset="0"/>
                <a:cs typeface="Arial" panose="020B0604020202020204" pitchFamily="34" charset="0"/>
              </a:rPr>
              <a:t>Performance: Demonstrated exceptional performance with perfect precision, recall, and accuracy on the training data.</a:t>
            </a:r>
          </a:p>
          <a:p>
            <a:r>
              <a:rPr lang="en-US" sz="1600" dirty="0">
                <a:latin typeface="Bahnschrift" panose="020B0502040204020203" pitchFamily="34" charset="0"/>
                <a:cs typeface="Arial" panose="020B0604020202020204" pitchFamily="34" charset="0"/>
              </a:rPr>
              <a:t>Financial Impact: Has the potential to significantly reduce financial losses due to fraud</a:t>
            </a:r>
            <a:r>
              <a:rPr lang="en-US" sz="1600" dirty="0" smtClean="0">
                <a:latin typeface="Bahnschrift" panose="020B0502040204020203" pitchFamily="34" charset="0"/>
                <a:cs typeface="Arial" panose="020B0604020202020204" pitchFamily="34" charset="0"/>
              </a:rPr>
              <a:t>.</a:t>
            </a:r>
          </a:p>
          <a:p>
            <a:r>
              <a:rPr lang="en-US" sz="1600" dirty="0" smtClean="0">
                <a:latin typeface="Bahnschrift" panose="020B0502040204020203" pitchFamily="34" charset="0"/>
                <a:cs typeface="Arial" panose="020B0604020202020204" pitchFamily="34" charset="0"/>
              </a:rPr>
              <a:t>Visualization</a:t>
            </a:r>
            <a:r>
              <a:rPr lang="en-US" sz="1600" dirty="0">
                <a:latin typeface="Bahnschrift" panose="020B0502040204020203" pitchFamily="34" charset="0"/>
                <a:cs typeface="Arial" panose="020B0604020202020204" pitchFamily="34" charset="0"/>
              </a:rPr>
              <a:t>: Created clear and informative visualizations for communication and understanding.</a:t>
            </a:r>
          </a:p>
          <a:p>
            <a:endParaRPr lang="en-US" sz="160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1951535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dirty="0" smtClean="0">
                <a:latin typeface="Times New Roman"/>
                <a:ea typeface="Calibri"/>
                <a:cs typeface="Calibri"/>
              </a:rPr>
              <a:t>Questions?</a:t>
            </a:r>
            <a:endParaRPr lang="en-GB" sz="6000" b="1" dirty="0">
              <a:latin typeface="Times New Roman"/>
              <a:ea typeface="Calibri"/>
              <a:cs typeface="Calibri"/>
            </a:endParaRPr>
          </a:p>
        </p:txBody>
      </p:sp>
    </p:spTree>
    <p:extLst>
      <p:ext uri="{BB962C8B-B14F-4D97-AF65-F5344CB8AC3E}">
        <p14:creationId xmlns:p14="http://schemas.microsoft.com/office/powerpoint/2010/main" val="550534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1D4488D-A367-4E35-897D-6222B6EC7471}"/>
              </a:ext>
            </a:extLst>
          </p:cNvPr>
          <p:cNvSpPr>
            <a:spLocks noGrp="1"/>
          </p:cNvSpPr>
          <p:nvPr>
            <p:ph idx="1"/>
          </p:nvPr>
        </p:nvSpPr>
        <p:spPr>
          <a:xfrm>
            <a:off x="628650" y="1582277"/>
            <a:ext cx="7886700" cy="659478"/>
          </a:xfrm>
        </p:spPr>
        <p:txBody>
          <a:bodyPr>
            <a:normAutofit/>
          </a:bodyPr>
          <a:lstStyle/>
          <a:p>
            <a:pPr marL="0" indent="0" algn="ctr">
              <a:buNone/>
            </a:pPr>
            <a:r>
              <a:rPr lang="en-US" sz="1800" dirty="0">
                <a:latin typeface="Bahnschrift" panose="020B0502040204020203" pitchFamily="34" charset="0"/>
              </a:rPr>
              <a:t>As per BioCatch Report India sees 101% growth in fraud volume in first five months of 2024</a:t>
            </a:r>
          </a:p>
        </p:txBody>
      </p:sp>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1225038" y="845304"/>
            <a:ext cx="6693924" cy="461665"/>
          </a:xfrm>
          <a:prstGeom prst="rect">
            <a:avLst/>
          </a:prstGeom>
          <a:noFill/>
        </p:spPr>
        <p:txBody>
          <a:bodyPr wrap="square" lIns="91440" tIns="45720" rIns="91440" bIns="45720">
            <a:spAutoFit/>
          </a:bodyPr>
          <a:lstStyle/>
          <a:p>
            <a:pPr algn="ctr"/>
            <a:r>
              <a:rPr lang="en-US" sz="2400" b="1" u="sng" dirty="0">
                <a:ln w="0"/>
                <a:effectLst>
                  <a:outerShdw blurRad="38100" dist="25400" dir="5400000" algn="ctr" rotWithShape="0">
                    <a:srgbClr val="6E747A">
                      <a:alpha val="43000"/>
                    </a:srgbClr>
                  </a:outerShdw>
                </a:effectLst>
                <a:latin typeface="Bahnschrift" panose="020B0502040204020203" pitchFamily="34" charset="0"/>
              </a:rPr>
              <a:t>Digital Banking Fraud Trends in India</a:t>
            </a:r>
          </a:p>
        </p:txBody>
      </p:sp>
      <p:sp>
        <p:nvSpPr>
          <p:cNvPr id="9" name="TextBox 8">
            <a:extLst>
              <a:ext uri="{FF2B5EF4-FFF2-40B4-BE49-F238E27FC236}">
                <a16:creationId xmlns:a16="http://schemas.microsoft.com/office/drawing/2014/main" id="{913956E8-9A2D-47C0-B9A3-14DFA27EDA2F}"/>
              </a:ext>
            </a:extLst>
          </p:cNvPr>
          <p:cNvSpPr txBox="1"/>
          <p:nvPr/>
        </p:nvSpPr>
        <p:spPr>
          <a:xfrm>
            <a:off x="299998" y="4666388"/>
            <a:ext cx="8578532" cy="1993816"/>
          </a:xfrm>
          <a:prstGeom prst="rect">
            <a:avLst/>
          </a:prstGeom>
          <a:noFill/>
        </p:spPr>
        <p:txBody>
          <a:bodyPr wrap="square" rtlCol="0">
            <a:spAutoFit/>
          </a:bodyPr>
          <a:lstStyle/>
          <a:p>
            <a:pPr>
              <a:lnSpc>
                <a:spcPct val="150000"/>
              </a:lnSpc>
            </a:pPr>
            <a:r>
              <a:rPr lang="en-US" sz="1200" b="1" dirty="0">
                <a:latin typeface="Bahnschrift" panose="020B0502040204020203" pitchFamily="34" charset="0"/>
              </a:rPr>
              <a:t>As per RBI Annual Report:</a:t>
            </a:r>
          </a:p>
          <a:p>
            <a:pPr marL="285750" indent="-285750">
              <a:lnSpc>
                <a:spcPct val="150000"/>
              </a:lnSpc>
              <a:buFont typeface="Arial" panose="020B0604020202020204" pitchFamily="34" charset="0"/>
              <a:buChar char="•"/>
            </a:pPr>
            <a:r>
              <a:rPr lang="en-US" sz="1200" dirty="0">
                <a:latin typeface="Bahnschrift" panose="020B0502040204020203" pitchFamily="34" charset="0"/>
              </a:rPr>
              <a:t>In the first half of 2024-25, India saw a significant surge in bank fraud cases, with 18,461 cases reported, resulting in losses of ₹21,367 crore, an increase of 27% in cases and an eightfold rise in the amount involved compared to the </a:t>
            </a:r>
            <a:r>
              <a:rPr lang="en-US" sz="1200" dirty="0" smtClean="0">
                <a:latin typeface="Bahnschrift" panose="020B0502040204020203" pitchFamily="34" charset="0"/>
              </a:rPr>
              <a:t>previous </a:t>
            </a:r>
            <a:r>
              <a:rPr lang="en-US" sz="1200" dirty="0">
                <a:latin typeface="Bahnschrift" panose="020B0502040204020203" pitchFamily="34" charset="0"/>
              </a:rPr>
              <a:t>year. </a:t>
            </a:r>
            <a:endParaRPr lang="en-US" sz="1200" dirty="0" smtClean="0">
              <a:latin typeface="Bahnschrift" panose="020B0502040204020203" pitchFamily="34" charset="0"/>
            </a:endParaRPr>
          </a:p>
          <a:p>
            <a:pPr marL="285750" indent="-285750">
              <a:lnSpc>
                <a:spcPct val="150000"/>
              </a:lnSpc>
              <a:buFont typeface="Arial" panose="020B0604020202020204" pitchFamily="34" charset="0"/>
              <a:buChar char="•"/>
            </a:pPr>
            <a:r>
              <a:rPr lang="en-US" sz="1200" dirty="0">
                <a:latin typeface="Bahnschrift" panose="020B0502040204020203" pitchFamily="34" charset="0"/>
              </a:rPr>
              <a:t>In 2025, financial fraud cases are expected to continue evolving, with a focus on cybercrime and synthetic identity fraud, potentially costing Indian entities around </a:t>
            </a:r>
            <a:r>
              <a:rPr lang="en-US" sz="1200" dirty="0" err="1">
                <a:latin typeface="Bahnschrift" panose="020B0502040204020203" pitchFamily="34" charset="0"/>
              </a:rPr>
              <a:t>Rs</a:t>
            </a:r>
            <a:r>
              <a:rPr lang="en-US" sz="1200" dirty="0">
                <a:latin typeface="Bahnschrift" panose="020B0502040204020203" pitchFamily="34" charset="0"/>
              </a:rPr>
              <a:t> 20,000 crore</a:t>
            </a:r>
            <a:r>
              <a:rPr lang="en-US" sz="1200" dirty="0" smtClean="0">
                <a:latin typeface="Bahnschrift" panose="020B0502040204020203" pitchFamily="34" charset="0"/>
              </a:rPr>
              <a:t> .</a:t>
            </a:r>
          </a:p>
          <a:p>
            <a:pPr marL="285750" indent="-285750">
              <a:lnSpc>
                <a:spcPct val="150000"/>
              </a:lnSpc>
              <a:buFont typeface="Arial" panose="020B0604020202020204" pitchFamily="34" charset="0"/>
              <a:buChar char="•"/>
            </a:pPr>
            <a:r>
              <a:rPr lang="en-US" sz="1200" dirty="0" smtClean="0">
                <a:latin typeface="Bahnschrift" panose="020B0502040204020203" pitchFamily="34" charset="0"/>
              </a:rPr>
              <a:t>80</a:t>
            </a:r>
            <a:r>
              <a:rPr lang="en-US" sz="1200" dirty="0">
                <a:latin typeface="Bahnschrift" panose="020B0502040204020203" pitchFamily="34" charset="0"/>
              </a:rPr>
              <a:t>% of fraud cases take place digitally (via cards or digital banking)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93" y="2180880"/>
            <a:ext cx="3443464" cy="24855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358" y="2180880"/>
            <a:ext cx="4019690" cy="2485508"/>
          </a:xfrm>
          <a:prstGeom prst="rect">
            <a:avLst/>
          </a:prstGeom>
        </p:spPr>
      </p:pic>
    </p:spTree>
    <p:extLst>
      <p:ext uri="{BB962C8B-B14F-4D97-AF65-F5344CB8AC3E}">
        <p14:creationId xmlns:p14="http://schemas.microsoft.com/office/powerpoint/2010/main" val="2505046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1D4488D-A367-4E35-897D-6222B6EC7471}"/>
              </a:ext>
            </a:extLst>
          </p:cNvPr>
          <p:cNvSpPr>
            <a:spLocks noGrp="1"/>
          </p:cNvSpPr>
          <p:nvPr>
            <p:ph idx="1"/>
          </p:nvPr>
        </p:nvSpPr>
        <p:spPr>
          <a:xfrm>
            <a:off x="521110" y="4114798"/>
            <a:ext cx="8101781" cy="2298136"/>
          </a:xfrm>
        </p:spPr>
        <p:txBody>
          <a:bodyPr>
            <a:normAutofit/>
          </a:bodyPr>
          <a:lstStyle/>
          <a:p>
            <a:pPr marL="0" indent="0">
              <a:buNone/>
            </a:pPr>
            <a:r>
              <a:rPr lang="en-US" sz="2000" dirty="0">
                <a:latin typeface="Bahnschrift" panose="020B0502040204020203" pitchFamily="34" charset="0"/>
              </a:rPr>
              <a:t>&gt;&gt; Financial fraud is a major threat, causing significant losses and eroding trust. This project leverages machine learning to develop a fraud detection model, enabling financial institutions to identify and prevent fraud in real-time.</a:t>
            </a:r>
          </a:p>
          <a:p>
            <a:pPr marL="0" indent="0">
              <a:buNone/>
            </a:pPr>
            <a:r>
              <a:rPr lang="en-US" sz="2000" dirty="0">
                <a:latin typeface="Bahnschrift" panose="020B0502040204020203" pitchFamily="34" charset="0"/>
              </a:rPr>
              <a:t>&gt;&gt; By accurately distinguishing between legitimate and fraudulent transactions, this model safeguards businesses and customers from financial losses and protects institutional reputation.</a:t>
            </a:r>
          </a:p>
        </p:txBody>
      </p:sp>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2246280" y="852156"/>
            <a:ext cx="4257157" cy="707886"/>
          </a:xfrm>
          <a:prstGeom prst="rect">
            <a:avLst/>
          </a:prstGeom>
          <a:noFill/>
        </p:spPr>
        <p:txBody>
          <a:bodyPr wrap="square" lIns="91440" tIns="45720" rIns="91440" bIns="45720">
            <a:spAutoFit/>
          </a:bodyPr>
          <a:lstStyle/>
          <a:p>
            <a:pPr algn="ctr"/>
            <a:r>
              <a:rPr lang="en-US" sz="4000" b="1" u="sng" dirty="0">
                <a:ln w="0"/>
                <a:effectLst>
                  <a:outerShdw blurRad="38100" dist="25400" dir="5400000" algn="ctr" rotWithShape="0">
                    <a:srgbClr val="6E747A">
                      <a:alpha val="43000"/>
                    </a:srgbClr>
                  </a:outerShdw>
                </a:effectLst>
                <a:latin typeface="Bahnschrift" panose="020B0502040204020203" pitchFamily="34" charset="0"/>
              </a:rPr>
              <a:t>Introduction</a:t>
            </a:r>
          </a:p>
        </p:txBody>
      </p:sp>
      <p:pic>
        <p:nvPicPr>
          <p:cNvPr id="13" name="Picture 12">
            <a:extLst>
              <a:ext uri="{FF2B5EF4-FFF2-40B4-BE49-F238E27FC236}">
                <a16:creationId xmlns:a16="http://schemas.microsoft.com/office/drawing/2014/main" id="{925E4389-5759-480D-85D4-71F89841DC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772817" y="1998193"/>
            <a:ext cx="4219514" cy="1758131"/>
          </a:xfrm>
          <a:prstGeom prst="rect">
            <a:avLst/>
          </a:prstGeom>
        </p:spPr>
      </p:pic>
      <p:pic>
        <p:nvPicPr>
          <p:cNvPr id="19" name="Picture 18">
            <a:extLst>
              <a:ext uri="{FF2B5EF4-FFF2-40B4-BE49-F238E27FC236}">
                <a16:creationId xmlns:a16="http://schemas.microsoft.com/office/drawing/2014/main" id="{36CC9592-2A1E-4AAC-ACC8-C02B12B6D4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996" y="1775677"/>
            <a:ext cx="2647490" cy="2203162"/>
          </a:xfrm>
          <a:prstGeom prst="rect">
            <a:avLst/>
          </a:prstGeom>
        </p:spPr>
      </p:pic>
    </p:spTree>
    <p:extLst>
      <p:ext uri="{BB962C8B-B14F-4D97-AF65-F5344CB8AC3E}">
        <p14:creationId xmlns:p14="http://schemas.microsoft.com/office/powerpoint/2010/main" val="218830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482F84-4B89-416E-A81A-39502FEC9399}"/>
              </a:ext>
            </a:extLst>
          </p:cNvPr>
          <p:cNvSpPr/>
          <p:nvPr/>
        </p:nvSpPr>
        <p:spPr>
          <a:xfrm>
            <a:off x="0" y="4358148"/>
            <a:ext cx="9144000" cy="249985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2" y="904524"/>
            <a:ext cx="5122607"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Project Objective and Solution</a:t>
            </a:r>
          </a:p>
        </p:txBody>
      </p:sp>
      <p:pic>
        <p:nvPicPr>
          <p:cNvPr id="8" name="Picture 7">
            <a:extLst>
              <a:ext uri="{FF2B5EF4-FFF2-40B4-BE49-F238E27FC236}">
                <a16:creationId xmlns:a16="http://schemas.microsoft.com/office/drawing/2014/main" id="{FF7B64DC-76DD-447A-9DFF-672EBA292DE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750148" y="4471522"/>
            <a:ext cx="2327486" cy="2327486"/>
          </a:xfrm>
          <a:prstGeom prst="rect">
            <a:avLst/>
          </a:prstGeom>
        </p:spPr>
      </p:pic>
      <p:pic>
        <p:nvPicPr>
          <p:cNvPr id="13" name="Picture 12">
            <a:extLst>
              <a:ext uri="{FF2B5EF4-FFF2-40B4-BE49-F238E27FC236}">
                <a16:creationId xmlns:a16="http://schemas.microsoft.com/office/drawing/2014/main" id="{93A58786-C649-4E2D-921B-3E274A6B65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86" y="4406560"/>
            <a:ext cx="6705901" cy="2398346"/>
          </a:xfrm>
          <a:prstGeom prst="rect">
            <a:avLst/>
          </a:prstGeom>
        </p:spPr>
      </p:pic>
      <p:sp>
        <p:nvSpPr>
          <p:cNvPr id="14" name="Rectangle 13">
            <a:extLst>
              <a:ext uri="{FF2B5EF4-FFF2-40B4-BE49-F238E27FC236}">
                <a16:creationId xmlns:a16="http://schemas.microsoft.com/office/drawing/2014/main" id="{59D01648-D26C-48C7-AE78-A0BA28167578}"/>
              </a:ext>
            </a:extLst>
          </p:cNvPr>
          <p:cNvSpPr/>
          <p:nvPr/>
        </p:nvSpPr>
        <p:spPr>
          <a:xfrm>
            <a:off x="3318387" y="4018519"/>
            <a:ext cx="2507226" cy="334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5078EB7-0162-43EE-AAA5-A7E416EEC2E3}"/>
              </a:ext>
            </a:extLst>
          </p:cNvPr>
          <p:cNvSpPr txBox="1"/>
          <p:nvPr/>
        </p:nvSpPr>
        <p:spPr>
          <a:xfrm>
            <a:off x="3955934" y="3979904"/>
            <a:ext cx="1232132" cy="400110"/>
          </a:xfrm>
          <a:prstGeom prst="rect">
            <a:avLst/>
          </a:prstGeom>
          <a:noFill/>
        </p:spPr>
        <p:txBody>
          <a:bodyPr wrap="none" rtlCol="0">
            <a:spAutoFit/>
          </a:bodyPr>
          <a:lstStyle/>
          <a:p>
            <a:r>
              <a:rPr lang="en-US" sz="2000" b="1" dirty="0">
                <a:solidFill>
                  <a:schemeClr val="bg1"/>
                </a:solidFill>
              </a:rPr>
              <a:t>Workflow</a:t>
            </a:r>
          </a:p>
        </p:txBody>
      </p:sp>
      <p:sp>
        <p:nvSpPr>
          <p:cNvPr id="16" name="TextBox 15">
            <a:extLst>
              <a:ext uri="{FF2B5EF4-FFF2-40B4-BE49-F238E27FC236}">
                <a16:creationId xmlns:a16="http://schemas.microsoft.com/office/drawing/2014/main" id="{62AFB7F0-C531-4FA6-9C2F-D341B280565C}"/>
              </a:ext>
            </a:extLst>
          </p:cNvPr>
          <p:cNvSpPr txBox="1"/>
          <p:nvPr/>
        </p:nvSpPr>
        <p:spPr>
          <a:xfrm>
            <a:off x="363793" y="1534979"/>
            <a:ext cx="8514736" cy="22582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Bahnschrift" panose="020B0502040204020203" pitchFamily="34" charset="0"/>
              </a:rPr>
              <a:t>Leverage advanced machine learning algorithms to analyze transaction data and identify patterns indicative of fraud.</a:t>
            </a:r>
          </a:p>
          <a:p>
            <a:pPr marL="285750" indent="-285750">
              <a:lnSpc>
                <a:spcPct val="150000"/>
              </a:lnSpc>
              <a:buFont typeface="Arial" panose="020B0604020202020204" pitchFamily="34" charset="0"/>
              <a:buChar char="•"/>
            </a:pPr>
            <a:r>
              <a:rPr lang="en-US" sz="1600" dirty="0">
                <a:latin typeface="Bahnschrift" panose="020B0502040204020203" pitchFamily="34" charset="0"/>
              </a:rPr>
              <a:t>Develop a model that can accurately distinguish between legitimate and fraudulent transactions.</a:t>
            </a:r>
          </a:p>
          <a:p>
            <a:pPr marL="285750" indent="-285750">
              <a:lnSpc>
                <a:spcPct val="150000"/>
              </a:lnSpc>
              <a:buFont typeface="Arial" panose="020B0604020202020204" pitchFamily="34" charset="0"/>
              <a:buChar char="•"/>
            </a:pPr>
            <a:r>
              <a:rPr lang="en-US" sz="1600" dirty="0">
                <a:latin typeface="Bahnschrift" panose="020B0502040204020203" pitchFamily="34" charset="0"/>
              </a:rPr>
              <a:t>Enable proactive fraud prevention by flagging suspicious activities before they result in financial losses.</a:t>
            </a:r>
          </a:p>
        </p:txBody>
      </p:sp>
    </p:spTree>
    <p:extLst>
      <p:ext uri="{BB962C8B-B14F-4D97-AF65-F5344CB8AC3E}">
        <p14:creationId xmlns:p14="http://schemas.microsoft.com/office/powerpoint/2010/main" val="4197773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2" y="878447"/>
            <a:ext cx="4572101"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Benefits of Fraud Detection</a:t>
            </a:r>
          </a:p>
        </p:txBody>
      </p:sp>
      <p:sp>
        <p:nvSpPr>
          <p:cNvPr id="15" name="TextBox 14">
            <a:extLst>
              <a:ext uri="{FF2B5EF4-FFF2-40B4-BE49-F238E27FC236}">
                <a16:creationId xmlns:a16="http://schemas.microsoft.com/office/drawing/2014/main" id="{D5078EB7-0162-43EE-AAA5-A7E416EEC2E3}"/>
              </a:ext>
            </a:extLst>
          </p:cNvPr>
          <p:cNvSpPr txBox="1"/>
          <p:nvPr/>
        </p:nvSpPr>
        <p:spPr>
          <a:xfrm>
            <a:off x="3955934" y="3979904"/>
            <a:ext cx="1232132" cy="400110"/>
          </a:xfrm>
          <a:prstGeom prst="rect">
            <a:avLst/>
          </a:prstGeom>
          <a:noFill/>
        </p:spPr>
        <p:txBody>
          <a:bodyPr wrap="none" rtlCol="0">
            <a:spAutoFit/>
          </a:bodyPr>
          <a:lstStyle/>
          <a:p>
            <a:r>
              <a:rPr lang="en-US" sz="2000" b="1" dirty="0">
                <a:solidFill>
                  <a:schemeClr val="bg1"/>
                </a:solidFill>
              </a:rPr>
              <a:t>Workflow</a:t>
            </a:r>
          </a:p>
        </p:txBody>
      </p:sp>
      <p:pic>
        <p:nvPicPr>
          <p:cNvPr id="11" name="Graphic 10">
            <a:extLst>
              <a:ext uri="{FF2B5EF4-FFF2-40B4-BE49-F238E27FC236}">
                <a16:creationId xmlns:a16="http://schemas.microsoft.com/office/drawing/2014/main" id="{B84000D2-3094-4CCB-B5CF-6FC94B4C92A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 uri="{837473B0-CC2E-450A-ABE3-18F120FF3D39}">
                <a1611:picAttrSrcUrl xmlns:a1611="http://schemas.microsoft.com/office/drawing/2016/11/main" xmlns="" r:id="rId5"/>
              </a:ext>
            </a:extLst>
          </a:blip>
          <a:stretch>
            <a:fillRect/>
          </a:stretch>
        </p:blipFill>
        <p:spPr>
          <a:xfrm>
            <a:off x="475979" y="5371051"/>
            <a:ext cx="1658113" cy="1469669"/>
          </a:xfrm>
          <a:prstGeom prst="rect">
            <a:avLst/>
          </a:prstGeom>
        </p:spPr>
      </p:pic>
      <p:sp>
        <p:nvSpPr>
          <p:cNvPr id="4" name="Content Placeholder 3">
            <a:extLst>
              <a:ext uri="{FF2B5EF4-FFF2-40B4-BE49-F238E27FC236}">
                <a16:creationId xmlns:a16="http://schemas.microsoft.com/office/drawing/2014/main" id="{54ABBBEF-F258-421E-90A0-8C0749498494}"/>
              </a:ext>
            </a:extLst>
          </p:cNvPr>
          <p:cNvSpPr>
            <a:spLocks noGrp="1"/>
          </p:cNvSpPr>
          <p:nvPr>
            <p:ph idx="1"/>
          </p:nvPr>
        </p:nvSpPr>
        <p:spPr>
          <a:xfrm>
            <a:off x="363793" y="1486949"/>
            <a:ext cx="8323007" cy="5112954"/>
          </a:xfrm>
        </p:spPr>
        <p:txBody>
          <a:bodyPr>
            <a:normAutofit/>
          </a:bodyPr>
          <a:lstStyle/>
          <a:p>
            <a:pPr marL="0" indent="0">
              <a:buNone/>
            </a:pPr>
            <a:r>
              <a:rPr lang="en-US" sz="1800" dirty="0">
                <a:latin typeface="Bahnschrift SemiLight" panose="020B0502040204020203" pitchFamily="34" charset="0"/>
              </a:rPr>
              <a:t>&gt;&gt; Implementing a robust fraud detection model offers numerous benefits to businesses and customers.</a:t>
            </a:r>
          </a:p>
          <a:p>
            <a:r>
              <a:rPr lang="en-US" sz="1800" dirty="0">
                <a:latin typeface="Bahnschrift SemiLight" panose="020B0502040204020203" pitchFamily="34" charset="0"/>
              </a:rPr>
              <a:t>Reduced Financial Losses: Minimize losses due to fraudulent activities, saving businesses significant costs.</a:t>
            </a:r>
          </a:p>
          <a:p>
            <a:r>
              <a:rPr lang="en-US" sz="1800" dirty="0">
                <a:latin typeface="Bahnschrift SemiLight" panose="020B0502040204020203" pitchFamily="34" charset="0"/>
              </a:rPr>
              <a:t>Improved Customer Trust and Security: Enhance customer confidence by providing a secure and reliable transaction environment.</a:t>
            </a:r>
          </a:p>
          <a:p>
            <a:r>
              <a:rPr lang="en-US" sz="1800" dirty="0">
                <a:latin typeface="Bahnschrift SemiLight" panose="020B0502040204020203" pitchFamily="34" charset="0"/>
              </a:rPr>
              <a:t>Proactive Fraud Prevention: Flag suspicious activities early, preventing potential losses before they occur.</a:t>
            </a:r>
          </a:p>
          <a:p>
            <a:r>
              <a:rPr lang="en-US" sz="1800" dirty="0">
                <a:latin typeface="Bahnschrift SemiLight" panose="020B0502040204020203" pitchFamily="34" charset="0"/>
              </a:rPr>
              <a:t>Enhanced Operational Efficiency: Automate fraud detection processes, freeing up resources for other critical tasks.</a:t>
            </a:r>
          </a:p>
          <a:p>
            <a:r>
              <a:rPr lang="en-US" sz="1800" dirty="0">
                <a:latin typeface="Bahnschrift SemiLight" panose="020B0502040204020203" pitchFamily="34" charset="0"/>
              </a:rPr>
              <a:t>Data-Driven Insights: Gain valuable insights into fraud patterns and trends to strengthen security measures.</a:t>
            </a:r>
          </a:p>
        </p:txBody>
      </p:sp>
      <p:pic>
        <p:nvPicPr>
          <p:cNvPr id="19" name="Picture 18">
            <a:extLst>
              <a:ext uri="{FF2B5EF4-FFF2-40B4-BE49-F238E27FC236}">
                <a16:creationId xmlns:a16="http://schemas.microsoft.com/office/drawing/2014/main" id="{3EC20732-1777-4079-808A-75681EAF3125}"/>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830346" y="5088432"/>
            <a:ext cx="3837675" cy="1603448"/>
          </a:xfrm>
          <a:prstGeom prst="rect">
            <a:avLst/>
          </a:prstGeom>
        </p:spPr>
      </p:pic>
    </p:spTree>
    <p:extLst>
      <p:ext uri="{BB962C8B-B14F-4D97-AF65-F5344CB8AC3E}">
        <p14:creationId xmlns:p14="http://schemas.microsoft.com/office/powerpoint/2010/main" val="2871691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6186297" cy="523220"/>
          </a:xfrm>
          <a:prstGeom prst="rect">
            <a:avLst/>
          </a:prstGeom>
          <a:noFill/>
        </p:spPr>
        <p:txBody>
          <a:bodyPr wrap="square" lIns="91440" tIns="45720" rIns="91440" bIns="45720">
            <a:spAutoFit/>
          </a:bodyPr>
          <a:lstStyle/>
          <a:p>
            <a:pPr algn="ctr"/>
            <a:r>
              <a:rPr lang="en-US" sz="2800" b="1" u="sng" dirty="0">
                <a:ln w="0"/>
                <a:effectLst>
                  <a:outerShdw blurRad="38100" dist="25400" dir="5400000" algn="ctr" rotWithShape="0">
                    <a:srgbClr val="6E747A">
                      <a:alpha val="43000"/>
                    </a:srgbClr>
                  </a:outerShdw>
                </a:effectLst>
                <a:latin typeface="Bahnschrift" panose="020B0502040204020203" pitchFamily="34" charset="0"/>
              </a:rPr>
              <a:t>Hardware, Software &amp; Libraries Used</a:t>
            </a:r>
          </a:p>
        </p:txBody>
      </p:sp>
      <p:sp>
        <p:nvSpPr>
          <p:cNvPr id="18" name="Content Placeholder 2">
            <a:extLst>
              <a:ext uri="{FF2B5EF4-FFF2-40B4-BE49-F238E27FC236}">
                <a16:creationId xmlns:a16="http://schemas.microsoft.com/office/drawing/2014/main" id="{7A7D3AA1-6E9A-48D6-BAB5-632EE1D32E5C}"/>
              </a:ext>
            </a:extLst>
          </p:cNvPr>
          <p:cNvSpPr txBox="1">
            <a:spLocks/>
          </p:cNvSpPr>
          <p:nvPr/>
        </p:nvSpPr>
        <p:spPr>
          <a:xfrm>
            <a:off x="363793" y="1401667"/>
            <a:ext cx="8780207" cy="5138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b="1" dirty="0">
                <a:latin typeface="Bahnschrift" panose="020B0502040204020203" pitchFamily="34" charset="0"/>
              </a:rPr>
              <a:t>Hardware – Computer</a:t>
            </a:r>
            <a:r>
              <a:rPr lang="en-US" sz="1800" dirty="0">
                <a:latin typeface="Bahnschrift" panose="020B0502040204020203" pitchFamily="34" charset="0"/>
              </a:rPr>
              <a:t> / </a:t>
            </a:r>
          </a:p>
          <a:p>
            <a:pPr>
              <a:lnSpc>
                <a:spcPct val="150000"/>
              </a:lnSpc>
            </a:pPr>
            <a:r>
              <a:rPr lang="en-US" sz="1800" b="1" dirty="0">
                <a:latin typeface="Bahnschrift" panose="020B0502040204020203" pitchFamily="34" charset="0"/>
              </a:rPr>
              <a:t>Software / IDE – </a:t>
            </a:r>
            <a:r>
              <a:rPr lang="en-US" sz="1800" b="1" dirty="0" smtClean="0">
                <a:latin typeface="Bahnschrift" panose="020B0502040204020203" pitchFamily="34" charset="0"/>
              </a:rPr>
              <a:t>VS Code , </a:t>
            </a:r>
            <a:r>
              <a:rPr lang="en-US" sz="1800" b="1" dirty="0" err="1" smtClean="0">
                <a:latin typeface="Bahnschrift" panose="020B0502040204020203" pitchFamily="34" charset="0"/>
              </a:rPr>
              <a:t>JupyterNotebook</a:t>
            </a:r>
            <a:endParaRPr lang="en-US" sz="1800" b="1" dirty="0">
              <a:latin typeface="Bahnschrift" panose="020B0502040204020203" pitchFamily="34" charset="0"/>
            </a:endParaRPr>
          </a:p>
          <a:p>
            <a:pPr>
              <a:lnSpc>
                <a:spcPct val="150000"/>
              </a:lnSpc>
            </a:pPr>
            <a:r>
              <a:rPr lang="en-US" sz="1800" b="1" dirty="0">
                <a:latin typeface="Bahnschrift" panose="020B0502040204020203" pitchFamily="34" charset="0"/>
              </a:rPr>
              <a:t>Coding Languages – Python</a:t>
            </a:r>
          </a:p>
          <a:p>
            <a:pPr>
              <a:lnSpc>
                <a:spcPct val="150000"/>
              </a:lnSpc>
            </a:pPr>
            <a:r>
              <a:rPr lang="en-US" sz="1800" b="1" dirty="0">
                <a:latin typeface="Bahnschrift" panose="020B0502040204020203" pitchFamily="34" charset="0"/>
              </a:rPr>
              <a:t>Python Libraries Used – Pandas, NumPy, Seaborn, Matplotlib, Sklearn etc…</a:t>
            </a:r>
          </a:p>
          <a:p>
            <a:pPr marL="0" indent="0">
              <a:lnSpc>
                <a:spcPct val="150000"/>
              </a:lnSpc>
              <a:buFont typeface="Arial" panose="020B0604020202020204" pitchFamily="34" charset="0"/>
              <a:buNone/>
            </a:pPr>
            <a:endParaRPr lang="en-US" sz="1800" dirty="0">
              <a:latin typeface="Bahnschrift" panose="020B0502040204020203" pitchFamily="34" charset="0"/>
            </a:endParaRPr>
          </a:p>
          <a:p>
            <a:pPr>
              <a:lnSpc>
                <a:spcPct val="150000"/>
              </a:lnSpc>
            </a:pPr>
            <a:endParaRPr lang="en-US" sz="1800" dirty="0">
              <a:latin typeface="Bahnschrift" panose="020B0502040204020203" pitchFamily="34" charset="0"/>
            </a:endParaRPr>
          </a:p>
          <a:p>
            <a:pPr marL="0" indent="0">
              <a:lnSpc>
                <a:spcPct val="150000"/>
              </a:lnSpc>
              <a:buFont typeface="Arial" panose="020B0604020202020204" pitchFamily="34" charset="0"/>
              <a:buNone/>
            </a:pPr>
            <a:endParaRPr lang="en-US" sz="1800" dirty="0">
              <a:latin typeface="Bahnschrift" panose="020B0502040204020203" pitchFamily="34" charset="0"/>
            </a:endParaRPr>
          </a:p>
          <a:p>
            <a:endParaRPr lang="en-US" sz="1800" dirty="0">
              <a:latin typeface="Bahnschrift" panose="020B0502040204020203" pitchFamily="34" charset="0"/>
            </a:endParaRPr>
          </a:p>
          <a:p>
            <a:endParaRPr lang="en-US" sz="1800" dirty="0">
              <a:latin typeface="Bahnschrift" panose="020B0502040204020203" pitchFamily="34" charset="0"/>
            </a:endParaRPr>
          </a:p>
        </p:txBody>
      </p:sp>
      <p:pic>
        <p:nvPicPr>
          <p:cNvPr id="20" name="Picture 19">
            <a:extLst>
              <a:ext uri="{FF2B5EF4-FFF2-40B4-BE49-F238E27FC236}">
                <a16:creationId xmlns:a16="http://schemas.microsoft.com/office/drawing/2014/main" id="{1CB198D2-5DA0-4636-AF26-5EB729DC1C6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97941" y="1558939"/>
            <a:ext cx="1129403" cy="208675"/>
          </a:xfrm>
          <a:prstGeom prst="rect">
            <a:avLst/>
          </a:prstGeom>
        </p:spPr>
      </p:pic>
      <p:pic>
        <p:nvPicPr>
          <p:cNvPr id="22" name="Picture 21">
            <a:extLst>
              <a:ext uri="{FF2B5EF4-FFF2-40B4-BE49-F238E27FC236}">
                <a16:creationId xmlns:a16="http://schemas.microsoft.com/office/drawing/2014/main" id="{F82CEB63-7C22-4F08-978B-76BFEF5E2D5F}"/>
              </a:ext>
            </a:extLst>
          </p:cNvPr>
          <p:cNvPicPr>
            <a:picLocks noChangeAspect="1"/>
          </p:cNvPicPr>
          <p:nvPr/>
        </p:nvPicPr>
        <p:blipFill>
          <a:blip r:embed="rId4" cstate="hq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170242" y="5778253"/>
            <a:ext cx="2550904" cy="1079747"/>
          </a:xfrm>
          <a:prstGeom prst="rect">
            <a:avLst/>
          </a:prstGeom>
        </p:spPr>
      </p:pic>
      <p:pic>
        <p:nvPicPr>
          <p:cNvPr id="23" name="Picture 22">
            <a:extLst>
              <a:ext uri="{FF2B5EF4-FFF2-40B4-BE49-F238E27FC236}">
                <a16:creationId xmlns:a16="http://schemas.microsoft.com/office/drawing/2014/main" id="{F638F9F1-B00E-4BC1-B0DB-44E3452F0071}"/>
              </a:ext>
            </a:extLst>
          </p:cNvPr>
          <p:cNvPicPr>
            <a:picLocks noChangeAspect="1"/>
          </p:cNvPicPr>
          <p:nvPr/>
        </p:nvPicPr>
        <p:blipFill rotWithShape="1">
          <a:blip r:embed="rId6">
            <a:extLst>
              <a:ext uri="{28A0092B-C50C-407E-A947-70E740481C1C}">
                <a14:useLocalDpi xmlns:a14="http://schemas.microsoft.com/office/drawing/2010/main" val="0"/>
              </a:ext>
            </a:extLst>
          </a:blip>
          <a:srcRect t="34691"/>
          <a:stretch/>
        </p:blipFill>
        <p:spPr>
          <a:xfrm>
            <a:off x="2837171" y="3940292"/>
            <a:ext cx="5568843" cy="2599871"/>
          </a:xfrm>
          <a:prstGeom prst="rect">
            <a:avLst/>
          </a:prstGeom>
        </p:spPr>
      </p:pic>
      <p:pic>
        <p:nvPicPr>
          <p:cNvPr id="3" name="Picture 2"/>
          <p:cNvPicPr>
            <a:picLocks noChangeAspect="1"/>
          </p:cNvPicPr>
          <p:nvPr/>
        </p:nvPicPr>
        <p:blipFill>
          <a:blip r:embed="rId7"/>
          <a:stretch>
            <a:fillRect/>
          </a:stretch>
        </p:blipFill>
        <p:spPr>
          <a:xfrm>
            <a:off x="632815" y="4105268"/>
            <a:ext cx="1613465" cy="1411375"/>
          </a:xfrm>
          <a:prstGeom prst="rect">
            <a:avLst/>
          </a:prstGeom>
        </p:spPr>
      </p:pic>
    </p:spTree>
    <p:extLst>
      <p:ext uri="{BB962C8B-B14F-4D97-AF65-F5344CB8AC3E}">
        <p14:creationId xmlns:p14="http://schemas.microsoft.com/office/powerpoint/2010/main" val="396015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3592141" cy="523220"/>
          </a:xfrm>
          <a:prstGeom prst="rect">
            <a:avLst/>
          </a:prstGeom>
          <a:noFill/>
        </p:spPr>
        <p:txBody>
          <a:bodyPr wrap="square" lIns="91440" tIns="45720" rIns="91440" bIns="45720">
            <a:spAutoFit/>
          </a:bodyPr>
          <a:lstStyle/>
          <a:p>
            <a:pPr algn="ctr"/>
            <a:r>
              <a:rPr lang="en-US" sz="2800" b="1" u="sng" dirty="0" smtClean="0">
                <a:ln w="0"/>
                <a:effectLst>
                  <a:outerShdw blurRad="38100" dist="25400" dir="5400000" algn="ctr" rotWithShape="0">
                    <a:srgbClr val="6E747A">
                      <a:alpha val="43000"/>
                    </a:srgbClr>
                  </a:outerShdw>
                </a:effectLst>
                <a:latin typeface="Bahnschrift" panose="020B0502040204020203" pitchFamily="34" charset="0"/>
              </a:rPr>
              <a:t>Features Description</a:t>
            </a:r>
            <a:endParaRPr lang="en-US" sz="2800" b="1" u="sng" dirty="0">
              <a:ln w="0"/>
              <a:effectLst>
                <a:outerShdw blurRad="38100" dist="25400" dir="5400000" algn="ctr" rotWithShape="0">
                  <a:srgbClr val="6E747A">
                    <a:alpha val="43000"/>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D5078EB7-0162-43EE-AAA5-A7E416EEC2E3}"/>
              </a:ext>
            </a:extLst>
          </p:cNvPr>
          <p:cNvSpPr txBox="1"/>
          <p:nvPr/>
        </p:nvSpPr>
        <p:spPr>
          <a:xfrm>
            <a:off x="3955934" y="3979904"/>
            <a:ext cx="1232132" cy="400110"/>
          </a:xfrm>
          <a:prstGeom prst="rect">
            <a:avLst/>
          </a:prstGeom>
          <a:noFill/>
        </p:spPr>
        <p:txBody>
          <a:bodyPr wrap="none" rtlCol="0">
            <a:spAutoFit/>
          </a:bodyPr>
          <a:lstStyle/>
          <a:p>
            <a:r>
              <a:rPr lang="en-US" sz="2000" b="1" dirty="0">
                <a:solidFill>
                  <a:schemeClr val="bg1"/>
                </a:solidFill>
              </a:rPr>
              <a:t>Workflow</a:t>
            </a:r>
          </a:p>
        </p:txBody>
      </p:sp>
      <p:pic>
        <p:nvPicPr>
          <p:cNvPr id="11" name="Graphic 10">
            <a:extLst>
              <a:ext uri="{FF2B5EF4-FFF2-40B4-BE49-F238E27FC236}">
                <a16:creationId xmlns:a16="http://schemas.microsoft.com/office/drawing/2014/main" id="{B84000D2-3094-4CCB-B5CF-6FC94B4C92A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 uri="{837473B0-CC2E-450A-ABE3-18F120FF3D39}">
                <a1611:picAttrSrcUrl xmlns:a1611="http://schemas.microsoft.com/office/drawing/2016/11/main" xmlns="" r:id="rId5"/>
              </a:ext>
            </a:extLst>
          </a:blip>
          <a:stretch>
            <a:fillRect/>
          </a:stretch>
        </p:blipFill>
        <p:spPr>
          <a:xfrm>
            <a:off x="475979" y="5371051"/>
            <a:ext cx="1658113" cy="1469669"/>
          </a:xfrm>
          <a:prstGeom prst="rect">
            <a:avLst/>
          </a:prstGeom>
        </p:spPr>
      </p:pic>
      <p:pic>
        <p:nvPicPr>
          <p:cNvPr id="3" name="Content Placeholder 2"/>
          <p:cNvPicPr>
            <a:picLocks noGrp="1" noChangeAspect="1"/>
          </p:cNvPicPr>
          <p:nvPr>
            <p:ph idx="1"/>
          </p:nvPr>
        </p:nvPicPr>
        <p:blipFill>
          <a:blip r:embed="rId6"/>
          <a:stretch>
            <a:fillRect/>
          </a:stretch>
        </p:blipFill>
        <p:spPr>
          <a:xfrm>
            <a:off x="363793" y="1486949"/>
            <a:ext cx="8560288" cy="4334480"/>
          </a:xfrm>
          <a:prstGeom prst="rect">
            <a:avLst/>
          </a:prstGeom>
        </p:spPr>
      </p:pic>
      <p:sp>
        <p:nvSpPr>
          <p:cNvPr id="6" name="TextBox 5"/>
          <p:cNvSpPr txBox="1"/>
          <p:nvPr/>
        </p:nvSpPr>
        <p:spPr>
          <a:xfrm>
            <a:off x="363793" y="5906711"/>
            <a:ext cx="8560288" cy="1384995"/>
          </a:xfrm>
          <a:prstGeom prst="rect">
            <a:avLst/>
          </a:prstGeom>
          <a:noFill/>
        </p:spPr>
        <p:txBody>
          <a:bodyPr wrap="square" rtlCol="0">
            <a:spAutoFit/>
          </a:bodyPr>
          <a:lstStyle/>
          <a:p>
            <a:r>
              <a:rPr lang="en-US" sz="1400" b="1" dirty="0" smtClean="0">
                <a:latin typeface="Bahnschrift" panose="020B0502040204020203" pitchFamily="34" charset="0"/>
              </a:rPr>
              <a:t>The </a:t>
            </a:r>
            <a:r>
              <a:rPr lang="en-US" sz="1400" b="1" dirty="0">
                <a:latin typeface="Bahnschrift" panose="020B0502040204020203" pitchFamily="34" charset="0"/>
              </a:rPr>
              <a:t>"</a:t>
            </a:r>
            <a:r>
              <a:rPr lang="en-US" sz="1400" b="1" dirty="0" err="1">
                <a:latin typeface="Bahnschrift" panose="020B0502040204020203" pitchFamily="34" charset="0"/>
              </a:rPr>
              <a:t>isFraud</a:t>
            </a:r>
            <a:r>
              <a:rPr lang="en-US" sz="1400" b="1" dirty="0">
                <a:latin typeface="Bahnschrift" panose="020B0502040204020203" pitchFamily="34" charset="0"/>
              </a:rPr>
              <a:t>" column labels transactions as fraudulent (1) or legitimate (0) within a simulated financial system where agents steal money by first taking control of customer accounts, then transferring (TRANSFER) funds to their own accounts, and finally withdrawing the stolen money as cash (CASH_OUT</a:t>
            </a:r>
            <a:r>
              <a:rPr lang="en-US" sz="1400" b="1" dirty="0" smtClean="0">
                <a:latin typeface="Bahnschrift" panose="020B0502040204020203" pitchFamily="34" charset="0"/>
              </a:rPr>
              <a:t>).</a:t>
            </a:r>
            <a:endParaRPr lang="en-US" sz="1400" dirty="0">
              <a:latin typeface="Bahnschrift" panose="020B0502040204020203" pitchFamily="34" charset="0"/>
            </a:endParaRPr>
          </a:p>
          <a:p>
            <a:r>
              <a:rPr lang="en-US" sz="1400" dirty="0">
                <a:latin typeface="Bahnschrift" panose="020B0502040204020203" pitchFamily="34" charset="0"/>
              </a:rPr>
              <a:t/>
            </a:r>
            <a:br>
              <a:rPr lang="en-US" sz="1400" dirty="0">
                <a:latin typeface="Bahnschrift" panose="020B0502040204020203" pitchFamily="34" charset="0"/>
              </a:rPr>
            </a:br>
            <a:endParaRPr lang="en-US" sz="1400" dirty="0">
              <a:latin typeface="Bahnschrift" panose="020B0502040204020203" pitchFamily="34" charset="0"/>
            </a:endParaRPr>
          </a:p>
          <a:p>
            <a:endParaRPr lang="en-IN" sz="1400" dirty="0">
              <a:latin typeface="Bahnschrift" panose="020B0502040204020203" pitchFamily="34" charset="0"/>
            </a:endParaRPr>
          </a:p>
        </p:txBody>
      </p:sp>
    </p:spTree>
    <p:extLst>
      <p:ext uri="{BB962C8B-B14F-4D97-AF65-F5344CB8AC3E}">
        <p14:creationId xmlns:p14="http://schemas.microsoft.com/office/powerpoint/2010/main" val="1892507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013BD6-B7D5-423D-A7A0-D157650055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3793" y="317837"/>
            <a:ext cx="1882487" cy="475328"/>
          </a:xfrm>
          <a:prstGeom prst="rect">
            <a:avLst/>
          </a:prstGeom>
        </p:spPr>
      </p:pic>
      <p:sp>
        <p:nvSpPr>
          <p:cNvPr id="2" name="Rectangle 1">
            <a:extLst>
              <a:ext uri="{FF2B5EF4-FFF2-40B4-BE49-F238E27FC236}">
                <a16:creationId xmlns:a16="http://schemas.microsoft.com/office/drawing/2014/main" id="{A7C76F7A-5147-4913-B170-E1F3FD23ED27}"/>
              </a:ext>
            </a:extLst>
          </p:cNvPr>
          <p:cNvSpPr/>
          <p:nvPr/>
        </p:nvSpPr>
        <p:spPr>
          <a:xfrm>
            <a:off x="363793" y="878447"/>
            <a:ext cx="8560288" cy="523220"/>
          </a:xfrm>
          <a:prstGeom prst="rect">
            <a:avLst/>
          </a:prstGeom>
          <a:noFill/>
        </p:spPr>
        <p:txBody>
          <a:bodyPr wrap="square" lIns="91440" tIns="45720" rIns="91440" bIns="45720">
            <a:spAutoFit/>
          </a:bodyPr>
          <a:lstStyle/>
          <a:p>
            <a:pPr algn="ctr"/>
            <a:r>
              <a:rPr lang="en-US" sz="2800" b="1" u="sng" dirty="0" smtClean="0">
                <a:ln w="0"/>
                <a:effectLst>
                  <a:outerShdw blurRad="38100" dist="25400" dir="5400000" algn="ctr" rotWithShape="0">
                    <a:srgbClr val="6E747A">
                      <a:alpha val="43000"/>
                    </a:srgbClr>
                  </a:outerShdw>
                </a:effectLst>
                <a:latin typeface="Bahnschrift" panose="020B0502040204020203" pitchFamily="34" charset="0"/>
              </a:rPr>
              <a:t>Fraud Detection Dashboard</a:t>
            </a:r>
            <a:endParaRPr lang="en-US" sz="2800" b="1" u="sng" dirty="0">
              <a:ln w="0"/>
              <a:effectLst>
                <a:outerShdw blurRad="38100" dist="25400" dir="5400000" algn="ctr" rotWithShape="0">
                  <a:srgbClr val="6E747A">
                    <a:alpha val="43000"/>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D5078EB7-0162-43EE-AAA5-A7E416EEC2E3}"/>
              </a:ext>
            </a:extLst>
          </p:cNvPr>
          <p:cNvSpPr txBox="1"/>
          <p:nvPr/>
        </p:nvSpPr>
        <p:spPr>
          <a:xfrm>
            <a:off x="3955934" y="3979904"/>
            <a:ext cx="1232132" cy="400110"/>
          </a:xfrm>
          <a:prstGeom prst="rect">
            <a:avLst/>
          </a:prstGeom>
          <a:noFill/>
        </p:spPr>
        <p:txBody>
          <a:bodyPr wrap="none" rtlCol="0">
            <a:spAutoFit/>
          </a:bodyPr>
          <a:lstStyle/>
          <a:p>
            <a:r>
              <a:rPr lang="en-US" sz="2000" b="1" dirty="0">
                <a:solidFill>
                  <a:schemeClr val="bg1"/>
                </a:solidFill>
              </a:rPr>
              <a:t>Workflow</a:t>
            </a:r>
          </a:p>
        </p:txBody>
      </p:sp>
      <p:pic>
        <p:nvPicPr>
          <p:cNvPr id="11" name="Graphic 10">
            <a:extLst>
              <a:ext uri="{FF2B5EF4-FFF2-40B4-BE49-F238E27FC236}">
                <a16:creationId xmlns:a16="http://schemas.microsoft.com/office/drawing/2014/main" id="{B84000D2-3094-4CCB-B5CF-6FC94B4C92A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 uri="{837473B0-CC2E-450A-ABE3-18F120FF3D39}">
                <a1611:picAttrSrcUrl xmlns:a1611="http://schemas.microsoft.com/office/drawing/2016/11/main" xmlns="" r:id="rId5"/>
              </a:ext>
            </a:extLst>
          </a:blip>
          <a:stretch>
            <a:fillRect/>
          </a:stretch>
        </p:blipFill>
        <p:spPr>
          <a:xfrm>
            <a:off x="475979" y="5371051"/>
            <a:ext cx="1658113" cy="1469669"/>
          </a:xfrm>
          <a:prstGeom prst="rect">
            <a:avLst/>
          </a:prstGeom>
        </p:spPr>
      </p:pic>
      <p:sp>
        <p:nvSpPr>
          <p:cNvPr id="6" name="TextBox 5"/>
          <p:cNvSpPr txBox="1"/>
          <p:nvPr/>
        </p:nvSpPr>
        <p:spPr>
          <a:xfrm>
            <a:off x="363793" y="5906711"/>
            <a:ext cx="8560288" cy="738664"/>
          </a:xfrm>
          <a:prstGeom prst="rect">
            <a:avLst/>
          </a:prstGeom>
          <a:noFill/>
        </p:spPr>
        <p:txBody>
          <a:bodyPr wrap="square" rtlCol="0">
            <a:spAutoFit/>
          </a:bodyPr>
          <a:lstStyle/>
          <a:p>
            <a:r>
              <a:rPr lang="en-US" sz="1400" b="1" dirty="0">
                <a:latin typeface="Bahnschrift" panose="020B0502040204020203" pitchFamily="34" charset="0"/>
              </a:rPr>
              <a:t>This slide represents a dashboard that assists Financial Institutions &amp; Banking Companies to detect and prevent Financial Frauds effectively. It includes various components such as Fraud transactions by Type, Fraud Amount, Total Transaction Amount, Steps, </a:t>
            </a:r>
            <a:r>
              <a:rPr lang="en-US" sz="1400" b="1" dirty="0" err="1">
                <a:latin typeface="Bahnschrift" panose="020B0502040204020203" pitchFamily="34" charset="0"/>
              </a:rPr>
              <a:t>etc</a:t>
            </a:r>
            <a:endParaRPr lang="en-IN" sz="1400" b="1" dirty="0">
              <a:latin typeface="Bahnschrift" panose="020B0502040204020203" pitchFamily="34" charset="0"/>
            </a:endParaRPr>
          </a:p>
        </p:txBody>
      </p:sp>
      <p:pic>
        <p:nvPicPr>
          <p:cNvPr id="7" name="Content Placeholder 6"/>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63793" y="1486949"/>
            <a:ext cx="8416313" cy="4351338"/>
          </a:xfrm>
        </p:spPr>
      </p:pic>
    </p:spTree>
    <p:extLst>
      <p:ext uri="{BB962C8B-B14F-4D97-AF65-F5344CB8AC3E}">
        <p14:creationId xmlns:p14="http://schemas.microsoft.com/office/powerpoint/2010/main" val="1310794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2547</Words>
  <Application>Microsoft Office PowerPoint</Application>
  <PresentationFormat>On-screen Show (4:3)</PresentationFormat>
  <Paragraphs>188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Bahnschrift</vt:lpstr>
      <vt:lpstr>Bahnschrift SemiLight</vt:lpstr>
      <vt:lpstr>Calibri</vt:lpstr>
      <vt:lpstr>Calibri Light</vt:lpstr>
      <vt:lpstr>Times New Roman</vt:lpstr>
      <vt:lpstr>Office Theme</vt:lpstr>
      <vt:lpstr>PowerPoint Presentation</vt:lpstr>
      <vt:lpstr>Project Name: Financial Fraud Detection Identifying and Preventing Financial Fraud Developed By: SAI ASHRITH H 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Ashrith</dc:creator>
  <cp:lastModifiedBy>Ashrith</cp:lastModifiedBy>
  <cp:revision>82</cp:revision>
  <dcterms:created xsi:type="dcterms:W3CDTF">2020-12-23T13:36:53Z</dcterms:created>
  <dcterms:modified xsi:type="dcterms:W3CDTF">2025-03-23T11:37:45Z</dcterms:modified>
</cp:coreProperties>
</file>