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4" r:id="rId29"/>
    <p:sldId id="283" r:id="rId30"/>
    <p:sldId id="285" r:id="rId31"/>
    <p:sldId id="286" r:id="rId32"/>
    <p:sldId id="288" r:id="rId33"/>
    <p:sldId id="287" r:id="rId34"/>
    <p:sldId id="289" r:id="rId35"/>
    <p:sldId id="290" r:id="rId36"/>
    <p:sldId id="293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lu\AppData\Local\Temp\c61530da-dbfe-4754-be3f-1f346bc1ce08_Valluru%20Sai%20Balaji%20AF0401675%20Expense%20details%20for%206%20months.zip.e08\Valluru%20Sai%20Balaji%20AF0401675%20Expense_details_for_June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lu\AppData\Local\Temp\c61530da-dbfe-4754-be3f-1f346bc1ce08_Valluru%20Sai%20Balaji%20AF0401675%20Expense%20details%20for%206%20months.zip.e08\Valluru%20Sai%20Balaji%20AF0401675%20Expense_details_for_June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lu\Downloads\Valluru%20Sai%20Balaji%20AF0401675%20Expense%20details%20for%206%20mont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[Valluru Sai Balaji AF0401675 Expense_details_for_June(1).xlsx]Ans1!PivotTable1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'Ans1'!$B$3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'Ans1'!$A$4:$A$11</c:f>
              <c:strCache>
                <c:ptCount val="7"/>
                <c:pt idx="0">
                  <c:v>Doctor and Medicine</c:v>
                </c:pt>
                <c:pt idx="1">
                  <c:v>Entertainment</c:v>
                </c:pt>
                <c:pt idx="2">
                  <c:v>Food</c:v>
                </c:pt>
                <c:pt idx="3">
                  <c:v>Grocery</c:v>
                </c:pt>
                <c:pt idx="4">
                  <c:v>Miscellaneous</c:v>
                </c:pt>
                <c:pt idx="5">
                  <c:v>Shopping</c:v>
                </c:pt>
                <c:pt idx="6">
                  <c:v>Ticket and Bills</c:v>
                </c:pt>
              </c:strCache>
            </c:strRef>
          </c:cat>
          <c:val>
            <c:numRef>
              <c:f>'Ans1'!$B$4:$B$11</c:f>
              <c:numCache>
                <c:formatCode>General</c:formatCode>
                <c:ptCount val="7"/>
                <c:pt idx="0">
                  <c:v>450</c:v>
                </c:pt>
                <c:pt idx="1">
                  <c:v>1000</c:v>
                </c:pt>
                <c:pt idx="2">
                  <c:v>850</c:v>
                </c:pt>
                <c:pt idx="3">
                  <c:v>4690</c:v>
                </c:pt>
                <c:pt idx="4">
                  <c:v>500</c:v>
                </c:pt>
                <c:pt idx="5">
                  <c:v>3500</c:v>
                </c:pt>
                <c:pt idx="6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A0-4A5A-B804-E082389F9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8042304"/>
        <c:axId val="1818043264"/>
      </c:lineChart>
      <c:catAx>
        <c:axId val="181804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043264"/>
        <c:crosses val="autoZero"/>
        <c:auto val="1"/>
        <c:lblAlgn val="ctr"/>
        <c:lblOffset val="100"/>
        <c:noMultiLvlLbl val="0"/>
      </c:catAx>
      <c:valAx>
        <c:axId val="181804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04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[Valluru Sai Balaji AF0401675 Expense_details_for_June(1).xlsx]Ans2!PivotTable2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'Ans2'!$B$3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'Ans2'!$A$4:$A$11</c:f>
              <c:multiLvlStrCache>
                <c:ptCount val="5"/>
                <c:lvl>
                  <c:pt idx="0">
                    <c:v>Movie</c:v>
                  </c:pt>
                  <c:pt idx="1">
                    <c:v>Electricity bill</c:v>
                  </c:pt>
                  <c:pt idx="2">
                    <c:v>Gas</c:v>
                  </c:pt>
                  <c:pt idx="3">
                    <c:v>House help</c:v>
                  </c:pt>
                  <c:pt idx="4">
                    <c:v>Railway monthly ticket</c:v>
                  </c:pt>
                </c:lvl>
                <c:lvl>
                  <c:pt idx="0">
                    <c:v>Entertainment</c:v>
                  </c:pt>
                  <c:pt idx="1">
                    <c:v>Ticket and Bills</c:v>
                  </c:pt>
                </c:lvl>
              </c:multiLvlStrCache>
            </c:multiLvlStrRef>
          </c:cat>
          <c:val>
            <c:numRef>
              <c:f>'Ans2'!$B$4:$B$11</c:f>
              <c:numCache>
                <c:formatCode>General</c:formatCode>
                <c:ptCount val="5"/>
                <c:pt idx="0">
                  <c:v>1000</c:v>
                </c:pt>
                <c:pt idx="1">
                  <c:v>370</c:v>
                </c:pt>
                <c:pt idx="2">
                  <c:v>850</c:v>
                </c:pt>
                <c:pt idx="3">
                  <c:v>1000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5-410C-B65F-8825F8A96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3795520"/>
        <c:axId val="1463796000"/>
      </c:barChart>
      <c:catAx>
        <c:axId val="146379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796000"/>
        <c:crosses val="autoZero"/>
        <c:auto val="1"/>
        <c:lblAlgn val="ctr"/>
        <c:lblOffset val="100"/>
        <c:noMultiLvlLbl val="0"/>
      </c:catAx>
      <c:valAx>
        <c:axId val="146379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79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[Valluru Sai Balaji AF0401675 Expense details for 6 months.xlsx]Sheet1!PivotTable1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Month-</a:t>
            </a:r>
            <a:r>
              <a:rPr lang="en-US" baseline="0"/>
              <a:t>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Sheet1!$A$4:$A$10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13900</c:v>
                </c:pt>
                <c:pt idx="1">
                  <c:v>15620</c:v>
                </c:pt>
                <c:pt idx="2">
                  <c:v>13140</c:v>
                </c:pt>
                <c:pt idx="3">
                  <c:v>14800</c:v>
                </c:pt>
                <c:pt idx="4">
                  <c:v>13370</c:v>
                </c:pt>
                <c:pt idx="5">
                  <c:v>13560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E-49E9-A98F-A29B3C865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019984"/>
        <c:axId val="656020464"/>
      </c:barChart>
      <c:catAx>
        <c:axId val="65601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20464"/>
        <c:crosses val="autoZero"/>
        <c:auto val="1"/>
        <c:lblAlgn val="ctr"/>
        <c:lblOffset val="100"/>
        <c:noMultiLvlLbl val="0"/>
      </c:catAx>
      <c:valAx>
        <c:axId val="65602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1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4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73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6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D381-FDC8-44CF-A662-A502908C8F8D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CD6A1E-262B-49DD-97E3-0301541C6ED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278D-6805-ED2C-EAAF-ECB95A645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Expense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7E1D7-A0E6-19BB-95A3-6C066AA7C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82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82A595-97D3-DC8B-05AF-CBCCF0C46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991707"/>
              </p:ext>
            </p:extLst>
          </p:nvPr>
        </p:nvGraphicFramePr>
        <p:xfrm>
          <a:off x="1307690" y="835742"/>
          <a:ext cx="991091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410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A3225A-92FC-B302-87AD-CD82145756CF}"/>
              </a:ext>
            </a:extLst>
          </p:cNvPr>
          <p:cNvSpPr txBox="1"/>
          <p:nvPr/>
        </p:nvSpPr>
        <p:spPr>
          <a:xfrm>
            <a:off x="1347019" y="3113209"/>
            <a:ext cx="9468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many times money has been spent against different items of each category (Pivot Table)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16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B6621E-6F7E-3636-1A0A-71900BD0D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7088"/>
              </p:ext>
            </p:extLst>
          </p:nvPr>
        </p:nvGraphicFramePr>
        <p:xfrm>
          <a:off x="2015613" y="1278194"/>
          <a:ext cx="7846142" cy="419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3071">
                  <a:extLst>
                    <a:ext uri="{9D8B030D-6E8A-4147-A177-3AD203B41FA5}">
                      <a16:colId xmlns:a16="http://schemas.microsoft.com/office/drawing/2014/main" val="2130212583"/>
                    </a:ext>
                  </a:extLst>
                </a:gridCol>
                <a:gridCol w="3923071">
                  <a:extLst>
                    <a:ext uri="{9D8B030D-6E8A-4147-A177-3AD203B41FA5}">
                      <a16:colId xmlns:a16="http://schemas.microsoft.com/office/drawing/2014/main" val="3949375868"/>
                    </a:ext>
                  </a:extLst>
                </a:gridCol>
              </a:tblGrid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DDEBF7"/>
                          </a:highlight>
                        </a:rPr>
                        <a:t>Count of Expense (INR)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2104808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Doctor and Medicine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3378881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Entertainment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8566594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Food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913215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Grocery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8173479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Miscellaneous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9171991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Shopping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1291815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Ticket and Bills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3478042"/>
                  </a:ext>
                </a:extLst>
              </a:tr>
              <a:tr h="4664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33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106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6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9C9574-0D40-0ACA-9424-A89729FD5CD6}"/>
              </a:ext>
            </a:extLst>
          </p:cNvPr>
          <p:cNvSpPr txBox="1"/>
          <p:nvPr/>
        </p:nvSpPr>
        <p:spPr>
          <a:xfrm>
            <a:off x="1022555" y="2974709"/>
            <a:ext cx="10087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WHAT AMOUNT IS SPENT ON EACH ITEM OF THE CATEGORIES WITH HIGHEST AND 2ND HIGHEST EXPENSE AMOUNT(PIVOT TABLE)</a:t>
            </a:r>
          </a:p>
        </p:txBody>
      </p:sp>
    </p:spTree>
    <p:extLst>
      <p:ext uri="{BB962C8B-B14F-4D97-AF65-F5344CB8AC3E}">
        <p14:creationId xmlns:p14="http://schemas.microsoft.com/office/powerpoint/2010/main" val="181410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A333EF-B02A-4575-0654-2C33CC6B9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01669"/>
              </p:ext>
            </p:extLst>
          </p:nvPr>
        </p:nvGraphicFramePr>
        <p:xfrm>
          <a:off x="1406013" y="1366683"/>
          <a:ext cx="8957187" cy="4473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1896">
                  <a:extLst>
                    <a:ext uri="{9D8B030D-6E8A-4147-A177-3AD203B41FA5}">
                      <a16:colId xmlns:a16="http://schemas.microsoft.com/office/drawing/2014/main" val="403712296"/>
                    </a:ext>
                  </a:extLst>
                </a:gridCol>
                <a:gridCol w="4015291">
                  <a:extLst>
                    <a:ext uri="{9D8B030D-6E8A-4147-A177-3AD203B41FA5}">
                      <a16:colId xmlns:a16="http://schemas.microsoft.com/office/drawing/2014/main" val="2077398375"/>
                    </a:ext>
                  </a:extLst>
                </a:gridCol>
              </a:tblGrid>
              <a:tr h="8865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0227346"/>
                  </a:ext>
                </a:extLst>
              </a:tr>
              <a:tr h="4500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Grocery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2740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0145551"/>
                  </a:ext>
                </a:extLst>
              </a:tr>
              <a:tr h="4500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Vegetables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1690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2101224"/>
                  </a:ext>
                </a:extLst>
              </a:tr>
              <a:tr h="8865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Foodgrains and cereals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7658785"/>
                  </a:ext>
                </a:extLst>
              </a:tr>
              <a:tr h="4500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Shopping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162111"/>
                  </a:ext>
                </a:extLst>
              </a:tr>
              <a:tr h="4500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Tshirt and Jeans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2500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5349751"/>
                  </a:ext>
                </a:extLst>
              </a:tr>
              <a:tr h="4500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Shoes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392425"/>
                  </a:ext>
                </a:extLst>
              </a:tr>
              <a:tr h="4500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6240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189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5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79091-B36F-DB27-CF77-942FEFC5A91C}"/>
              </a:ext>
            </a:extLst>
          </p:cNvPr>
          <p:cNvSpPr txBox="1"/>
          <p:nvPr/>
        </p:nvSpPr>
        <p:spPr>
          <a:xfrm>
            <a:off x="1681316" y="3113209"/>
            <a:ext cx="9429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VISUALLY REPRESENT THE DATA WITH DATA BARS (CONDITIONAL FORMATTING)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02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0D65F9-2FDD-249F-D96B-CB493E42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599768"/>
            <a:ext cx="9812594" cy="53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3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E790-6909-0DD3-A38F-C680EC7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Details for last 6 months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D0A8D-C9CB-E089-54AA-EBAC3A4E0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0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1AF414-6853-073B-A7A5-4BF6A53E0C3E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Month-wise trend of expenses (Pivot table and chart)</a:t>
            </a:r>
          </a:p>
        </p:txBody>
      </p:sp>
    </p:spTree>
    <p:extLst>
      <p:ext uri="{BB962C8B-B14F-4D97-AF65-F5344CB8AC3E}">
        <p14:creationId xmlns:p14="http://schemas.microsoft.com/office/powerpoint/2010/main" val="346808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F338E1-0174-5B2E-9C8D-B846A36BE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99532"/>
              </p:ext>
            </p:extLst>
          </p:nvPr>
        </p:nvGraphicFramePr>
        <p:xfrm>
          <a:off x="1514168" y="983226"/>
          <a:ext cx="8937522" cy="467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3439">
                  <a:extLst>
                    <a:ext uri="{9D8B030D-6E8A-4147-A177-3AD203B41FA5}">
                      <a16:colId xmlns:a16="http://schemas.microsoft.com/office/drawing/2014/main" val="1295671573"/>
                    </a:ext>
                  </a:extLst>
                </a:gridCol>
                <a:gridCol w="5404083">
                  <a:extLst>
                    <a:ext uri="{9D8B030D-6E8A-4147-A177-3AD203B41FA5}">
                      <a16:colId xmlns:a16="http://schemas.microsoft.com/office/drawing/2014/main" val="3298856814"/>
                    </a:ext>
                  </a:extLst>
                </a:gridCol>
              </a:tblGrid>
              <a:tr h="1158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2193204"/>
                  </a:ext>
                </a:extLst>
              </a:tr>
              <a:tr h="3923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January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13900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197910"/>
                  </a:ext>
                </a:extLst>
              </a:tr>
              <a:tr h="7751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February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15620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522977"/>
                  </a:ext>
                </a:extLst>
              </a:tr>
              <a:tr h="3923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March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13140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3198803"/>
                  </a:ext>
                </a:extLst>
              </a:tr>
              <a:tr h="3923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April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14800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6729938"/>
                  </a:ext>
                </a:extLst>
              </a:tr>
              <a:tr h="3923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May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13370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5030883"/>
                  </a:ext>
                </a:extLst>
              </a:tr>
              <a:tr h="3923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June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13560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472942"/>
                  </a:ext>
                </a:extLst>
              </a:tr>
              <a:tr h="7751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84390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005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9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C89C2-F949-53D6-0EAE-073C0345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Details for the month of June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8C6C5-2D0A-C20E-3BBF-4D6DC52F0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98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6AB7CCF-25C6-2B33-9A9C-25FA71DFA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685198"/>
              </p:ext>
            </p:extLst>
          </p:nvPr>
        </p:nvGraphicFramePr>
        <p:xfrm>
          <a:off x="973394" y="1140542"/>
          <a:ext cx="9920748" cy="471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422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433E2-A65E-797F-4E02-0A658E350A95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Find out the month Nitin spent the most</a:t>
            </a:r>
          </a:p>
        </p:txBody>
      </p:sp>
    </p:spTree>
    <p:extLst>
      <p:ext uri="{BB962C8B-B14F-4D97-AF65-F5344CB8AC3E}">
        <p14:creationId xmlns:p14="http://schemas.microsoft.com/office/powerpoint/2010/main" val="293978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3AB43F-CC5B-DC2F-D0E0-9B9714E5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96447"/>
              </p:ext>
            </p:extLst>
          </p:nvPr>
        </p:nvGraphicFramePr>
        <p:xfrm>
          <a:off x="3362632" y="1986117"/>
          <a:ext cx="6617110" cy="2989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067">
                  <a:extLst>
                    <a:ext uri="{9D8B030D-6E8A-4147-A177-3AD203B41FA5}">
                      <a16:colId xmlns:a16="http://schemas.microsoft.com/office/drawing/2014/main" val="3864747635"/>
                    </a:ext>
                  </a:extLst>
                </a:gridCol>
                <a:gridCol w="4001043">
                  <a:extLst>
                    <a:ext uri="{9D8B030D-6E8A-4147-A177-3AD203B41FA5}">
                      <a16:colId xmlns:a16="http://schemas.microsoft.com/office/drawing/2014/main" val="366440573"/>
                    </a:ext>
                  </a:extLst>
                </a:gridCol>
              </a:tblGrid>
              <a:tr h="996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080036"/>
                  </a:ext>
                </a:extLst>
              </a:tr>
              <a:tr h="996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February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15620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7093214"/>
                  </a:ext>
                </a:extLst>
              </a:tr>
              <a:tr h="9963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15620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913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50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F10FCA-EF44-0C2C-2746-5C031BD05394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Category wise expenses (Pivot table)</a:t>
            </a:r>
          </a:p>
        </p:txBody>
      </p:sp>
    </p:spTree>
    <p:extLst>
      <p:ext uri="{BB962C8B-B14F-4D97-AF65-F5344CB8AC3E}">
        <p14:creationId xmlns:p14="http://schemas.microsoft.com/office/powerpoint/2010/main" val="31699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CB5277-3857-4A2F-3587-43E4C831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13990"/>
              </p:ext>
            </p:extLst>
          </p:nvPr>
        </p:nvGraphicFramePr>
        <p:xfrm>
          <a:off x="1740310" y="1327355"/>
          <a:ext cx="8711380" cy="4253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8974">
                  <a:extLst>
                    <a:ext uri="{9D8B030D-6E8A-4147-A177-3AD203B41FA5}">
                      <a16:colId xmlns:a16="http://schemas.microsoft.com/office/drawing/2014/main" val="776140475"/>
                    </a:ext>
                  </a:extLst>
                </a:gridCol>
                <a:gridCol w="5402406">
                  <a:extLst>
                    <a:ext uri="{9D8B030D-6E8A-4147-A177-3AD203B41FA5}">
                      <a16:colId xmlns:a16="http://schemas.microsoft.com/office/drawing/2014/main" val="2572161320"/>
                    </a:ext>
                  </a:extLst>
                </a:gridCol>
              </a:tblGrid>
              <a:tr h="528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167206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Grocery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30990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324454"/>
                  </a:ext>
                </a:extLst>
              </a:tr>
              <a:tr h="528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Ticket and Bills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16040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6577856"/>
                  </a:ext>
                </a:extLst>
              </a:tr>
              <a:tr h="528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Entertainment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0498205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Shopping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8700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4248830"/>
                  </a:ext>
                </a:extLst>
              </a:tr>
              <a:tr h="528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Miscellaneous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7720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0168922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Food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0012326"/>
                  </a:ext>
                </a:extLst>
              </a:tr>
              <a:tr h="52804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Doctor and Medicine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2211156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84390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45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577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5A69DE-0F96-8FC8-4374-E90C2CD7E82E}"/>
              </a:ext>
            </a:extLst>
          </p:cNvPr>
          <p:cNvSpPr txBox="1"/>
          <p:nvPr/>
        </p:nvSpPr>
        <p:spPr>
          <a:xfrm>
            <a:off x="1740309" y="2974709"/>
            <a:ext cx="9045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Visually represent it with data bars to display categories with the highest and lowest expense amount</a:t>
            </a:r>
          </a:p>
        </p:txBody>
      </p:sp>
    </p:spTree>
    <p:extLst>
      <p:ext uri="{BB962C8B-B14F-4D97-AF65-F5344CB8AC3E}">
        <p14:creationId xmlns:p14="http://schemas.microsoft.com/office/powerpoint/2010/main" val="341502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CCCA04-72CE-5D07-4CEF-6C25963C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356071"/>
            <a:ext cx="7826478" cy="40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225D5-AD98-E979-4E42-4CC8ABFC88F4}"/>
              </a:ext>
            </a:extLst>
          </p:cNvPr>
          <p:cNvSpPr txBox="1"/>
          <p:nvPr/>
        </p:nvSpPr>
        <p:spPr>
          <a:xfrm>
            <a:off x="3050458" y="2836210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Month-wise expense</a:t>
            </a:r>
            <a:r>
              <a:rPr lang="en-US" sz="18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of each </a:t>
            </a: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category (Pivot table)</a:t>
            </a:r>
          </a:p>
        </p:txBody>
      </p:sp>
    </p:spTree>
    <p:extLst>
      <p:ext uri="{BB962C8B-B14F-4D97-AF65-F5344CB8AC3E}">
        <p14:creationId xmlns:p14="http://schemas.microsoft.com/office/powerpoint/2010/main" val="2856568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3FFC88-6184-E2B8-D376-10293BDFE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5916"/>
              </p:ext>
            </p:extLst>
          </p:nvPr>
        </p:nvGraphicFramePr>
        <p:xfrm>
          <a:off x="1533832" y="973394"/>
          <a:ext cx="9507795" cy="4758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948">
                  <a:extLst>
                    <a:ext uri="{9D8B030D-6E8A-4147-A177-3AD203B41FA5}">
                      <a16:colId xmlns:a16="http://schemas.microsoft.com/office/drawing/2014/main" val="2522071155"/>
                    </a:ext>
                  </a:extLst>
                </a:gridCol>
                <a:gridCol w="1851277">
                  <a:extLst>
                    <a:ext uri="{9D8B030D-6E8A-4147-A177-3AD203B41FA5}">
                      <a16:colId xmlns:a16="http://schemas.microsoft.com/office/drawing/2014/main" val="3618322699"/>
                    </a:ext>
                  </a:extLst>
                </a:gridCol>
                <a:gridCol w="1005632">
                  <a:extLst>
                    <a:ext uri="{9D8B030D-6E8A-4147-A177-3AD203B41FA5}">
                      <a16:colId xmlns:a16="http://schemas.microsoft.com/office/drawing/2014/main" val="1271927712"/>
                    </a:ext>
                  </a:extLst>
                </a:gridCol>
                <a:gridCol w="777080">
                  <a:extLst>
                    <a:ext uri="{9D8B030D-6E8A-4147-A177-3AD203B41FA5}">
                      <a16:colId xmlns:a16="http://schemas.microsoft.com/office/drawing/2014/main" val="1836717315"/>
                    </a:ext>
                  </a:extLst>
                </a:gridCol>
                <a:gridCol w="731369">
                  <a:extLst>
                    <a:ext uri="{9D8B030D-6E8A-4147-A177-3AD203B41FA5}">
                      <a16:colId xmlns:a16="http://schemas.microsoft.com/office/drawing/2014/main" val="822171699"/>
                    </a:ext>
                  </a:extLst>
                </a:gridCol>
                <a:gridCol w="731369">
                  <a:extLst>
                    <a:ext uri="{9D8B030D-6E8A-4147-A177-3AD203B41FA5}">
                      <a16:colId xmlns:a16="http://schemas.microsoft.com/office/drawing/2014/main" val="1527295905"/>
                    </a:ext>
                  </a:extLst>
                </a:gridCol>
                <a:gridCol w="731369">
                  <a:extLst>
                    <a:ext uri="{9D8B030D-6E8A-4147-A177-3AD203B41FA5}">
                      <a16:colId xmlns:a16="http://schemas.microsoft.com/office/drawing/2014/main" val="2731716269"/>
                    </a:ext>
                  </a:extLst>
                </a:gridCol>
                <a:gridCol w="1302751">
                  <a:extLst>
                    <a:ext uri="{9D8B030D-6E8A-4147-A177-3AD203B41FA5}">
                      <a16:colId xmlns:a16="http://schemas.microsoft.com/office/drawing/2014/main" val="2963103676"/>
                    </a:ext>
                  </a:extLst>
                </a:gridCol>
              </a:tblGrid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Sum of Expense (INR)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Column Labels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0090121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Row Labels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January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February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March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April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May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June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  <a:highlight>
                            <a:srgbClr val="C65911"/>
                          </a:highlight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C6591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3595527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Doctor and Medicine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1750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919206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Entertainment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1250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12000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449486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Food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1900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800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1390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850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4940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4241196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Grocery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4300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6090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5460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5950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4690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30990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3572485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Miscellaneous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850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850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1300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7720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1247079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Shopping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1700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3500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8700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043813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Ticket and Bills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2650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2650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2750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2750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2670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2570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16040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6241840"/>
                  </a:ext>
                </a:extLst>
              </a:tr>
              <a:tr h="475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13900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15620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13140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14800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13370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13560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84390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26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0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6CE23-83A9-A3F8-F8F8-850F63CB01AD}"/>
              </a:ext>
            </a:extLst>
          </p:cNvPr>
          <p:cNvSpPr txBox="1"/>
          <p:nvPr/>
        </p:nvSpPr>
        <p:spPr>
          <a:xfrm>
            <a:off x="3050458" y="3113209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Find out 2</a:t>
            </a:r>
            <a:r>
              <a:rPr lang="en-US" sz="18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categories with higher expenses for each of the 6 months</a:t>
            </a:r>
            <a:endParaRPr lang="en-US" sz="18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0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9B5E3-ACFF-2FD6-4880-508BBF55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95717"/>
            <a:ext cx="10353761" cy="1326321"/>
          </a:xfrm>
        </p:spPr>
        <p:txBody>
          <a:bodyPr>
            <a:normAutofit/>
          </a:bodyPr>
          <a:lstStyle/>
          <a:p>
            <a:r>
              <a:rPr lang="en-US" sz="2800" dirty="0"/>
              <a:t>How much is spent for each category (Pivot Table)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5026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800D7-E78F-8F22-D6DD-9A9250CC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681317"/>
            <a:ext cx="10576839" cy="36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FF60-78FF-8CD7-0EA1-F0897CE3A59F}"/>
              </a:ext>
            </a:extLst>
          </p:cNvPr>
          <p:cNvSpPr txBox="1"/>
          <p:nvPr/>
        </p:nvSpPr>
        <p:spPr>
          <a:xfrm>
            <a:off x="1268361" y="2697710"/>
            <a:ext cx="1001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How much is spent in each month against different items of Entertainment, Food and Shopping categories (Pivot table)</a:t>
            </a:r>
          </a:p>
        </p:txBody>
      </p:sp>
    </p:spTree>
    <p:extLst>
      <p:ext uri="{BB962C8B-B14F-4D97-AF65-F5344CB8AC3E}">
        <p14:creationId xmlns:p14="http://schemas.microsoft.com/office/powerpoint/2010/main" val="818833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7A0EB-8C81-B3A5-A69F-A103C4DDC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75872"/>
              </p:ext>
            </p:extLst>
          </p:nvPr>
        </p:nvGraphicFramePr>
        <p:xfrm>
          <a:off x="2753031" y="1779639"/>
          <a:ext cx="7177550" cy="3578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399">
                  <a:extLst>
                    <a:ext uri="{9D8B030D-6E8A-4147-A177-3AD203B41FA5}">
                      <a16:colId xmlns:a16="http://schemas.microsoft.com/office/drawing/2014/main" val="1864961488"/>
                    </a:ext>
                  </a:extLst>
                </a:gridCol>
                <a:gridCol w="1668299">
                  <a:extLst>
                    <a:ext uri="{9D8B030D-6E8A-4147-A177-3AD203B41FA5}">
                      <a16:colId xmlns:a16="http://schemas.microsoft.com/office/drawing/2014/main" val="197446540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1733842613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1850490616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1833703003"/>
                    </a:ext>
                  </a:extLst>
                </a:gridCol>
              </a:tblGrid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Column Labels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7181714"/>
                  </a:ext>
                </a:extLst>
              </a:tr>
              <a:tr h="6795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Entertainment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Food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Shopping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645961"/>
                  </a:ext>
                </a:extLst>
              </a:tr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January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250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1900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2000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4150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437374"/>
                  </a:ext>
                </a:extLst>
              </a:tr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February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7500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7500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3683141"/>
                  </a:ext>
                </a:extLst>
              </a:tr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March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800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1700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3000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997452"/>
                  </a:ext>
                </a:extLst>
              </a:tr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April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1250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1390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2640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3636886"/>
                  </a:ext>
                </a:extLst>
              </a:tr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May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3000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212601"/>
                  </a:ext>
                </a:extLst>
              </a:tr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June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1000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850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3500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</a:rPr>
                        <a:t>5350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349271"/>
                  </a:ext>
                </a:extLst>
              </a:tr>
              <a:tr h="3624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12000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4940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effectLst/>
                          <a:highlight>
                            <a:srgbClr val="DDEBF7"/>
                          </a:highlight>
                        </a:rPr>
                        <a:t>8700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25640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667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56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C2330-8B9A-45E6-9CA7-2AC7D1B09636}"/>
              </a:ext>
            </a:extLst>
          </p:cNvPr>
          <p:cNvSpPr txBox="1"/>
          <p:nvPr/>
        </p:nvSpPr>
        <p:spPr>
          <a:xfrm>
            <a:off x="1101213" y="3113209"/>
            <a:ext cx="955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Find out which months have the highest amount spent for movies and dining out</a:t>
            </a:r>
          </a:p>
        </p:txBody>
      </p:sp>
    </p:spTree>
    <p:extLst>
      <p:ext uri="{BB962C8B-B14F-4D97-AF65-F5344CB8AC3E}">
        <p14:creationId xmlns:p14="http://schemas.microsoft.com/office/powerpoint/2010/main" val="101633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10F356-FA3F-E9BE-6760-6ED45452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22708"/>
              </p:ext>
            </p:extLst>
          </p:nvPr>
        </p:nvGraphicFramePr>
        <p:xfrm>
          <a:off x="2733367" y="2045109"/>
          <a:ext cx="6371304" cy="2802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026">
                  <a:extLst>
                    <a:ext uri="{9D8B030D-6E8A-4147-A177-3AD203B41FA5}">
                      <a16:colId xmlns:a16="http://schemas.microsoft.com/office/drawing/2014/main" val="964824361"/>
                    </a:ext>
                  </a:extLst>
                </a:gridCol>
                <a:gridCol w="1459732">
                  <a:extLst>
                    <a:ext uri="{9D8B030D-6E8A-4147-A177-3AD203B41FA5}">
                      <a16:colId xmlns:a16="http://schemas.microsoft.com/office/drawing/2014/main" val="165663421"/>
                    </a:ext>
                  </a:extLst>
                </a:gridCol>
                <a:gridCol w="601066">
                  <a:extLst>
                    <a:ext uri="{9D8B030D-6E8A-4147-A177-3AD203B41FA5}">
                      <a16:colId xmlns:a16="http://schemas.microsoft.com/office/drawing/2014/main" val="331407256"/>
                    </a:ext>
                  </a:extLst>
                </a:gridCol>
                <a:gridCol w="480854">
                  <a:extLst>
                    <a:ext uri="{9D8B030D-6E8A-4147-A177-3AD203B41FA5}">
                      <a16:colId xmlns:a16="http://schemas.microsoft.com/office/drawing/2014/main" val="3792351311"/>
                    </a:ext>
                  </a:extLst>
                </a:gridCol>
                <a:gridCol w="549546">
                  <a:extLst>
                    <a:ext uri="{9D8B030D-6E8A-4147-A177-3AD203B41FA5}">
                      <a16:colId xmlns:a16="http://schemas.microsoft.com/office/drawing/2014/main" val="3105577920"/>
                    </a:ext>
                  </a:extLst>
                </a:gridCol>
                <a:gridCol w="480854">
                  <a:extLst>
                    <a:ext uri="{9D8B030D-6E8A-4147-A177-3AD203B41FA5}">
                      <a16:colId xmlns:a16="http://schemas.microsoft.com/office/drawing/2014/main" val="2113333201"/>
                    </a:ext>
                  </a:extLst>
                </a:gridCol>
                <a:gridCol w="1013226">
                  <a:extLst>
                    <a:ext uri="{9D8B030D-6E8A-4147-A177-3AD203B41FA5}">
                      <a16:colId xmlns:a16="http://schemas.microsoft.com/office/drawing/2014/main" val="990964662"/>
                    </a:ext>
                  </a:extLst>
                </a:gridCol>
              </a:tblGrid>
              <a:tr h="560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Column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5032661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January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March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April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May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June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343363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Dining out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1000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800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850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2650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832419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Movie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250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500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250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500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1000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2500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0793576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1250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1300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1100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500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  <a:highlight>
                            <a:srgbClr val="DDEBF7"/>
                          </a:highlight>
                        </a:rPr>
                        <a:t>1000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  <a:highlight>
                            <a:srgbClr val="DDEBF7"/>
                          </a:highlight>
                        </a:rPr>
                        <a:t>5150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58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379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1ACF5-ED97-A9D0-C796-5CC3521AFEF4}"/>
              </a:ext>
            </a:extLst>
          </p:cNvPr>
          <p:cNvSpPr txBox="1"/>
          <p:nvPr/>
        </p:nvSpPr>
        <p:spPr>
          <a:xfrm>
            <a:off x="1465006" y="2974709"/>
            <a:ext cx="928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Decide on the essential and less essential items and </a:t>
            </a:r>
            <a:r>
              <a:rPr lang="en-US" sz="180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analyse</a:t>
            </a: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expenses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Recommend how can Nitin increase his savings</a:t>
            </a:r>
          </a:p>
        </p:txBody>
      </p:sp>
    </p:spTree>
    <p:extLst>
      <p:ext uri="{BB962C8B-B14F-4D97-AF65-F5344CB8AC3E}">
        <p14:creationId xmlns:p14="http://schemas.microsoft.com/office/powerpoint/2010/main" val="1361154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" y="40815"/>
            <a:ext cx="9065448" cy="59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70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415BDF-78C6-2633-4DB3-B7F43AB6E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47996"/>
              </p:ext>
            </p:extLst>
          </p:nvPr>
        </p:nvGraphicFramePr>
        <p:xfrm>
          <a:off x="1317523" y="1160205"/>
          <a:ext cx="9586451" cy="4306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6451">
                  <a:extLst>
                    <a:ext uri="{9D8B030D-6E8A-4147-A177-3AD203B41FA5}">
                      <a16:colId xmlns:a16="http://schemas.microsoft.com/office/drawing/2014/main" val="850156464"/>
                    </a:ext>
                  </a:extLst>
                </a:gridCol>
              </a:tblGrid>
              <a:tr h="4785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Action Plan: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991206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022485692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>
                          <a:effectLst/>
                        </a:rPr>
                        <a:t>1. Set a Budget: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4227071733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Establish monthly budgets for categories like food, entertainment, and miscellaneous expenses. Track expenses regularly to ensure adherence.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51207038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4141732612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>
                          <a:effectLst/>
                        </a:rPr>
                        <a:t>2. Monitor and Adjust: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1680389923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Regularly review spending patterns and adjust the budget as needed. Use budgeting tools or apps to track and manage expenses effectively.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19081419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25993012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>
                          <a:effectLst/>
                        </a:rPr>
                        <a:t>3. Increase Income: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4286949500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Explore opportunities for additional income, such as freelance work or part-time jobs, to boost savings.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15845916"/>
                  </a:ext>
                </a:extLst>
              </a:tr>
              <a:tr h="38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By focusing on reducing less essential expenses and optimizing essential spending, Nitin can effectively increase his savings over time.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58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587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65D60-0E18-CDE9-149B-43AB6E262AB7}"/>
              </a:ext>
            </a:extLst>
          </p:cNvPr>
          <p:cNvSpPr txBox="1"/>
          <p:nvPr/>
        </p:nvSpPr>
        <p:spPr>
          <a:xfrm>
            <a:off x="3411794" y="2241755"/>
            <a:ext cx="57395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Done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Sai Balaji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Valluru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ADDE RAHUL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KANUKUTLA ALEKHYA</a:t>
            </a:r>
            <a:endParaRPr lang="en-IN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THIMMAPURAM SURENDAR GOUD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202124"/>
                </a:solidFill>
                <a:latin typeface="Roboto" panose="02000000000000000000" pitchFamily="2" charset="0"/>
              </a:rPr>
              <a:t>Karthik</a:t>
            </a:r>
          </a:p>
          <a:p>
            <a:endParaRPr lang="en-IN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04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28283-7945-B72B-1FF8-08EACC7C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03" y="566888"/>
            <a:ext cx="7846141" cy="50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62E6-9A42-1FD8-3D6C-B7111338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86" y="2904382"/>
            <a:ext cx="9603275" cy="1049235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VISUALLY REPRESENT THE AMOUNT SPENT AGAINST EACH CATEGORY IS WHAT PERCENTAGE OF THE TOTAL EXPENSE AMOUNT(PIVOT CHART)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39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E96684-4134-6966-635E-3748FA2E0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23969"/>
              </p:ext>
            </p:extLst>
          </p:nvPr>
        </p:nvGraphicFramePr>
        <p:xfrm>
          <a:off x="1327355" y="894735"/>
          <a:ext cx="9714271" cy="4788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00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2459E-4B62-0FC2-2628-BE58CDF32A6E}"/>
              </a:ext>
            </a:extLst>
          </p:cNvPr>
          <p:cNvSpPr txBox="1"/>
          <p:nvPr/>
        </p:nvSpPr>
        <p:spPr>
          <a:xfrm>
            <a:off x="1553497" y="3113209"/>
            <a:ext cx="9330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How much is spent on different items of each category (Pivot Table)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8F895-261F-AAD9-E405-003B52F6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3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0F2647-95C0-D9A7-A4E5-C1AD0E338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30993"/>
              </p:ext>
            </p:extLst>
          </p:nvPr>
        </p:nvGraphicFramePr>
        <p:xfrm>
          <a:off x="1720645" y="1042218"/>
          <a:ext cx="9055509" cy="4807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614">
                  <a:extLst>
                    <a:ext uri="{9D8B030D-6E8A-4147-A177-3AD203B41FA5}">
                      <a16:colId xmlns:a16="http://schemas.microsoft.com/office/drawing/2014/main" val="1708751521"/>
                    </a:ext>
                  </a:extLst>
                </a:gridCol>
                <a:gridCol w="4340895">
                  <a:extLst>
                    <a:ext uri="{9D8B030D-6E8A-4147-A177-3AD203B41FA5}">
                      <a16:colId xmlns:a16="http://schemas.microsoft.com/office/drawing/2014/main" val="2531900881"/>
                    </a:ext>
                  </a:extLst>
                </a:gridCol>
              </a:tblGrid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0250223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Entertainment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184598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Movie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184300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Ticket and Bills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2570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4336690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Electricity bill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370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6836988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Gas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4226414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House help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694550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Railway monthly ticket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2814508"/>
                  </a:ext>
                </a:extLst>
              </a:tr>
              <a:tr h="5342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3570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480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2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60F40-C601-1347-2FFA-277C22F8AC8F}"/>
              </a:ext>
            </a:extLst>
          </p:cNvPr>
          <p:cNvSpPr txBox="1"/>
          <p:nvPr/>
        </p:nvSpPr>
        <p:spPr>
          <a:xfrm>
            <a:off x="1474839" y="3113209"/>
            <a:ext cx="9537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Visually represent the amount spent on different items of Entertainment and Tickets and bills category (Pivot Chart)</a:t>
            </a:r>
          </a:p>
        </p:txBody>
      </p:sp>
    </p:spTree>
    <p:extLst>
      <p:ext uri="{BB962C8B-B14F-4D97-AF65-F5344CB8AC3E}">
        <p14:creationId xmlns:p14="http://schemas.microsoft.com/office/powerpoint/2010/main" val="7947931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682</Words>
  <Application>Microsoft Office PowerPoint</Application>
  <PresentationFormat>Widescreen</PresentationFormat>
  <Paragraphs>266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Gill Sans MT</vt:lpstr>
      <vt:lpstr>Roboto</vt:lpstr>
      <vt:lpstr>Verdana</vt:lpstr>
      <vt:lpstr>Gallery</vt:lpstr>
      <vt:lpstr>Expense report</vt:lpstr>
      <vt:lpstr>Expense Details for the month of June</vt:lpstr>
      <vt:lpstr>How much is spent for each category (Pivot Table)</vt:lpstr>
      <vt:lpstr>PowerPoint Presentation</vt:lpstr>
      <vt:lpstr>VISUALLY REPRESENT THE AMOUNT SPENT AGAINST EACH CATEGORY IS WHAT PERCENTAGE OF THE TOTAL EXPENSE AMOUNT(PIVOT CHART)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Expense Details for last 6 months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report</dc:title>
  <dc:creator>SAI BALAJI VALLURU</dc:creator>
  <cp:lastModifiedBy>Rahul Adde</cp:lastModifiedBy>
  <cp:revision>3</cp:revision>
  <dcterms:created xsi:type="dcterms:W3CDTF">2024-07-31T13:34:31Z</dcterms:created>
  <dcterms:modified xsi:type="dcterms:W3CDTF">2024-07-31T17:46:35Z</dcterms:modified>
</cp:coreProperties>
</file>