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8" r:id="rId3"/>
    <p:sldId id="267" r:id="rId4"/>
    <p:sldId id="268" r:id="rId5"/>
    <p:sldId id="269" r:id="rId6"/>
    <p:sldId id="266" r:id="rId7"/>
    <p:sldId id="275" r:id="rId8"/>
    <p:sldId id="276" r:id="rId9"/>
    <p:sldId id="277" r:id="rId10"/>
    <p:sldId id="270" r:id="rId11"/>
    <p:sldId id="279" r:id="rId12"/>
    <p:sldId id="280" r:id="rId13"/>
    <p:sldId id="273" r:id="rId14"/>
    <p:sldId id="274" r:id="rId15"/>
    <p:sldId id="282" r:id="rId16"/>
    <p:sldId id="283" r:id="rId17"/>
    <p:sldId id="281"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3BA483-6B4B-4B23-B2DC-FD26953E7435}">
          <p14:sldIdLst>
            <p14:sldId id="256"/>
            <p14:sldId id="278"/>
            <p14:sldId id="267"/>
            <p14:sldId id="268"/>
            <p14:sldId id="269"/>
            <p14:sldId id="266"/>
            <p14:sldId id="275"/>
            <p14:sldId id="276"/>
            <p14:sldId id="277"/>
            <p14:sldId id="270"/>
            <p14:sldId id="279"/>
            <p14:sldId id="280"/>
            <p14:sldId id="273"/>
            <p14:sldId id="274"/>
            <p14:sldId id="282"/>
            <p14:sldId id="283"/>
            <p14:sldId id="281"/>
            <p14:sldId id="263"/>
          </p14:sldIdLst>
        </p14:section>
        <p14:section name="Untitled Section" id="{68CC6418-0655-4AFE-B095-3ADD8E4CD39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6" d="100"/>
          <a:sy n="76" d="100"/>
        </p:scale>
        <p:origin x="-29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48A87A34-81AB-432B-8DAE-1953F412C126}" type="datetimeFigureOut">
              <a:rPr lang="en-US" smtClean="0"/>
              <a:t>10/4/2024</a:t>
            </a:fld>
            <a:endParaRPr lang="en-US" dirty="0"/>
          </a:p>
        </p:txBody>
      </p:sp>
      <p:sp>
        <p:nvSpPr>
          <p:cNvPr id="5" name="Footer Placeholder 4"/>
          <p:cNvSpPr>
            <a:spLocks noGrp="1"/>
          </p:cNvSpPr>
          <p:nvPr>
            <p:ph type="ftr" sz="quarter" idx="11"/>
          </p:nvPr>
        </p:nvSpPr>
        <p:spPr>
          <a:xfrm>
            <a:off x="1565393" y="5357593"/>
            <a:ext cx="6713127" cy="365125"/>
          </a:xfrm>
        </p:spPr>
        <p:txBody>
          <a:bodyPr/>
          <a:lstStyle/>
          <a:p>
            <a:endParaRPr lang="en-US" dirty="0"/>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Content Placeholder 8"/>
          <p:cNvSpPr>
            <a:spLocks noGrp="1"/>
          </p:cNvSpPr>
          <p:nvPr>
            <p:ph sz="quarter" idx="13"/>
          </p:nvPr>
        </p:nvSpPr>
        <p:spPr>
          <a:xfrm>
            <a:off x="1731264" y="2121407"/>
            <a:ext cx="42672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1" name="Content Placeholder 10"/>
          <p:cNvSpPr>
            <a:spLocks noGrp="1"/>
          </p:cNvSpPr>
          <p:nvPr>
            <p:ph sz="quarter" idx="13"/>
          </p:nvPr>
        </p:nvSpPr>
        <p:spPr>
          <a:xfrm>
            <a:off x="1731264" y="2944368"/>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48A87A34-81AB-432B-8DAE-1953F412C126}" type="datetimeFigureOut">
              <a:rPr lang="en-US" smtClean="0"/>
              <a:t>10/4/2024</a:t>
            </a:fld>
            <a:endParaRPr lang="en-US" dirty="0"/>
          </a:p>
        </p:txBody>
      </p:sp>
      <p:sp>
        <p:nvSpPr>
          <p:cNvPr id="6" name="Footer Placeholder 5"/>
          <p:cNvSpPr>
            <a:spLocks noGrp="1"/>
          </p:cNvSpPr>
          <p:nvPr>
            <p:ph type="ftr" sz="quarter" idx="11"/>
          </p:nvPr>
        </p:nvSpPr>
        <p:spPr>
          <a:xfrm rot="-60000">
            <a:off x="1219406" y="5829262"/>
            <a:ext cx="4696809" cy="365125"/>
          </a:xfrm>
        </p:spPr>
        <p:txBody>
          <a:bodyPr/>
          <a:lstStyle/>
          <a:p>
            <a:endParaRPr lang="en-US" dirty="0"/>
          </a:p>
        </p:txBody>
      </p:sp>
      <p:sp>
        <p:nvSpPr>
          <p:cNvPr id="7" name="Slide Number Placeholder 6"/>
          <p:cNvSpPr>
            <a:spLocks noGrp="1"/>
          </p:cNvSpPr>
          <p:nvPr>
            <p:ph type="sldNum" sz="quarter" idx="12"/>
          </p:nvPr>
        </p:nvSpPr>
        <p:spPr>
          <a:xfrm rot="60000">
            <a:off x="10076418" y="5896962"/>
            <a:ext cx="73869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48A87A34-81AB-432B-8DAE-1953F412C126}" type="datetimeFigureOut">
              <a:rPr lang="en-US" smtClean="0"/>
              <a:t>10/4/2024</a:t>
            </a:fld>
            <a:endParaRPr lang="en-US" dirty="0"/>
          </a:p>
        </p:txBody>
      </p:sp>
      <p:sp>
        <p:nvSpPr>
          <p:cNvPr id="6" name="Footer Placeholder 5"/>
          <p:cNvSpPr>
            <a:spLocks noGrp="1"/>
          </p:cNvSpPr>
          <p:nvPr>
            <p:ph type="ftr" sz="quarter" idx="11"/>
          </p:nvPr>
        </p:nvSpPr>
        <p:spPr>
          <a:xfrm rot="-60000">
            <a:off x="1219426" y="5831038"/>
            <a:ext cx="4425391" cy="365125"/>
          </a:xfrm>
        </p:spPr>
        <p:txBody>
          <a:bodyPr/>
          <a:lstStyle/>
          <a:p>
            <a:endParaRPr lang="en-US" dirty="0"/>
          </a:p>
        </p:txBody>
      </p:sp>
      <p:sp>
        <p:nvSpPr>
          <p:cNvPr id="7" name="Slide Number Placeholder 6"/>
          <p:cNvSpPr>
            <a:spLocks noGrp="1"/>
          </p:cNvSpPr>
          <p:nvPr>
            <p:ph type="sldNum" sz="quarter" idx="12"/>
          </p:nvPr>
        </p:nvSpPr>
        <p:spPr>
          <a:xfrm rot="60000">
            <a:off x="10082786" y="5900027"/>
            <a:ext cx="738697" cy="365125"/>
          </a:xfrm>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48A87A34-81AB-432B-8DAE-1953F412C126}" type="datetimeFigureOut">
              <a:rPr lang="en-US" smtClean="0"/>
              <a:pPr/>
              <a:t>10/4/2024</a:t>
            </a:fld>
            <a:endParaRPr lang="en-US" dirty="0"/>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E782B-0D64-0C95-41D2-38046B16EB02}"/>
              </a:ext>
            </a:extLst>
          </p:cNvPr>
          <p:cNvSpPr>
            <a:spLocks noGrp="1"/>
          </p:cNvSpPr>
          <p:nvPr>
            <p:ph type="ctrTitle"/>
          </p:nvPr>
        </p:nvSpPr>
        <p:spPr>
          <a:xfrm>
            <a:off x="2311323" y="2382164"/>
            <a:ext cx="7631291" cy="1828090"/>
          </a:xfrm>
        </p:spPr>
        <p:txBody>
          <a:bodyPr>
            <a:normAutofit fontScale="90000"/>
          </a:bodyPr>
          <a:lstStyle/>
          <a:p>
            <a:r>
              <a:rPr lang="en-IN" dirty="0" smtClean="0"/>
              <a:t>FACULTY MANAGEMENT SYSTEM</a:t>
            </a:r>
            <a:r>
              <a:rPr lang="en-IN" dirty="0"/>
              <a:t/>
            </a:r>
            <a:br>
              <a:rPr lang="en-IN" dirty="0"/>
            </a:br>
            <a:endParaRPr lang="en-IN" dirty="0"/>
          </a:p>
        </p:txBody>
      </p:sp>
    </p:spTree>
    <p:extLst>
      <p:ext uri="{BB962C8B-B14F-4D97-AF65-F5344CB8AC3E}">
        <p14:creationId xmlns:p14="http://schemas.microsoft.com/office/powerpoint/2010/main" val="132311531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C2584-58BD-384E-6EE2-F3ED3B60DFFF}"/>
              </a:ext>
            </a:extLst>
          </p:cNvPr>
          <p:cNvSpPr>
            <a:spLocks noGrp="1"/>
          </p:cNvSpPr>
          <p:nvPr>
            <p:ph type="title"/>
          </p:nvPr>
        </p:nvSpPr>
        <p:spPr/>
        <p:txBody>
          <a:bodyPr>
            <a:normAutofit/>
          </a:bodyPr>
          <a:lstStyle/>
          <a:p>
            <a:r>
              <a:rPr lang="en-IN" sz="4800" dirty="0"/>
              <a:t>ADVANTAGES</a:t>
            </a:r>
          </a:p>
        </p:txBody>
      </p:sp>
      <p:sp>
        <p:nvSpPr>
          <p:cNvPr id="3" name="Content Placeholder 2">
            <a:extLst>
              <a:ext uri="{FF2B5EF4-FFF2-40B4-BE49-F238E27FC236}">
                <a16:creationId xmlns:a16="http://schemas.microsoft.com/office/drawing/2014/main" xmlns="" id="{5BA0C10E-26E3-9890-1260-3D7EB73B3FCA}"/>
              </a:ext>
            </a:extLst>
          </p:cNvPr>
          <p:cNvSpPr>
            <a:spLocks noGrp="1"/>
          </p:cNvSpPr>
          <p:nvPr>
            <p:ph idx="1"/>
          </p:nvPr>
        </p:nvSpPr>
        <p:spPr>
          <a:xfrm>
            <a:off x="2130198" y="2096064"/>
            <a:ext cx="7265471" cy="4152336"/>
          </a:xfrm>
        </p:spPr>
        <p:txBody>
          <a:bodyPr>
            <a:normAutofit fontScale="92500" lnSpcReduction="10000"/>
          </a:bodyPr>
          <a:lstStyle/>
          <a:p>
            <a:pPr marL="457200" indent="-457200"/>
            <a:r>
              <a:rPr lang="en-IN" sz="2400" b="1" dirty="0"/>
              <a:t>Centralized Data </a:t>
            </a:r>
            <a:r>
              <a:rPr lang="en-IN" sz="2400" b="1" dirty="0" smtClean="0"/>
              <a:t>Management</a:t>
            </a:r>
            <a:endParaRPr lang="en-IN" sz="2400" dirty="0" smtClean="0"/>
          </a:p>
          <a:p>
            <a:pPr marL="457200" indent="-457200"/>
            <a:r>
              <a:rPr lang="en-IN" sz="2400" b="1" dirty="0"/>
              <a:t>Role-Based Access </a:t>
            </a:r>
            <a:r>
              <a:rPr lang="en-IN" sz="2400" b="1" dirty="0" smtClean="0"/>
              <a:t>Control</a:t>
            </a:r>
            <a:endParaRPr lang="en-IN" sz="2400" dirty="0"/>
          </a:p>
          <a:p>
            <a:pPr marL="457200" indent="-457200"/>
            <a:r>
              <a:rPr lang="en-IN" sz="2400" b="1" dirty="0"/>
              <a:t>Automated Data </a:t>
            </a:r>
            <a:r>
              <a:rPr lang="en-IN" sz="2400" b="1" dirty="0" smtClean="0"/>
              <a:t>Validation</a:t>
            </a:r>
            <a:endParaRPr lang="en-IN" sz="2400" dirty="0"/>
          </a:p>
          <a:p>
            <a:pPr marL="457200" indent="-457200"/>
            <a:r>
              <a:rPr lang="en-IN" sz="2400" b="1" dirty="0"/>
              <a:t>Real-Time Data </a:t>
            </a:r>
            <a:r>
              <a:rPr lang="en-IN" sz="2400" b="1" dirty="0" smtClean="0"/>
              <a:t>Availability</a:t>
            </a:r>
            <a:endParaRPr lang="en-IN" sz="2400" dirty="0"/>
          </a:p>
          <a:p>
            <a:pPr marL="457200" indent="-457200"/>
            <a:r>
              <a:rPr lang="en-IN" sz="2400" b="1" dirty="0"/>
              <a:t>Improved </a:t>
            </a:r>
            <a:r>
              <a:rPr lang="en-IN" sz="2400" b="1" dirty="0" smtClean="0"/>
              <a:t>Efficiency</a:t>
            </a:r>
            <a:endParaRPr lang="en-IN" sz="2400" dirty="0"/>
          </a:p>
          <a:p>
            <a:pPr marL="457200" indent="-457200"/>
            <a:r>
              <a:rPr lang="en-IN" sz="2400" b="1" dirty="0"/>
              <a:t>Enhanced Reporting </a:t>
            </a:r>
            <a:r>
              <a:rPr lang="en-IN" sz="2400" b="1" dirty="0" smtClean="0"/>
              <a:t>Capabilities</a:t>
            </a:r>
            <a:endParaRPr lang="en-IN" sz="2400" dirty="0"/>
          </a:p>
          <a:p>
            <a:pPr marL="457200" indent="-457200"/>
            <a:r>
              <a:rPr lang="en-IN" sz="2400" b="1" dirty="0"/>
              <a:t>Integration Across </a:t>
            </a:r>
            <a:r>
              <a:rPr lang="en-IN" sz="2400" b="1" dirty="0" smtClean="0"/>
              <a:t>Departments</a:t>
            </a:r>
            <a:endParaRPr lang="en-IN" sz="2400" dirty="0"/>
          </a:p>
          <a:p>
            <a:pPr marL="457200" indent="-457200"/>
            <a:r>
              <a:rPr lang="en-IN" sz="2400" b="1" dirty="0"/>
              <a:t>Scalable and </a:t>
            </a:r>
            <a:r>
              <a:rPr lang="en-IN" sz="2400" b="1" dirty="0" smtClean="0"/>
              <a:t>Flexible</a:t>
            </a:r>
            <a:endParaRPr lang="en-IN" sz="2400" dirty="0"/>
          </a:p>
          <a:p>
            <a:pPr marL="457200" indent="-457200"/>
            <a:r>
              <a:rPr lang="en-IN" sz="2400" b="1" dirty="0"/>
              <a:t>Scalable and </a:t>
            </a:r>
            <a:r>
              <a:rPr lang="en-IN" sz="2400" b="1" dirty="0" smtClean="0"/>
              <a:t>Flexible</a:t>
            </a:r>
            <a:endParaRPr lang="en-IN" sz="2400" dirty="0"/>
          </a:p>
          <a:p>
            <a:pPr marL="457200" indent="-457200"/>
            <a:r>
              <a:rPr lang="en-IN" sz="2400" b="1" dirty="0"/>
              <a:t>Data Security and </a:t>
            </a:r>
            <a:r>
              <a:rPr lang="en-IN" sz="2400" b="1" dirty="0" smtClean="0"/>
              <a:t>Backup</a:t>
            </a:r>
            <a:r>
              <a:rPr lang="en-IN" dirty="0"/>
              <a:t/>
            </a:r>
            <a:br>
              <a:rPr lang="en-IN" dirty="0"/>
            </a:br>
            <a:endParaRPr lang="en-US" sz="2000" dirty="0"/>
          </a:p>
        </p:txBody>
      </p:sp>
    </p:spTree>
    <p:extLst>
      <p:ext uri="{BB962C8B-B14F-4D97-AF65-F5344CB8AC3E}">
        <p14:creationId xmlns:p14="http://schemas.microsoft.com/office/powerpoint/2010/main" val="28471968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2ED44-9A2B-0DEB-A4FF-4566327BAB12}"/>
              </a:ext>
            </a:extLst>
          </p:cNvPr>
          <p:cNvSpPr>
            <a:spLocks noGrp="1"/>
          </p:cNvSpPr>
          <p:nvPr>
            <p:ph type="title"/>
          </p:nvPr>
        </p:nvSpPr>
        <p:spPr/>
        <p:txBody>
          <a:bodyPr>
            <a:normAutofit/>
          </a:bodyPr>
          <a:lstStyle/>
          <a:p>
            <a:r>
              <a:rPr lang="en-US" sz="4800" dirty="0"/>
              <a:t>TECHNOLOGY USED</a:t>
            </a:r>
            <a:endParaRPr lang="en-IN" sz="4800" dirty="0"/>
          </a:p>
        </p:txBody>
      </p:sp>
      <p:sp>
        <p:nvSpPr>
          <p:cNvPr id="3" name="Content Placeholder 2">
            <a:extLst>
              <a:ext uri="{FF2B5EF4-FFF2-40B4-BE49-F238E27FC236}">
                <a16:creationId xmlns:a16="http://schemas.microsoft.com/office/drawing/2014/main" xmlns="" id="{2BCB7FAE-DB15-8594-D092-462425FEC275}"/>
              </a:ext>
            </a:extLst>
          </p:cNvPr>
          <p:cNvSpPr>
            <a:spLocks noGrp="1"/>
          </p:cNvSpPr>
          <p:nvPr>
            <p:ph idx="1"/>
          </p:nvPr>
        </p:nvSpPr>
        <p:spPr/>
        <p:txBody>
          <a:bodyPr>
            <a:normAutofit/>
          </a:bodyPr>
          <a:lstStyle/>
          <a:p>
            <a:pPr>
              <a:buFont typeface="Wingdings" panose="05000000000000000000" pitchFamily="2" charset="2"/>
              <a:buChar char="q"/>
            </a:pPr>
            <a:r>
              <a:rPr lang="en-IN" sz="3200" dirty="0" smtClean="0">
                <a:latin typeface="Times New Roman" panose="02020603050405020304" pitchFamily="18" charset="0"/>
                <a:ea typeface="Questrial" pitchFamily="2" charset="0"/>
                <a:cs typeface="Times New Roman" panose="02020603050405020304" pitchFamily="18" charset="0"/>
              </a:rPr>
              <a:t>XAMPP </a:t>
            </a:r>
            <a:r>
              <a:rPr lang="en-IN" sz="3200" dirty="0">
                <a:latin typeface="Times New Roman" panose="02020603050405020304" pitchFamily="18" charset="0"/>
                <a:ea typeface="Questrial" pitchFamily="2" charset="0"/>
                <a:cs typeface="Times New Roman" panose="02020603050405020304" pitchFamily="18" charset="0"/>
              </a:rPr>
              <a:t>server</a:t>
            </a:r>
          </a:p>
          <a:p>
            <a:pPr>
              <a:buFont typeface="Wingdings" panose="05000000000000000000" pitchFamily="2" charset="2"/>
              <a:buChar char="q"/>
            </a:pPr>
            <a:r>
              <a:rPr lang="en-IN" sz="3200" dirty="0" smtClean="0">
                <a:latin typeface="Times New Roman" panose="02020603050405020304" pitchFamily="18" charset="0"/>
                <a:ea typeface="Questrial" pitchFamily="2" charset="0"/>
                <a:cs typeface="Times New Roman" panose="02020603050405020304" pitchFamily="18" charset="0"/>
              </a:rPr>
              <a:t>MySQL database</a:t>
            </a:r>
            <a:endParaRPr lang="en-IN" sz="3200" dirty="0">
              <a:latin typeface="Times New Roman" panose="02020603050405020304" pitchFamily="18" charset="0"/>
              <a:ea typeface="Questrial" pitchFamily="2" charset="0"/>
              <a:cs typeface="Times New Roman" panose="02020603050405020304" pitchFamily="18" charset="0"/>
            </a:endParaRPr>
          </a:p>
          <a:p>
            <a:pPr>
              <a:buFont typeface="Wingdings" panose="05000000000000000000" pitchFamily="2" charset="2"/>
              <a:buChar char="q"/>
            </a:pPr>
            <a:r>
              <a:rPr lang="en-IN" sz="3200" dirty="0" smtClean="0">
                <a:latin typeface="Times New Roman" panose="02020603050405020304" pitchFamily="18" charset="0"/>
                <a:ea typeface="Questrial" pitchFamily="2" charset="0"/>
                <a:cs typeface="Times New Roman" panose="02020603050405020304" pitchFamily="18" charset="0"/>
              </a:rPr>
              <a:t>HTML, CSS</a:t>
            </a:r>
            <a:endParaRPr lang="en-IN" sz="3200" dirty="0">
              <a:latin typeface="Times New Roman" panose="02020603050405020304" pitchFamily="18" charset="0"/>
              <a:ea typeface="Questrial" pitchFamily="2" charset="0"/>
              <a:cs typeface="Times New Roman" panose="02020603050405020304" pitchFamily="18" charset="0"/>
            </a:endParaRPr>
          </a:p>
          <a:p>
            <a:pPr>
              <a:buFont typeface="Wingdings" panose="05000000000000000000" pitchFamily="2" charset="2"/>
              <a:buChar char="q"/>
            </a:pPr>
            <a:r>
              <a:rPr lang="en-IN" sz="3200" dirty="0" smtClean="0">
                <a:latin typeface="Times New Roman" panose="02020603050405020304" pitchFamily="18" charset="0"/>
                <a:ea typeface="Questrial" pitchFamily="2" charset="0"/>
                <a:cs typeface="Times New Roman" panose="02020603050405020304" pitchFamily="18" charset="0"/>
              </a:rPr>
              <a:t>PHP</a:t>
            </a:r>
            <a:endParaRPr lang="en-IN" sz="3200" dirty="0"/>
          </a:p>
        </p:txBody>
      </p:sp>
    </p:spTree>
    <p:extLst>
      <p:ext uri="{BB962C8B-B14F-4D97-AF65-F5344CB8AC3E}">
        <p14:creationId xmlns:p14="http://schemas.microsoft.com/office/powerpoint/2010/main" val="414761370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0A275-02B2-064B-F8BA-66FF2BC03D5B}"/>
              </a:ext>
            </a:extLst>
          </p:cNvPr>
          <p:cNvSpPr>
            <a:spLocks noGrp="1"/>
          </p:cNvSpPr>
          <p:nvPr>
            <p:ph type="ctrTitle"/>
          </p:nvPr>
        </p:nvSpPr>
        <p:spPr>
          <a:xfrm>
            <a:off x="1595269" y="1122363"/>
            <a:ext cx="9001462" cy="1368910"/>
          </a:xfrm>
        </p:spPr>
        <p:txBody>
          <a:bodyPr>
            <a:noAutofit/>
          </a:bodyPr>
          <a:lstStyle/>
          <a:p>
            <a:r>
              <a:rPr lang="en-US" dirty="0" smtClean="0"/>
              <a:t>MODULES</a:t>
            </a:r>
            <a:br>
              <a:rPr lang="en-US" dirty="0" smtClean="0"/>
            </a:br>
            <a:endParaRPr lang="en-IN" dirty="0"/>
          </a:p>
        </p:txBody>
      </p:sp>
      <p:sp>
        <p:nvSpPr>
          <p:cNvPr id="3" name="Subtitle 2">
            <a:extLst>
              <a:ext uri="{FF2B5EF4-FFF2-40B4-BE49-F238E27FC236}">
                <a16:creationId xmlns:a16="http://schemas.microsoft.com/office/drawing/2014/main" xmlns="" id="{9F5DDE93-1C98-C4C9-32D3-F4F03BF8D3EB}"/>
              </a:ext>
            </a:extLst>
          </p:cNvPr>
          <p:cNvSpPr>
            <a:spLocks noGrp="1"/>
          </p:cNvSpPr>
          <p:nvPr>
            <p:ph type="subTitle" idx="1"/>
          </p:nvPr>
        </p:nvSpPr>
        <p:spPr>
          <a:xfrm>
            <a:off x="1695937" y="2849690"/>
            <a:ext cx="3984437" cy="3064550"/>
          </a:xfrm>
        </p:spPr>
        <p:txBody>
          <a:bodyPr/>
          <a:lstStyle/>
          <a:p>
            <a:pPr marL="457200" indent="-457200" algn="l">
              <a:buFont typeface="+mj-lt"/>
              <a:buAutoNum type="arabicPeriod"/>
            </a:pPr>
            <a:r>
              <a:rPr lang="en-US" sz="3200" dirty="0" smtClean="0"/>
              <a:t>ADMIN</a:t>
            </a:r>
            <a:endParaRPr lang="en-US" sz="3200" dirty="0"/>
          </a:p>
          <a:p>
            <a:pPr marL="457200" indent="-457200" algn="l">
              <a:buFont typeface="+mj-lt"/>
              <a:buAutoNum type="arabicPeriod"/>
            </a:pPr>
            <a:r>
              <a:rPr lang="en-US" sz="3200" dirty="0" smtClean="0"/>
              <a:t>FACULTY</a:t>
            </a:r>
            <a:endParaRPr lang="en-US" sz="3200" dirty="0"/>
          </a:p>
          <a:p>
            <a:pPr marL="457200" indent="-457200" algn="l">
              <a:buFont typeface="+mj-lt"/>
              <a:buAutoNum type="arabicPeriod"/>
            </a:pPr>
            <a:r>
              <a:rPr lang="en-US" sz="3200" dirty="0" smtClean="0"/>
              <a:t>HODs</a:t>
            </a:r>
            <a:endParaRPr lang="en-IN" sz="3200" dirty="0"/>
          </a:p>
          <a:p>
            <a:endParaRPr lang="en-IN" dirty="0"/>
          </a:p>
        </p:txBody>
      </p:sp>
    </p:spTree>
    <p:extLst>
      <p:ext uri="{BB962C8B-B14F-4D97-AF65-F5344CB8AC3E}">
        <p14:creationId xmlns:p14="http://schemas.microsoft.com/office/powerpoint/2010/main" val="233622624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C3E1F-F5E6-30AD-075D-EA833CE9C8DD}"/>
              </a:ext>
            </a:extLst>
          </p:cNvPr>
          <p:cNvSpPr>
            <a:spLocks noGrp="1"/>
          </p:cNvSpPr>
          <p:nvPr>
            <p:ph type="title"/>
          </p:nvPr>
        </p:nvSpPr>
        <p:spPr/>
        <p:txBody>
          <a:bodyPr>
            <a:normAutofit/>
          </a:bodyPr>
          <a:lstStyle/>
          <a:p>
            <a:r>
              <a:rPr lang="en-IN" sz="4000" dirty="0"/>
              <a:t>PROPOSED </a:t>
            </a:r>
            <a:r>
              <a:rPr lang="en-IN" sz="4000" dirty="0" smtClean="0"/>
              <a:t>SYSTEM (ADMIN LOGIN</a:t>
            </a:r>
            <a:r>
              <a:rPr lang="en-IN" sz="4000" dirty="0"/>
              <a:t>)</a:t>
            </a:r>
          </a:p>
        </p:txBody>
      </p:sp>
      <p:sp>
        <p:nvSpPr>
          <p:cNvPr id="4" name="Content Placeholder 3">
            <a:extLst>
              <a:ext uri="{FF2B5EF4-FFF2-40B4-BE49-F238E27FC236}">
                <a16:creationId xmlns:a16="http://schemas.microsoft.com/office/drawing/2014/main" xmlns="" id="{55B451CA-3ABD-1CC9-21CC-5CD9039D04D1}"/>
              </a:ext>
            </a:extLst>
          </p:cNvPr>
          <p:cNvSpPr>
            <a:spLocks noGrp="1"/>
          </p:cNvSpPr>
          <p:nvPr>
            <p:ph sz="quarter" idx="13"/>
          </p:nvPr>
        </p:nvSpPr>
        <p:spPr>
          <a:xfrm>
            <a:off x="913795" y="2088319"/>
            <a:ext cx="5106004" cy="3909809"/>
          </a:xfrm>
        </p:spPr>
        <p:txBody>
          <a:bodyPr>
            <a:normAutofit/>
          </a:bodyPr>
          <a:lstStyle/>
          <a:p>
            <a:pPr algn="just"/>
            <a:r>
              <a:rPr lang="en-IN" dirty="0"/>
              <a:t>When ADMIN logins successfully open the admin dashboard which </a:t>
            </a:r>
            <a:r>
              <a:rPr lang="en-IN" dirty="0" smtClean="0"/>
              <a:t>consists of ‘New Member” for adding a new faculty member, ‘Edit Details’ for editing theirs details, ‘Delete Details’ for deleting faculty member, etc.</a:t>
            </a:r>
            <a:endParaRPr lang="en-IN" dirty="0"/>
          </a:p>
        </p:txBody>
      </p:sp>
      <p:pic>
        <p:nvPicPr>
          <p:cNvPr id="6" name="image12.jpeg"/>
          <p:cNvPicPr>
            <a:picLocks noGrp="1"/>
          </p:cNvPicPr>
          <p:nvPr>
            <p:ph sz="quarter" idx="14"/>
          </p:nvPr>
        </p:nvPicPr>
        <p:blipFill>
          <a:blip r:embed="rId2" cstate="print"/>
          <a:stretch>
            <a:fillRect/>
          </a:stretch>
        </p:blipFill>
        <p:spPr>
          <a:xfrm>
            <a:off x="6308013" y="2223083"/>
            <a:ext cx="4698344" cy="3288483"/>
          </a:xfrm>
          <a:prstGeom prst="rect">
            <a:avLst/>
          </a:prstGeom>
        </p:spPr>
      </p:pic>
    </p:spTree>
    <p:extLst>
      <p:ext uri="{BB962C8B-B14F-4D97-AF65-F5344CB8AC3E}">
        <p14:creationId xmlns:p14="http://schemas.microsoft.com/office/powerpoint/2010/main" val="6904881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78731-BAB6-0307-EE96-B3BCF0BFE2AC}"/>
              </a:ext>
            </a:extLst>
          </p:cNvPr>
          <p:cNvSpPr>
            <a:spLocks noGrp="1"/>
          </p:cNvSpPr>
          <p:nvPr>
            <p:ph type="title"/>
          </p:nvPr>
        </p:nvSpPr>
        <p:spPr/>
        <p:txBody>
          <a:bodyPr>
            <a:normAutofit/>
          </a:bodyPr>
          <a:lstStyle/>
          <a:p>
            <a:r>
              <a:rPr lang="en-IN" sz="4000" dirty="0"/>
              <a:t>PROPOSED </a:t>
            </a:r>
            <a:r>
              <a:rPr lang="en-IN" sz="4000" dirty="0" smtClean="0"/>
              <a:t>SYSTEM(FACULTY </a:t>
            </a:r>
            <a:r>
              <a:rPr lang="en-IN" sz="4000" dirty="0"/>
              <a:t>LOGIN)</a:t>
            </a:r>
          </a:p>
        </p:txBody>
      </p:sp>
      <p:sp>
        <p:nvSpPr>
          <p:cNvPr id="4" name="Content Placeholder 3">
            <a:extLst>
              <a:ext uri="{FF2B5EF4-FFF2-40B4-BE49-F238E27FC236}">
                <a16:creationId xmlns:a16="http://schemas.microsoft.com/office/drawing/2014/main" xmlns="" id="{6D4004D3-F15E-9553-BF45-AE1BC465BC27}"/>
              </a:ext>
            </a:extLst>
          </p:cNvPr>
          <p:cNvSpPr>
            <a:spLocks noGrp="1"/>
          </p:cNvSpPr>
          <p:nvPr>
            <p:ph sz="quarter" idx="13"/>
          </p:nvPr>
        </p:nvSpPr>
        <p:spPr>
          <a:xfrm>
            <a:off x="1031241" y="2055303"/>
            <a:ext cx="5106004" cy="3313651"/>
          </a:xfrm>
        </p:spPr>
        <p:txBody>
          <a:bodyPr>
            <a:normAutofit/>
          </a:bodyPr>
          <a:lstStyle/>
          <a:p>
            <a:pPr marL="0" indent="0" algn="just">
              <a:buNone/>
            </a:pPr>
            <a:r>
              <a:rPr lang="en-US" dirty="0" smtClean="0"/>
              <a:t>When the Faculty login is successful, it opens the faculty dashboard page where their profile details are displayed if updated else asks for an update of profile. </a:t>
            </a:r>
          </a:p>
          <a:p>
            <a:pPr marL="0" indent="0" algn="just">
              <a:buNone/>
            </a:pPr>
            <a:r>
              <a:rPr lang="en-US" dirty="0" smtClean="0"/>
              <a:t>The profile can be updated or modified in the profile tab for n number of times.</a:t>
            </a:r>
            <a:endParaRPr lang="en-IN" dirty="0"/>
          </a:p>
        </p:txBody>
      </p:sp>
      <p:pic>
        <p:nvPicPr>
          <p:cNvPr id="6" name="image16.jpeg"/>
          <p:cNvPicPr>
            <a:picLocks noGrp="1"/>
          </p:cNvPicPr>
          <p:nvPr>
            <p:ph sz="quarter" idx="14"/>
          </p:nvPr>
        </p:nvPicPr>
        <p:blipFill>
          <a:blip r:embed="rId2" cstate="print"/>
          <a:stretch>
            <a:fillRect/>
          </a:stretch>
        </p:blipFill>
        <p:spPr>
          <a:xfrm>
            <a:off x="6198956" y="1912690"/>
            <a:ext cx="4799012" cy="3489819"/>
          </a:xfrm>
          <a:prstGeom prst="rect">
            <a:avLst/>
          </a:prstGeom>
        </p:spPr>
      </p:pic>
    </p:spTree>
    <p:extLst>
      <p:ext uri="{BB962C8B-B14F-4D97-AF65-F5344CB8AC3E}">
        <p14:creationId xmlns:p14="http://schemas.microsoft.com/office/powerpoint/2010/main" val="33355037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PROPOSED SYSTEM (HODs LOGIN)</a:t>
            </a:r>
          </a:p>
        </p:txBody>
      </p:sp>
      <p:sp>
        <p:nvSpPr>
          <p:cNvPr id="3" name="Content Placeholder 2"/>
          <p:cNvSpPr>
            <a:spLocks noGrp="1"/>
          </p:cNvSpPr>
          <p:nvPr>
            <p:ph sz="quarter" idx="13"/>
          </p:nvPr>
        </p:nvSpPr>
        <p:spPr/>
        <p:txBody>
          <a:bodyPr>
            <a:normAutofit fontScale="92500" lnSpcReduction="20000"/>
          </a:bodyPr>
          <a:lstStyle/>
          <a:p>
            <a:pPr marL="0" indent="0" algn="just">
              <a:buNone/>
            </a:pPr>
            <a:r>
              <a:rPr lang="en-US" dirty="0"/>
              <a:t>When the </a:t>
            </a:r>
            <a:r>
              <a:rPr lang="en-US" dirty="0" smtClean="0"/>
              <a:t>HODs login </a:t>
            </a:r>
            <a:r>
              <a:rPr lang="en-US" dirty="0"/>
              <a:t>is successful, it opens the </a:t>
            </a:r>
            <a:r>
              <a:rPr lang="en-US" dirty="0" err="1" smtClean="0"/>
              <a:t>hods</a:t>
            </a:r>
            <a:r>
              <a:rPr lang="en-US" dirty="0" smtClean="0"/>
              <a:t> dashboard </a:t>
            </a:r>
            <a:r>
              <a:rPr lang="en-US" dirty="0"/>
              <a:t>page where their profile details are displayed if updated else asks for an update of profile. </a:t>
            </a:r>
            <a:endParaRPr lang="en-US" dirty="0" smtClean="0"/>
          </a:p>
          <a:p>
            <a:pPr marL="0" indent="0" algn="just">
              <a:buNone/>
            </a:pPr>
            <a:r>
              <a:rPr lang="en-US" dirty="0" smtClean="0"/>
              <a:t>Apart from profile update it  also has an  option like manage faculty where the faculty details can be viewed, filtered based on different parameters and converted into excel sheet too.</a:t>
            </a:r>
            <a:endParaRPr lang="en-US" dirty="0"/>
          </a:p>
          <a:p>
            <a:pPr marL="0" indent="0">
              <a:buNone/>
            </a:pPr>
            <a:endParaRPr lang="en-IN" dirty="0"/>
          </a:p>
        </p:txBody>
      </p:sp>
      <p:pic>
        <p:nvPicPr>
          <p:cNvPr id="5" name="image20.jpeg"/>
          <p:cNvPicPr>
            <a:picLocks noGrp="1"/>
          </p:cNvPicPr>
          <p:nvPr>
            <p:ph sz="quarter" idx="14"/>
          </p:nvPr>
        </p:nvPicPr>
        <p:blipFill>
          <a:blip r:embed="rId2" cstate="print"/>
          <a:stretch>
            <a:fillRect/>
          </a:stretch>
        </p:blipFill>
        <p:spPr>
          <a:xfrm>
            <a:off x="6173788" y="2038525"/>
            <a:ext cx="4899680" cy="3640822"/>
          </a:xfrm>
          <a:prstGeom prst="rect">
            <a:avLst/>
          </a:prstGeom>
        </p:spPr>
      </p:pic>
    </p:spTree>
    <p:extLst>
      <p:ext uri="{BB962C8B-B14F-4D97-AF65-F5344CB8AC3E}">
        <p14:creationId xmlns:p14="http://schemas.microsoft.com/office/powerpoint/2010/main" val="15520906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530" y="2516698"/>
            <a:ext cx="9286993" cy="1474784"/>
          </a:xfrm>
        </p:spPr>
        <p:txBody>
          <a:bodyPr/>
          <a:lstStyle/>
          <a:p>
            <a:r>
              <a:rPr lang="en-US" dirty="0"/>
              <a:t>IMPLEMENTATION</a:t>
            </a:r>
            <a:endParaRPr lang="en-IN" dirty="0"/>
          </a:p>
        </p:txBody>
      </p:sp>
    </p:spTree>
    <p:extLst>
      <p:ext uri="{BB962C8B-B14F-4D97-AF65-F5344CB8AC3E}">
        <p14:creationId xmlns:p14="http://schemas.microsoft.com/office/powerpoint/2010/main" val="19337936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F65F6-441A-E734-6C9D-60A8D743DB22}"/>
              </a:ext>
            </a:extLst>
          </p:cNvPr>
          <p:cNvSpPr>
            <a:spLocks noGrp="1"/>
          </p:cNvSpPr>
          <p:nvPr>
            <p:ph type="title"/>
          </p:nvPr>
        </p:nvSpPr>
        <p:spPr/>
        <p:txBody>
          <a:bodyPr>
            <a:normAutofit/>
          </a:bodyPr>
          <a:lstStyle/>
          <a:p>
            <a:r>
              <a:rPr lang="en-US" sz="4800" dirty="0" smtClean="0"/>
              <a:t>CONCLUSION</a:t>
            </a:r>
            <a:endParaRPr lang="en-IN" sz="4800" dirty="0"/>
          </a:p>
        </p:txBody>
      </p:sp>
      <p:sp>
        <p:nvSpPr>
          <p:cNvPr id="4" name="Content Placeholder 3">
            <a:extLst>
              <a:ext uri="{FF2B5EF4-FFF2-40B4-BE49-F238E27FC236}">
                <a16:creationId xmlns:a16="http://schemas.microsoft.com/office/drawing/2014/main" xmlns="" id="{6EDF2808-C6E1-12BC-E143-7C000087F768}"/>
              </a:ext>
            </a:extLst>
          </p:cNvPr>
          <p:cNvSpPr>
            <a:spLocks noGrp="1"/>
          </p:cNvSpPr>
          <p:nvPr>
            <p:ph sz="quarter" idx="13"/>
          </p:nvPr>
        </p:nvSpPr>
        <p:spPr>
          <a:xfrm>
            <a:off x="998290" y="2105636"/>
            <a:ext cx="10269268" cy="3800213"/>
          </a:xfrm>
        </p:spPr>
        <p:txBody>
          <a:bodyPr>
            <a:normAutofit/>
          </a:bodyPr>
          <a:lstStyle/>
          <a:p>
            <a:pPr marL="0" indent="0" algn="just">
              <a:lnSpc>
                <a:spcPct val="150000"/>
              </a:lnSpc>
              <a:spcAft>
                <a:spcPts val="1000"/>
              </a:spcAft>
              <a:buNone/>
            </a:pPr>
            <a:r>
              <a:rPr lang="en-US" sz="1800" dirty="0" smtClean="0"/>
              <a:t>The </a:t>
            </a:r>
            <a:r>
              <a:rPr lang="en-US" sz="1800" dirty="0"/>
              <a:t>Faculty Management System is a transformative solution that streamlines academic and operational tasks for faculty, heads of departments, and administrators. By digitizing essential functions like profile management and communication, the system reduces administrative workloads, enhances operational efficiency, and fosters transparency. Faculty can access and update their information from anywhere, ensuring timely updates and stronger collaboration. Overall, the system bridges the gap between faculty and administration, creating a more </a:t>
            </a:r>
            <a:r>
              <a:rPr lang="en-US" sz="1800" dirty="0" smtClean="0"/>
              <a:t>convenient, organized, </a:t>
            </a:r>
            <a:r>
              <a:rPr lang="en-US" sz="1800" dirty="0"/>
              <a:t>accountable, and effective educational environment.</a:t>
            </a:r>
            <a:endParaRPr lang="en-IN" sz="1800" dirty="0"/>
          </a:p>
        </p:txBody>
      </p:sp>
    </p:spTree>
    <p:extLst>
      <p:ext uri="{BB962C8B-B14F-4D97-AF65-F5344CB8AC3E}">
        <p14:creationId xmlns:p14="http://schemas.microsoft.com/office/powerpoint/2010/main" val="41663616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4CB1AC-7749-287F-13AB-F96DFCA4432C}"/>
              </a:ext>
            </a:extLst>
          </p:cNvPr>
          <p:cNvSpPr>
            <a:spLocks noGrp="1"/>
          </p:cNvSpPr>
          <p:nvPr>
            <p:ph type="title"/>
          </p:nvPr>
        </p:nvSpPr>
        <p:spPr>
          <a:xfrm>
            <a:off x="893952" y="1068283"/>
            <a:ext cx="10353761" cy="4251649"/>
          </a:xfrm>
        </p:spPr>
        <p:txBody>
          <a:bodyPr>
            <a:normAutofit/>
          </a:bodyPr>
          <a:lstStyle/>
          <a:p>
            <a:r>
              <a:rPr lang="en-IN" sz="4800" dirty="0"/>
              <a:t>Thank YOU!</a:t>
            </a:r>
          </a:p>
        </p:txBody>
      </p:sp>
    </p:spTree>
    <p:extLst>
      <p:ext uri="{BB962C8B-B14F-4D97-AF65-F5344CB8AC3E}">
        <p14:creationId xmlns:p14="http://schemas.microsoft.com/office/powerpoint/2010/main" val="273822863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EB62C47-3FFC-9047-95FE-CEE0E533AE7D}"/>
              </a:ext>
            </a:extLst>
          </p:cNvPr>
          <p:cNvSpPr>
            <a:spLocks noGrp="1"/>
          </p:cNvSpPr>
          <p:nvPr>
            <p:ph type="subTitle" idx="1"/>
          </p:nvPr>
        </p:nvSpPr>
        <p:spPr>
          <a:xfrm>
            <a:off x="1436648" y="1838552"/>
            <a:ext cx="9001462" cy="2864076"/>
          </a:xfrm>
        </p:spPr>
        <p:txBody>
          <a:bodyPr>
            <a:normAutofit/>
          </a:bodyPr>
          <a:lstStyle/>
          <a:p>
            <a:r>
              <a:rPr lang="en-US" sz="2800" dirty="0"/>
              <a:t>Under the Guidance of:  </a:t>
            </a:r>
            <a:r>
              <a:rPr lang="en-US" sz="2800" dirty="0" smtClean="0"/>
              <a:t>M. </a:t>
            </a:r>
            <a:r>
              <a:rPr lang="en-US" sz="2800" dirty="0" err="1" smtClean="0"/>
              <a:t>Vishwashanthi</a:t>
            </a:r>
            <a:endParaRPr lang="en-US" sz="2800" dirty="0"/>
          </a:p>
          <a:p>
            <a:r>
              <a:rPr lang="en-IN" dirty="0"/>
              <a:t>Done By:</a:t>
            </a:r>
          </a:p>
          <a:p>
            <a:r>
              <a:rPr lang="en-IN" dirty="0" smtClean="0"/>
              <a:t>A. </a:t>
            </a:r>
            <a:r>
              <a:rPr lang="en-IN" dirty="0" err="1" smtClean="0"/>
              <a:t>Nagalaxmi</a:t>
            </a:r>
            <a:r>
              <a:rPr lang="en-IN" dirty="0" smtClean="0"/>
              <a:t>		</a:t>
            </a:r>
            <a:r>
              <a:rPr lang="en-IN" dirty="0"/>
              <a:t>	</a:t>
            </a:r>
            <a:r>
              <a:rPr lang="en-IN" dirty="0" smtClean="0"/>
              <a:t>(21R11A05A9)</a:t>
            </a:r>
            <a:endParaRPr lang="en-IN" dirty="0"/>
          </a:p>
          <a:p>
            <a:r>
              <a:rPr lang="en-IN" dirty="0"/>
              <a:t>G. </a:t>
            </a:r>
            <a:r>
              <a:rPr lang="en-IN" dirty="0" err="1" smtClean="0"/>
              <a:t>Madhukiran</a:t>
            </a:r>
            <a:r>
              <a:rPr lang="en-IN" dirty="0" smtClean="0"/>
              <a:t>		(21R11A05C4)</a:t>
            </a:r>
            <a:endParaRPr lang="en-IN" dirty="0"/>
          </a:p>
          <a:p>
            <a:r>
              <a:rPr lang="en-IN" dirty="0" smtClean="0"/>
              <a:t>A. </a:t>
            </a:r>
            <a:r>
              <a:rPr lang="en-IN" dirty="0" err="1"/>
              <a:t>Sai</a:t>
            </a:r>
            <a:r>
              <a:rPr lang="en-IN" dirty="0"/>
              <a:t> </a:t>
            </a:r>
            <a:r>
              <a:rPr lang="en-IN" dirty="0" err="1" smtClean="0"/>
              <a:t>B</a:t>
            </a:r>
            <a:r>
              <a:rPr lang="en-IN" dirty="0" err="1" smtClean="0"/>
              <a:t>hagya</a:t>
            </a:r>
            <a:r>
              <a:rPr lang="en-IN" dirty="0" smtClean="0"/>
              <a:t> </a:t>
            </a:r>
            <a:r>
              <a:rPr lang="en-IN" dirty="0" err="1" smtClean="0"/>
              <a:t>Sree</a:t>
            </a:r>
            <a:r>
              <a:rPr lang="en-IN" dirty="0" smtClean="0"/>
              <a:t>		</a:t>
            </a:r>
            <a:r>
              <a:rPr lang="en-IN" dirty="0" smtClean="0"/>
              <a:t>(21R11A05E3</a:t>
            </a:r>
            <a:r>
              <a:rPr lang="en-IN" dirty="0"/>
              <a:t>)</a:t>
            </a:r>
          </a:p>
          <a:p>
            <a:endParaRPr lang="en-IN" dirty="0"/>
          </a:p>
        </p:txBody>
      </p:sp>
    </p:spTree>
    <p:extLst>
      <p:ext uri="{BB962C8B-B14F-4D97-AF65-F5344CB8AC3E}">
        <p14:creationId xmlns:p14="http://schemas.microsoft.com/office/powerpoint/2010/main" val="157296732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C27BA-F25B-7CC1-71C4-48404049925F}"/>
              </a:ext>
            </a:extLst>
          </p:cNvPr>
          <p:cNvSpPr>
            <a:spLocks noGrp="1"/>
          </p:cNvSpPr>
          <p:nvPr>
            <p:ph type="title"/>
          </p:nvPr>
        </p:nvSpPr>
        <p:spPr/>
        <p:txBody>
          <a:bodyPr>
            <a:normAutofit/>
          </a:bodyPr>
          <a:lstStyle/>
          <a:p>
            <a:r>
              <a:rPr lang="en-IN" sz="4800" dirty="0"/>
              <a:t>ABSRACT OF THE PROJECT</a:t>
            </a:r>
          </a:p>
        </p:txBody>
      </p:sp>
      <p:sp>
        <p:nvSpPr>
          <p:cNvPr id="3" name="Content Placeholder 2">
            <a:extLst>
              <a:ext uri="{FF2B5EF4-FFF2-40B4-BE49-F238E27FC236}">
                <a16:creationId xmlns:a16="http://schemas.microsoft.com/office/drawing/2014/main" xmlns="" id="{26E8FDE8-FE2C-2F49-F9A7-0E52B39B65F5}"/>
              </a:ext>
            </a:extLst>
          </p:cNvPr>
          <p:cNvSpPr>
            <a:spLocks noGrp="1"/>
          </p:cNvSpPr>
          <p:nvPr>
            <p:ph idx="1"/>
          </p:nvPr>
        </p:nvSpPr>
        <p:spPr/>
        <p:txBody>
          <a:bodyPr>
            <a:normAutofit fontScale="62500" lnSpcReduction="20000"/>
          </a:bodyPr>
          <a:lstStyle/>
          <a:p>
            <a:pPr marL="0" indent="0" algn="just">
              <a:buNone/>
            </a:pPr>
            <a:r>
              <a:rPr lang="en-US" dirty="0"/>
              <a:t>The </a:t>
            </a:r>
            <a:r>
              <a:rPr lang="en-US" dirty="0">
                <a:effectLst/>
              </a:rPr>
              <a:t>Faculty Management System (FMS) is a streamlined digital solution designed to efficiently handle the registration and management of faculty information within an educational institution. This system allows administrators to register new faculty members by entering detailed personal and professional information into a centralized database. The FMS offers robust search functionality, enabling quick retrieval of specific faculty data based on various criteria such as name, department, or research interests. This ensures that administrative tasks and decision-making processes are supported by accurate and up-to-date information. Additionally, the FMS includes features that allow for the easy extraction and download of faculty data in Excel format. This capability facilitates reporting, data analysis, and sharing of information across departments. By providing a secure and user- friendly platform, the FMS enhances administrative efficiency, ensures data accuracy, and supports data-driven decision-making within the institution. The system also integrates role-based access control, ensuring that sensitive faculty data remains protected, with access granted only to authorized personnel. Furthermore, its scalable architecture allows it to accommodate the growing needs of institutions, making it adaptable to both small and large- scale educational-organizations</a:t>
            </a:r>
            <a:r>
              <a:rPr lang="en-US" dirty="0" smtClean="0"/>
              <a:t>.</a:t>
            </a:r>
            <a:endParaRPr lang="en-IN" dirty="0"/>
          </a:p>
        </p:txBody>
      </p:sp>
    </p:spTree>
    <p:extLst>
      <p:ext uri="{BB962C8B-B14F-4D97-AF65-F5344CB8AC3E}">
        <p14:creationId xmlns:p14="http://schemas.microsoft.com/office/powerpoint/2010/main" val="92382640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3BA98-D998-F618-56D3-884AC4EC692E}"/>
              </a:ext>
            </a:extLst>
          </p:cNvPr>
          <p:cNvSpPr>
            <a:spLocks noGrp="1"/>
          </p:cNvSpPr>
          <p:nvPr>
            <p:ph type="title"/>
          </p:nvPr>
        </p:nvSpPr>
        <p:spPr/>
        <p:txBody>
          <a:bodyPr>
            <a:normAutofit/>
          </a:bodyPr>
          <a:lstStyle/>
          <a:p>
            <a:r>
              <a:rPr lang="en-IN" sz="4800" dirty="0"/>
              <a:t>INTRODUCTION</a:t>
            </a:r>
          </a:p>
        </p:txBody>
      </p:sp>
      <p:sp>
        <p:nvSpPr>
          <p:cNvPr id="3" name="Content Placeholder 2">
            <a:extLst>
              <a:ext uri="{FF2B5EF4-FFF2-40B4-BE49-F238E27FC236}">
                <a16:creationId xmlns:a16="http://schemas.microsoft.com/office/drawing/2014/main" xmlns="" id="{E069B333-3938-F37F-7DB7-F4472F70A428}"/>
              </a:ext>
            </a:extLst>
          </p:cNvPr>
          <p:cNvSpPr>
            <a:spLocks noGrp="1"/>
          </p:cNvSpPr>
          <p:nvPr>
            <p:ph idx="1"/>
          </p:nvPr>
        </p:nvSpPr>
        <p:spPr>
          <a:xfrm>
            <a:off x="1040234" y="2028951"/>
            <a:ext cx="10075179" cy="3910455"/>
          </a:xfrm>
        </p:spPr>
        <p:txBody>
          <a:bodyPr>
            <a:normAutofit/>
          </a:bodyPr>
          <a:lstStyle/>
          <a:p>
            <a:pPr marL="0" indent="0" algn="just">
              <a:buNone/>
            </a:pPr>
            <a:r>
              <a:rPr lang="en-US" sz="1600" dirty="0">
                <a:effectLst/>
              </a:rPr>
              <a:t>The Faculty Management System (FMS) is designed to streamline the administration of faculty data within educational institutions. In traditional setups, managing faculty information, including personal details, academic qualifications, and professional history, is often a time-consuming and error-prone task, primarily relying on paper-based systems or </a:t>
            </a:r>
            <a:r>
              <a:rPr lang="en-US" sz="1600" dirty="0" err="1">
                <a:effectLst/>
              </a:rPr>
              <a:t>decentralised</a:t>
            </a:r>
            <a:r>
              <a:rPr lang="en-US" sz="1600" dirty="0">
                <a:effectLst/>
              </a:rPr>
              <a:t> databases. FMS resolves these issues by providing a </a:t>
            </a:r>
            <a:r>
              <a:rPr lang="en-US" sz="1600" dirty="0" err="1">
                <a:effectLst/>
              </a:rPr>
              <a:t>centralised</a:t>
            </a:r>
            <a:r>
              <a:rPr lang="en-US" sz="1600" dirty="0">
                <a:effectLst/>
              </a:rPr>
              <a:t> </a:t>
            </a:r>
            <a:r>
              <a:rPr lang="en-US" sz="1600" dirty="0" smtClean="0">
                <a:effectLst/>
              </a:rPr>
              <a:t>digital </a:t>
            </a:r>
            <a:r>
              <a:rPr lang="en-US" sz="1600" dirty="0">
                <a:effectLst/>
              </a:rPr>
              <a:t>platform where all faculty data can be efficiently stored, managed, and retrieved</a:t>
            </a:r>
            <a:r>
              <a:rPr lang="en-US" sz="1600" dirty="0" smtClean="0">
                <a:effectLst/>
              </a:rPr>
              <a:t>.         </a:t>
            </a:r>
          </a:p>
          <a:p>
            <a:pPr marL="0" indent="0" algn="just">
              <a:buNone/>
            </a:pPr>
            <a:r>
              <a:rPr lang="en-US" sz="1600" dirty="0">
                <a:effectLst/>
              </a:rPr>
              <a:t>This system supports educational institutions in maintaining accurate and up-to-date faculty records, enabling administrators to quickly search and retrieve data based on specific criteria such as department, research interests, or years of service. By </a:t>
            </a:r>
            <a:r>
              <a:rPr lang="en-US" sz="1600" dirty="0" err="1">
                <a:effectLst/>
              </a:rPr>
              <a:t>centralising</a:t>
            </a:r>
            <a:r>
              <a:rPr lang="en-US" sz="1600" dirty="0">
                <a:effectLst/>
              </a:rPr>
              <a:t> data, the FMS facilitates smoother administration, better decision-making, and easier access to essential faculty information</a:t>
            </a:r>
            <a:r>
              <a:rPr lang="en-US" sz="1600" dirty="0" smtClean="0">
                <a:effectLst/>
              </a:rPr>
              <a:t>.</a:t>
            </a:r>
            <a:r>
              <a:rPr lang="en-US" sz="1600" dirty="0">
                <a:effectLst/>
              </a:rPr>
              <a:t> The system incorporates features like detailed faculty profile creation, real-time data updates, and advanced search functionalities to ensure quick retrieval of relevant information. Additionally, FMS enables the extraction of faculty data in multiple formats, including Excel, to streamline reporting and data sharing across departments.</a:t>
            </a:r>
            <a:endParaRPr lang="en-IN" sz="1600" dirty="0">
              <a:effectLst/>
            </a:endParaRPr>
          </a:p>
          <a:p>
            <a:pPr marL="0" indent="0" algn="just">
              <a:buNone/>
            </a:pPr>
            <a:r>
              <a:rPr lang="en-US" sz="1600" dirty="0" smtClean="0">
                <a:effectLst/>
              </a:rPr>
              <a:t>             </a:t>
            </a:r>
            <a:endParaRPr lang="en-IN" sz="1600" dirty="0">
              <a:effectLst/>
            </a:endParaRPr>
          </a:p>
        </p:txBody>
      </p:sp>
    </p:spTree>
    <p:extLst>
      <p:ext uri="{BB962C8B-B14F-4D97-AF65-F5344CB8AC3E}">
        <p14:creationId xmlns:p14="http://schemas.microsoft.com/office/powerpoint/2010/main" val="50456870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B9B216-5F7D-0EF7-99A0-E064F707452C}"/>
              </a:ext>
            </a:extLst>
          </p:cNvPr>
          <p:cNvSpPr>
            <a:spLocks noGrp="1"/>
          </p:cNvSpPr>
          <p:nvPr>
            <p:ph type="title"/>
          </p:nvPr>
        </p:nvSpPr>
        <p:spPr>
          <a:xfrm>
            <a:off x="855072" y="247475"/>
            <a:ext cx="10353761" cy="1326321"/>
          </a:xfrm>
        </p:spPr>
        <p:txBody>
          <a:bodyPr>
            <a:normAutofit/>
          </a:bodyPr>
          <a:lstStyle/>
          <a:p>
            <a:r>
              <a:rPr lang="en-US" sz="4800" dirty="0"/>
              <a:t>OBJECTIVES</a:t>
            </a:r>
            <a:endParaRPr lang="en-IN" sz="4800" dirty="0"/>
          </a:p>
        </p:txBody>
      </p:sp>
      <p:sp>
        <p:nvSpPr>
          <p:cNvPr id="3" name="Content Placeholder 2">
            <a:extLst>
              <a:ext uri="{FF2B5EF4-FFF2-40B4-BE49-F238E27FC236}">
                <a16:creationId xmlns:a16="http://schemas.microsoft.com/office/drawing/2014/main" xmlns="" id="{5D43E243-47D6-9BCE-F140-543AFFF41CB0}"/>
              </a:ext>
            </a:extLst>
          </p:cNvPr>
          <p:cNvSpPr>
            <a:spLocks noGrp="1"/>
          </p:cNvSpPr>
          <p:nvPr>
            <p:ph idx="1"/>
          </p:nvPr>
        </p:nvSpPr>
        <p:spPr>
          <a:xfrm>
            <a:off x="1317071" y="1701782"/>
            <a:ext cx="9538283" cy="4237624"/>
          </a:xfrm>
        </p:spPr>
        <p:txBody>
          <a:bodyPr>
            <a:normAutofit/>
          </a:bodyPr>
          <a:lstStyle/>
          <a:p>
            <a:pPr marL="0" indent="0" algn="just">
              <a:buNone/>
            </a:pPr>
            <a:endParaRPr lang="en-US" sz="2300" dirty="0"/>
          </a:p>
          <a:p>
            <a:r>
              <a:rPr lang="en-US" sz="2400" b="1" dirty="0" smtClean="0"/>
              <a:t>Online Management</a:t>
            </a:r>
            <a:r>
              <a:rPr lang="en-US" sz="2400" dirty="0"/>
              <a:t>:</a:t>
            </a:r>
            <a:br>
              <a:rPr lang="en-US" sz="2400" dirty="0"/>
            </a:br>
            <a:r>
              <a:rPr lang="en-US" sz="2400" dirty="0"/>
              <a:t>The FMS enables faculty and administrative staff to manage </a:t>
            </a:r>
            <a:r>
              <a:rPr lang="en-US" sz="2400" dirty="0" smtClean="0"/>
              <a:t>profiles, </a:t>
            </a:r>
            <a:r>
              <a:rPr lang="en-US" sz="2400" dirty="0"/>
              <a:t>and academic data online, eliminating the need for manual record-keeping</a:t>
            </a:r>
            <a:r>
              <a:rPr lang="en-US" sz="2400" dirty="0" smtClean="0"/>
              <a:t>.</a:t>
            </a:r>
          </a:p>
          <a:p>
            <a:r>
              <a:rPr lang="en-US" sz="2400" b="1" dirty="0"/>
              <a:t>Digital Faculty Data Management</a:t>
            </a:r>
            <a:r>
              <a:rPr lang="en-US" sz="2400" dirty="0"/>
              <a:t>:</a:t>
            </a:r>
            <a:br>
              <a:rPr lang="en-US" sz="2400" dirty="0"/>
            </a:br>
            <a:r>
              <a:rPr lang="en-US" sz="2400" dirty="0"/>
              <a:t>The system allows faculty members to submit all necessary personal and professional details in a digital format, streamlining record-keeping and reducing paperwork.</a:t>
            </a:r>
            <a:endParaRPr lang="en-US" dirty="0"/>
          </a:p>
        </p:txBody>
      </p:sp>
    </p:spTree>
    <p:extLst>
      <p:ext uri="{BB962C8B-B14F-4D97-AF65-F5344CB8AC3E}">
        <p14:creationId xmlns:p14="http://schemas.microsoft.com/office/powerpoint/2010/main" val="156788567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6C43B6A-028C-CAFE-484F-94B85312D66D}"/>
              </a:ext>
            </a:extLst>
          </p:cNvPr>
          <p:cNvSpPr txBox="1"/>
          <p:nvPr/>
        </p:nvSpPr>
        <p:spPr>
          <a:xfrm>
            <a:off x="1174459" y="1032185"/>
            <a:ext cx="9815119" cy="4339650"/>
          </a:xfrm>
          <a:prstGeom prst="rect">
            <a:avLst/>
          </a:prstGeom>
          <a:noFill/>
        </p:spPr>
        <p:txBody>
          <a:bodyPr wrap="square">
            <a:spAutoFit/>
          </a:bodyPr>
          <a:lstStyle/>
          <a:p>
            <a:pPr lvl="1" algn="just"/>
            <a:endParaRPr lang="en-US" dirty="0"/>
          </a:p>
          <a:p>
            <a:pPr marL="342900" indent="-342900">
              <a:buFont typeface="Arial" panose="020B0604020202020204" pitchFamily="34" charset="0"/>
              <a:buChar char="•"/>
            </a:pPr>
            <a:r>
              <a:rPr lang="en-US" sz="2000" b="1" dirty="0"/>
              <a:t>Role-Based User Authentication</a:t>
            </a:r>
            <a:r>
              <a:rPr lang="en-US" sz="2000" dirty="0"/>
              <a:t>:</a:t>
            </a:r>
            <a:br>
              <a:rPr lang="en-US" sz="2000" dirty="0"/>
            </a:br>
            <a:r>
              <a:rPr lang="en-US" sz="2000" dirty="0"/>
              <a:t>The FMS incorporates a secure authentication system where different roles (e.g., faculty, HODs, admin, higher officials) can log in and access role-specific functionalities.</a:t>
            </a:r>
            <a:endParaRPr lang="en-US" b="1" i="0" dirty="0">
              <a:solidFill>
                <a:srgbClr val="374151"/>
              </a:solidFill>
              <a:effectLst/>
              <a:latin typeface="Söhne"/>
            </a:endParaRPr>
          </a:p>
          <a:p>
            <a:endParaRPr lang="en-US" sz="2000" b="1" dirty="0" smtClean="0"/>
          </a:p>
          <a:p>
            <a:pPr marL="342900" indent="-342900">
              <a:buFont typeface="Arial" pitchFamily="34" charset="0"/>
              <a:buChar char="•"/>
            </a:pPr>
            <a:r>
              <a:rPr lang="en-US" sz="2000" b="1" dirty="0" smtClean="0"/>
              <a:t>Real-Time </a:t>
            </a:r>
            <a:r>
              <a:rPr lang="en-US" sz="2000" b="1" dirty="0"/>
              <a:t>Data Access</a:t>
            </a:r>
            <a:r>
              <a:rPr lang="en-US" sz="2000" dirty="0"/>
              <a:t>:</a:t>
            </a:r>
            <a:br>
              <a:rPr lang="en-US" sz="2000" dirty="0"/>
            </a:br>
            <a:r>
              <a:rPr lang="en-US" sz="2000" dirty="0"/>
              <a:t>Faculty and administrators can access up-to-date information, such as attendance, academic schedules, and leave applications, in real-time.</a:t>
            </a:r>
          </a:p>
          <a:p>
            <a:pPr algn="just"/>
            <a:endParaRPr lang="en-US" dirty="0"/>
          </a:p>
          <a:p>
            <a:pPr marL="342900" indent="-342900">
              <a:buFont typeface="Arial" panose="020B0604020202020204" pitchFamily="34" charset="0"/>
              <a:buChar char="•"/>
            </a:pPr>
            <a:r>
              <a:rPr lang="en-US" sz="2000" b="1" dirty="0"/>
              <a:t>Transparency and Accountability</a:t>
            </a:r>
            <a:r>
              <a:rPr lang="en-US" sz="2000" dirty="0"/>
              <a:t>:</a:t>
            </a:r>
            <a:br>
              <a:rPr lang="en-US" sz="2000" dirty="0"/>
            </a:br>
            <a:r>
              <a:rPr lang="en-US" sz="2000" dirty="0"/>
              <a:t>The system enhances transparency by making faculty data, performance reports, and leave records accessible to authorized personnel, improving the accountability of faculty management processes.</a:t>
            </a:r>
            <a:endParaRPr lang="en-US" dirty="0"/>
          </a:p>
        </p:txBody>
      </p:sp>
    </p:spTree>
    <p:extLst>
      <p:ext uri="{BB962C8B-B14F-4D97-AF65-F5344CB8AC3E}">
        <p14:creationId xmlns:p14="http://schemas.microsoft.com/office/powerpoint/2010/main" val="21470119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9D44F-1BE9-299B-7430-A382911001C5}"/>
              </a:ext>
            </a:extLst>
          </p:cNvPr>
          <p:cNvSpPr>
            <a:spLocks noGrp="1"/>
          </p:cNvSpPr>
          <p:nvPr>
            <p:ph type="title"/>
          </p:nvPr>
        </p:nvSpPr>
        <p:spPr>
          <a:xfrm>
            <a:off x="913796" y="307597"/>
            <a:ext cx="10353761" cy="1326321"/>
          </a:xfrm>
        </p:spPr>
        <p:txBody>
          <a:bodyPr>
            <a:normAutofit/>
          </a:bodyPr>
          <a:lstStyle/>
          <a:p>
            <a:r>
              <a:rPr lang="en-IN" sz="4800" dirty="0"/>
              <a:t>EXISTING SYSTEM</a:t>
            </a:r>
          </a:p>
        </p:txBody>
      </p:sp>
      <p:pic>
        <p:nvPicPr>
          <p:cNvPr id="7" name="Content Placeholder 6" descr="faculty management system, faculty management software, best fauclty managment system, Faculty management system software, online faculty management software"/>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2341563" y="2335212"/>
            <a:ext cx="3048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xmlns="" id="{07F92BBA-58D3-748D-FBD7-BF22ED9279D3}"/>
              </a:ext>
            </a:extLst>
          </p:cNvPr>
          <p:cNvSpPr>
            <a:spLocks noGrp="1"/>
          </p:cNvSpPr>
          <p:nvPr>
            <p:ph sz="quarter" idx="14"/>
          </p:nvPr>
        </p:nvSpPr>
        <p:spPr/>
        <p:txBody>
          <a:bodyPr>
            <a:normAutofit fontScale="85000" lnSpcReduction="20000"/>
          </a:bodyPr>
          <a:lstStyle/>
          <a:p>
            <a:pPr marL="0" indent="0" algn="just">
              <a:buNone/>
            </a:pPr>
            <a:r>
              <a:rPr lang="en-US" dirty="0">
                <a:effectLst/>
              </a:rPr>
              <a:t>Most educational institutions still rely on manual or semi-automated processes for faculty data management, often using spreadsheets or isolated databases. These methods are prone to errors, data redundancy, and inefficiencies. The lack of integration between different departments can result in delayed access to critical faculty information, impacting administrative tasks like faculty evaluations, workload distribution, and decision-making.</a:t>
            </a:r>
            <a:endParaRPr lang="en-IN" dirty="0">
              <a:effectLst/>
            </a:endParaRPr>
          </a:p>
        </p:txBody>
      </p:sp>
    </p:spTree>
    <p:extLst>
      <p:ext uri="{BB962C8B-B14F-4D97-AF65-F5344CB8AC3E}">
        <p14:creationId xmlns:p14="http://schemas.microsoft.com/office/powerpoint/2010/main" val="34641648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EB9D36-D68D-C014-CD76-A3893B311BD9}"/>
              </a:ext>
            </a:extLst>
          </p:cNvPr>
          <p:cNvSpPr>
            <a:spLocks noGrp="1"/>
          </p:cNvSpPr>
          <p:nvPr>
            <p:ph type="title"/>
          </p:nvPr>
        </p:nvSpPr>
        <p:spPr/>
        <p:txBody>
          <a:bodyPr>
            <a:normAutofit fontScale="90000"/>
          </a:bodyPr>
          <a:lstStyle/>
          <a:p>
            <a:r>
              <a:rPr lang="en-IN" sz="4000" dirty="0"/>
              <a:t>DISADVANTAGES OF EXISTING SYSTEM</a:t>
            </a:r>
          </a:p>
        </p:txBody>
      </p:sp>
      <p:sp>
        <p:nvSpPr>
          <p:cNvPr id="3" name="Content Placeholder 2">
            <a:extLst>
              <a:ext uri="{FF2B5EF4-FFF2-40B4-BE49-F238E27FC236}">
                <a16:creationId xmlns:a16="http://schemas.microsoft.com/office/drawing/2014/main" xmlns="" id="{D5D6935D-DB4A-51FD-C8A2-02DC99B244C3}"/>
              </a:ext>
            </a:extLst>
          </p:cNvPr>
          <p:cNvSpPr>
            <a:spLocks noGrp="1"/>
          </p:cNvSpPr>
          <p:nvPr>
            <p:ph sz="quarter" idx="13"/>
          </p:nvPr>
        </p:nvSpPr>
        <p:spPr>
          <a:xfrm>
            <a:off x="997685" y="2037985"/>
            <a:ext cx="5106004" cy="4270536"/>
          </a:xfrm>
        </p:spPr>
        <p:txBody>
          <a:bodyPr>
            <a:normAutofit fontScale="85000" lnSpcReduction="20000"/>
          </a:bodyPr>
          <a:lstStyle/>
          <a:p>
            <a:r>
              <a:rPr lang="en-IN" sz="2600" b="1" dirty="0" smtClean="0"/>
              <a:t>Prone to Human Errors</a:t>
            </a:r>
            <a:endParaRPr lang="en-IN" sz="2600" dirty="0" smtClean="0"/>
          </a:p>
          <a:p>
            <a:r>
              <a:rPr lang="en-IN" sz="2600" b="1" dirty="0" smtClean="0"/>
              <a:t>Data Redundancy</a:t>
            </a:r>
            <a:endParaRPr lang="en-IN" sz="2600" dirty="0" smtClean="0"/>
          </a:p>
          <a:p>
            <a:r>
              <a:rPr lang="en-IN" sz="2600" b="1" dirty="0" smtClean="0"/>
              <a:t>Inefficiency</a:t>
            </a:r>
            <a:endParaRPr lang="en-IN" sz="2600" dirty="0" smtClean="0">
              <a:effectLst/>
            </a:endParaRPr>
          </a:p>
          <a:p>
            <a:r>
              <a:rPr lang="en-IN" sz="2600" b="1" dirty="0" smtClean="0"/>
              <a:t>Limited Access to Information</a:t>
            </a:r>
            <a:endParaRPr lang="en-IN" sz="2600" dirty="0" smtClean="0"/>
          </a:p>
          <a:p>
            <a:r>
              <a:rPr lang="en-IN" sz="2600" b="1" dirty="0" smtClean="0"/>
              <a:t>Lack of Real-Time Data</a:t>
            </a:r>
            <a:endParaRPr lang="en-IN" sz="2600" dirty="0" smtClean="0"/>
          </a:p>
          <a:p>
            <a:r>
              <a:rPr lang="en-IN" sz="2600" b="1" dirty="0" smtClean="0"/>
              <a:t>No </a:t>
            </a:r>
            <a:r>
              <a:rPr lang="en-IN" sz="2600" b="1" dirty="0"/>
              <a:t>Integration Between </a:t>
            </a:r>
            <a:r>
              <a:rPr lang="en-IN" sz="2600" b="1" dirty="0" smtClean="0"/>
              <a:t>Departments</a:t>
            </a:r>
            <a:endParaRPr lang="en-IN" sz="2600" dirty="0" smtClean="0"/>
          </a:p>
          <a:p>
            <a:r>
              <a:rPr lang="en-IN" sz="2600" b="1" dirty="0" smtClean="0"/>
              <a:t>Inadequate Reporting Capabilities</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effectLst/>
              </a:rPr>
              <a:t/>
            </a:r>
            <a:br>
              <a:rPr lang="en-IN" dirty="0" smtClean="0">
                <a:effectLst/>
              </a:rPr>
            </a:br>
            <a:endParaRPr lang="en-IN" dirty="0" smtClean="0">
              <a:effectLst/>
            </a:endParaRPr>
          </a:p>
        </p:txBody>
      </p:sp>
      <p:pic>
        <p:nvPicPr>
          <p:cNvPr id="7" name="image4.jpeg"/>
          <p:cNvPicPr>
            <a:picLocks noGrp="1"/>
          </p:cNvPicPr>
          <p:nvPr>
            <p:ph sz="quarter" idx="14"/>
          </p:nvPr>
        </p:nvPicPr>
        <p:blipFill>
          <a:blip r:embed="rId2" cstate="print"/>
          <a:stretch>
            <a:fillRect/>
          </a:stretch>
        </p:blipFill>
        <p:spPr>
          <a:xfrm>
            <a:off x="6699292" y="2070786"/>
            <a:ext cx="4362061" cy="3323335"/>
          </a:xfrm>
          <a:prstGeom prst="rect">
            <a:avLst/>
          </a:prstGeom>
        </p:spPr>
      </p:pic>
    </p:spTree>
    <p:extLst>
      <p:ext uri="{BB962C8B-B14F-4D97-AF65-F5344CB8AC3E}">
        <p14:creationId xmlns:p14="http://schemas.microsoft.com/office/powerpoint/2010/main" val="10957048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3F62DD-3712-1B2C-F738-98DC0DD5E667}"/>
              </a:ext>
            </a:extLst>
          </p:cNvPr>
          <p:cNvSpPr>
            <a:spLocks noGrp="1"/>
          </p:cNvSpPr>
          <p:nvPr>
            <p:ph type="title"/>
          </p:nvPr>
        </p:nvSpPr>
        <p:spPr/>
        <p:txBody>
          <a:bodyPr>
            <a:normAutofit/>
          </a:bodyPr>
          <a:lstStyle/>
          <a:p>
            <a:r>
              <a:rPr lang="en-IN" sz="4800" dirty="0"/>
              <a:t>Proposed system</a:t>
            </a:r>
          </a:p>
        </p:txBody>
      </p:sp>
      <p:sp>
        <p:nvSpPr>
          <p:cNvPr id="3" name="Content Placeholder 2">
            <a:extLst>
              <a:ext uri="{FF2B5EF4-FFF2-40B4-BE49-F238E27FC236}">
                <a16:creationId xmlns:a16="http://schemas.microsoft.com/office/drawing/2014/main" xmlns="" id="{B624EC7E-A52D-0151-800A-F698C48648F9}"/>
              </a:ext>
            </a:extLst>
          </p:cNvPr>
          <p:cNvSpPr>
            <a:spLocks noGrp="1"/>
          </p:cNvSpPr>
          <p:nvPr>
            <p:ph sz="quarter" idx="13"/>
          </p:nvPr>
        </p:nvSpPr>
        <p:spPr>
          <a:xfrm>
            <a:off x="1258350" y="2272877"/>
            <a:ext cx="4593668" cy="3702881"/>
          </a:xfrm>
        </p:spPr>
        <p:txBody>
          <a:bodyPr>
            <a:normAutofit fontScale="85000" lnSpcReduction="20000"/>
          </a:bodyPr>
          <a:lstStyle/>
          <a:p>
            <a:pPr marL="0" indent="0" algn="just">
              <a:buNone/>
            </a:pPr>
            <a:r>
              <a:rPr lang="en-US" dirty="0">
                <a:effectLst/>
              </a:rPr>
              <a:t>The Faculty Management System proposes a fully digital platform that centralizes faculty data in one secure location. With features such as role-based access control, automated data validation, and real-time updates, the FMS streamlines the administrative process, reducing the time and effort required to manage faculty information. The system includes advanced search filters that allow users to retrieve data based on specific criteria and download the information in report-ready formats   like Excel.</a:t>
            </a:r>
            <a:endParaRPr lang="en-IN" dirty="0">
              <a:effectLst/>
            </a:endParaRPr>
          </a:p>
          <a:p>
            <a:pPr algn="just"/>
            <a:endParaRPr lang="en-IN" dirty="0"/>
          </a:p>
        </p:txBody>
      </p:sp>
      <p:pic>
        <p:nvPicPr>
          <p:cNvPr id="6" name="image10.jpeg"/>
          <p:cNvPicPr>
            <a:picLocks noGrp="1"/>
          </p:cNvPicPr>
          <p:nvPr>
            <p:ph sz="quarter" idx="14"/>
          </p:nvPr>
        </p:nvPicPr>
        <p:blipFill>
          <a:blip r:embed="rId2" cstate="print"/>
          <a:stretch>
            <a:fillRect/>
          </a:stretch>
        </p:blipFill>
        <p:spPr>
          <a:xfrm>
            <a:off x="6218237" y="2416029"/>
            <a:ext cx="4603561" cy="2994870"/>
          </a:xfrm>
          <a:prstGeom prst="rect">
            <a:avLst/>
          </a:prstGeom>
        </p:spPr>
      </p:pic>
    </p:spTree>
    <p:extLst>
      <p:ext uri="{BB962C8B-B14F-4D97-AF65-F5344CB8AC3E}">
        <p14:creationId xmlns:p14="http://schemas.microsoft.com/office/powerpoint/2010/main" val="26312434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716</TotalTime>
  <Words>905</Words>
  <Application>Microsoft Office PowerPoint</Application>
  <PresentationFormat>Custom</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Pushpin</vt:lpstr>
      <vt:lpstr>FACULTY MANAGEMENT SYSTEM </vt:lpstr>
      <vt:lpstr>PowerPoint Presentation</vt:lpstr>
      <vt:lpstr>ABSRACT OF THE PROJECT</vt:lpstr>
      <vt:lpstr>INTRODUCTION</vt:lpstr>
      <vt:lpstr>OBJECTIVES</vt:lpstr>
      <vt:lpstr>PowerPoint Presentation</vt:lpstr>
      <vt:lpstr>EXISTING SYSTEM</vt:lpstr>
      <vt:lpstr>DISADVANTAGES OF EXISTING SYSTEM</vt:lpstr>
      <vt:lpstr>Proposed system</vt:lpstr>
      <vt:lpstr>ADVANTAGES</vt:lpstr>
      <vt:lpstr>TECHNOLOGY USED</vt:lpstr>
      <vt:lpstr>MODULES </vt:lpstr>
      <vt:lpstr>PROPOSED SYSTEM (ADMIN LOGIN)</vt:lpstr>
      <vt:lpstr>PROPOSED SYSTEM(FACULTY LOGIN)</vt:lpstr>
      <vt:lpstr>PROPOSED SYSTEM (HODs LOGIN)</vt:lpstr>
      <vt:lpstr>IMPLEMENTATION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E-FIR/Electronic First Information Report</dc:title>
  <dc:creator>Nisha Bhavani</dc:creator>
  <cp:lastModifiedBy>Lenovo</cp:lastModifiedBy>
  <cp:revision>27</cp:revision>
  <dcterms:created xsi:type="dcterms:W3CDTF">2024-01-31T11:20:43Z</dcterms:created>
  <dcterms:modified xsi:type="dcterms:W3CDTF">2024-10-04T18:04:20Z</dcterms:modified>
</cp:coreProperties>
</file>