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2-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3-1.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2758202"/>
            <a:ext cx="7665839" cy="958215"/>
          </a:xfrm>
          <a:prstGeom prst="rect">
            <a:avLst/>
          </a:prstGeom>
          <a:noFill/>
          <a:ln/>
        </p:spPr>
        <p:txBody>
          <a:bodyPr wrap="none" rtlCol="0" anchor="t"/>
          <a:lstStyle/>
          <a:p>
            <a:pPr indent="0" marL="0">
              <a:lnSpc>
                <a:spcPts val="7545"/>
              </a:lnSpc>
              <a:buNone/>
            </a:pPr>
            <a:r>
              <a:rPr lang="en-US" sz="6036" dirty="0">
                <a:solidFill>
                  <a:srgbClr val="383838"/>
                </a:solidFill>
                <a:latin typeface="Patrick Hand" pitchFamily="34" charset="0"/>
                <a:ea typeface="Patrick Hand" pitchFamily="34" charset="-122"/>
                <a:cs typeface="Patrick Hand" pitchFamily="34" charset="-120"/>
              </a:rPr>
              <a:t>What is Phishing?</a:t>
            </a:r>
            <a:endParaRPr lang="en-US" sz="6036" dirty="0"/>
          </a:p>
        </p:txBody>
      </p:sp>
      <p:sp>
        <p:nvSpPr>
          <p:cNvPr id="5" name="Text 3"/>
          <p:cNvSpPr/>
          <p:nvPr/>
        </p:nvSpPr>
        <p:spPr>
          <a:xfrm>
            <a:off x="3093363" y="4049673"/>
            <a:ext cx="8443555" cy="1421606"/>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Phishing is a type of cyber attack where criminals attempt to trick individuals into revealing sensitive information, such as login credentials, financial details, or personal data. Phishers often use fraudulent emails, websites, or social media messages that appear to be from legitimate sources to lure unsuspecting victims.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180386"/>
            <a:ext cx="6474619"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Educating Others about Phishing</a:t>
            </a:r>
            <a:endParaRPr lang="en-US" sz="4374" dirty="0"/>
          </a:p>
        </p:txBody>
      </p:sp>
      <p:sp>
        <p:nvSpPr>
          <p:cNvPr id="5" name="Shape 3"/>
          <p:cNvSpPr/>
          <p:nvPr/>
        </p:nvSpPr>
        <p:spPr>
          <a:xfrm>
            <a:off x="3093363" y="2208014"/>
            <a:ext cx="2666405" cy="4841200"/>
          </a:xfrm>
          <a:prstGeom prst="roundRect">
            <a:avLst>
              <a:gd name="adj" fmla="val 3750"/>
            </a:avLst>
          </a:prstGeom>
          <a:solidFill>
            <a:srgbClr val="E6E6E6"/>
          </a:solidFill>
          <a:ln w="7620">
            <a:solidFill>
              <a:srgbClr val="CCCCCC"/>
            </a:solidFill>
            <a:prstDash val="solid"/>
          </a:ln>
        </p:spPr>
      </p:sp>
      <p:sp>
        <p:nvSpPr>
          <p:cNvPr id="6" name="Text 4"/>
          <p:cNvSpPr/>
          <p:nvPr/>
        </p:nvSpPr>
        <p:spPr>
          <a:xfrm>
            <a:off x="3323153" y="2437805"/>
            <a:ext cx="2206823"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Lead by Example</a:t>
            </a:r>
            <a:endParaRPr lang="en-US" sz="2187" dirty="0"/>
          </a:p>
        </p:txBody>
      </p:sp>
      <p:sp>
        <p:nvSpPr>
          <p:cNvPr id="7" name="Text 5"/>
          <p:cNvSpPr/>
          <p:nvPr/>
        </p:nvSpPr>
        <p:spPr>
          <a:xfrm>
            <a:off x="3323153" y="2918222"/>
            <a:ext cx="2206823" cy="3198614"/>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Demonstrate safe browsing and email habits to your friends, family, and colleagues. Show them how to identify suspicious links and emails, and encourage them to be cautious when sharing personal information online.</a:t>
            </a:r>
            <a:endParaRPr lang="en-US" sz="1750" dirty="0"/>
          </a:p>
        </p:txBody>
      </p:sp>
      <p:sp>
        <p:nvSpPr>
          <p:cNvPr id="8" name="Shape 6"/>
          <p:cNvSpPr/>
          <p:nvPr/>
        </p:nvSpPr>
        <p:spPr>
          <a:xfrm>
            <a:off x="5981938" y="2208014"/>
            <a:ext cx="2666405" cy="4841200"/>
          </a:xfrm>
          <a:prstGeom prst="roundRect">
            <a:avLst>
              <a:gd name="adj" fmla="val 3750"/>
            </a:avLst>
          </a:prstGeom>
          <a:solidFill>
            <a:srgbClr val="E6E6E6"/>
          </a:solidFill>
          <a:ln w="7620">
            <a:solidFill>
              <a:srgbClr val="CCCCCC"/>
            </a:solidFill>
            <a:prstDash val="solid"/>
          </a:ln>
        </p:spPr>
      </p:sp>
      <p:sp>
        <p:nvSpPr>
          <p:cNvPr id="9" name="Text 7"/>
          <p:cNvSpPr/>
          <p:nvPr/>
        </p:nvSpPr>
        <p:spPr>
          <a:xfrm>
            <a:off x="6211729" y="2437805"/>
            <a:ext cx="2206823" cy="694373"/>
          </a:xfrm>
          <a:prstGeom prst="rect">
            <a:avLst/>
          </a:prstGeom>
          <a:noFill/>
          <a:ln/>
        </p:spPr>
        <p:txBody>
          <a:bodyPr wrap="squar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Share Phishing Awareness</a:t>
            </a:r>
            <a:endParaRPr lang="en-US" sz="2187" dirty="0"/>
          </a:p>
        </p:txBody>
      </p:sp>
      <p:sp>
        <p:nvSpPr>
          <p:cNvPr id="10" name="Text 8"/>
          <p:cNvSpPr/>
          <p:nvPr/>
        </p:nvSpPr>
        <p:spPr>
          <a:xfrm>
            <a:off x="6211729" y="3265408"/>
            <a:ext cx="2206823" cy="3198614"/>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Organize workshops, presentations, or informal discussions to educate people about the latest phishing tactics. Provide real-world examples and practical tips to help them recognize and avoid falling for these scams.</a:t>
            </a:r>
            <a:endParaRPr lang="en-US" sz="1750" dirty="0"/>
          </a:p>
        </p:txBody>
      </p:sp>
      <p:sp>
        <p:nvSpPr>
          <p:cNvPr id="11" name="Shape 9"/>
          <p:cNvSpPr/>
          <p:nvPr/>
        </p:nvSpPr>
        <p:spPr>
          <a:xfrm>
            <a:off x="8870513" y="2208014"/>
            <a:ext cx="2666405" cy="4841200"/>
          </a:xfrm>
          <a:prstGeom prst="roundRect">
            <a:avLst>
              <a:gd name="adj" fmla="val 3750"/>
            </a:avLst>
          </a:prstGeom>
          <a:solidFill>
            <a:srgbClr val="E6E6E6"/>
          </a:solidFill>
          <a:ln w="7620">
            <a:solidFill>
              <a:srgbClr val="CCCCCC"/>
            </a:solidFill>
            <a:prstDash val="solid"/>
          </a:ln>
        </p:spPr>
      </p:sp>
      <p:sp>
        <p:nvSpPr>
          <p:cNvPr id="12" name="Text 10"/>
          <p:cNvSpPr/>
          <p:nvPr/>
        </p:nvSpPr>
        <p:spPr>
          <a:xfrm>
            <a:off x="9100304" y="2437805"/>
            <a:ext cx="2206823" cy="694373"/>
          </a:xfrm>
          <a:prstGeom prst="rect">
            <a:avLst/>
          </a:prstGeom>
          <a:noFill/>
          <a:ln/>
        </p:spPr>
        <p:txBody>
          <a:bodyPr wrap="squar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Create Educational Resources</a:t>
            </a:r>
            <a:endParaRPr lang="en-US" sz="2187" dirty="0"/>
          </a:p>
        </p:txBody>
      </p:sp>
      <p:sp>
        <p:nvSpPr>
          <p:cNvPr id="13" name="Text 11"/>
          <p:cNvSpPr/>
          <p:nvPr/>
        </p:nvSpPr>
        <p:spPr>
          <a:xfrm>
            <a:off x="9100304" y="3265408"/>
            <a:ext cx="2206823" cy="3554016"/>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Develop informative materials, such as brochures, infographics, or short videos, that explain the dangers of phishing and how to stay safe. Share these resources with your community, school, or workplace to increase awareness and knowledge.</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30910"/>
          </a:xfrm>
          <a:prstGeom prst="rect">
            <a:avLst/>
          </a:prstGeom>
          <a:solidFill>
            <a:srgbClr val="F7F7F7"/>
          </a:solidFill>
          <a:ln/>
        </p:spPr>
      </p:sp>
      <p:pic>
        <p:nvPicPr>
          <p:cNvPr id="4" name="Image 0" descr="preencoded.png">    </p:cNvPr>
          <p:cNvPicPr>
            <a:picLocks noChangeAspect="1"/>
          </p:cNvPicPr>
          <p:nvPr/>
        </p:nvPicPr>
        <p:blipFill>
          <a:blip r:embed="rId1"/>
          <a:stretch>
            <a:fillRect/>
          </a:stretch>
        </p:blipFill>
        <p:spPr>
          <a:xfrm>
            <a:off x="4346734" y="429578"/>
            <a:ext cx="5936813" cy="6649164"/>
          </a:xfrm>
          <a:prstGeom prst="rect">
            <a:avLst/>
          </a:prstGeom>
        </p:spPr>
      </p:pic>
      <p:sp>
        <p:nvSpPr>
          <p:cNvPr id="5" name="Text 2"/>
          <p:cNvSpPr/>
          <p:nvPr/>
        </p:nvSpPr>
        <p:spPr>
          <a:xfrm>
            <a:off x="4346734" y="7313057"/>
            <a:ext cx="3905845" cy="488275"/>
          </a:xfrm>
          <a:prstGeom prst="rect">
            <a:avLst/>
          </a:prstGeom>
          <a:noFill/>
          <a:ln/>
        </p:spPr>
        <p:txBody>
          <a:bodyPr wrap="none" rtlCol="0" anchor="t"/>
          <a:lstStyle/>
          <a:p>
            <a:pPr indent="0" marL="0">
              <a:lnSpc>
                <a:spcPts val="3844"/>
              </a:lnSpc>
              <a:buNone/>
            </a:pPr>
            <a:endParaRPr lang="en-US" sz="3075"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197650"/>
            <a:ext cx="6244114"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The Impact of Phishing Attacks</a:t>
            </a:r>
            <a:endParaRPr lang="en-US" sz="4374" dirty="0"/>
          </a:p>
        </p:txBody>
      </p:sp>
      <p:sp>
        <p:nvSpPr>
          <p:cNvPr id="5" name="Text 3"/>
          <p:cNvSpPr/>
          <p:nvPr/>
        </p:nvSpPr>
        <p:spPr>
          <a:xfrm>
            <a:off x="3093363" y="2336363"/>
            <a:ext cx="8443555" cy="1777008"/>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Phishing attacks can have devastating consequences, both for individual victims and organizations as a whole. The financial losses from these scams can be staggering, with the average cost of a successful phishing attack estimated to be </a:t>
            </a:r>
            <a:pPr indent="0" marL="0">
              <a:lnSpc>
                <a:spcPts val="2799"/>
              </a:lnSpc>
              <a:buNone/>
            </a:pPr>
            <a:r>
              <a:rPr lang="en-US" sz="1750" b="1" dirty="0">
                <a:solidFill>
                  <a:srgbClr val="383838"/>
                </a:solidFill>
                <a:latin typeface="Patrick Hand" pitchFamily="34" charset="0"/>
                <a:ea typeface="Patrick Hand" pitchFamily="34" charset="-122"/>
                <a:cs typeface="Patrick Hand" pitchFamily="34" charset="-120"/>
              </a:rPr>
              <a:t>$4.65 million</a:t>
            </a:r>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 for a large company. Beyond the direct monetary impact, phishing can also lead to data breaches, identity theft, and reputational damage that can haunt victims for years.</a:t>
            </a:r>
            <a:endParaRPr lang="en-US" sz="1750" dirty="0"/>
          </a:p>
        </p:txBody>
      </p:sp>
      <p:sp>
        <p:nvSpPr>
          <p:cNvPr id="6" name="Text 4"/>
          <p:cNvSpPr/>
          <p:nvPr/>
        </p:nvSpPr>
        <p:spPr>
          <a:xfrm>
            <a:off x="3093363" y="4474369"/>
            <a:ext cx="2592348" cy="733187"/>
          </a:xfrm>
          <a:prstGeom prst="rect">
            <a:avLst/>
          </a:prstGeom>
          <a:noFill/>
          <a:ln/>
        </p:spPr>
        <p:txBody>
          <a:bodyPr wrap="none" rtlCol="0" anchor="t"/>
          <a:lstStyle/>
          <a:p>
            <a:pPr algn="ctr" indent="0" marL="0">
              <a:lnSpc>
                <a:spcPts val="5774"/>
              </a:lnSpc>
              <a:buNone/>
            </a:pPr>
            <a:r>
              <a:rPr lang="en-US" sz="5774" dirty="0">
                <a:solidFill>
                  <a:srgbClr val="383838"/>
                </a:solidFill>
                <a:latin typeface="Patrick Hand" pitchFamily="34" charset="0"/>
                <a:ea typeface="Patrick Hand" pitchFamily="34" charset="-122"/>
                <a:cs typeface="Patrick Hand" pitchFamily="34" charset="-120"/>
              </a:rPr>
              <a:t>$4.65M</a:t>
            </a:r>
            <a:endParaRPr lang="en-US" sz="5774" dirty="0"/>
          </a:p>
        </p:txBody>
      </p:sp>
      <p:sp>
        <p:nvSpPr>
          <p:cNvPr id="7" name="Text 5"/>
          <p:cNvSpPr/>
          <p:nvPr/>
        </p:nvSpPr>
        <p:spPr>
          <a:xfrm>
            <a:off x="3093363" y="5485209"/>
            <a:ext cx="2592348" cy="347186"/>
          </a:xfrm>
          <a:prstGeom prst="rect">
            <a:avLst/>
          </a:prstGeom>
          <a:noFill/>
          <a:ln/>
        </p:spPr>
        <p:txBody>
          <a:bodyPr wrap="none" rtlCol="0" anchor="t"/>
          <a:lstStyle/>
          <a:p>
            <a:pPr algn="ct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Average Cost</a:t>
            </a:r>
            <a:endParaRPr lang="en-US" sz="2187" dirty="0"/>
          </a:p>
        </p:txBody>
      </p:sp>
      <p:sp>
        <p:nvSpPr>
          <p:cNvPr id="8" name="Text 6"/>
          <p:cNvSpPr/>
          <p:nvPr/>
        </p:nvSpPr>
        <p:spPr>
          <a:xfrm>
            <a:off x="3093363" y="5965627"/>
            <a:ext cx="2592348" cy="1066205"/>
          </a:xfrm>
          <a:prstGeom prst="rect">
            <a:avLst/>
          </a:prstGeom>
          <a:noFill/>
          <a:ln/>
        </p:spPr>
        <p:txBody>
          <a:bodyPr wrap="square" rtlCol="0" anchor="t"/>
          <a:lstStyle/>
          <a:p>
            <a:pPr algn="ct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The average cost of a successful phishing attack for a large company</a:t>
            </a:r>
            <a:endParaRPr lang="en-US" sz="1750" dirty="0"/>
          </a:p>
        </p:txBody>
      </p:sp>
      <p:sp>
        <p:nvSpPr>
          <p:cNvPr id="9" name="Text 7"/>
          <p:cNvSpPr/>
          <p:nvPr/>
        </p:nvSpPr>
        <p:spPr>
          <a:xfrm>
            <a:off x="6018967" y="4474369"/>
            <a:ext cx="2592348" cy="733187"/>
          </a:xfrm>
          <a:prstGeom prst="rect">
            <a:avLst/>
          </a:prstGeom>
          <a:noFill/>
          <a:ln/>
        </p:spPr>
        <p:txBody>
          <a:bodyPr wrap="none" rtlCol="0" anchor="t"/>
          <a:lstStyle/>
          <a:p>
            <a:pPr algn="ctr" indent="0" marL="0">
              <a:lnSpc>
                <a:spcPts val="5774"/>
              </a:lnSpc>
              <a:buNone/>
            </a:pPr>
            <a:r>
              <a:rPr lang="en-US" sz="5774" dirty="0">
                <a:solidFill>
                  <a:srgbClr val="383838"/>
                </a:solidFill>
                <a:latin typeface="Patrick Hand" pitchFamily="34" charset="0"/>
                <a:ea typeface="Patrick Hand" pitchFamily="34" charset="-122"/>
                <a:cs typeface="Patrick Hand" pitchFamily="34" charset="-120"/>
              </a:rPr>
              <a:t>20%</a:t>
            </a:r>
            <a:endParaRPr lang="en-US" sz="5774" dirty="0"/>
          </a:p>
        </p:txBody>
      </p:sp>
      <p:sp>
        <p:nvSpPr>
          <p:cNvPr id="10" name="Text 8"/>
          <p:cNvSpPr/>
          <p:nvPr/>
        </p:nvSpPr>
        <p:spPr>
          <a:xfrm>
            <a:off x="6018967" y="5485209"/>
            <a:ext cx="2592348" cy="347186"/>
          </a:xfrm>
          <a:prstGeom prst="rect">
            <a:avLst/>
          </a:prstGeom>
          <a:noFill/>
          <a:ln/>
        </p:spPr>
        <p:txBody>
          <a:bodyPr wrap="none" rtlCol="0" anchor="t"/>
          <a:lstStyle/>
          <a:p>
            <a:pPr algn="ct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Increase in Attacks</a:t>
            </a:r>
            <a:endParaRPr lang="en-US" sz="2187" dirty="0"/>
          </a:p>
        </p:txBody>
      </p:sp>
      <p:sp>
        <p:nvSpPr>
          <p:cNvPr id="11" name="Text 9"/>
          <p:cNvSpPr/>
          <p:nvPr/>
        </p:nvSpPr>
        <p:spPr>
          <a:xfrm>
            <a:off x="6018967" y="5965627"/>
            <a:ext cx="2592348" cy="1066205"/>
          </a:xfrm>
          <a:prstGeom prst="rect">
            <a:avLst/>
          </a:prstGeom>
          <a:noFill/>
          <a:ln/>
        </p:spPr>
        <p:txBody>
          <a:bodyPr wrap="square" rtlCol="0" anchor="t"/>
          <a:lstStyle/>
          <a:p>
            <a:pPr algn="ct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The number of phishing attacks has risen by 20% in the past year alone</a:t>
            </a:r>
            <a:endParaRPr lang="en-US" sz="1750" dirty="0"/>
          </a:p>
        </p:txBody>
      </p:sp>
      <p:sp>
        <p:nvSpPr>
          <p:cNvPr id="12" name="Text 10"/>
          <p:cNvSpPr/>
          <p:nvPr/>
        </p:nvSpPr>
        <p:spPr>
          <a:xfrm>
            <a:off x="8944570" y="4474369"/>
            <a:ext cx="2592348" cy="733187"/>
          </a:xfrm>
          <a:prstGeom prst="rect">
            <a:avLst/>
          </a:prstGeom>
          <a:noFill/>
          <a:ln/>
        </p:spPr>
        <p:txBody>
          <a:bodyPr wrap="none" rtlCol="0" anchor="t"/>
          <a:lstStyle/>
          <a:p>
            <a:pPr algn="ctr" indent="0" marL="0">
              <a:lnSpc>
                <a:spcPts val="5774"/>
              </a:lnSpc>
              <a:buNone/>
            </a:pPr>
            <a:r>
              <a:rPr lang="en-US" sz="5774" dirty="0">
                <a:solidFill>
                  <a:srgbClr val="383838"/>
                </a:solidFill>
                <a:latin typeface="Patrick Hand" pitchFamily="34" charset="0"/>
                <a:ea typeface="Patrick Hand" pitchFamily="34" charset="-122"/>
                <a:cs typeface="Patrick Hand" pitchFamily="34" charset="-120"/>
              </a:rPr>
              <a:t>90%</a:t>
            </a:r>
            <a:endParaRPr lang="en-US" sz="5774" dirty="0"/>
          </a:p>
        </p:txBody>
      </p:sp>
      <p:sp>
        <p:nvSpPr>
          <p:cNvPr id="13" name="Text 11"/>
          <p:cNvSpPr/>
          <p:nvPr/>
        </p:nvSpPr>
        <p:spPr>
          <a:xfrm>
            <a:off x="8944570" y="5485209"/>
            <a:ext cx="2592348" cy="347186"/>
          </a:xfrm>
          <a:prstGeom prst="rect">
            <a:avLst/>
          </a:prstGeom>
          <a:noFill/>
          <a:ln/>
        </p:spPr>
        <p:txBody>
          <a:bodyPr wrap="none" rtlCol="0" anchor="t"/>
          <a:lstStyle/>
          <a:p>
            <a:pPr algn="ct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Successful Attacks</a:t>
            </a:r>
            <a:endParaRPr lang="en-US" sz="2187" dirty="0"/>
          </a:p>
        </p:txBody>
      </p:sp>
      <p:sp>
        <p:nvSpPr>
          <p:cNvPr id="14" name="Text 12"/>
          <p:cNvSpPr/>
          <p:nvPr/>
        </p:nvSpPr>
        <p:spPr>
          <a:xfrm>
            <a:off x="8944570" y="5965627"/>
            <a:ext cx="2592348" cy="1066205"/>
          </a:xfrm>
          <a:prstGeom prst="rect">
            <a:avLst/>
          </a:prstGeom>
          <a:noFill/>
          <a:ln/>
        </p:spPr>
        <p:txBody>
          <a:bodyPr wrap="square" rtlCol="0" anchor="t"/>
          <a:lstStyle/>
          <a:p>
            <a:pPr algn="ct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Up to 90% of all data breaches start with a successful phishing attempt</a:t>
            </a:r>
            <a:endParaRPr lang="en-US" sz="1750"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34482"/>
          </a:xfrm>
          <a:prstGeom prst="rect">
            <a:avLst/>
          </a:prstGeom>
          <a:solidFill>
            <a:srgbClr val="F7F7F7"/>
          </a:solidFill>
          <a:ln/>
        </p:spPr>
      </p:sp>
      <p:sp>
        <p:nvSpPr>
          <p:cNvPr id="4" name="Text 2"/>
          <p:cNvSpPr/>
          <p:nvPr/>
        </p:nvSpPr>
        <p:spPr>
          <a:xfrm>
            <a:off x="3333036" y="576263"/>
            <a:ext cx="5989558" cy="654963"/>
          </a:xfrm>
          <a:prstGeom prst="rect">
            <a:avLst/>
          </a:prstGeom>
          <a:noFill/>
          <a:ln/>
        </p:spPr>
        <p:txBody>
          <a:bodyPr wrap="none" rtlCol="0" anchor="t"/>
          <a:lstStyle/>
          <a:p>
            <a:pPr indent="0" marL="0">
              <a:lnSpc>
                <a:spcPts val="5157"/>
              </a:lnSpc>
              <a:buNone/>
            </a:pPr>
            <a:r>
              <a:rPr lang="en-US" sz="4126" dirty="0">
                <a:solidFill>
                  <a:srgbClr val="383838"/>
                </a:solidFill>
                <a:latin typeface="Patrick Hand" pitchFamily="34" charset="0"/>
                <a:ea typeface="Patrick Hand" pitchFamily="34" charset="-122"/>
                <a:cs typeface="Patrick Hand" pitchFamily="34" charset="-120"/>
              </a:rPr>
              <a:t>Best Practices for Staying Safe</a:t>
            </a:r>
            <a:endParaRPr lang="en-US" sz="4126" dirty="0"/>
          </a:p>
        </p:txBody>
      </p:sp>
      <p:sp>
        <p:nvSpPr>
          <p:cNvPr id="5" name="Shape 3"/>
          <p:cNvSpPr/>
          <p:nvPr/>
        </p:nvSpPr>
        <p:spPr>
          <a:xfrm>
            <a:off x="3333036" y="1650325"/>
            <a:ext cx="3877389" cy="2899172"/>
          </a:xfrm>
          <a:prstGeom prst="roundRect">
            <a:avLst>
              <a:gd name="adj" fmla="val 3253"/>
            </a:avLst>
          </a:prstGeom>
          <a:solidFill>
            <a:srgbClr val="E6E6E6"/>
          </a:solidFill>
          <a:ln w="7620">
            <a:solidFill>
              <a:srgbClr val="CCCCCC"/>
            </a:solidFill>
            <a:prstDash val="solid"/>
          </a:ln>
        </p:spPr>
      </p:sp>
      <p:sp>
        <p:nvSpPr>
          <p:cNvPr id="6" name="Text 4"/>
          <p:cNvSpPr/>
          <p:nvPr/>
        </p:nvSpPr>
        <p:spPr>
          <a:xfrm>
            <a:off x="3550206" y="1867495"/>
            <a:ext cx="2619732" cy="327422"/>
          </a:xfrm>
          <a:prstGeom prst="rect">
            <a:avLst/>
          </a:prstGeom>
          <a:noFill/>
          <a:ln/>
        </p:spPr>
        <p:txBody>
          <a:bodyPr wrap="none" rtlCol="0" anchor="t"/>
          <a:lstStyle/>
          <a:p>
            <a:pPr indent="0" marL="0">
              <a:lnSpc>
                <a:spcPts val="2579"/>
              </a:lnSpc>
              <a:buNone/>
            </a:pPr>
            <a:r>
              <a:rPr lang="en-US" sz="2063" dirty="0">
                <a:solidFill>
                  <a:srgbClr val="383838"/>
                </a:solidFill>
                <a:latin typeface="Patrick Hand" pitchFamily="34" charset="0"/>
                <a:ea typeface="Patrick Hand" pitchFamily="34" charset="-122"/>
                <a:cs typeface="Patrick Hand" pitchFamily="34" charset="-120"/>
              </a:rPr>
              <a:t>Be Skeptical</a:t>
            </a:r>
            <a:endParaRPr lang="en-US" sz="2063" dirty="0"/>
          </a:p>
        </p:txBody>
      </p:sp>
      <p:sp>
        <p:nvSpPr>
          <p:cNvPr id="7" name="Text 5"/>
          <p:cNvSpPr/>
          <p:nvPr/>
        </p:nvSpPr>
        <p:spPr>
          <a:xfrm>
            <a:off x="3550206" y="2320647"/>
            <a:ext cx="3443049" cy="1676400"/>
          </a:xfrm>
          <a:prstGeom prst="rect">
            <a:avLst/>
          </a:prstGeom>
          <a:noFill/>
          <a:ln/>
        </p:spPr>
        <p:txBody>
          <a:bodyPr wrap="square" rtlCol="0" anchor="t"/>
          <a:lstStyle/>
          <a:p>
            <a:pPr indent="0" marL="0">
              <a:lnSpc>
                <a:spcPts val="2640"/>
              </a:lnSpc>
              <a:buNone/>
            </a:pPr>
            <a:r>
              <a:rPr lang="en-US" sz="1650" dirty="0">
                <a:solidFill>
                  <a:srgbClr val="383838"/>
                </a:solidFill>
                <a:latin typeface="Patrick Hand" pitchFamily="34" charset="0"/>
                <a:ea typeface="Patrick Hand" pitchFamily="34" charset="-122"/>
                <a:cs typeface="Patrick Hand" pitchFamily="34" charset="-120"/>
              </a:rPr>
              <a:t>Adopt a healthy skepticism towards any unsolicited emails, messages, or websites that ask you to provide sensitive information or take urgent action. Verify the source before responding or clicking any links.</a:t>
            </a:r>
            <a:endParaRPr lang="en-US" sz="1650" dirty="0"/>
          </a:p>
        </p:txBody>
      </p:sp>
      <p:sp>
        <p:nvSpPr>
          <p:cNvPr id="8" name="Shape 6"/>
          <p:cNvSpPr/>
          <p:nvPr/>
        </p:nvSpPr>
        <p:spPr>
          <a:xfrm>
            <a:off x="7419975" y="1650325"/>
            <a:ext cx="3877389" cy="2899172"/>
          </a:xfrm>
          <a:prstGeom prst="roundRect">
            <a:avLst>
              <a:gd name="adj" fmla="val 3253"/>
            </a:avLst>
          </a:prstGeom>
          <a:solidFill>
            <a:srgbClr val="E6E6E6"/>
          </a:solidFill>
          <a:ln w="7620">
            <a:solidFill>
              <a:srgbClr val="CCCCCC"/>
            </a:solidFill>
            <a:prstDash val="solid"/>
          </a:ln>
        </p:spPr>
      </p:sp>
      <p:sp>
        <p:nvSpPr>
          <p:cNvPr id="9" name="Text 7"/>
          <p:cNvSpPr/>
          <p:nvPr/>
        </p:nvSpPr>
        <p:spPr>
          <a:xfrm>
            <a:off x="7637145" y="1867495"/>
            <a:ext cx="2619732" cy="327422"/>
          </a:xfrm>
          <a:prstGeom prst="rect">
            <a:avLst/>
          </a:prstGeom>
          <a:noFill/>
          <a:ln/>
        </p:spPr>
        <p:txBody>
          <a:bodyPr wrap="none" rtlCol="0" anchor="t"/>
          <a:lstStyle/>
          <a:p>
            <a:pPr indent="0" marL="0">
              <a:lnSpc>
                <a:spcPts val="2579"/>
              </a:lnSpc>
              <a:buNone/>
            </a:pPr>
            <a:r>
              <a:rPr lang="en-US" sz="2063" dirty="0">
                <a:solidFill>
                  <a:srgbClr val="383838"/>
                </a:solidFill>
                <a:latin typeface="Patrick Hand" pitchFamily="34" charset="0"/>
                <a:ea typeface="Patrick Hand" pitchFamily="34" charset="-122"/>
                <a:cs typeface="Patrick Hand" pitchFamily="34" charset="-120"/>
              </a:rPr>
              <a:t>Verify URLs</a:t>
            </a:r>
            <a:endParaRPr lang="en-US" sz="2063" dirty="0"/>
          </a:p>
        </p:txBody>
      </p:sp>
      <p:sp>
        <p:nvSpPr>
          <p:cNvPr id="10" name="Text 8"/>
          <p:cNvSpPr/>
          <p:nvPr/>
        </p:nvSpPr>
        <p:spPr>
          <a:xfrm>
            <a:off x="7637145" y="2320647"/>
            <a:ext cx="3443049" cy="2011680"/>
          </a:xfrm>
          <a:prstGeom prst="rect">
            <a:avLst/>
          </a:prstGeom>
          <a:noFill/>
          <a:ln/>
        </p:spPr>
        <p:txBody>
          <a:bodyPr wrap="square" rtlCol="0" anchor="t"/>
          <a:lstStyle/>
          <a:p>
            <a:pPr indent="0" marL="0">
              <a:lnSpc>
                <a:spcPts val="2640"/>
              </a:lnSpc>
              <a:buNone/>
            </a:pPr>
            <a:r>
              <a:rPr lang="en-US" sz="1650" dirty="0">
                <a:solidFill>
                  <a:srgbClr val="383838"/>
                </a:solidFill>
                <a:latin typeface="Patrick Hand" pitchFamily="34" charset="0"/>
                <a:ea typeface="Patrick Hand" pitchFamily="34" charset="-122"/>
                <a:cs typeface="Patrick Hand" pitchFamily="34" charset="-120"/>
              </a:rPr>
              <a:t>Carefully inspect the URL of any website you're about to visit. Phishing sites often use similar-looking domain names or subdomains to trick you. Look for spelling errors or unusual characters that don't match the legitimate website.</a:t>
            </a:r>
            <a:endParaRPr lang="en-US" sz="1650" dirty="0"/>
          </a:p>
        </p:txBody>
      </p:sp>
      <p:sp>
        <p:nvSpPr>
          <p:cNvPr id="11" name="Shape 9"/>
          <p:cNvSpPr/>
          <p:nvPr/>
        </p:nvSpPr>
        <p:spPr>
          <a:xfrm>
            <a:off x="3333036" y="4759047"/>
            <a:ext cx="3877389" cy="2899172"/>
          </a:xfrm>
          <a:prstGeom prst="roundRect">
            <a:avLst>
              <a:gd name="adj" fmla="val 3253"/>
            </a:avLst>
          </a:prstGeom>
          <a:solidFill>
            <a:srgbClr val="E6E6E6"/>
          </a:solidFill>
          <a:ln w="7620">
            <a:solidFill>
              <a:srgbClr val="CCCCCC"/>
            </a:solidFill>
            <a:prstDash val="solid"/>
          </a:ln>
        </p:spPr>
      </p:sp>
      <p:sp>
        <p:nvSpPr>
          <p:cNvPr id="12" name="Text 10"/>
          <p:cNvSpPr/>
          <p:nvPr/>
        </p:nvSpPr>
        <p:spPr>
          <a:xfrm>
            <a:off x="3550206" y="4976217"/>
            <a:ext cx="2905244" cy="327422"/>
          </a:xfrm>
          <a:prstGeom prst="rect">
            <a:avLst/>
          </a:prstGeom>
          <a:noFill/>
          <a:ln/>
        </p:spPr>
        <p:txBody>
          <a:bodyPr wrap="none" rtlCol="0" anchor="t"/>
          <a:lstStyle/>
          <a:p>
            <a:pPr indent="0" marL="0">
              <a:lnSpc>
                <a:spcPts val="2579"/>
              </a:lnSpc>
              <a:buNone/>
            </a:pPr>
            <a:r>
              <a:rPr lang="en-US" sz="2063" dirty="0">
                <a:solidFill>
                  <a:srgbClr val="383838"/>
                </a:solidFill>
                <a:latin typeface="Patrick Hand" pitchFamily="34" charset="0"/>
                <a:ea typeface="Patrick Hand" pitchFamily="34" charset="-122"/>
                <a:cs typeface="Patrick Hand" pitchFamily="34" charset="-120"/>
              </a:rPr>
              <a:t>Use Two-Factor Authentication</a:t>
            </a:r>
            <a:endParaRPr lang="en-US" sz="2063" dirty="0"/>
          </a:p>
        </p:txBody>
      </p:sp>
      <p:sp>
        <p:nvSpPr>
          <p:cNvPr id="13" name="Text 11"/>
          <p:cNvSpPr/>
          <p:nvPr/>
        </p:nvSpPr>
        <p:spPr>
          <a:xfrm>
            <a:off x="3550206" y="5429369"/>
            <a:ext cx="3443049" cy="2011680"/>
          </a:xfrm>
          <a:prstGeom prst="rect">
            <a:avLst/>
          </a:prstGeom>
          <a:noFill/>
          <a:ln/>
        </p:spPr>
        <p:txBody>
          <a:bodyPr wrap="square" rtlCol="0" anchor="t"/>
          <a:lstStyle/>
          <a:p>
            <a:pPr indent="0" marL="0">
              <a:lnSpc>
                <a:spcPts val="2640"/>
              </a:lnSpc>
              <a:buNone/>
            </a:pPr>
            <a:r>
              <a:rPr lang="en-US" sz="1650" dirty="0">
                <a:solidFill>
                  <a:srgbClr val="383838"/>
                </a:solidFill>
                <a:latin typeface="Patrick Hand" pitchFamily="34" charset="0"/>
                <a:ea typeface="Patrick Hand" pitchFamily="34" charset="-122"/>
                <a:cs typeface="Patrick Hand" pitchFamily="34" charset="-120"/>
              </a:rPr>
              <a:t>Enable two-factor authentication (2FA) on your accounts whenever possible. This adds an extra layer of security beyond just a username and password, making it much harder for attackers to gain access to your accounts.</a:t>
            </a:r>
            <a:endParaRPr lang="en-US" sz="1650" dirty="0"/>
          </a:p>
        </p:txBody>
      </p:sp>
      <p:sp>
        <p:nvSpPr>
          <p:cNvPr id="14" name="Shape 12"/>
          <p:cNvSpPr/>
          <p:nvPr/>
        </p:nvSpPr>
        <p:spPr>
          <a:xfrm>
            <a:off x="7419975" y="4759047"/>
            <a:ext cx="3877389" cy="2899172"/>
          </a:xfrm>
          <a:prstGeom prst="roundRect">
            <a:avLst>
              <a:gd name="adj" fmla="val 3253"/>
            </a:avLst>
          </a:prstGeom>
          <a:solidFill>
            <a:srgbClr val="E6E6E6"/>
          </a:solidFill>
          <a:ln w="7620">
            <a:solidFill>
              <a:srgbClr val="CCCCCC"/>
            </a:solidFill>
            <a:prstDash val="solid"/>
          </a:ln>
        </p:spPr>
      </p:sp>
      <p:sp>
        <p:nvSpPr>
          <p:cNvPr id="15" name="Text 13"/>
          <p:cNvSpPr/>
          <p:nvPr/>
        </p:nvSpPr>
        <p:spPr>
          <a:xfrm>
            <a:off x="7637145" y="4976217"/>
            <a:ext cx="2619732" cy="327422"/>
          </a:xfrm>
          <a:prstGeom prst="rect">
            <a:avLst/>
          </a:prstGeom>
          <a:noFill/>
          <a:ln/>
        </p:spPr>
        <p:txBody>
          <a:bodyPr wrap="none" rtlCol="0" anchor="t"/>
          <a:lstStyle/>
          <a:p>
            <a:pPr indent="0" marL="0">
              <a:lnSpc>
                <a:spcPts val="2579"/>
              </a:lnSpc>
              <a:buNone/>
            </a:pPr>
            <a:r>
              <a:rPr lang="en-US" sz="2063" dirty="0">
                <a:solidFill>
                  <a:srgbClr val="383838"/>
                </a:solidFill>
                <a:latin typeface="Patrick Hand" pitchFamily="34" charset="0"/>
                <a:ea typeface="Patrick Hand" pitchFamily="34" charset="-122"/>
                <a:cs typeface="Patrick Hand" pitchFamily="34" charset="-120"/>
              </a:rPr>
              <a:t>Keep Software Updated</a:t>
            </a:r>
            <a:endParaRPr lang="en-US" sz="2063" dirty="0"/>
          </a:p>
        </p:txBody>
      </p:sp>
      <p:sp>
        <p:nvSpPr>
          <p:cNvPr id="16" name="Text 14"/>
          <p:cNvSpPr/>
          <p:nvPr/>
        </p:nvSpPr>
        <p:spPr>
          <a:xfrm>
            <a:off x="7637145" y="5429369"/>
            <a:ext cx="3443049" cy="1676400"/>
          </a:xfrm>
          <a:prstGeom prst="rect">
            <a:avLst/>
          </a:prstGeom>
          <a:noFill/>
          <a:ln/>
        </p:spPr>
        <p:txBody>
          <a:bodyPr wrap="square" rtlCol="0" anchor="t"/>
          <a:lstStyle/>
          <a:p>
            <a:pPr indent="0" marL="0">
              <a:lnSpc>
                <a:spcPts val="2640"/>
              </a:lnSpc>
              <a:buNone/>
            </a:pPr>
            <a:r>
              <a:rPr lang="en-US" sz="1650" dirty="0">
                <a:solidFill>
                  <a:srgbClr val="383838"/>
                </a:solidFill>
                <a:latin typeface="Patrick Hand" pitchFamily="34" charset="0"/>
                <a:ea typeface="Patrick Hand" pitchFamily="34" charset="-122"/>
                <a:cs typeface="Patrick Hand" pitchFamily="34" charset="-120"/>
              </a:rPr>
              <a:t>Regularly update your devices, browsers, and security software to ensure you have the latest protections against known vulnerabilities that phishers could exploit. Enable automatic updates whenever possible.</a:t>
            </a:r>
            <a:endParaRPr lang="en-US" sz="16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208842"/>
            <a:ext cx="4443889" cy="555427"/>
          </a:xfrm>
          <a:prstGeom prst="rect">
            <a:avLst/>
          </a:prstGeom>
          <a:noFill/>
          <a:ln/>
        </p:spPr>
        <p:txBody>
          <a:bodyPr wrap="none" rtlCol="0" anchor="t"/>
          <a:lstStyle/>
          <a:p>
            <a:pPr indent="0" marL="0">
              <a:lnSpc>
                <a:spcPts val="4374"/>
              </a:lnSpc>
              <a:buNone/>
            </a:pPr>
            <a:r>
              <a:rPr lang="en-US" sz="3499" dirty="0">
                <a:solidFill>
                  <a:srgbClr val="383838"/>
                </a:solidFill>
                <a:latin typeface="Patrick Hand" pitchFamily="34" charset="0"/>
                <a:ea typeface="Patrick Hand" pitchFamily="34" charset="-122"/>
                <a:cs typeface="Patrick Hand" pitchFamily="34" charset="-120"/>
              </a:rPr>
              <a:t>Common Phishing Tactics</a:t>
            </a:r>
            <a:endParaRPr lang="en-US" sz="3499" dirty="0"/>
          </a:p>
        </p:txBody>
      </p:sp>
      <p:pic>
        <p:nvPicPr>
          <p:cNvPr id="5" name="Image 0" descr="preencoded.png">    </p:cNvPr>
          <p:cNvPicPr>
            <a:picLocks noChangeAspect="1"/>
          </p:cNvPicPr>
          <p:nvPr/>
        </p:nvPicPr>
        <p:blipFill>
          <a:blip r:embed="rId1"/>
          <a:stretch>
            <a:fillRect/>
          </a:stretch>
        </p:blipFill>
        <p:spPr>
          <a:xfrm>
            <a:off x="3093363" y="2208609"/>
            <a:ext cx="555427" cy="555427"/>
          </a:xfrm>
          <a:prstGeom prst="rect">
            <a:avLst/>
          </a:prstGeom>
        </p:spPr>
      </p:pic>
      <p:sp>
        <p:nvSpPr>
          <p:cNvPr id="6" name="Text 3"/>
          <p:cNvSpPr/>
          <p:nvPr/>
        </p:nvSpPr>
        <p:spPr>
          <a:xfrm>
            <a:off x="3093363" y="2986207"/>
            <a:ext cx="2592348"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Fake Emails</a:t>
            </a:r>
            <a:endParaRPr lang="en-US" sz="2187" dirty="0"/>
          </a:p>
        </p:txBody>
      </p:sp>
      <p:sp>
        <p:nvSpPr>
          <p:cNvPr id="7" name="Text 4"/>
          <p:cNvSpPr/>
          <p:nvPr/>
        </p:nvSpPr>
        <p:spPr>
          <a:xfrm>
            <a:off x="3093363" y="3466624"/>
            <a:ext cx="2592348" cy="3554016"/>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Phishers often send convincing emails that appear to be from legitimate organizations like banks, government agencies, or tech companies. These emails may ask you to click a link, provide personal information, or download an attachment - all with the goal of stealing your data.</a:t>
            </a:r>
            <a:endParaRPr lang="en-US" sz="1750" dirty="0"/>
          </a:p>
        </p:txBody>
      </p:sp>
      <p:pic>
        <p:nvPicPr>
          <p:cNvPr id="8" name="Image 1" descr="preencoded.png">    </p:cNvPr>
          <p:cNvPicPr>
            <a:picLocks noChangeAspect="1"/>
          </p:cNvPicPr>
          <p:nvPr/>
        </p:nvPicPr>
        <p:blipFill>
          <a:blip r:embed="rId2"/>
          <a:stretch>
            <a:fillRect/>
          </a:stretch>
        </p:blipFill>
        <p:spPr>
          <a:xfrm>
            <a:off x="6018967" y="2208609"/>
            <a:ext cx="555427" cy="555427"/>
          </a:xfrm>
          <a:prstGeom prst="rect">
            <a:avLst/>
          </a:prstGeom>
        </p:spPr>
      </p:pic>
      <p:sp>
        <p:nvSpPr>
          <p:cNvPr id="9" name="Text 5"/>
          <p:cNvSpPr/>
          <p:nvPr/>
        </p:nvSpPr>
        <p:spPr>
          <a:xfrm>
            <a:off x="6018967" y="2986207"/>
            <a:ext cx="2592348"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Spoofed Websites</a:t>
            </a:r>
            <a:endParaRPr lang="en-US" sz="2187" dirty="0"/>
          </a:p>
        </p:txBody>
      </p:sp>
      <p:sp>
        <p:nvSpPr>
          <p:cNvPr id="10" name="Text 6"/>
          <p:cNvSpPr/>
          <p:nvPr/>
        </p:nvSpPr>
        <p:spPr>
          <a:xfrm>
            <a:off x="6018967" y="3466624"/>
            <a:ext cx="2592348" cy="2487811"/>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Phishers create fake websites that mimic real ones to trick you into entering your login credentials or other sensitive information. These sites may have a very similar URL or branding to the real website.</a:t>
            </a:r>
            <a:endParaRPr lang="en-US" sz="1750" dirty="0"/>
          </a:p>
        </p:txBody>
      </p:sp>
      <p:pic>
        <p:nvPicPr>
          <p:cNvPr id="11" name="Image 2" descr="preencoded.png">    </p:cNvPr>
          <p:cNvPicPr>
            <a:picLocks noChangeAspect="1"/>
          </p:cNvPicPr>
          <p:nvPr/>
        </p:nvPicPr>
        <p:blipFill>
          <a:blip r:embed="rId3"/>
          <a:stretch>
            <a:fillRect/>
          </a:stretch>
        </p:blipFill>
        <p:spPr>
          <a:xfrm>
            <a:off x="8944570" y="2208609"/>
            <a:ext cx="555427" cy="555427"/>
          </a:xfrm>
          <a:prstGeom prst="rect">
            <a:avLst/>
          </a:prstGeom>
        </p:spPr>
      </p:pic>
      <p:sp>
        <p:nvSpPr>
          <p:cNvPr id="12" name="Text 7"/>
          <p:cNvSpPr/>
          <p:nvPr/>
        </p:nvSpPr>
        <p:spPr>
          <a:xfrm>
            <a:off x="8944570" y="2986207"/>
            <a:ext cx="2592348"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Impersonation Calls</a:t>
            </a:r>
            <a:endParaRPr lang="en-US" sz="2187" dirty="0"/>
          </a:p>
        </p:txBody>
      </p:sp>
      <p:sp>
        <p:nvSpPr>
          <p:cNvPr id="13" name="Text 8"/>
          <p:cNvSpPr/>
          <p:nvPr/>
        </p:nvSpPr>
        <p:spPr>
          <a:xfrm>
            <a:off x="8944570" y="3466624"/>
            <a:ext cx="2592348" cy="3198614"/>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Phishers may call you pretending to be from a trusted organization and try to coerce you into providing personal details or taking an action like making a payment. They rely on social engineering tactics to build a false sense of urgency or trust.</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929759"/>
            <a:ext cx="5554980"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Identifying Phishing Emails</a:t>
            </a:r>
            <a:endParaRPr lang="en-US" sz="4374" dirty="0"/>
          </a:p>
        </p:txBody>
      </p:sp>
      <p:sp>
        <p:nvSpPr>
          <p:cNvPr id="5" name="Shape 3"/>
          <p:cNvSpPr/>
          <p:nvPr/>
        </p:nvSpPr>
        <p:spPr>
          <a:xfrm>
            <a:off x="3093363" y="2130981"/>
            <a:ext cx="499943" cy="499943"/>
          </a:xfrm>
          <a:prstGeom prst="roundRect">
            <a:avLst>
              <a:gd name="adj" fmla="val 20000"/>
            </a:avLst>
          </a:prstGeom>
          <a:solidFill>
            <a:srgbClr val="E6E6E6"/>
          </a:solidFill>
          <a:ln w="7620">
            <a:solidFill>
              <a:srgbClr val="CCCCCC"/>
            </a:solidFill>
            <a:prstDash val="solid"/>
          </a:ln>
        </p:spPr>
      </p:sp>
      <p:sp>
        <p:nvSpPr>
          <p:cNvPr id="6" name="Text 4"/>
          <p:cNvSpPr/>
          <p:nvPr/>
        </p:nvSpPr>
        <p:spPr>
          <a:xfrm>
            <a:off x="3282791" y="2172653"/>
            <a:ext cx="121087"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1</a:t>
            </a:r>
            <a:endParaRPr lang="en-US" sz="2624" dirty="0"/>
          </a:p>
        </p:txBody>
      </p:sp>
      <p:sp>
        <p:nvSpPr>
          <p:cNvPr id="7" name="Text 5"/>
          <p:cNvSpPr/>
          <p:nvPr/>
        </p:nvSpPr>
        <p:spPr>
          <a:xfrm>
            <a:off x="3815477" y="2207300"/>
            <a:ext cx="1944291" cy="694373"/>
          </a:xfrm>
          <a:prstGeom prst="rect">
            <a:avLst/>
          </a:prstGeom>
          <a:noFill/>
          <a:ln/>
        </p:spPr>
        <p:txBody>
          <a:bodyPr wrap="squar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Look for Suspicious Sender Addresses</a:t>
            </a:r>
            <a:endParaRPr lang="en-US" sz="2187" dirty="0"/>
          </a:p>
        </p:txBody>
      </p:sp>
      <p:sp>
        <p:nvSpPr>
          <p:cNvPr id="8" name="Text 6"/>
          <p:cNvSpPr/>
          <p:nvPr/>
        </p:nvSpPr>
        <p:spPr>
          <a:xfrm>
            <a:off x="3815477" y="3034903"/>
            <a:ext cx="1944291" cy="4264819"/>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Phishers often use email addresses that appear to be from legitimate organizations but have subtle differences, like extra letters or numbers. Carefully inspect the sender's email address to ensure it matches the expected domain.</a:t>
            </a:r>
            <a:endParaRPr lang="en-US" sz="1750" dirty="0"/>
          </a:p>
        </p:txBody>
      </p:sp>
      <p:sp>
        <p:nvSpPr>
          <p:cNvPr id="9" name="Shape 7"/>
          <p:cNvSpPr/>
          <p:nvPr/>
        </p:nvSpPr>
        <p:spPr>
          <a:xfrm>
            <a:off x="5981938" y="2130981"/>
            <a:ext cx="499943" cy="499943"/>
          </a:xfrm>
          <a:prstGeom prst="roundRect">
            <a:avLst>
              <a:gd name="adj" fmla="val 20000"/>
            </a:avLst>
          </a:prstGeom>
          <a:solidFill>
            <a:srgbClr val="E6E6E6"/>
          </a:solidFill>
          <a:ln w="7620">
            <a:solidFill>
              <a:srgbClr val="CCCCCC"/>
            </a:solidFill>
            <a:prstDash val="solid"/>
          </a:ln>
        </p:spPr>
      </p:sp>
      <p:sp>
        <p:nvSpPr>
          <p:cNvPr id="10" name="Text 8"/>
          <p:cNvSpPr/>
          <p:nvPr/>
        </p:nvSpPr>
        <p:spPr>
          <a:xfrm>
            <a:off x="6153864" y="2172653"/>
            <a:ext cx="155972"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2</a:t>
            </a:r>
            <a:endParaRPr lang="en-US" sz="2624" dirty="0"/>
          </a:p>
        </p:txBody>
      </p:sp>
      <p:sp>
        <p:nvSpPr>
          <p:cNvPr id="11" name="Text 9"/>
          <p:cNvSpPr/>
          <p:nvPr/>
        </p:nvSpPr>
        <p:spPr>
          <a:xfrm>
            <a:off x="6704052" y="2207300"/>
            <a:ext cx="1944291" cy="1041559"/>
          </a:xfrm>
          <a:prstGeom prst="rect">
            <a:avLst/>
          </a:prstGeom>
          <a:noFill/>
          <a:ln/>
        </p:spPr>
        <p:txBody>
          <a:bodyPr wrap="squar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Be Wary of Urgent or Threatening Tones</a:t>
            </a:r>
            <a:endParaRPr lang="en-US" sz="2187" dirty="0"/>
          </a:p>
        </p:txBody>
      </p:sp>
      <p:sp>
        <p:nvSpPr>
          <p:cNvPr id="12" name="Text 10"/>
          <p:cNvSpPr/>
          <p:nvPr/>
        </p:nvSpPr>
        <p:spPr>
          <a:xfrm>
            <a:off x="6704052" y="3382089"/>
            <a:ext cx="1944291" cy="3554016"/>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Phishing emails often use fear-inducing language to pressure you into clicking a link or providing sensitive information. Be skeptical of any email that creates a sense of urgency or threatens negative consequences.</a:t>
            </a:r>
            <a:endParaRPr lang="en-US" sz="1750" dirty="0"/>
          </a:p>
        </p:txBody>
      </p:sp>
      <p:sp>
        <p:nvSpPr>
          <p:cNvPr id="13" name="Shape 11"/>
          <p:cNvSpPr/>
          <p:nvPr/>
        </p:nvSpPr>
        <p:spPr>
          <a:xfrm>
            <a:off x="8870513" y="2130981"/>
            <a:ext cx="499943" cy="499943"/>
          </a:xfrm>
          <a:prstGeom prst="roundRect">
            <a:avLst>
              <a:gd name="adj" fmla="val 20000"/>
            </a:avLst>
          </a:prstGeom>
          <a:solidFill>
            <a:srgbClr val="E6E6E6"/>
          </a:solidFill>
          <a:ln w="7620">
            <a:solidFill>
              <a:srgbClr val="CCCCCC"/>
            </a:solidFill>
            <a:prstDash val="solid"/>
          </a:ln>
        </p:spPr>
      </p:sp>
      <p:sp>
        <p:nvSpPr>
          <p:cNvPr id="14" name="Text 12"/>
          <p:cNvSpPr/>
          <p:nvPr/>
        </p:nvSpPr>
        <p:spPr>
          <a:xfrm>
            <a:off x="9045773" y="2172653"/>
            <a:ext cx="149304"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3</a:t>
            </a:r>
            <a:endParaRPr lang="en-US" sz="2624" dirty="0"/>
          </a:p>
        </p:txBody>
      </p:sp>
      <p:sp>
        <p:nvSpPr>
          <p:cNvPr id="15" name="Text 13"/>
          <p:cNvSpPr/>
          <p:nvPr/>
        </p:nvSpPr>
        <p:spPr>
          <a:xfrm>
            <a:off x="9592628" y="2207300"/>
            <a:ext cx="1944291" cy="1041559"/>
          </a:xfrm>
          <a:prstGeom prst="rect">
            <a:avLst/>
          </a:prstGeom>
          <a:noFill/>
          <a:ln/>
        </p:spPr>
        <p:txBody>
          <a:bodyPr wrap="squar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Inspect for Spelling and Grammar Errors</a:t>
            </a:r>
            <a:endParaRPr lang="en-US" sz="2187" dirty="0"/>
          </a:p>
        </p:txBody>
      </p:sp>
      <p:sp>
        <p:nvSpPr>
          <p:cNvPr id="16" name="Text 14"/>
          <p:cNvSpPr/>
          <p:nvPr/>
        </p:nvSpPr>
        <p:spPr>
          <a:xfrm>
            <a:off x="9592628" y="3382089"/>
            <a:ext cx="1944291" cy="3198614"/>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Phishing emails are often hastily crafted and may contain typos, grammatical mistakes, or awkward phrasing. Carefully review the email for any signs of poor quality or lack of attention to detail.</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r>
          <p:cNvPicPr>
            <a:picLocks noChangeAspect="1"/>
          </p:cNvPicPr>
          <p:nvPr/>
        </p:nvPicPr>
        <p:blipFill>
          <a:blip r:embed="rId1"/>
          <a:stretch>
            <a:fillRect/>
          </a:stretch>
        </p:blipFill>
        <p:spPr>
          <a:xfrm>
            <a:off x="3093363" y="859274"/>
            <a:ext cx="8443555" cy="5483304"/>
          </a:xfrm>
          <a:prstGeom prst="rect">
            <a:avLst/>
          </a:prstGeom>
        </p:spPr>
      </p:pic>
      <p:sp>
        <p:nvSpPr>
          <p:cNvPr id="5" name="Text 2"/>
          <p:cNvSpPr/>
          <p:nvPr/>
        </p:nvSpPr>
        <p:spPr>
          <a:xfrm>
            <a:off x="3093363" y="6675834"/>
            <a:ext cx="5554980" cy="694373"/>
          </a:xfrm>
          <a:prstGeom prst="rect">
            <a:avLst/>
          </a:prstGeom>
          <a:noFill/>
          <a:ln/>
        </p:spPr>
        <p:txBody>
          <a:bodyPr wrap="none" rtlCol="0" anchor="t"/>
          <a:lstStyle/>
          <a:p>
            <a:pPr indent="0" marL="0">
              <a:lnSpc>
                <a:spcPts val="5468"/>
              </a:lnSpc>
              <a:buNone/>
            </a:pPr>
            <a:endParaRPr lang="en-US" sz="4374"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290887" y="583525"/>
            <a:ext cx="5295067" cy="661749"/>
          </a:xfrm>
          <a:prstGeom prst="rect">
            <a:avLst/>
          </a:prstGeom>
          <a:noFill/>
          <a:ln/>
        </p:spPr>
        <p:txBody>
          <a:bodyPr wrap="none" rtlCol="0" anchor="t"/>
          <a:lstStyle/>
          <a:p>
            <a:pPr indent="0" marL="0">
              <a:lnSpc>
                <a:spcPts val="5212"/>
              </a:lnSpc>
              <a:buNone/>
            </a:pPr>
            <a:r>
              <a:rPr lang="en-US" sz="4169" dirty="0">
                <a:solidFill>
                  <a:srgbClr val="383838"/>
                </a:solidFill>
                <a:latin typeface="Patrick Hand" pitchFamily="34" charset="0"/>
                <a:ea typeface="Patrick Hand" pitchFamily="34" charset="-122"/>
                <a:cs typeface="Patrick Hand" pitchFamily="34" charset="-120"/>
              </a:rPr>
              <a:t>Spotting Fake Websites</a:t>
            </a:r>
            <a:endParaRPr lang="en-US" sz="4169" dirty="0"/>
          </a:p>
        </p:txBody>
      </p:sp>
      <p:pic>
        <p:nvPicPr>
          <p:cNvPr id="5" name="Image 0" descr="preencoded.png">    </p:cNvPr>
          <p:cNvPicPr>
            <a:picLocks noChangeAspect="1"/>
          </p:cNvPicPr>
          <p:nvPr/>
        </p:nvPicPr>
        <p:blipFill>
          <a:blip r:embed="rId1"/>
          <a:stretch>
            <a:fillRect/>
          </a:stretch>
        </p:blipFill>
        <p:spPr>
          <a:xfrm>
            <a:off x="3290887" y="1668780"/>
            <a:ext cx="2471023" cy="1527096"/>
          </a:xfrm>
          <a:prstGeom prst="rect">
            <a:avLst/>
          </a:prstGeom>
        </p:spPr>
      </p:pic>
      <p:sp>
        <p:nvSpPr>
          <p:cNvPr id="6" name="Text 3"/>
          <p:cNvSpPr/>
          <p:nvPr/>
        </p:nvSpPr>
        <p:spPr>
          <a:xfrm>
            <a:off x="3290887" y="3460552"/>
            <a:ext cx="2471023" cy="330994"/>
          </a:xfrm>
          <a:prstGeom prst="rect">
            <a:avLst/>
          </a:prstGeom>
          <a:noFill/>
          <a:ln/>
        </p:spPr>
        <p:txBody>
          <a:bodyPr wrap="none" rtlCol="0" anchor="t"/>
          <a:lstStyle/>
          <a:p>
            <a:pPr algn="l" indent="0" marL="0">
              <a:lnSpc>
                <a:spcPts val="2606"/>
              </a:lnSpc>
              <a:buNone/>
            </a:pPr>
            <a:r>
              <a:rPr lang="en-US" sz="2085" dirty="0">
                <a:solidFill>
                  <a:srgbClr val="383838"/>
                </a:solidFill>
                <a:latin typeface="Patrick Hand" pitchFamily="34" charset="0"/>
                <a:ea typeface="Patrick Hand" pitchFamily="34" charset="-122"/>
                <a:cs typeface="Patrick Hand" pitchFamily="34" charset="-120"/>
              </a:rPr>
              <a:t>Suspicious URL</a:t>
            </a:r>
            <a:endParaRPr lang="en-US" sz="2085" dirty="0"/>
          </a:p>
        </p:txBody>
      </p:sp>
      <p:sp>
        <p:nvSpPr>
          <p:cNvPr id="7" name="Text 4"/>
          <p:cNvSpPr/>
          <p:nvPr/>
        </p:nvSpPr>
        <p:spPr>
          <a:xfrm>
            <a:off x="3290887" y="3918585"/>
            <a:ext cx="2471023" cy="3727371"/>
          </a:xfrm>
          <a:prstGeom prst="rect">
            <a:avLst/>
          </a:prstGeom>
          <a:noFill/>
          <a:ln/>
        </p:spPr>
        <p:txBody>
          <a:bodyPr wrap="square" rtlCol="0" anchor="t"/>
          <a:lstStyle/>
          <a:p>
            <a:pPr algn="l" indent="0" marL="0">
              <a:lnSpc>
                <a:spcPts val="2668"/>
              </a:lnSpc>
              <a:buNone/>
            </a:pPr>
            <a:r>
              <a:rPr lang="en-US" sz="1668" dirty="0">
                <a:solidFill>
                  <a:srgbClr val="383838"/>
                </a:solidFill>
                <a:latin typeface="Patrick Hand" pitchFamily="34" charset="0"/>
                <a:ea typeface="Patrick Hand" pitchFamily="34" charset="-122"/>
                <a:cs typeface="Patrick Hand" pitchFamily="34" charset="-120"/>
              </a:rPr>
              <a:t>One of the telltale signs of a phishing website is a suspicious or unusual URL. Look out for URLs that are slightly misspelled, use numbers instead of letters, or contain extra characters like dashes or underscores. These are often attempts to mimic legitimate websites and trick you into thinking you're on a real site.</a:t>
            </a:r>
            <a:endParaRPr lang="en-US" sz="1668" dirty="0"/>
          </a:p>
        </p:txBody>
      </p:sp>
      <p:pic>
        <p:nvPicPr>
          <p:cNvPr id="8" name="Image 1" descr="preencoded.png">    </p:cNvPr>
          <p:cNvPicPr>
            <a:picLocks noChangeAspect="1"/>
          </p:cNvPicPr>
          <p:nvPr/>
        </p:nvPicPr>
        <p:blipFill>
          <a:blip r:embed="rId2"/>
          <a:stretch>
            <a:fillRect/>
          </a:stretch>
        </p:blipFill>
        <p:spPr>
          <a:xfrm>
            <a:off x="6079569" y="1668780"/>
            <a:ext cx="2471023" cy="1527096"/>
          </a:xfrm>
          <a:prstGeom prst="rect">
            <a:avLst/>
          </a:prstGeom>
        </p:spPr>
      </p:pic>
      <p:sp>
        <p:nvSpPr>
          <p:cNvPr id="9" name="Text 5"/>
          <p:cNvSpPr/>
          <p:nvPr/>
        </p:nvSpPr>
        <p:spPr>
          <a:xfrm>
            <a:off x="6079569" y="3460552"/>
            <a:ext cx="2471023" cy="330994"/>
          </a:xfrm>
          <a:prstGeom prst="rect">
            <a:avLst/>
          </a:prstGeom>
          <a:noFill/>
          <a:ln/>
        </p:spPr>
        <p:txBody>
          <a:bodyPr wrap="none" rtlCol="0" anchor="t"/>
          <a:lstStyle/>
          <a:p>
            <a:pPr algn="l" indent="0" marL="0">
              <a:lnSpc>
                <a:spcPts val="2606"/>
              </a:lnSpc>
              <a:buNone/>
            </a:pPr>
            <a:r>
              <a:rPr lang="en-US" sz="2085" dirty="0">
                <a:solidFill>
                  <a:srgbClr val="383838"/>
                </a:solidFill>
                <a:latin typeface="Patrick Hand" pitchFamily="34" charset="0"/>
                <a:ea typeface="Patrick Hand" pitchFamily="34" charset="-122"/>
                <a:cs typeface="Patrick Hand" pitchFamily="34" charset="-120"/>
              </a:rPr>
              <a:t>Sloppy Design</a:t>
            </a:r>
            <a:endParaRPr lang="en-US" sz="2085" dirty="0"/>
          </a:p>
        </p:txBody>
      </p:sp>
      <p:sp>
        <p:nvSpPr>
          <p:cNvPr id="10" name="Text 6"/>
          <p:cNvSpPr/>
          <p:nvPr/>
        </p:nvSpPr>
        <p:spPr>
          <a:xfrm>
            <a:off x="6079569" y="3918585"/>
            <a:ext cx="2471023" cy="3388519"/>
          </a:xfrm>
          <a:prstGeom prst="rect">
            <a:avLst/>
          </a:prstGeom>
          <a:noFill/>
          <a:ln/>
        </p:spPr>
        <p:txBody>
          <a:bodyPr wrap="square" rtlCol="0" anchor="t"/>
          <a:lstStyle/>
          <a:p>
            <a:pPr algn="l" indent="0" marL="0">
              <a:lnSpc>
                <a:spcPts val="2668"/>
              </a:lnSpc>
              <a:buNone/>
            </a:pPr>
            <a:r>
              <a:rPr lang="en-US" sz="1668" dirty="0">
                <a:solidFill>
                  <a:srgbClr val="383838"/>
                </a:solidFill>
                <a:latin typeface="Patrick Hand" pitchFamily="34" charset="0"/>
                <a:ea typeface="Patrick Hand" pitchFamily="34" charset="-122"/>
                <a:cs typeface="Patrick Hand" pitchFamily="34" charset="-120"/>
              </a:rPr>
              <a:t>Phishing websites are often hastily thrown together and have a sloppy, unprofessional design. They may use low-quality images, have broken links, or have inconsistent formatting. Legitimate websites, on the other hand, typically have a polished, cohesive look and feel.</a:t>
            </a:r>
            <a:endParaRPr lang="en-US" sz="1668" dirty="0"/>
          </a:p>
        </p:txBody>
      </p:sp>
      <p:pic>
        <p:nvPicPr>
          <p:cNvPr id="11" name="Image 2" descr="preencoded.png">    </p:cNvPr>
          <p:cNvPicPr>
            <a:picLocks noChangeAspect="1"/>
          </p:cNvPicPr>
          <p:nvPr/>
        </p:nvPicPr>
        <p:blipFill>
          <a:blip r:embed="rId3"/>
          <a:stretch>
            <a:fillRect/>
          </a:stretch>
        </p:blipFill>
        <p:spPr>
          <a:xfrm>
            <a:off x="8868251" y="1668780"/>
            <a:ext cx="2471142" cy="1527215"/>
          </a:xfrm>
          <a:prstGeom prst="rect">
            <a:avLst/>
          </a:prstGeom>
        </p:spPr>
      </p:pic>
      <p:sp>
        <p:nvSpPr>
          <p:cNvPr id="12" name="Text 7"/>
          <p:cNvSpPr/>
          <p:nvPr/>
        </p:nvSpPr>
        <p:spPr>
          <a:xfrm>
            <a:off x="8868251" y="3460671"/>
            <a:ext cx="2471142" cy="330994"/>
          </a:xfrm>
          <a:prstGeom prst="rect">
            <a:avLst/>
          </a:prstGeom>
          <a:noFill/>
          <a:ln/>
        </p:spPr>
        <p:txBody>
          <a:bodyPr wrap="none" rtlCol="0" anchor="t"/>
          <a:lstStyle/>
          <a:p>
            <a:pPr algn="l" indent="0" marL="0">
              <a:lnSpc>
                <a:spcPts val="2606"/>
              </a:lnSpc>
              <a:buNone/>
            </a:pPr>
            <a:r>
              <a:rPr lang="en-US" sz="2085" dirty="0">
                <a:solidFill>
                  <a:srgbClr val="383838"/>
                </a:solidFill>
                <a:latin typeface="Patrick Hand" pitchFamily="34" charset="0"/>
                <a:ea typeface="Patrick Hand" pitchFamily="34" charset="-122"/>
                <a:cs typeface="Patrick Hand" pitchFamily="34" charset="-120"/>
              </a:rPr>
              <a:t>Lack of Security</a:t>
            </a:r>
            <a:endParaRPr lang="en-US" sz="2085" dirty="0"/>
          </a:p>
        </p:txBody>
      </p:sp>
      <p:sp>
        <p:nvSpPr>
          <p:cNvPr id="13" name="Text 8"/>
          <p:cNvSpPr/>
          <p:nvPr/>
        </p:nvSpPr>
        <p:spPr>
          <a:xfrm>
            <a:off x="8868251" y="3918704"/>
            <a:ext cx="2471142" cy="3049667"/>
          </a:xfrm>
          <a:prstGeom prst="rect">
            <a:avLst/>
          </a:prstGeom>
          <a:noFill/>
          <a:ln/>
        </p:spPr>
        <p:txBody>
          <a:bodyPr wrap="square" rtlCol="0" anchor="t"/>
          <a:lstStyle/>
          <a:p>
            <a:pPr algn="l" indent="0" marL="0">
              <a:lnSpc>
                <a:spcPts val="2668"/>
              </a:lnSpc>
              <a:buNone/>
            </a:pPr>
            <a:r>
              <a:rPr lang="en-US" sz="1668" dirty="0">
                <a:solidFill>
                  <a:srgbClr val="383838"/>
                </a:solidFill>
                <a:latin typeface="Patrick Hand" pitchFamily="34" charset="0"/>
                <a:ea typeface="Patrick Hand" pitchFamily="34" charset="-122"/>
                <a:cs typeface="Patrick Hand" pitchFamily="34" charset="-120"/>
              </a:rPr>
              <a:t>A tell-tale sign of a phishing website is the lack of HTTPS security. Legitimate websites will have a secure, encrypted connection indicated by the "https://" prefix in the URL and a lock icon in the browser. Phishing sites often lack this basic security feature.</a:t>
            </a:r>
            <a:endParaRPr lang="en-US" sz="1668"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31029"/>
          </a:xfrm>
          <a:prstGeom prst="rect">
            <a:avLst/>
          </a:prstGeom>
          <a:solidFill>
            <a:srgbClr val="F7F7F7"/>
          </a:solidFill>
          <a:ln/>
        </p:spPr>
      </p:sp>
      <p:sp>
        <p:nvSpPr>
          <p:cNvPr id="4" name="Text 2"/>
          <p:cNvSpPr/>
          <p:nvPr/>
        </p:nvSpPr>
        <p:spPr>
          <a:xfrm>
            <a:off x="3707963" y="522089"/>
            <a:ext cx="4746308" cy="593169"/>
          </a:xfrm>
          <a:prstGeom prst="rect">
            <a:avLst/>
          </a:prstGeom>
          <a:noFill/>
          <a:ln/>
        </p:spPr>
        <p:txBody>
          <a:bodyPr wrap="none" rtlCol="0" anchor="t"/>
          <a:lstStyle/>
          <a:p>
            <a:pPr indent="0" marL="0">
              <a:lnSpc>
                <a:spcPts val="4672"/>
              </a:lnSpc>
              <a:buNone/>
            </a:pPr>
            <a:r>
              <a:rPr lang="en-US" sz="3737" dirty="0">
                <a:solidFill>
                  <a:srgbClr val="383838"/>
                </a:solidFill>
                <a:latin typeface="Patrick Hand" pitchFamily="34" charset="0"/>
                <a:ea typeface="Patrick Hand" pitchFamily="34" charset="-122"/>
                <a:cs typeface="Patrick Hand" pitchFamily="34" charset="-120"/>
              </a:rPr>
              <a:t>Social Engineering Tricks</a:t>
            </a:r>
            <a:endParaRPr lang="en-US" sz="3737" dirty="0"/>
          </a:p>
        </p:txBody>
      </p:sp>
      <p:sp>
        <p:nvSpPr>
          <p:cNvPr id="5" name="Text 3"/>
          <p:cNvSpPr/>
          <p:nvPr/>
        </p:nvSpPr>
        <p:spPr>
          <a:xfrm>
            <a:off x="3707963" y="1589723"/>
            <a:ext cx="1456134" cy="593169"/>
          </a:xfrm>
          <a:prstGeom prst="rect">
            <a:avLst/>
          </a:prstGeom>
          <a:noFill/>
          <a:ln/>
        </p:spPr>
        <p:txBody>
          <a:bodyPr wrap="square" rtlCol="0" anchor="t"/>
          <a:lstStyle/>
          <a:p>
            <a:pPr indent="0" marL="0">
              <a:lnSpc>
                <a:spcPts val="2336"/>
              </a:lnSpc>
              <a:buNone/>
            </a:pPr>
            <a:r>
              <a:rPr lang="en-US" sz="1869" dirty="0">
                <a:solidFill>
                  <a:srgbClr val="383838"/>
                </a:solidFill>
                <a:latin typeface="Patrick Hand" pitchFamily="34" charset="0"/>
                <a:ea typeface="Patrick Hand" pitchFamily="34" charset="-122"/>
                <a:cs typeface="Patrick Hand" pitchFamily="34" charset="-120"/>
              </a:rPr>
              <a:t>Manipulative Emails</a:t>
            </a:r>
            <a:endParaRPr lang="en-US" sz="1869" dirty="0"/>
          </a:p>
        </p:txBody>
      </p:sp>
      <p:sp>
        <p:nvSpPr>
          <p:cNvPr id="6" name="Text 4"/>
          <p:cNvSpPr/>
          <p:nvPr/>
        </p:nvSpPr>
        <p:spPr>
          <a:xfrm>
            <a:off x="3707963" y="2372678"/>
            <a:ext cx="1456134" cy="5165408"/>
          </a:xfrm>
          <a:prstGeom prst="rect">
            <a:avLst/>
          </a:prstGeom>
          <a:noFill/>
          <a:ln/>
        </p:spPr>
        <p:txBody>
          <a:bodyPr wrap="square" rtlCol="0" anchor="t"/>
          <a:lstStyle/>
          <a:p>
            <a:pPr indent="0" marL="0">
              <a:lnSpc>
                <a:spcPts val="2392"/>
              </a:lnSpc>
              <a:buNone/>
            </a:pPr>
            <a:r>
              <a:rPr lang="en-US" sz="1495" dirty="0">
                <a:solidFill>
                  <a:srgbClr val="383838"/>
                </a:solidFill>
                <a:latin typeface="Patrick Hand" pitchFamily="34" charset="0"/>
                <a:ea typeface="Patrick Hand" pitchFamily="34" charset="-122"/>
                <a:cs typeface="Patrick Hand" pitchFamily="34" charset="-120"/>
              </a:rPr>
              <a:t>Phishers often send emails that appear to be from legitimate businesses or authorities, using persuasive language to trick victims into revealing sensitive information or clicking on malicious links. They may create a false sense of urgency or play on people's emotions to pressure them into acting quickly.</a:t>
            </a:r>
            <a:endParaRPr lang="en-US" sz="1495" dirty="0"/>
          </a:p>
        </p:txBody>
      </p:sp>
      <p:sp>
        <p:nvSpPr>
          <p:cNvPr id="7" name="Text 5"/>
          <p:cNvSpPr/>
          <p:nvPr/>
        </p:nvSpPr>
        <p:spPr>
          <a:xfrm>
            <a:off x="5634871" y="1589723"/>
            <a:ext cx="1456134" cy="296585"/>
          </a:xfrm>
          <a:prstGeom prst="rect">
            <a:avLst/>
          </a:prstGeom>
          <a:noFill/>
          <a:ln/>
        </p:spPr>
        <p:txBody>
          <a:bodyPr wrap="none" rtlCol="0" anchor="t"/>
          <a:lstStyle/>
          <a:p>
            <a:pPr indent="0" marL="0">
              <a:lnSpc>
                <a:spcPts val="2336"/>
              </a:lnSpc>
              <a:buNone/>
            </a:pPr>
            <a:r>
              <a:rPr lang="en-US" sz="1869" dirty="0">
                <a:solidFill>
                  <a:srgbClr val="383838"/>
                </a:solidFill>
                <a:latin typeface="Patrick Hand" pitchFamily="34" charset="0"/>
                <a:ea typeface="Patrick Hand" pitchFamily="34" charset="-122"/>
                <a:cs typeface="Patrick Hand" pitchFamily="34" charset="-120"/>
              </a:rPr>
              <a:t>Fake Websites</a:t>
            </a:r>
            <a:endParaRPr lang="en-US" sz="1869" dirty="0"/>
          </a:p>
        </p:txBody>
      </p:sp>
      <p:sp>
        <p:nvSpPr>
          <p:cNvPr id="8" name="Text 6"/>
          <p:cNvSpPr/>
          <p:nvPr/>
        </p:nvSpPr>
        <p:spPr>
          <a:xfrm>
            <a:off x="5634871" y="2076093"/>
            <a:ext cx="1456134" cy="4253865"/>
          </a:xfrm>
          <a:prstGeom prst="rect">
            <a:avLst/>
          </a:prstGeom>
          <a:noFill/>
          <a:ln/>
        </p:spPr>
        <p:txBody>
          <a:bodyPr wrap="square" rtlCol="0" anchor="t"/>
          <a:lstStyle/>
          <a:p>
            <a:pPr indent="0" marL="0">
              <a:lnSpc>
                <a:spcPts val="2392"/>
              </a:lnSpc>
              <a:buNone/>
            </a:pPr>
            <a:r>
              <a:rPr lang="en-US" sz="1495" dirty="0">
                <a:solidFill>
                  <a:srgbClr val="383838"/>
                </a:solidFill>
                <a:latin typeface="Patrick Hand" pitchFamily="34" charset="0"/>
                <a:ea typeface="Patrick Hand" pitchFamily="34" charset="-122"/>
                <a:cs typeface="Patrick Hand" pitchFamily="34" charset="-120"/>
              </a:rPr>
              <a:t>Phishers create convincing replicas of real websites, such as banking portals or online stores, to lure victims into entering their login credentials or other personal data. These sites may even have the same branding and design as the legitimate website.</a:t>
            </a:r>
            <a:endParaRPr lang="en-US" sz="1495" dirty="0"/>
          </a:p>
        </p:txBody>
      </p:sp>
      <p:sp>
        <p:nvSpPr>
          <p:cNvPr id="9" name="Text 7"/>
          <p:cNvSpPr/>
          <p:nvPr/>
        </p:nvSpPr>
        <p:spPr>
          <a:xfrm>
            <a:off x="7561778" y="1589723"/>
            <a:ext cx="1456134" cy="296585"/>
          </a:xfrm>
          <a:prstGeom prst="rect">
            <a:avLst/>
          </a:prstGeom>
          <a:noFill/>
          <a:ln/>
        </p:spPr>
        <p:txBody>
          <a:bodyPr wrap="none" rtlCol="0" anchor="t"/>
          <a:lstStyle/>
          <a:p>
            <a:pPr indent="0" marL="0">
              <a:lnSpc>
                <a:spcPts val="2336"/>
              </a:lnSpc>
              <a:buNone/>
            </a:pPr>
            <a:r>
              <a:rPr lang="en-US" sz="1869" dirty="0">
                <a:solidFill>
                  <a:srgbClr val="383838"/>
                </a:solidFill>
                <a:latin typeface="Patrick Hand" pitchFamily="34" charset="0"/>
                <a:ea typeface="Patrick Hand" pitchFamily="34" charset="-122"/>
                <a:cs typeface="Patrick Hand" pitchFamily="34" charset="-120"/>
              </a:rPr>
              <a:t>Impersonation</a:t>
            </a:r>
            <a:endParaRPr lang="en-US" sz="1869" dirty="0"/>
          </a:p>
        </p:txBody>
      </p:sp>
      <p:sp>
        <p:nvSpPr>
          <p:cNvPr id="10" name="Text 8"/>
          <p:cNvSpPr/>
          <p:nvPr/>
        </p:nvSpPr>
        <p:spPr>
          <a:xfrm>
            <a:off x="7561778" y="2076093"/>
            <a:ext cx="1456134" cy="3950018"/>
          </a:xfrm>
          <a:prstGeom prst="rect">
            <a:avLst/>
          </a:prstGeom>
          <a:noFill/>
          <a:ln/>
        </p:spPr>
        <p:txBody>
          <a:bodyPr wrap="square" rtlCol="0" anchor="t"/>
          <a:lstStyle/>
          <a:p>
            <a:pPr indent="0" marL="0">
              <a:lnSpc>
                <a:spcPts val="2392"/>
              </a:lnSpc>
              <a:buNone/>
            </a:pPr>
            <a:r>
              <a:rPr lang="en-US" sz="1495" dirty="0">
                <a:solidFill>
                  <a:srgbClr val="383838"/>
                </a:solidFill>
                <a:latin typeface="Patrick Hand" pitchFamily="34" charset="0"/>
                <a:ea typeface="Patrick Hand" pitchFamily="34" charset="-122"/>
                <a:cs typeface="Patrick Hand" pitchFamily="34" charset="-120"/>
              </a:rPr>
              <a:t>Phishers may pretend to be someone in a position of authority, like a supervisor or IT support, to gain the victim's trust and convince them to share sensitive information or perform actions that compromise their security.</a:t>
            </a:r>
            <a:endParaRPr lang="en-US" sz="1495" dirty="0"/>
          </a:p>
        </p:txBody>
      </p:sp>
      <p:sp>
        <p:nvSpPr>
          <p:cNvPr id="11" name="Text 9"/>
          <p:cNvSpPr/>
          <p:nvPr/>
        </p:nvSpPr>
        <p:spPr>
          <a:xfrm>
            <a:off x="9488686" y="1589723"/>
            <a:ext cx="1456134" cy="296585"/>
          </a:xfrm>
          <a:prstGeom prst="rect">
            <a:avLst/>
          </a:prstGeom>
          <a:noFill/>
          <a:ln/>
        </p:spPr>
        <p:txBody>
          <a:bodyPr wrap="none" rtlCol="0" anchor="t"/>
          <a:lstStyle/>
          <a:p>
            <a:pPr indent="0" marL="0">
              <a:lnSpc>
                <a:spcPts val="2336"/>
              </a:lnSpc>
              <a:buNone/>
            </a:pPr>
            <a:r>
              <a:rPr lang="en-US" sz="1869" dirty="0">
                <a:solidFill>
                  <a:srgbClr val="383838"/>
                </a:solidFill>
                <a:latin typeface="Patrick Hand" pitchFamily="34" charset="0"/>
                <a:ea typeface="Patrick Hand" pitchFamily="34" charset="-122"/>
                <a:cs typeface="Patrick Hand" pitchFamily="34" charset="-120"/>
              </a:rPr>
              <a:t>Tailored Attacks</a:t>
            </a:r>
            <a:endParaRPr lang="en-US" sz="1869" dirty="0"/>
          </a:p>
        </p:txBody>
      </p:sp>
      <p:sp>
        <p:nvSpPr>
          <p:cNvPr id="12" name="Text 10"/>
          <p:cNvSpPr/>
          <p:nvPr/>
        </p:nvSpPr>
        <p:spPr>
          <a:xfrm>
            <a:off x="9488686" y="2076093"/>
            <a:ext cx="1456134" cy="3646170"/>
          </a:xfrm>
          <a:prstGeom prst="rect">
            <a:avLst/>
          </a:prstGeom>
          <a:noFill/>
          <a:ln/>
        </p:spPr>
        <p:txBody>
          <a:bodyPr wrap="square" rtlCol="0" anchor="t"/>
          <a:lstStyle/>
          <a:p>
            <a:pPr indent="0" marL="0">
              <a:lnSpc>
                <a:spcPts val="2392"/>
              </a:lnSpc>
              <a:buNone/>
            </a:pPr>
            <a:r>
              <a:rPr lang="en-US" sz="1495" dirty="0">
                <a:solidFill>
                  <a:srgbClr val="383838"/>
                </a:solidFill>
                <a:latin typeface="Patrick Hand" pitchFamily="34" charset="0"/>
                <a:ea typeface="Patrick Hand" pitchFamily="34" charset="-122"/>
                <a:cs typeface="Patrick Hand" pitchFamily="34" charset="-120"/>
              </a:rPr>
              <a:t>Some phishers research their targets, gathering personal information to craft highly personalized and convincing messages. This level of customization makes it harder for victims to detect the deception.</a:t>
            </a:r>
            <a:endParaRPr lang="en-US" sz="1495"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611285" y="537210"/>
            <a:ext cx="6075521" cy="609124"/>
          </a:xfrm>
          <a:prstGeom prst="rect">
            <a:avLst/>
          </a:prstGeom>
          <a:noFill/>
          <a:ln/>
        </p:spPr>
        <p:txBody>
          <a:bodyPr wrap="none" rtlCol="0" anchor="t"/>
          <a:lstStyle/>
          <a:p>
            <a:pPr indent="0" marL="0">
              <a:lnSpc>
                <a:spcPts val="4797"/>
              </a:lnSpc>
              <a:buNone/>
            </a:pPr>
            <a:r>
              <a:rPr lang="en-US" sz="3837" dirty="0">
                <a:solidFill>
                  <a:srgbClr val="383838"/>
                </a:solidFill>
                <a:latin typeface="Patrick Hand" pitchFamily="34" charset="0"/>
                <a:ea typeface="Patrick Hand" pitchFamily="34" charset="-122"/>
                <a:cs typeface="Patrick Hand" pitchFamily="34" charset="-120"/>
              </a:rPr>
              <a:t>Protecting Yourself from Phishing</a:t>
            </a:r>
            <a:endParaRPr lang="en-US" sz="3837" dirty="0"/>
          </a:p>
        </p:txBody>
      </p:sp>
      <p:sp>
        <p:nvSpPr>
          <p:cNvPr id="5" name="Shape 3"/>
          <p:cNvSpPr/>
          <p:nvPr/>
        </p:nvSpPr>
        <p:spPr>
          <a:xfrm>
            <a:off x="3884176" y="1438632"/>
            <a:ext cx="38933" cy="6253758"/>
          </a:xfrm>
          <a:prstGeom prst="roundRect">
            <a:avLst>
              <a:gd name="adj" fmla="val 225322"/>
            </a:avLst>
          </a:prstGeom>
          <a:solidFill>
            <a:srgbClr val="CCCCCC"/>
          </a:solidFill>
          <a:ln/>
        </p:spPr>
      </p:sp>
      <p:sp>
        <p:nvSpPr>
          <p:cNvPr id="6" name="Shape 4"/>
          <p:cNvSpPr/>
          <p:nvPr/>
        </p:nvSpPr>
        <p:spPr>
          <a:xfrm>
            <a:off x="4122837" y="1790640"/>
            <a:ext cx="682228" cy="38933"/>
          </a:xfrm>
          <a:prstGeom prst="roundRect">
            <a:avLst>
              <a:gd name="adj" fmla="val 225322"/>
            </a:avLst>
          </a:prstGeom>
          <a:solidFill>
            <a:srgbClr val="CCCCCC"/>
          </a:solidFill>
          <a:ln/>
        </p:spPr>
      </p:sp>
      <p:sp>
        <p:nvSpPr>
          <p:cNvPr id="7" name="Shape 5"/>
          <p:cNvSpPr/>
          <p:nvPr/>
        </p:nvSpPr>
        <p:spPr>
          <a:xfrm>
            <a:off x="3684330" y="1590913"/>
            <a:ext cx="438507" cy="438507"/>
          </a:xfrm>
          <a:prstGeom prst="roundRect">
            <a:avLst>
              <a:gd name="adj" fmla="val 20005"/>
            </a:avLst>
          </a:prstGeom>
          <a:solidFill>
            <a:srgbClr val="E6E6E6"/>
          </a:solidFill>
          <a:ln w="7620">
            <a:solidFill>
              <a:srgbClr val="CCCCCC"/>
            </a:solidFill>
            <a:prstDash val="solid"/>
          </a:ln>
        </p:spPr>
      </p:sp>
      <p:sp>
        <p:nvSpPr>
          <p:cNvPr id="8" name="Text 6"/>
          <p:cNvSpPr/>
          <p:nvPr/>
        </p:nvSpPr>
        <p:spPr>
          <a:xfrm>
            <a:off x="3850422" y="1627346"/>
            <a:ext cx="106204" cy="365522"/>
          </a:xfrm>
          <a:prstGeom prst="rect">
            <a:avLst/>
          </a:prstGeom>
          <a:noFill/>
          <a:ln/>
        </p:spPr>
        <p:txBody>
          <a:bodyPr wrap="none" rtlCol="0" anchor="t"/>
          <a:lstStyle/>
          <a:p>
            <a:pPr algn="ctr" indent="0" marL="0">
              <a:lnSpc>
                <a:spcPts val="2878"/>
              </a:lnSpc>
              <a:buNone/>
            </a:pPr>
            <a:r>
              <a:rPr lang="en-US" sz="2302" dirty="0">
                <a:solidFill>
                  <a:srgbClr val="383838"/>
                </a:solidFill>
                <a:latin typeface="Patrick Hand" pitchFamily="34" charset="0"/>
                <a:ea typeface="Patrick Hand" pitchFamily="34" charset="-122"/>
                <a:cs typeface="Patrick Hand" pitchFamily="34" charset="-120"/>
              </a:rPr>
              <a:t>1</a:t>
            </a:r>
            <a:endParaRPr lang="en-US" sz="2302" dirty="0"/>
          </a:p>
        </p:txBody>
      </p:sp>
      <p:sp>
        <p:nvSpPr>
          <p:cNvPr id="9" name="Text 7"/>
          <p:cNvSpPr/>
          <p:nvPr/>
        </p:nvSpPr>
        <p:spPr>
          <a:xfrm>
            <a:off x="4975741" y="1633538"/>
            <a:ext cx="2877026" cy="304562"/>
          </a:xfrm>
          <a:prstGeom prst="rect">
            <a:avLst/>
          </a:prstGeom>
          <a:noFill/>
          <a:ln/>
        </p:spPr>
        <p:txBody>
          <a:bodyPr wrap="none" rtlCol="0" anchor="t"/>
          <a:lstStyle/>
          <a:p>
            <a:pPr algn="l" indent="0" marL="0">
              <a:lnSpc>
                <a:spcPts val="2398"/>
              </a:lnSpc>
              <a:buNone/>
            </a:pPr>
            <a:r>
              <a:rPr lang="en-US" sz="1919" dirty="0">
                <a:solidFill>
                  <a:srgbClr val="383838"/>
                </a:solidFill>
                <a:latin typeface="Patrick Hand" pitchFamily="34" charset="0"/>
                <a:ea typeface="Patrick Hand" pitchFamily="34" charset="-122"/>
                <a:cs typeface="Patrick Hand" pitchFamily="34" charset="-120"/>
              </a:rPr>
              <a:t>Be Wary of Unsolicited Messages</a:t>
            </a:r>
            <a:endParaRPr lang="en-US" sz="1919" dirty="0"/>
          </a:p>
        </p:txBody>
      </p:sp>
      <p:sp>
        <p:nvSpPr>
          <p:cNvPr id="10" name="Text 8"/>
          <p:cNvSpPr/>
          <p:nvPr/>
        </p:nvSpPr>
        <p:spPr>
          <a:xfrm>
            <a:off x="4975741" y="2055019"/>
            <a:ext cx="6043374" cy="1247299"/>
          </a:xfrm>
          <a:prstGeom prst="rect">
            <a:avLst/>
          </a:prstGeom>
          <a:noFill/>
          <a:ln/>
        </p:spPr>
        <p:txBody>
          <a:bodyPr wrap="square" rtlCol="0" anchor="t"/>
          <a:lstStyle/>
          <a:p>
            <a:pPr algn="l" indent="0" marL="0">
              <a:lnSpc>
                <a:spcPts val="2456"/>
              </a:lnSpc>
              <a:buNone/>
            </a:pPr>
            <a:r>
              <a:rPr lang="en-US" sz="1535" dirty="0">
                <a:solidFill>
                  <a:srgbClr val="383838"/>
                </a:solidFill>
                <a:latin typeface="Patrick Hand" pitchFamily="34" charset="0"/>
                <a:ea typeface="Patrick Hand" pitchFamily="34" charset="-122"/>
                <a:cs typeface="Patrick Hand" pitchFamily="34" charset="-120"/>
              </a:rPr>
              <a:t>Be cautious of any email, text, or social media message that comes from an unfamiliar source or asks you to take urgent action. Legitimate organizations will not request sensitive information or ask you to verify your account through a link or attachment.</a:t>
            </a:r>
            <a:endParaRPr lang="en-US" sz="1535" dirty="0"/>
          </a:p>
        </p:txBody>
      </p:sp>
      <p:sp>
        <p:nvSpPr>
          <p:cNvPr id="11" name="Shape 9"/>
          <p:cNvSpPr/>
          <p:nvPr/>
        </p:nvSpPr>
        <p:spPr>
          <a:xfrm>
            <a:off x="4122837" y="4044136"/>
            <a:ext cx="682228" cy="38933"/>
          </a:xfrm>
          <a:prstGeom prst="roundRect">
            <a:avLst>
              <a:gd name="adj" fmla="val 225322"/>
            </a:avLst>
          </a:prstGeom>
          <a:solidFill>
            <a:srgbClr val="CCCCCC"/>
          </a:solidFill>
          <a:ln/>
        </p:spPr>
      </p:sp>
      <p:sp>
        <p:nvSpPr>
          <p:cNvPr id="12" name="Shape 10"/>
          <p:cNvSpPr/>
          <p:nvPr/>
        </p:nvSpPr>
        <p:spPr>
          <a:xfrm>
            <a:off x="3684330" y="3844409"/>
            <a:ext cx="438507" cy="438507"/>
          </a:xfrm>
          <a:prstGeom prst="roundRect">
            <a:avLst>
              <a:gd name="adj" fmla="val 20005"/>
            </a:avLst>
          </a:prstGeom>
          <a:solidFill>
            <a:srgbClr val="E6E6E6"/>
          </a:solidFill>
          <a:ln w="7620">
            <a:solidFill>
              <a:srgbClr val="CCCCCC"/>
            </a:solidFill>
            <a:prstDash val="solid"/>
          </a:ln>
        </p:spPr>
      </p:sp>
      <p:sp>
        <p:nvSpPr>
          <p:cNvPr id="13" name="Text 11"/>
          <p:cNvSpPr/>
          <p:nvPr/>
        </p:nvSpPr>
        <p:spPr>
          <a:xfrm>
            <a:off x="3835182" y="3880842"/>
            <a:ext cx="136803" cy="365522"/>
          </a:xfrm>
          <a:prstGeom prst="rect">
            <a:avLst/>
          </a:prstGeom>
          <a:noFill/>
          <a:ln/>
        </p:spPr>
        <p:txBody>
          <a:bodyPr wrap="none" rtlCol="0" anchor="t"/>
          <a:lstStyle/>
          <a:p>
            <a:pPr algn="ctr" indent="0" marL="0">
              <a:lnSpc>
                <a:spcPts val="2878"/>
              </a:lnSpc>
              <a:buNone/>
            </a:pPr>
            <a:r>
              <a:rPr lang="en-US" sz="2302" dirty="0">
                <a:solidFill>
                  <a:srgbClr val="383838"/>
                </a:solidFill>
                <a:latin typeface="Patrick Hand" pitchFamily="34" charset="0"/>
                <a:ea typeface="Patrick Hand" pitchFamily="34" charset="-122"/>
                <a:cs typeface="Patrick Hand" pitchFamily="34" charset="-120"/>
              </a:rPr>
              <a:t>2</a:t>
            </a:r>
            <a:endParaRPr lang="en-US" sz="2302" dirty="0"/>
          </a:p>
        </p:txBody>
      </p:sp>
      <p:sp>
        <p:nvSpPr>
          <p:cNvPr id="14" name="Text 12"/>
          <p:cNvSpPr/>
          <p:nvPr/>
        </p:nvSpPr>
        <p:spPr>
          <a:xfrm>
            <a:off x="4975741" y="3887033"/>
            <a:ext cx="2446853" cy="304562"/>
          </a:xfrm>
          <a:prstGeom prst="rect">
            <a:avLst/>
          </a:prstGeom>
          <a:noFill/>
          <a:ln/>
        </p:spPr>
        <p:txBody>
          <a:bodyPr wrap="none" rtlCol="0" anchor="t"/>
          <a:lstStyle/>
          <a:p>
            <a:pPr algn="l" indent="0" marL="0">
              <a:lnSpc>
                <a:spcPts val="2398"/>
              </a:lnSpc>
              <a:buNone/>
            </a:pPr>
            <a:r>
              <a:rPr lang="en-US" sz="1919" dirty="0">
                <a:solidFill>
                  <a:srgbClr val="383838"/>
                </a:solidFill>
                <a:latin typeface="Patrick Hand" pitchFamily="34" charset="0"/>
                <a:ea typeface="Patrick Hand" pitchFamily="34" charset="-122"/>
                <a:cs typeface="Patrick Hand" pitchFamily="34" charset="-120"/>
              </a:rPr>
              <a:t>Verify the Sender's Identity</a:t>
            </a:r>
            <a:endParaRPr lang="en-US" sz="1919" dirty="0"/>
          </a:p>
        </p:txBody>
      </p:sp>
      <p:sp>
        <p:nvSpPr>
          <p:cNvPr id="15" name="Text 13"/>
          <p:cNvSpPr/>
          <p:nvPr/>
        </p:nvSpPr>
        <p:spPr>
          <a:xfrm>
            <a:off x="4975741" y="4308515"/>
            <a:ext cx="6043374" cy="1247299"/>
          </a:xfrm>
          <a:prstGeom prst="rect">
            <a:avLst/>
          </a:prstGeom>
          <a:noFill/>
          <a:ln/>
        </p:spPr>
        <p:txBody>
          <a:bodyPr wrap="square" rtlCol="0" anchor="t"/>
          <a:lstStyle/>
          <a:p>
            <a:pPr algn="l" indent="0" marL="0">
              <a:lnSpc>
                <a:spcPts val="2456"/>
              </a:lnSpc>
              <a:buNone/>
            </a:pPr>
            <a:r>
              <a:rPr lang="en-US" sz="1535" dirty="0">
                <a:solidFill>
                  <a:srgbClr val="383838"/>
                </a:solidFill>
                <a:latin typeface="Patrick Hand" pitchFamily="34" charset="0"/>
                <a:ea typeface="Patrick Hand" pitchFamily="34" charset="-122"/>
                <a:cs typeface="Patrick Hand" pitchFamily="34" charset="-120"/>
              </a:rPr>
              <a:t>Carefully inspect the email address, website URL, and social media profile of the sender. Look for subtle differences or misspellings that could indicate a fake or impersonated source. If you're unsure, contact the organization directly using a known, trusted method.</a:t>
            </a:r>
            <a:endParaRPr lang="en-US" sz="1535" dirty="0"/>
          </a:p>
        </p:txBody>
      </p:sp>
      <p:sp>
        <p:nvSpPr>
          <p:cNvPr id="16" name="Shape 14"/>
          <p:cNvSpPr/>
          <p:nvPr/>
        </p:nvSpPr>
        <p:spPr>
          <a:xfrm>
            <a:off x="4122837" y="6297632"/>
            <a:ext cx="682228" cy="38933"/>
          </a:xfrm>
          <a:prstGeom prst="roundRect">
            <a:avLst>
              <a:gd name="adj" fmla="val 225322"/>
            </a:avLst>
          </a:prstGeom>
          <a:solidFill>
            <a:srgbClr val="CCCCCC"/>
          </a:solidFill>
          <a:ln/>
        </p:spPr>
      </p:sp>
      <p:sp>
        <p:nvSpPr>
          <p:cNvPr id="17" name="Shape 15"/>
          <p:cNvSpPr/>
          <p:nvPr/>
        </p:nvSpPr>
        <p:spPr>
          <a:xfrm>
            <a:off x="3684330" y="6097905"/>
            <a:ext cx="438507" cy="438507"/>
          </a:xfrm>
          <a:prstGeom prst="roundRect">
            <a:avLst>
              <a:gd name="adj" fmla="val 20005"/>
            </a:avLst>
          </a:prstGeom>
          <a:solidFill>
            <a:srgbClr val="E6E6E6"/>
          </a:solidFill>
          <a:ln w="7620">
            <a:solidFill>
              <a:srgbClr val="CCCCCC"/>
            </a:solidFill>
            <a:prstDash val="solid"/>
          </a:ln>
        </p:spPr>
      </p:sp>
      <p:sp>
        <p:nvSpPr>
          <p:cNvPr id="18" name="Text 16"/>
          <p:cNvSpPr/>
          <p:nvPr/>
        </p:nvSpPr>
        <p:spPr>
          <a:xfrm>
            <a:off x="3838039" y="6134338"/>
            <a:ext cx="130969" cy="365522"/>
          </a:xfrm>
          <a:prstGeom prst="rect">
            <a:avLst/>
          </a:prstGeom>
          <a:noFill/>
          <a:ln/>
        </p:spPr>
        <p:txBody>
          <a:bodyPr wrap="none" rtlCol="0" anchor="t"/>
          <a:lstStyle/>
          <a:p>
            <a:pPr algn="ctr" indent="0" marL="0">
              <a:lnSpc>
                <a:spcPts val="2878"/>
              </a:lnSpc>
              <a:buNone/>
            </a:pPr>
            <a:r>
              <a:rPr lang="en-US" sz="2302" dirty="0">
                <a:solidFill>
                  <a:srgbClr val="383838"/>
                </a:solidFill>
                <a:latin typeface="Patrick Hand" pitchFamily="34" charset="0"/>
                <a:ea typeface="Patrick Hand" pitchFamily="34" charset="-122"/>
                <a:cs typeface="Patrick Hand" pitchFamily="34" charset="-120"/>
              </a:rPr>
              <a:t>3</a:t>
            </a:r>
            <a:endParaRPr lang="en-US" sz="2302" dirty="0"/>
          </a:p>
        </p:txBody>
      </p:sp>
      <p:sp>
        <p:nvSpPr>
          <p:cNvPr id="19" name="Text 17"/>
          <p:cNvSpPr/>
          <p:nvPr/>
        </p:nvSpPr>
        <p:spPr>
          <a:xfrm>
            <a:off x="4975741" y="6140529"/>
            <a:ext cx="3445312" cy="304562"/>
          </a:xfrm>
          <a:prstGeom prst="rect">
            <a:avLst/>
          </a:prstGeom>
          <a:noFill/>
          <a:ln/>
        </p:spPr>
        <p:txBody>
          <a:bodyPr wrap="none" rtlCol="0" anchor="t"/>
          <a:lstStyle/>
          <a:p>
            <a:pPr algn="l" indent="0" marL="0">
              <a:lnSpc>
                <a:spcPts val="2398"/>
              </a:lnSpc>
              <a:buNone/>
            </a:pPr>
            <a:r>
              <a:rPr lang="en-US" sz="1919" dirty="0">
                <a:solidFill>
                  <a:srgbClr val="383838"/>
                </a:solidFill>
                <a:latin typeface="Patrick Hand" pitchFamily="34" charset="0"/>
                <a:ea typeface="Patrick Hand" pitchFamily="34" charset="-122"/>
                <a:cs typeface="Patrick Hand" pitchFamily="34" charset="-120"/>
              </a:rPr>
              <a:t>Avoid Clicking on Links or Attachments</a:t>
            </a:r>
            <a:endParaRPr lang="en-US" sz="1919" dirty="0"/>
          </a:p>
        </p:txBody>
      </p:sp>
      <p:sp>
        <p:nvSpPr>
          <p:cNvPr id="20" name="Text 18"/>
          <p:cNvSpPr/>
          <p:nvPr/>
        </p:nvSpPr>
        <p:spPr>
          <a:xfrm>
            <a:off x="4975741" y="6562011"/>
            <a:ext cx="6043374" cy="935474"/>
          </a:xfrm>
          <a:prstGeom prst="rect">
            <a:avLst/>
          </a:prstGeom>
          <a:noFill/>
          <a:ln/>
        </p:spPr>
        <p:txBody>
          <a:bodyPr wrap="square" rtlCol="0" anchor="t"/>
          <a:lstStyle/>
          <a:p>
            <a:pPr algn="l" indent="0" marL="0">
              <a:lnSpc>
                <a:spcPts val="2456"/>
              </a:lnSpc>
              <a:buNone/>
            </a:pPr>
            <a:r>
              <a:rPr lang="en-US" sz="1535" dirty="0">
                <a:solidFill>
                  <a:srgbClr val="383838"/>
                </a:solidFill>
                <a:latin typeface="Patrick Hand" pitchFamily="34" charset="0"/>
                <a:ea typeface="Patrick Hand" pitchFamily="34" charset="-122"/>
                <a:cs typeface="Patrick Hand" pitchFamily="34" charset="-120"/>
              </a:rPr>
              <a:t>Never click on links or download attachments from unsolicited messages, even if they appear to be from a trusted source. Phishers often use these tactics to deliver malware or direct you to a fake website that looks legitimate.</a:t>
            </a:r>
            <a:endParaRPr lang="en-US" sz="1535"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r>
          <p:cNvPicPr>
            <a:picLocks noChangeAspect="1"/>
          </p:cNvPicPr>
          <p:nvPr/>
        </p:nvPicPr>
        <p:blipFill>
          <a:blip r:embed="rId1"/>
          <a:stretch>
            <a:fillRect/>
          </a:stretch>
        </p:blipFill>
        <p:spPr>
          <a:xfrm>
            <a:off x="4236482" y="446246"/>
            <a:ext cx="6114098" cy="6587847"/>
          </a:xfrm>
          <a:prstGeom prst="rect">
            <a:avLst/>
          </a:prstGeom>
        </p:spPr>
      </p:pic>
      <p:sp>
        <p:nvSpPr>
          <p:cNvPr id="5" name="Text 2"/>
          <p:cNvSpPr/>
          <p:nvPr/>
        </p:nvSpPr>
        <p:spPr>
          <a:xfrm>
            <a:off x="4236482" y="7277100"/>
            <a:ext cx="4050863" cy="506254"/>
          </a:xfrm>
          <a:prstGeom prst="rect">
            <a:avLst/>
          </a:prstGeom>
          <a:noFill/>
          <a:ln/>
        </p:spPr>
        <p:txBody>
          <a:bodyPr wrap="none" rtlCol="0" anchor="t"/>
          <a:lstStyle/>
          <a:p>
            <a:pPr indent="0" marL="0">
              <a:lnSpc>
                <a:spcPts val="3987"/>
              </a:lnSpc>
              <a:buNone/>
            </a:pPr>
            <a:endParaRPr lang="en-US" sz="3190"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319105" y="578644"/>
            <a:ext cx="5497116" cy="657225"/>
          </a:xfrm>
          <a:prstGeom prst="rect">
            <a:avLst/>
          </a:prstGeom>
          <a:noFill/>
          <a:ln/>
        </p:spPr>
        <p:txBody>
          <a:bodyPr wrap="none" rtlCol="0" anchor="t"/>
          <a:lstStyle/>
          <a:p>
            <a:pPr indent="0" marL="0">
              <a:lnSpc>
                <a:spcPts val="5175"/>
              </a:lnSpc>
              <a:buNone/>
            </a:pPr>
            <a:r>
              <a:rPr lang="en-US" sz="4140" dirty="0">
                <a:solidFill>
                  <a:srgbClr val="383838"/>
                </a:solidFill>
                <a:latin typeface="Patrick Hand" pitchFamily="34" charset="0"/>
                <a:ea typeface="Patrick Hand" pitchFamily="34" charset="-122"/>
                <a:cs typeface="Patrick Hand" pitchFamily="34" charset="-120"/>
              </a:rPr>
              <a:t>Reporting Phishing Attempts</a:t>
            </a:r>
            <a:endParaRPr lang="en-US" sz="4140" dirty="0"/>
          </a:p>
        </p:txBody>
      </p:sp>
      <p:pic>
        <p:nvPicPr>
          <p:cNvPr id="5" name="Image 0" descr="preencoded.png">    </p:cNvPr>
          <p:cNvPicPr>
            <a:picLocks noChangeAspect="1"/>
          </p:cNvPicPr>
          <p:nvPr/>
        </p:nvPicPr>
        <p:blipFill>
          <a:blip r:embed="rId1"/>
          <a:stretch>
            <a:fillRect/>
          </a:stretch>
        </p:blipFill>
        <p:spPr>
          <a:xfrm>
            <a:off x="4657725" y="1656397"/>
            <a:ext cx="1318617" cy="1211580"/>
          </a:xfrm>
          <a:prstGeom prst="rect">
            <a:avLst/>
          </a:prstGeom>
        </p:spPr>
      </p:pic>
      <p:sp>
        <p:nvSpPr>
          <p:cNvPr id="6" name="Text 3"/>
          <p:cNvSpPr/>
          <p:nvPr/>
        </p:nvSpPr>
        <p:spPr>
          <a:xfrm>
            <a:off x="5269230" y="2202061"/>
            <a:ext cx="95488" cy="420529"/>
          </a:xfrm>
          <a:prstGeom prst="rect">
            <a:avLst/>
          </a:prstGeom>
          <a:noFill/>
          <a:ln/>
        </p:spPr>
        <p:txBody>
          <a:bodyPr wrap="none" rtlCol="0" anchor="t"/>
          <a:lstStyle/>
          <a:p>
            <a:pPr algn="ctr" indent="0" marL="0">
              <a:lnSpc>
                <a:spcPts val="3312"/>
              </a:lnSpc>
              <a:buNone/>
            </a:pPr>
            <a:r>
              <a:rPr lang="en-US" sz="2070" dirty="0">
                <a:solidFill>
                  <a:srgbClr val="383838"/>
                </a:solidFill>
                <a:latin typeface="Patrick Hand" pitchFamily="34" charset="0"/>
                <a:ea typeface="Patrick Hand" pitchFamily="34" charset="-122"/>
                <a:cs typeface="Patrick Hand" pitchFamily="34" charset="-120"/>
              </a:rPr>
              <a:t>1</a:t>
            </a:r>
            <a:endParaRPr lang="en-US" sz="2070" dirty="0"/>
          </a:p>
        </p:txBody>
      </p:sp>
      <p:sp>
        <p:nvSpPr>
          <p:cNvPr id="7" name="Text 4"/>
          <p:cNvSpPr/>
          <p:nvPr/>
        </p:nvSpPr>
        <p:spPr>
          <a:xfrm>
            <a:off x="6186607" y="1866662"/>
            <a:ext cx="2435781" cy="328613"/>
          </a:xfrm>
          <a:prstGeom prst="rect">
            <a:avLst/>
          </a:prstGeom>
          <a:noFill/>
          <a:ln/>
        </p:spPr>
        <p:txBody>
          <a:bodyPr wrap="none" rtlCol="0" anchor="t"/>
          <a:lstStyle/>
          <a:p>
            <a:pPr algn="l" indent="0" marL="0">
              <a:lnSpc>
                <a:spcPts val="2588"/>
              </a:lnSpc>
              <a:buNone/>
            </a:pPr>
            <a:r>
              <a:rPr lang="en-US" sz="2070" dirty="0">
                <a:solidFill>
                  <a:srgbClr val="383838"/>
                </a:solidFill>
                <a:latin typeface="Patrick Hand" pitchFamily="34" charset="0"/>
                <a:ea typeface="Patrick Hand" pitchFamily="34" charset="-122"/>
                <a:cs typeface="Patrick Hand" pitchFamily="34" charset="-120"/>
              </a:rPr>
              <a:t>Identify</a:t>
            </a:r>
            <a:endParaRPr lang="en-US" sz="2070" dirty="0"/>
          </a:p>
        </p:txBody>
      </p:sp>
      <p:sp>
        <p:nvSpPr>
          <p:cNvPr id="8" name="Text 5"/>
          <p:cNvSpPr/>
          <p:nvPr/>
        </p:nvSpPr>
        <p:spPr>
          <a:xfrm>
            <a:off x="6186607" y="2321362"/>
            <a:ext cx="2435781" cy="336352"/>
          </a:xfrm>
          <a:prstGeom prst="rect">
            <a:avLst/>
          </a:prstGeom>
          <a:noFill/>
          <a:ln/>
        </p:spPr>
        <p:txBody>
          <a:bodyPr wrap="none" rtlCol="0" anchor="t"/>
          <a:lstStyle/>
          <a:p>
            <a:pPr algn="l" indent="0" marL="0">
              <a:lnSpc>
                <a:spcPts val="2650"/>
              </a:lnSpc>
              <a:buNone/>
            </a:pPr>
            <a:r>
              <a:rPr lang="en-US" sz="1656" dirty="0">
                <a:solidFill>
                  <a:srgbClr val="383838"/>
                </a:solidFill>
                <a:latin typeface="Patrick Hand" pitchFamily="34" charset="0"/>
                <a:ea typeface="Patrick Hand" pitchFamily="34" charset="-122"/>
                <a:cs typeface="Patrick Hand" pitchFamily="34" charset="-120"/>
              </a:rPr>
              <a:t>Recognize the phishing attempt.</a:t>
            </a:r>
            <a:endParaRPr lang="en-US" sz="1656" dirty="0"/>
          </a:p>
        </p:txBody>
      </p:sp>
      <p:sp>
        <p:nvSpPr>
          <p:cNvPr id="9" name="Shape 6"/>
          <p:cNvSpPr/>
          <p:nvPr/>
        </p:nvSpPr>
        <p:spPr>
          <a:xfrm>
            <a:off x="6028849" y="2870269"/>
            <a:ext cx="5229820" cy="21015"/>
          </a:xfrm>
          <a:prstGeom prst="roundRect">
            <a:avLst>
              <a:gd name="adj" fmla="val 450364"/>
            </a:avLst>
          </a:prstGeom>
          <a:solidFill>
            <a:srgbClr val="CCCCCC"/>
          </a:solidFill>
          <a:ln/>
        </p:spPr>
      </p:sp>
      <p:pic>
        <p:nvPicPr>
          <p:cNvPr id="10" name="Image 1" descr="preencoded.png">    </p:cNvPr>
          <p:cNvPicPr>
            <a:picLocks noChangeAspect="1"/>
          </p:cNvPicPr>
          <p:nvPr/>
        </p:nvPicPr>
        <p:blipFill>
          <a:blip r:embed="rId2"/>
          <a:stretch>
            <a:fillRect/>
          </a:stretch>
        </p:blipFill>
        <p:spPr>
          <a:xfrm>
            <a:off x="3998357" y="2920484"/>
            <a:ext cx="2637353" cy="1211580"/>
          </a:xfrm>
          <a:prstGeom prst="rect">
            <a:avLst/>
          </a:prstGeom>
        </p:spPr>
      </p:pic>
      <p:sp>
        <p:nvSpPr>
          <p:cNvPr id="11" name="Text 7"/>
          <p:cNvSpPr/>
          <p:nvPr/>
        </p:nvSpPr>
        <p:spPr>
          <a:xfrm>
            <a:off x="5255419" y="3316010"/>
            <a:ext cx="123111" cy="420529"/>
          </a:xfrm>
          <a:prstGeom prst="rect">
            <a:avLst/>
          </a:prstGeom>
          <a:noFill/>
          <a:ln/>
        </p:spPr>
        <p:txBody>
          <a:bodyPr wrap="none" rtlCol="0" anchor="t"/>
          <a:lstStyle/>
          <a:p>
            <a:pPr algn="ctr" indent="0" marL="0">
              <a:lnSpc>
                <a:spcPts val="3312"/>
              </a:lnSpc>
              <a:buNone/>
            </a:pPr>
            <a:r>
              <a:rPr lang="en-US" sz="2070" dirty="0">
                <a:solidFill>
                  <a:srgbClr val="383838"/>
                </a:solidFill>
                <a:latin typeface="Patrick Hand" pitchFamily="34" charset="0"/>
                <a:ea typeface="Patrick Hand" pitchFamily="34" charset="-122"/>
                <a:cs typeface="Patrick Hand" pitchFamily="34" charset="-120"/>
              </a:rPr>
              <a:t>2</a:t>
            </a:r>
            <a:endParaRPr lang="en-US" sz="2070" dirty="0"/>
          </a:p>
        </p:txBody>
      </p:sp>
      <p:sp>
        <p:nvSpPr>
          <p:cNvPr id="12" name="Text 8"/>
          <p:cNvSpPr/>
          <p:nvPr/>
        </p:nvSpPr>
        <p:spPr>
          <a:xfrm>
            <a:off x="6845975" y="3130748"/>
            <a:ext cx="2511862" cy="328613"/>
          </a:xfrm>
          <a:prstGeom prst="rect">
            <a:avLst/>
          </a:prstGeom>
          <a:noFill/>
          <a:ln/>
        </p:spPr>
        <p:txBody>
          <a:bodyPr wrap="none" rtlCol="0" anchor="t"/>
          <a:lstStyle/>
          <a:p>
            <a:pPr algn="l" indent="0" marL="0">
              <a:lnSpc>
                <a:spcPts val="2588"/>
              </a:lnSpc>
              <a:buNone/>
            </a:pPr>
            <a:r>
              <a:rPr lang="en-US" sz="2070" dirty="0">
                <a:solidFill>
                  <a:srgbClr val="383838"/>
                </a:solidFill>
                <a:latin typeface="Patrick Hand" pitchFamily="34" charset="0"/>
                <a:ea typeface="Patrick Hand" pitchFamily="34" charset="-122"/>
                <a:cs typeface="Patrick Hand" pitchFamily="34" charset="-120"/>
              </a:rPr>
              <a:t>Document</a:t>
            </a:r>
            <a:endParaRPr lang="en-US" sz="2070" dirty="0"/>
          </a:p>
        </p:txBody>
      </p:sp>
      <p:sp>
        <p:nvSpPr>
          <p:cNvPr id="13" name="Text 9"/>
          <p:cNvSpPr/>
          <p:nvPr/>
        </p:nvSpPr>
        <p:spPr>
          <a:xfrm>
            <a:off x="6845975" y="3585448"/>
            <a:ext cx="2511862" cy="336352"/>
          </a:xfrm>
          <a:prstGeom prst="rect">
            <a:avLst/>
          </a:prstGeom>
          <a:noFill/>
          <a:ln/>
        </p:spPr>
        <p:txBody>
          <a:bodyPr wrap="none" rtlCol="0" anchor="t"/>
          <a:lstStyle/>
          <a:p>
            <a:pPr algn="l" indent="0" marL="0">
              <a:lnSpc>
                <a:spcPts val="2650"/>
              </a:lnSpc>
              <a:buNone/>
            </a:pPr>
            <a:r>
              <a:rPr lang="en-US" sz="1656" dirty="0">
                <a:solidFill>
                  <a:srgbClr val="383838"/>
                </a:solidFill>
                <a:latin typeface="Patrick Hand" pitchFamily="34" charset="0"/>
                <a:ea typeface="Patrick Hand" pitchFamily="34" charset="-122"/>
                <a:cs typeface="Patrick Hand" pitchFamily="34" charset="-120"/>
              </a:rPr>
              <a:t>Save the email or website details.</a:t>
            </a:r>
            <a:endParaRPr lang="en-US" sz="1656" dirty="0"/>
          </a:p>
        </p:txBody>
      </p:sp>
      <p:sp>
        <p:nvSpPr>
          <p:cNvPr id="14" name="Shape 10"/>
          <p:cNvSpPr/>
          <p:nvPr/>
        </p:nvSpPr>
        <p:spPr>
          <a:xfrm>
            <a:off x="6688217" y="4134356"/>
            <a:ext cx="4570452" cy="21015"/>
          </a:xfrm>
          <a:prstGeom prst="roundRect">
            <a:avLst>
              <a:gd name="adj" fmla="val 450364"/>
            </a:avLst>
          </a:prstGeom>
          <a:solidFill>
            <a:srgbClr val="CCCCCC"/>
          </a:solidFill>
          <a:ln/>
        </p:spPr>
      </p:sp>
      <p:pic>
        <p:nvPicPr>
          <p:cNvPr id="15" name="Image 2" descr="preencoded.png">    </p:cNvPr>
          <p:cNvPicPr>
            <a:picLocks noChangeAspect="1"/>
          </p:cNvPicPr>
          <p:nvPr/>
        </p:nvPicPr>
        <p:blipFill>
          <a:blip r:embed="rId3"/>
          <a:stretch>
            <a:fillRect/>
          </a:stretch>
        </p:blipFill>
        <p:spPr>
          <a:xfrm>
            <a:off x="3338989" y="4184571"/>
            <a:ext cx="3955971" cy="1211580"/>
          </a:xfrm>
          <a:prstGeom prst="rect">
            <a:avLst/>
          </a:prstGeom>
        </p:spPr>
      </p:pic>
      <p:sp>
        <p:nvSpPr>
          <p:cNvPr id="16" name="Text 11"/>
          <p:cNvSpPr/>
          <p:nvPr/>
        </p:nvSpPr>
        <p:spPr>
          <a:xfrm>
            <a:off x="5258038" y="4580096"/>
            <a:ext cx="117872" cy="420529"/>
          </a:xfrm>
          <a:prstGeom prst="rect">
            <a:avLst/>
          </a:prstGeom>
          <a:noFill/>
          <a:ln/>
        </p:spPr>
        <p:txBody>
          <a:bodyPr wrap="none" rtlCol="0" anchor="t"/>
          <a:lstStyle/>
          <a:p>
            <a:pPr algn="ctr" indent="0" marL="0">
              <a:lnSpc>
                <a:spcPts val="3312"/>
              </a:lnSpc>
              <a:buNone/>
            </a:pPr>
            <a:r>
              <a:rPr lang="en-US" sz="2070" dirty="0">
                <a:solidFill>
                  <a:srgbClr val="383838"/>
                </a:solidFill>
                <a:latin typeface="Patrick Hand" pitchFamily="34" charset="0"/>
                <a:ea typeface="Patrick Hand" pitchFamily="34" charset="-122"/>
                <a:cs typeface="Patrick Hand" pitchFamily="34" charset="-120"/>
              </a:rPr>
              <a:t>3</a:t>
            </a:r>
            <a:endParaRPr lang="en-US" sz="2070" dirty="0"/>
          </a:p>
        </p:txBody>
      </p:sp>
      <p:sp>
        <p:nvSpPr>
          <p:cNvPr id="17" name="Text 12"/>
          <p:cNvSpPr/>
          <p:nvPr/>
        </p:nvSpPr>
        <p:spPr>
          <a:xfrm>
            <a:off x="7505224" y="4394835"/>
            <a:ext cx="2628900" cy="328613"/>
          </a:xfrm>
          <a:prstGeom prst="rect">
            <a:avLst/>
          </a:prstGeom>
          <a:noFill/>
          <a:ln/>
        </p:spPr>
        <p:txBody>
          <a:bodyPr wrap="none" rtlCol="0" anchor="t"/>
          <a:lstStyle/>
          <a:p>
            <a:pPr algn="l" indent="0" marL="0">
              <a:lnSpc>
                <a:spcPts val="2588"/>
              </a:lnSpc>
              <a:buNone/>
            </a:pPr>
            <a:r>
              <a:rPr lang="en-US" sz="2070" dirty="0">
                <a:solidFill>
                  <a:srgbClr val="383838"/>
                </a:solidFill>
                <a:latin typeface="Patrick Hand" pitchFamily="34" charset="0"/>
                <a:ea typeface="Patrick Hand" pitchFamily="34" charset="-122"/>
                <a:cs typeface="Patrick Hand" pitchFamily="34" charset="-120"/>
              </a:rPr>
              <a:t>Report</a:t>
            </a:r>
            <a:endParaRPr lang="en-US" sz="2070" dirty="0"/>
          </a:p>
        </p:txBody>
      </p:sp>
      <p:sp>
        <p:nvSpPr>
          <p:cNvPr id="18" name="Text 13"/>
          <p:cNvSpPr/>
          <p:nvPr/>
        </p:nvSpPr>
        <p:spPr>
          <a:xfrm>
            <a:off x="7505224" y="4849535"/>
            <a:ext cx="3337560" cy="336352"/>
          </a:xfrm>
          <a:prstGeom prst="rect">
            <a:avLst/>
          </a:prstGeom>
          <a:noFill/>
          <a:ln/>
        </p:spPr>
        <p:txBody>
          <a:bodyPr wrap="none" rtlCol="0" anchor="t"/>
          <a:lstStyle/>
          <a:p>
            <a:pPr algn="l" indent="0" marL="0">
              <a:lnSpc>
                <a:spcPts val="2650"/>
              </a:lnSpc>
              <a:buNone/>
            </a:pPr>
            <a:r>
              <a:rPr lang="en-US" sz="1656" dirty="0">
                <a:solidFill>
                  <a:srgbClr val="383838"/>
                </a:solidFill>
                <a:latin typeface="Patrick Hand" pitchFamily="34" charset="0"/>
                <a:ea typeface="Patrick Hand" pitchFamily="34" charset="-122"/>
                <a:cs typeface="Patrick Hand" pitchFamily="34" charset="-120"/>
              </a:rPr>
              <a:t>Submit the report to the proper authorities.</a:t>
            </a:r>
            <a:endParaRPr lang="en-US" sz="1656" dirty="0"/>
          </a:p>
        </p:txBody>
      </p:sp>
      <p:sp>
        <p:nvSpPr>
          <p:cNvPr id="19" name="Text 14"/>
          <p:cNvSpPr/>
          <p:nvPr/>
        </p:nvSpPr>
        <p:spPr>
          <a:xfrm>
            <a:off x="3319105" y="5632728"/>
            <a:ext cx="7992070" cy="2018109"/>
          </a:xfrm>
          <a:prstGeom prst="rect">
            <a:avLst/>
          </a:prstGeom>
          <a:noFill/>
          <a:ln/>
        </p:spPr>
        <p:txBody>
          <a:bodyPr wrap="square" rtlCol="0" anchor="t"/>
          <a:lstStyle/>
          <a:p>
            <a:pPr indent="0" marL="0">
              <a:lnSpc>
                <a:spcPts val="2650"/>
              </a:lnSpc>
              <a:buNone/>
            </a:pPr>
            <a:r>
              <a:rPr lang="en-US" sz="1656" dirty="0">
                <a:solidFill>
                  <a:srgbClr val="383838"/>
                </a:solidFill>
                <a:latin typeface="Patrick Hand" pitchFamily="34" charset="0"/>
                <a:ea typeface="Patrick Hand" pitchFamily="34" charset="-122"/>
                <a:cs typeface="Patrick Hand" pitchFamily="34" charset="-120"/>
              </a:rPr>
              <a:t>If you suspect you have received a phishing email or encountered a fraudulent website, it's important to take immediate action. First, carefully examine the message or site to identify the signs of a phishing attempt. Save any relevant details like the email headers, sender information, or website URL. Then, report the incident to your organization's security team, the Anti-Phishing Working Group, or the Federal Trade Commission. By reporting phishing, you can help protect yourself and others from falling victim to these malicious scams.</a:t>
            </a:r>
            <a:endParaRPr lang="en-US" sz="1656" dirty="0"/>
          </a:p>
        </p:txBody>
      </p:sp>
      <p:pic>
        <p:nvPicPr>
          <p:cNvPr id="2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2024-05-25T12:13:22Z</dcterms:created>
  <dcterms:modified xsi:type="dcterms:W3CDTF">2024-05-25T12:13:22Z</dcterms:modified>
</cp:coreProperties>
</file>