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A7CA70-6939-4D66-B913-FC203B6BD243}">
  <a:tblStyle styleId="{C4A7CA70-6939-4D66-B913-FC203B6BD2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0b629dc18_0_4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0b629dc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c4af76a6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c4af76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0b629dc18_0_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0b629dc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a8b448fe_0_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a8b448f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df6eca39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df6eca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0df6eca39_2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0df6eca3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df6eca39_2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df6eca3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d03026e96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d03026e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d5ebdadb5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d5ebdad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d5ebdadb5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d5ebdadb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a274e2a6_0_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a274e2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9143c2e3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89143c2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d5ebdadb5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d5ebdad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d8eaee022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d8eaee0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d5ebdadb5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d5ebdad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d8eaee022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d8eaee0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d8eaee022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d8eaee0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d5ebdadb5_0_4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d5ebdad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08649d87c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08649d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50982263e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5098226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0982263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098226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b629dc18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b629dc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50982263e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5098226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50982263e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50982263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50982263e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5098226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51be67d72_2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51be67d7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0982263e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0982263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50982263e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5098226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51d3249b0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51d3249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51d3249b0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51d3249b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1d3249b0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51d3249b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51d3249b0_0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51d3249b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b629dc18_0_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b629dc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50982263e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15098226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50982263e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5098226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13c3d4e88f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13c3d4e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d03026e96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d03026e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b629dc18_0_2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0b629dc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b629dc18_0_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0b629dc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0c4af76a6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0c4af7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0b629dc18_0_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0b629dc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0c4af76a6_0_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0c4af76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edicaleyecenter.com/2016/06/20/importance-eye-care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akesense.ai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7wWPHBBwIk6rBb6YzgNNJpo37r0Y5TYj/view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://drive.google.com/file/d/1efSn-Fe9_WMHn9GD2oolrMooCQBgzOrl/view" TargetMode="External"/><Relationship Id="rId6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yttsx3.readthedocs.io/en/latest/drivers.html#module-pyttsx3.driver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yttsx3.readthedocs.io/en/latest/engine.html#pyttsx3.voice.Voic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goeduhub.com/10597/text-to-speech-conversion-in-python-gtts" TargetMode="External"/><Relationship Id="rId4" Type="http://schemas.openxmlformats.org/officeDocument/2006/relationships/hyperlink" Target="https://towardsdatascience.com/how-to-get-started-with-google-text-to-speech-using-python-485e43d1d544" TargetMode="External"/><Relationship Id="rId5" Type="http://schemas.openxmlformats.org/officeDocument/2006/relationships/hyperlink" Target="https://towardsdatascience.com/object-detection-with-voice-feedback-yolo-v3-gtts-6ec732dca91" TargetMode="External"/><Relationship Id="rId6" Type="http://schemas.openxmlformats.org/officeDocument/2006/relationships/hyperlink" Target="https://medium.com/@ashwinijha006/zen-of-python-the-hard-way-is-easier-b3ab7644571a#:~:text=gTTS%20(Google%20Text%2Dto%2D,text%2Dto%2Dspeech%20API.&amp;text=pyttsx3%20is%20a%20text%2Dto,both%20Python%202%20and%203.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35900" y="595725"/>
            <a:ext cx="82860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eye: object recognition and speech generation for visually impaired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411925" y="4155500"/>
            <a:ext cx="63099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Yarlagadda Sai Bhavadeesh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2018BCS0082),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Peddi Shwejan (2018BCS0047), Allu Harsha Vardhan (2017BCS00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Lavanya S (201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BCS0034)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uided by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Koppala Guravaiah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2"/>
          <p:cNvGraphicFramePr/>
          <p:nvPr/>
        </p:nvGraphicFramePr>
        <p:xfrm>
          <a:off x="123463" y="6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31525"/>
                <a:gridCol w="2217000"/>
                <a:gridCol w="2217000"/>
                <a:gridCol w="2217000"/>
              </a:tblGrid>
              <a:tr h="148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IoT Enabled Automated Object Recognition for the Visually Impaired. [26]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Md. Atikur Rahman , Muhammad Sheikh Sadi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laser sensors , Single Shot Detector (SSD) model,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SIFT,MS COCO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accuracy is 95.99 and SSD 88.89%(YOLO) seems to be better compare to SSD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Technique Based Visually Impaired People Using YOLO V3 Framework Mechanism. [27]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Balachandar, Santhosh,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Suriyakrishna, Vigens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Usharani, Manju Bala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Yolov3,Cameras,M VOT,COCO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have used(videocon camera)its intra camera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rahic.. which does not highlights the features properly and exactly tally the model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 Time Object Detection with Audio Feedback using Yolo vs. Yolo_v3. [28]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Mansi Mahendru, Sanjay Kumar Dubey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Tensor flow, SSD, Yolo, Yolo_v3, gTTS, Deep Learning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accuracy is 78.99 and yolov3 92.89%(seems to be better compare to (yolo)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Guidance System for Visually Impaired People. [29]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Kanchan Patil , Avinash Kharat, Pratik Chaudhary , Shrikant Bidgar , Rushikesh Gavhane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gTTS, Yolo v3,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Pyttsx, AIML, Vice over chatbot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chat-bot cannot recognize the command in noisy environment, chat-bot may get confused between voice of an user and person nearby.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23"/>
          <p:cNvGraphicFramePr/>
          <p:nvPr/>
        </p:nvGraphicFramePr>
        <p:xfrm>
          <a:off x="135775" y="6465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09850"/>
                <a:gridCol w="2226375"/>
                <a:gridCol w="2226375"/>
                <a:gridCol w="2226375"/>
              </a:tblGrid>
              <a:tr h="17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Building A Voice Based Image Caption Generator with Deep Learning. [30]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Mohana priya R, Dr.Maria Anu, Divya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NLP ,CNN, LSTM (Long short term memory) ,RNN(recurrent neural network) flicker dataset,Accuracy 90%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dataset is small. For better accuracy could be used big dataset , According to current trends, it’s not sufficient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Blind - Sight: Object Detection with Voice Feedback. [31]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Annapoorani, Nerosha Senthil Kumar, Dr. V. Vidhya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YOLO, COCO Dataset, gTTS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Live object recognition system cannot perform future learning which is a demerit.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Recognition and Voice Translation for Visually Impaired. [33]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Sandeep Pasupuleti, Lahari Dadi, Manikumar Gadi, R. Krishnaveni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Flickr_8k dataset, VGG, LSTM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is very small,the implementation can be enhanced by giving a greater number of images and text datasets with shorter captions for training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12650" y="537600"/>
            <a:ext cx="83187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94000" y="1176775"/>
            <a:ext cx="8237400" cy="4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Hence, we took up this project to help visually impaired people to recognize their surroundings.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recent years, deep learning has become more popular technique for solving these problems of identifying objects.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deep learning systems achieve high accuracy rates at lower cost.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this project we are planning to use YOLO v5 algorithm, which is more faster, more accurate, and light-weight compared to other versions of YOLO.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Planning to implement on benchmark datasets to attain good accuracy, and performance.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After detecting and  recognizing the objects, we are planning to generate speech, for the recognized objects. This can be achieved by using Recurrent Neural Network Techniques (RNN).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94400" y="1772625"/>
            <a:ext cx="83373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is divided into two parts.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Object detection &amp; recognition.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Image to speech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Yarlagadda Sai Bhavadeesh, and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Peddi Shwejan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works on object detection &amp; recognition.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Allu Harsha Vardhan, and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Lavanya S works on image to speech generation.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377775" y="579025"/>
            <a:ext cx="83373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16600" y="419225"/>
            <a:ext cx="831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14450" y="1222600"/>
            <a:ext cx="8315100" cy="50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[1]</a:t>
            </a:r>
            <a:r>
              <a:rPr lang="en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https://www.medicaleyecenter.com/2016/06/20/importance-eye-care/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Rajwani, Roshan, Dinesh Purswani, Paresh Kalinani, Deesha Ramchandani, and Indu Dokare. "P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roposed system on object detection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Information Technology (IJIT)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4.1 (2018): 1-6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[3]Elmannai, Wafa M., and Khaled M. Elleithy. "A highly accurate and reliable data fusion framework for guiding the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6 (2018): 33029-33054.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[4]Ye, Cang, and Xiangfei Qian. "3-D object recognition of a robotic navigation aid for the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Neural Systems and Rehabilitation Engineering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26.2 (2017): 441-450.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[5]Bashiri, Fereshteh S.,Eric LaRose, Jonathan C. Badger, Roshan M. D’Souza, Zeyun Yu, and Peggy Peissig. "Object detection to assist visually impaired people: A deep neural network adventure."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Symposium on Visual Computing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Springer, Cham,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[6]Gianani, Sejal, Abhishek Mehta, Twinkle Motwani, and Rohan Shende. "JUVO-An Aid for the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Smart City and Emerging Technology (ICSCET)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[7]Nishajith, A., J. Nivedha, Shilpa S. Nair, and J. Mohammed Shaffi. "Smart cap-wearable visual guidance system for blind."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Inventive Research in Computing Applications (ICIRCA)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[8]Patel, Charmi T.,Vaidehi J. Mistry, Laxmi S. Desai, and Yogesh K. Meghrajani. "Multisensor-based object detection in indoor environment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Second International Conference on Intelligent Computing and Control Systems (ICICCS)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[9]Tosun, Selman, and Enis Karaarslan. "Real-Time Object Detection Application for Visually Impaired People: Third Eye."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 International Conference on Artificial Intelligence and Data Processing (IDAP)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2018.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[10]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Wong, Y. C., J. A. Lai, S. S. S. Ranjit, A. R. Syafeeza, and N. A. Hamid."Convolutional neural network for object detection system for blind people."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Journal of Telecommunication, Electronic and Computer Engineering (JTEC)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11.2 (2019): 1-6.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[11]Nasreen, Jawaid, Warsi Arif, Asad Ali Shaikh, Yahya Muhammad, and Monaisha Abdullah."Object Detection and Narrator for Visually Impaired People."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2019 IEEE 6th International Conference on Engineering Technologies and Applied Sciences (ICETAS)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IEEE, 2019.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21350" y="494000"/>
            <a:ext cx="8300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21350" y="1186525"/>
            <a:ext cx="8300400" cy="5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[12]Pardasani, Arjun, Prithviraj N. Indi, Sashwata Banerjee, Aditya Kamal, and Vaibhav Garg. "Smart assistive navigation devices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IEEE 4th International Conference on Computer and Communication Systems (ICCCS)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[13]Rahman, Ferdousi, Israt Jahan Ritun, Nafisa Farhin, and Jia Uddin."An assistive model for visually impaired people using YOLO and MTCNN."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3rd International Conference on Cryptography, Security and Privacy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[14]Shah, Samkit, Jayraj Bandariya, Garima Jain, Mayur Ghevariya, and Sarosh Dastoor."CNN based auto-assistance system as a boon for directing visually impaired person."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2019 3rd International Conference on Trends in Electronics and Informatics (ICOEI)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[15]Jhinkwan, Piyush, Vaishali Ingale, and Shubham Chaturvedi. "Object Detection Using Convolution Neural Networks."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International Conference on Communication and Information Processing (ICCIP)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2019.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[16]Chen, Xiaobai, Jinglong Xu, and Zhiyi Yu. "A 68-mw 2.2 Tops/w Low Bit Width and Multiplierless DCNN Object Detection Processor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Transactions on Circuits and Systems for Video Technology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29.11 (2018): 3444-3453.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[17]Sun, Minghui, Pengcheng Ding, Jiageng Song, Miao Song, and Limin Wang. "“Watch Your Step”: Precise Obstacle Detection and Navigation for Mobile Users Through Their Mobile Service."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 (2019): 66731-66738.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[18]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Xu, Qiwei, Runzi Lin, Han Yue, Hong Huang, Yun Yang, and Zhigang Yao. "Research on small target detection in driving scenarios based on improved yolo network."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(2020): 27574-27583.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[19]Fang, Wei, Lin Wang, and Peiming Ren. "Tinier-YOLO: A real-time object detection method for constrained environments."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(2019): 1935-1944.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[20]Li, Yongjun, Shasha Li, Haohao Du, Lijia Chen, Dongming Zhang, and Yao Li. "YOLO-ACN: Focusing on Small Target and Occluded Object Detection."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8 (2020): 227288-227303.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[21]Joshi, Rashika, Meenakshi Tripathi, Amit Kumar, and Manoj Singh Gaur. "Object Recognition and Classification System for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on Communication and Signal Processing (ICCSP)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29000" y="508550"/>
            <a:ext cx="8286000" cy="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45700" y="1147850"/>
            <a:ext cx="8286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[22]Afif, Mouna, Riadh Ayachi, Yahia Said, Edwige Pissaloux, and Mohamed Atri. "An evaluation of retinanet on indoor object detection for blind and visually impaired persons assistance navigation."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Processing Letters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(2020): 1-15.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[23]Afif, Mouna, Riadh Ayachi, Edwige Pissaloux, Yahia Said, and Mohamed Atri. "Indoor objects detection and recognition for an ICT mobility assistance of visually impaired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Multimedia Tools and Applications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79.41 (2020): 31645-31662.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[24]Yohannes, Ervin, Paul Lin, Chih-Yang Lin, and Timothy K. Shih. "Robot Eye: Automatic Object Detection And Recognition Using Deep Attention Network to Assist Blind People."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International Conference on Pervasive Artificial Intelligence (ICPAI)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[25]Bhole, Swapnil, and Aniket Dhok. "Deep Learning based Object Detection and Recognition Framework for the Visually-Impaired." </a:t>
            </a:r>
            <a:r>
              <a:rPr i="1"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2020 Fourth International Conference on Computing Methodologies and Communication (ICCMC)</a:t>
            </a: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2020.</a:t>
            </a:r>
            <a:endParaRPr sz="1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[26]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Rahman, Md Atikur, and Muhammad Sheikh Sadi. "IoT Enabled Automated Object Recognition for the Visually Impaired." </a:t>
            </a:r>
            <a:r>
              <a:rPr i="1"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Computer Methods and Programs in Biomedicine Update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(2021): 100015.</a:t>
            </a:r>
            <a:endParaRPr sz="10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[27]Balachandar, A., et al.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Santhosh, Suriyakrishna, Vigensh, Usharani, Manju Bala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"Deep Learning Technique Based Visually Impaired People Using YOLO V3 Framework Mechanism." </a:t>
            </a:r>
            <a:r>
              <a:rPr i="1"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2021 3rd International Conference on Signal Processing and Communication (ICPSC)</a:t>
            </a:r>
            <a:r>
              <a:rPr lang="en" sz="10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IEEE, 2021.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[28]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Mahendru, Mansi, and Sanjay Kumar Dubey. "Real Time Object Detection with Audio Feedback using Yolo vs. Yolo_v3."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11th International Conference on Cloud Computing, Data Science &amp; Engineering (Confluence)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[29]Patil, Kanchan,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Avinash Kharat, Pratik Chaudhary , Shrikant Bidgar , Rushikesh Gavhane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et al. "Guidance System for Visually Impaired People."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International Conference on Artificial Intelligence and Smart Systems (ICAIS)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[30]Anu, Maria, and S. Divya. "Building A Voice Based Image Caption Generator with Deep Learning."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5th International Conference on Intelligent Computing and Control Systems (ICICCS)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[31]Annapoorani, A., Nerosha Senthil Kumar, and V. Vidhya. "Blind-Sight: Object Detection with Voice Feedback." (2021).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[32]Pasupuleti, Sandeep,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Lahari Dadi, Manikumar Gadi, R. Krishnaveni  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 "Image Recognition and Voice Translation for Visually Impaired." </a:t>
            </a:r>
            <a:r>
              <a:rPr i="1"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Research in Engineering, Science and Management</a:t>
            </a: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4.5 (2021): 18-23.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29000" y="579025"/>
            <a:ext cx="8286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1022"/>
            <a:ext cx="9144001" cy="263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436350" y="549975"/>
            <a:ext cx="82713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Phase - 1,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63" y="1128200"/>
            <a:ext cx="7556923" cy="51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YOLO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an acronym for 'You only look once',  is an object detection algorithm that focuses on detecting objects in images which divides images into a grid system.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Each cell in the grid is responsible for detecting objects within itself.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V5 is one of the best available models for Object Detection at the moment.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great thing about this Deep Neural Network is that it is very easy to retrain the network on your own custom dataset.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21350" y="624775"/>
            <a:ext cx="8319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08550" y="1903375"/>
            <a:ext cx="8231700" cy="4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Visually impaired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people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face a lot of difficulties in doing their daily activities. There is a say that, Out of all the five sense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organs, eyes are most important.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000">
                <a:solidFill>
                  <a:srgbClr val="21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our eyesight is one of your most important senses: 80% of what we perceive comes through our sense of sight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[1]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Visually impaired need the help of either the third person or a stick. These methods are not always fruitful.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Detecting and recognizing the objects and generating speech about the objects helps visually impaired in a great way in understanding their surroundings.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Architecture - YOLO v5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network architecture of YOLO v5. It consists of three parts: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Backbone: CSPDarknet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Neck: PANet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Head: Yolo Layer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data are provided to CSPDarknet for feature extraction.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Further fed into PANet for feature fusion.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Layer outputs detection results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975" y="3915275"/>
            <a:ext cx="6031974" cy="23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435900" y="593550"/>
            <a:ext cx="82959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4359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MS COCO Dataset + Custom Dataset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MS COCO Dataset (80 Objects)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features a large-scale object detection, segmentation, and captioning.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Custom Dataset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15 more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objects, apart from 80 COCO dataset objects (person, dog, umbrella, hand bag, suitcase, chair, bed, etc...).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Labels: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switchboard, pillow, locker, keys, open door, closed door, window, direction board, postbox, pole, shop, manhole, tree, upstairs, downstairs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Added 400+ Images to Train set, and 80+ images to Validation set.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421350" y="581175"/>
            <a:ext cx="83004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21350" y="1186525"/>
            <a:ext cx="8300400" cy="51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annotation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train on new dataset, we first need to annotate the images.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Lot of online tools are available to annotate images.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 dataset is annotated using </a:t>
            </a:r>
            <a:r>
              <a:rPr lang="en" sz="2000" u="sng">
                <a:solidFill>
                  <a:schemeClr val="hlink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makesense.ai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b="1"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Makesense.ai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chosen, because of its flexibility towards our work.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YOLO format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Times New Roman"/>
              <a:buChar char="◆"/>
            </a:pPr>
            <a:r>
              <a:rPr lang="en" sz="20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training on YOLO, we need to have following file structure.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1976025" y="3850350"/>
            <a:ext cx="12495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Root folder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2847825" y="4344363"/>
            <a:ext cx="12495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847825" y="4961850"/>
            <a:ext cx="12495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5" name="Google Shape;205;p34"/>
          <p:cNvCxnSpPr>
            <a:stCxn id="202" idx="2"/>
            <a:endCxn id="203" idx="1"/>
          </p:cNvCxnSpPr>
          <p:nvPr/>
        </p:nvCxnSpPr>
        <p:spPr>
          <a:xfrm flipH="1" rot="-5400000">
            <a:off x="2539125" y="4158900"/>
            <a:ext cx="370500" cy="24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>
            <a:stCxn id="202" idx="2"/>
            <a:endCxn id="204" idx="1"/>
          </p:cNvCxnSpPr>
          <p:nvPr/>
        </p:nvCxnSpPr>
        <p:spPr>
          <a:xfrm flipH="1" rot="-5400000">
            <a:off x="2230275" y="4467750"/>
            <a:ext cx="988200" cy="24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34"/>
          <p:cNvSpPr/>
          <p:nvPr/>
        </p:nvSpPr>
        <p:spPr>
          <a:xfrm>
            <a:off x="4911025" y="462042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5920675" y="462042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6930325" y="462042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4911025" y="515027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5920675" y="5150275"/>
            <a:ext cx="886200" cy="24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p34"/>
          <p:cNvCxnSpPr>
            <a:stCxn id="203" idx="3"/>
            <a:endCxn id="207" idx="0"/>
          </p:cNvCxnSpPr>
          <p:nvPr/>
        </p:nvCxnSpPr>
        <p:spPr>
          <a:xfrm>
            <a:off x="4097325" y="4467813"/>
            <a:ext cx="12567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4"/>
          <p:cNvCxnSpPr>
            <a:stCxn id="203" idx="3"/>
            <a:endCxn id="208" idx="0"/>
          </p:cNvCxnSpPr>
          <p:nvPr/>
        </p:nvCxnSpPr>
        <p:spPr>
          <a:xfrm>
            <a:off x="4097325" y="4467813"/>
            <a:ext cx="22665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4"/>
          <p:cNvCxnSpPr>
            <a:stCxn id="203" idx="3"/>
            <a:endCxn id="209" idx="0"/>
          </p:cNvCxnSpPr>
          <p:nvPr/>
        </p:nvCxnSpPr>
        <p:spPr>
          <a:xfrm>
            <a:off x="4097325" y="4467813"/>
            <a:ext cx="32760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4"/>
          <p:cNvCxnSpPr>
            <a:stCxn id="204" idx="3"/>
            <a:endCxn id="210" idx="0"/>
          </p:cNvCxnSpPr>
          <p:nvPr/>
        </p:nvCxnSpPr>
        <p:spPr>
          <a:xfrm>
            <a:off x="4097325" y="5085300"/>
            <a:ext cx="1256700" cy="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4"/>
          <p:cNvCxnSpPr>
            <a:stCxn id="204" idx="3"/>
            <a:endCxn id="211" idx="0"/>
          </p:cNvCxnSpPr>
          <p:nvPr/>
        </p:nvCxnSpPr>
        <p:spPr>
          <a:xfrm>
            <a:off x="4097325" y="5085300"/>
            <a:ext cx="2266500" cy="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4"/>
          <p:cNvSpPr/>
          <p:nvPr/>
        </p:nvSpPr>
        <p:spPr>
          <a:xfrm>
            <a:off x="3501650" y="5899050"/>
            <a:ext cx="1322100" cy="246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Train.txt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4998038" y="5899050"/>
            <a:ext cx="1322100" cy="246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6494425" y="5899050"/>
            <a:ext cx="1322100" cy="2469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Test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34"/>
          <p:cNvCxnSpPr>
            <a:stCxn id="202" idx="2"/>
            <a:endCxn id="217" idx="0"/>
          </p:cNvCxnSpPr>
          <p:nvPr/>
        </p:nvCxnSpPr>
        <p:spPr>
          <a:xfrm flipH="1" rot="-5400000">
            <a:off x="2480775" y="4217250"/>
            <a:ext cx="1801800" cy="1561800"/>
          </a:xfrm>
          <a:prstGeom prst="bentConnector3">
            <a:avLst>
              <a:gd fmla="val 846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4"/>
          <p:cNvCxnSpPr>
            <a:stCxn id="202" idx="2"/>
            <a:endCxn id="218" idx="0"/>
          </p:cNvCxnSpPr>
          <p:nvPr/>
        </p:nvCxnSpPr>
        <p:spPr>
          <a:xfrm flipH="1" rot="-5400000">
            <a:off x="3228975" y="3469050"/>
            <a:ext cx="1801800" cy="3058200"/>
          </a:xfrm>
          <a:prstGeom prst="bentConnector3">
            <a:avLst>
              <a:gd fmla="val 854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4"/>
          <p:cNvCxnSpPr>
            <a:stCxn id="202" idx="2"/>
            <a:endCxn id="219" idx="0"/>
          </p:cNvCxnSpPr>
          <p:nvPr/>
        </p:nvCxnSpPr>
        <p:spPr>
          <a:xfrm flipH="1" rot="-5400000">
            <a:off x="3977175" y="2720850"/>
            <a:ext cx="1801800" cy="4554600"/>
          </a:xfrm>
          <a:prstGeom prst="bentConnector3">
            <a:avLst>
              <a:gd fmla="val 846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29000" y="579025"/>
            <a:ext cx="8286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445800" y="1365800"/>
            <a:ext cx="8286000" cy="4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have achieved pretty good </a:t>
            </a:r>
            <a:r>
              <a:rPr lang="en"/>
              <a:t>results</a:t>
            </a:r>
            <a:r>
              <a:rPr lang="en"/>
              <a:t> with our model.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5" y="1874325"/>
            <a:ext cx="8630651" cy="4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24050" y="54997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Few examples,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Model is able to detect properly on custom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Dataset (newly added objects).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75" y="1784087"/>
            <a:ext cx="3342725" cy="250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886275"/>
            <a:ext cx="3342733" cy="29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25" y="4011520"/>
            <a:ext cx="2788075" cy="20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429000" y="579025"/>
            <a:ext cx="8286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 detection on a sample video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7" title="tes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99" y="1467500"/>
            <a:ext cx="2635875" cy="4685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7" title="home_detect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7174" y="1467500"/>
            <a:ext cx="5674426" cy="312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1656375" y="1772625"/>
            <a:ext cx="70587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Improvising accuracy of current work.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Transfer outputs of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YOLO v5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model to inputs of speech conversion model.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Train a model to convert text to speech.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377775" y="579025"/>
            <a:ext cx="83373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416600" y="419225"/>
            <a:ext cx="8315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414450" y="1222600"/>
            <a:ext cx="8315100" cy="50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Tan, Mingxing, Ruoming Pang, and Quoc V. Le. "Efficientdet: Scalable and efficient object detection."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Proceedings of the IEEE/CVF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- Phase 1 and Phase 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Phase 1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constitutes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of training a model which takes images through a camera as input, it detects the objects found in the images and object’s text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are given as output.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Used YOLOv5 for Phase 1.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Phase 2 constitutes of using the object’s text labels as input to a model which converts text to speech and the speech is given as output.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 to speech conversion libraries: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Google Text to Speech (gTTS)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(text to speech conversion library in python)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429000" y="579025"/>
            <a:ext cx="8286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7400"/>
            <a:ext cx="8839198" cy="367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3525" y="606475"/>
            <a:ext cx="5030700" cy="14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iterature Survey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74900" y="3734230"/>
            <a:ext cx="761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researched papers from four different years, from 2018 to 2021. We found that various technologies were used to develop this type of systems.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❖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are going to present those papers and discuss the improvements they achieved and difficulties they faced and how we are going to improve this system further.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299350" y="5756467"/>
            <a:ext cx="26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436350" y="549975"/>
            <a:ext cx="82713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Phase - 2,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9575"/>
            <a:ext cx="8839200" cy="381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 is a  tool which converts the text entered, into audio which can be saved as a mp3 file. </a:t>
            </a:r>
            <a:r>
              <a:rPr lang="en" sz="14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14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gTTS API supports several languages including English, Hindi, Tamil, French, German and many more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b="1" sz="20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Customizable speech-specific sentence tokenizer that allows for unlimited lengths of text to be read, all while keeping proper intonation, abbreviations, decimals and more;</a:t>
            </a:r>
            <a:endParaRPr sz="20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Customizable text pre-processors which can, for example, provide pronunciation corrections.</a:t>
            </a:r>
            <a:endParaRPr sz="2000">
              <a:solidFill>
                <a:srgbClr val="27323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424050" y="408225"/>
            <a:ext cx="82959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A0A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Synthesizing of speech block diagram</a:t>
            </a:r>
            <a:endParaRPr sz="1400">
              <a:solidFill>
                <a:srgbClr val="0A0A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A0A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" y="1644425"/>
            <a:ext cx="8295900" cy="40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2490100" y="5635400"/>
            <a:ext cx="45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18181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Synthesizing of speech block diagram [2]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424550" y="503475"/>
            <a:ext cx="8120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gTTS Architecture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425" y="1006925"/>
            <a:ext cx="6518024" cy="489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5"/>
          <p:cNvSpPr txBox="1"/>
          <p:nvPr/>
        </p:nvSpPr>
        <p:spPr>
          <a:xfrm>
            <a:off x="2598975" y="5905500"/>
            <a:ext cx="48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gTTS Architecture [1]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pyttsx3 </a:t>
            </a:r>
            <a:r>
              <a:rPr lang="en" sz="2000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2000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  a text-to-speech conversion library in Python. Unlike alternative libraries, it works offline and online, and is compatible with both Python 2 and 3 versions.</a:t>
            </a:r>
            <a:endParaRPr sz="2000"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also change the voice of the engine.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also change the Speed of the Speech Engine.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Default Speed Rate of the Speech Engine is 200.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we set the Speed below 200 the voice will speak slowly and above 200 will increase the speed rate of the engine.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supports several languages that is unicode.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pyttsx3.init()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When an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invokes pyttsx3 it get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initialised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and an object of pyttsx3.driver function is created.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pyttsx3.init([</a:t>
            </a:r>
            <a:r>
              <a:rPr i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driverName : string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debug : bool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]) → pyttsx3.Engine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Driver names will be according as given below.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 of the </a:t>
            </a:r>
            <a:r>
              <a:rPr lang="en" sz="2000">
                <a:highlight>
                  <a:srgbClr val="FBFBFB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pyttsx3.drivers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module to load and use. Defaults to the best available driver for the platform, currently: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sapi5 - SAPI5 on Windows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nsss - NSSpeechSynthesizer on Mac OS X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espeak - eSpeak on every other platform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435800" y="1264025"/>
            <a:ext cx="8572200" cy="50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getProperty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 : string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Here the name to the name of the property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Integer speech rate in words per minute. Defaults to 200 word per minute.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voice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String identifier of the active voice.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voices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of </a:t>
            </a:r>
            <a:r>
              <a:rPr lang="en" sz="2000">
                <a:highlight>
                  <a:srgbClr val="FBFBFB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pyttsx3.voice.Voice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descriptor objects.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00"/>
              </a:spcBef>
              <a:spcAft>
                <a:spcPts val="21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Floating point volume in the range of 0.0 to 1.0 inclusive. Defaults to 1.0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setProperty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rate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Integer speech rate in words per minute.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voice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String identifier of the active voice.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Floating point volume in the range of 0.0 to 1.0 inclusive.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453350" y="1419375"/>
            <a:ext cx="8295900" cy="4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voice Property we can do some customization like as 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381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Integer age of the voice in years. Defaults to </a:t>
            </a:r>
            <a:r>
              <a:rPr b="1" lang="en" sz="2000"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if unknown.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38100" rtl="0" algn="l"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String gender of the voice: male, female, or neutral. Defaults to </a:t>
            </a:r>
            <a:r>
              <a:rPr b="1" lang="en" sz="2000">
                <a:highlight>
                  <a:srgbClr val="FBFBFB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if unknown.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4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Workflow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of string languages supported by this voice. Defaults to an empty list of unknown.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Now the voice engine ready to take input of text: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engine.say()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to speak out the engine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engine.runAndWait()</a:t>
            </a:r>
            <a:endParaRPr b="1"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Used to run the engine with the given input and wait for the next input if it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loop else it will break.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92100" rtl="0" algn="l">
              <a:lnSpc>
                <a:spcPct val="130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0" y="-871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Survey...</a:t>
            </a:r>
            <a:endParaRPr b="1"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03938" y="52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34025"/>
                <a:gridCol w="2234025"/>
                <a:gridCol w="2234025"/>
                <a:gridCol w="2234025"/>
              </a:tblGrid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&amp; Cons</a:t>
                      </a:r>
                      <a:endParaRPr b="1" sz="21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System on Object Detection for Visually Impaired People.[2]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Rajwani, Roshan, Dinesh Purswani,Paresh Kalinani, Deesha Ramchandani, and Indu Dokare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Android Camera, OpenCV, Google Cloud Vision API, Compare it with Microsoft COCO Dataset and give output.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Since the output is through Android application,it should have enough battery.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675" marB="84675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Highly Accurate and Reliable Data Fusion Framework for Guiding the Visually Impaired.[3]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Elmannai, Wafa M., and Khaled M. Elleithy.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Two camera Sensors, Computer Vision Methods, Oriented FAST and Rotated BRIEF (ORB) and KNN Algorithm.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96%,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a motherboard connected with various sensors like gyro, compass, GPS, music, FEZ Spider board.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Object Recognition of a Robotic Navigation Aid for the Visually Impaired.[4]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Ye, Cang, and Xiangfei Qian.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3D Camera(White Cane),Planar Segments, Gaussian Model Mixture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Trained on all indoor objects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over 90%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to Assist Visually Impaired People: A Deep Neural Network Adventure.[5]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Bashiri, Fereshteh S, Eric LaRose, Jonathan C. Badger, Roshan M. D’Souza, Zeyun Yu, and Peggy Peissig.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Marshfield Clinic Dataset,Google Glass Device,CNN Model,Support Vector Machine Algorithm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number of objects(ex:doors,stairs,signs etc.,)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over 98%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 online unlike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4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</a:t>
            </a:r>
            <a:endParaRPr sz="14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requires an active internet connection.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sends text to Google’s servers to generate a speech file, which is then returned.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doesn’t require any internet connection. It works offline.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speech generated by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spoken a little faster than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speech.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taken to provide audio by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the time taken by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needs an external package to output the audio file created, whereas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inbuilt functions to play the audio created by it.</a:t>
            </a:r>
            <a:r>
              <a:rPr lang="en" sz="14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14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53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found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more helpful than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considering the time taken to produce audio, and the delay in frames.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are planing to implement image to speech using gTTS and pyttsx3.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try to improve the model accuracy and try to get better results on the detection.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❖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also try to prototype the project by making a physical wearable device.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https://www.goeduhub.com/10597/text-to-speech-conversion-in-python-gtts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https://towardsdatascience.com/how-to-get-started-with-google-text-to-speech-using-python-485e43d1d544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[3]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https://towardsdatascience.com/object-detection-with-voice-feedback-yolo-v3-gtts-6ec732dca91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[4] </a:t>
            </a: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https://medium.com/@ashwinijha006/zen-of-python-the-hard-way-is-easier-b3ab7644571a#:~:text=gTTS%20(Google%20Text%2Dto%2D,text%2Dto%2Dspeech%20API.&amp;text=pyttsx3%20is%20a%20text%2Dto,both%20Python%202%20and%203.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[28] 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Mahendru, Mansi, and Sanjay Kumar Dubey. "Real Time Object Detection with Audio Feedback using Yolo vs. Yolo_v3." </a:t>
            </a:r>
            <a:r>
              <a:rPr i="1"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2021 11th International Conference on Cloud Computing, Data Science &amp; Engineering (Confluence)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IEEE, 2021.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[31] Annapoorani, A., Nerosha Senthil Kumar, and V. Vidhya. "Blind-Sight: Object Detection with Voice Feedback." (2021).</a:t>
            </a:r>
            <a:endParaRPr sz="14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[32] Pasupuleti, Sandeep,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Lahari Dadi, Manikumar Gadi, R. Krishnaveni  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et al. "Image Recognition and Voice Translation for Visually Impaired." </a:t>
            </a:r>
            <a:r>
              <a:rPr i="1"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Research in Engineering, Science and Management</a:t>
            </a:r>
            <a:r>
              <a:rPr lang="en" sz="14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4.5 (2021): 18-23.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853950" y="240345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114488" y="777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28750"/>
                <a:gridCol w="2127025"/>
                <a:gridCol w="2330475"/>
                <a:gridCol w="2228750"/>
              </a:tblGrid>
              <a:tr h="169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JUVO - An Aid for the Visually Impaired[6]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Gianani, Sejal, Abhishek Mehta, Twinkle Motwani, and Rohan Shende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Camera,Image Capturing and Preprocessing,Object detection Using OpenCV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SSD Framework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 Architecture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Few objects in 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Dataset.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Indoor Environment ,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of 99.61%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Cap-Wearable Visual Guidance System For Blind. [7]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Nishajith, A., J. Nivedha, Shilpa S. Nair, and J. Mohammed Shaffi.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675" marB="84675" marR="63500" marL="6350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Raspberry Pi Noir Camera,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OpenCV Processing,COCO Model,eSpeak.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675" marB="84675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classes of objects in Dataset.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Multisensor – based Object Detection in Indoor Environment for Visually Impaired People[8].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Patel, Charmi T.,Vaidehi J. Mistry, Laxmi S. Desai, and Yogesh K. Meghrajani.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USB Webcam,Preprocessing,Statistical Analysis,SVM Classifier.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can be used for outdoor environment but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tested for indoor environment only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Object Detection Application for Visually Impaired People: Third Eye.[9]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Tosun, Selman, and Enis Karaarslan.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Camera,OpenCV Processing,Tiny YOLO TensorFlow, Audio Output.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COCO Dataset</a:t>
                      </a:r>
                      <a:endParaRPr sz="1500">
                        <a:solidFill>
                          <a:schemeClr val="dk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Only 20 classes in the dataset,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Manual selection.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8"/>
          <p:cNvGraphicFramePr/>
          <p:nvPr/>
        </p:nvGraphicFramePr>
        <p:xfrm>
          <a:off x="107588" y="6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32200"/>
                <a:gridCol w="2232200"/>
                <a:gridCol w="2232200"/>
                <a:gridCol w="2232200"/>
              </a:tblGrid>
              <a:tr h="126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Convolutional Neural Network for Object Detection System for Blind People.[10]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Y.C. Wong, J.A. Lai, S.S.S. Ranjit, A.R. Syafeeza, N. A. Hamid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Cnn,Used edge box algorithm, Caffnet model, softmax Cifar10 dataset has been used,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 detection models faced difficulty in classifying the object from a picture of ultimate scale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and Narrator for Visually Impaired People.[11]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Jawaid nasrren,warsi,Arif,Asad ali shaikh,Yahya Muhammad,Monaisha abdullah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YOLO.It narrates to the user.It was trained on Imagenet dataset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showed that the accuracy is varying depending on phone camera quality and the light effects. iPhone and Samsung have better results than others.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Assistive Navigation Devices for Visually Impaired People.[12]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Arjun Pardasani, Prithviraj N Indi, Sashwata Banerjee, Aditya Kamal,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aibhav Garg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CV, Image processing, Used Smart glass and shoes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 the devices have been developed by using simple, cheap sensors. Their motive is to make both the devices as a part of the user's regular and frequently used objects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Assistive Model for Visually Impaired People using YOLO and MTCNN.[13]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FerdousiRahman, IsratJahanRitun, NafisaFarhin, JiaUddin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CV, YOLO algorithm, Deep learning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object detection process achieved 6-7 FPS processing with an accuracy rate of 63-80%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/>
        </p:nvSpPr>
        <p:spPr>
          <a:xfrm>
            <a:off x="0" y="0"/>
            <a:ext cx="91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19"/>
          <p:cNvGraphicFramePr/>
          <p:nvPr/>
        </p:nvGraphicFramePr>
        <p:xfrm>
          <a:off x="121000" y="6465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25500"/>
                <a:gridCol w="2225500"/>
                <a:gridCol w="2225500"/>
                <a:gridCol w="2225500"/>
              </a:tblGrid>
              <a:tr h="159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based Auto-Assistance System as a Boon for Directing Visually Impaired Person.[14]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Samkit Shah , Jayraj Bandariya , Garima Jain , Mayur Ghevariya , Sarosh Dastoor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Haar cascade, CNN,Deep learning COCO 2017 data Set was used.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When processed on CPU, Haar cascade is the fastest algorithm, but CNN gives more accurate results when detecting multiple objects simultaneously for real time applications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Using C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onvolution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Neural Networks.[15]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Piyush Jhinkwan , Vaishali Ingale  , Shubham Chaturvedi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learning,CNN, Back propagation algorithm.For training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IFAR-100 dataset was used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was trained with dropout and data augmentation to achieve better results.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68 mw 2.2 Tops/w low bit-width and multiplierless DCNN object detection processor for visually impaired people.[16]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Xiaobai Chen,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Jinglong Xu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convolutional network, low-bit, multiplierless,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reducing hardware cost by over 68% compared to the 16 bit fixpoint model with negligible accuracy loss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‘‘Watch Your Step’’: Precise Obstacle Detection and Navigation for Mobile Users Through Their Mobile Service.[17]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MINGHUI SUN PENGCHENG DING , JIAGENG SON , MIAO SONG5 , AND LIMIN WANG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Tango,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built-in infrared (IR) sensor to collect data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cannot correctly distinguish complex situations such as obstacles leaning against a wall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8038" y="60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16975"/>
                <a:gridCol w="2216975"/>
                <a:gridCol w="2216975"/>
                <a:gridCol w="2216975"/>
              </a:tblGrid>
              <a:tr h="1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on Small Target Detection in Driving Scenarios Based on Improved Yolo Network. [18]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Qiwei Xu, Runzi Lin, Han Yue, Hong Huang, Yun Yang, Zhigang Yao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v3, 2080 Ti machine, Dataset used is Apollo Scape (Baidu’s autopilot dataset).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Improvised YOLO v3 and it showed better results compared to YOLO v3. Accuracy is 84.76%.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Tinier-YOLO: A Real-Time Object Detection Method for Constrained Environments.[19]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 Fang, Lin Wang, Peiming Ren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Tinier-YOLO-v3, PASCAL VOC (2007 + 2012), COCO.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runtime speed compared to other lightweight models. But, is suitable for embedded systems (Low accuracy).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6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YOLO-ACN: Focusing on Small Target and Occluded Object Detection.[20]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Yongjun Li, Shasha Li, Haohao Du, Lijia Chen, Dongming Zhang, Yao Li</a:t>
                      </a:r>
                      <a:endParaRPr sz="1500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YOLO-ACN, MS COCO, Infrared pedestrian dataset KAIST, NVIDIA Tesla K40.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Doesn’t improve performance much with the proposed method, compared to YOLO v3. focused on small objects detection.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1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and Classification System for Visually Impaired.[21]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Rashika Joshi,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Meenakshi Tripati, Amit Kumar, Manoj Singh Gaur.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MobileNetSSD (SSD - Single Shot-Detector), PASCAL VOC 2007.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Got pretty good accuracy, but the dataset is small, not sufficient. Only for embedded systems.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Google Shape;121;p21"/>
          <p:cNvGraphicFramePr/>
          <p:nvPr/>
        </p:nvGraphicFramePr>
        <p:xfrm>
          <a:off x="108950" y="426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{C4A7CA70-6939-4D66-B913-FC203B6BD243}</a:tableStyleId>
              </a:tblPr>
              <a:tblGrid>
                <a:gridCol w="2231525"/>
                <a:gridCol w="2231525"/>
                <a:gridCol w="2231525"/>
                <a:gridCol w="2231525"/>
              </a:tblGrid>
              <a:tr h="173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Evaluation of RetinaNet on Indoor Object Detection for Blind and Visually Impaired Persons Assistance Navigation.[22]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Mouna Afif, Riadh Ayachi, Yahia Said, Edwige Pissaloux, Mohamed Atri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RetinaNet (ResNet, DenseNet, VGGNet based), Self prepared Dataset (Contains 8000 images).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Attained 84.61% mAP. Focused on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only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indoor navigation. the number of objects it can detect is very small. Got good results with proposed algorithm.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8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Indoor object detection and recognition for an ICT mobility assistance of visually impaired people. [23]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Mouna Afif, Riadh Ayachi, Edwige Pissaloux, Yahia Said, Mohamed Atri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YOLOv3, DarkNet-53. Dataset contains 8000 images and contains 16 indoor object classes.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Attained 73.19% mAP, and it’s only focused on indoor navigation. Used pretrained model and trained on the new dataset.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Robot Eye: Automatic Object Detection and Recognition Using Deep Attention Network to Assist Blind People.[24]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Ervin Yohannes, Paul Lin, Chih-Yang Lin, Timothy K. Shih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Self-designed model (DarkNet-53 based), ZED Stereo camera, PASCAL VOC, MS COCO datasets.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is 81%, better than YOLO v3. Used PASCAL VOC for classes, and mixed MS COCO. No-of classes are too small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based Object Detection and Recognition Framework for the Visually-Impaired. [25]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Swapnil Bhole, Aniket Dhok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PASCAL VOC 2007  dataset, SSD, Inception v3 model.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dded currency detection to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and achieved 90.2% acc. But the dataset contains only 20 classes.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1900" marB="121900" marR="68575" marL="68575">
                    <a:lnL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21"/>
          <p:cNvSpPr txBox="1"/>
          <p:nvPr/>
        </p:nvSpPr>
        <p:spPr>
          <a:xfrm>
            <a:off x="-7200" y="-132725"/>
            <a:ext cx="91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&amp; Technologies… Survey… Contd...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