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2EF248-9FAB-48A9-BA3D-EED818CC6305}" v="1" dt="2024-12-17T23:05:39.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Bhere" userId="dbe5c7b5cd798d45" providerId="LiveId" clId="{D62EF248-9FAB-48A9-BA3D-EED818CC6305}"/>
    <pc:docChg chg="custSel modSld">
      <pc:chgData name="Sai Bhere" userId="dbe5c7b5cd798d45" providerId="LiveId" clId="{D62EF248-9FAB-48A9-BA3D-EED818CC6305}" dt="2024-12-17T23:09:04.605" v="13" actId="478"/>
      <pc:docMkLst>
        <pc:docMk/>
      </pc:docMkLst>
      <pc:sldChg chg="addSp delSp modSp mod">
        <pc:chgData name="Sai Bhere" userId="dbe5c7b5cd798d45" providerId="LiveId" clId="{D62EF248-9FAB-48A9-BA3D-EED818CC6305}" dt="2024-12-17T23:09:04.605" v="13" actId="478"/>
        <pc:sldMkLst>
          <pc:docMk/>
          <pc:sldMk cId="3513793087" sldId="256"/>
        </pc:sldMkLst>
        <pc:spChg chg="mod">
          <ac:chgData name="Sai Bhere" userId="dbe5c7b5cd798d45" providerId="LiveId" clId="{D62EF248-9FAB-48A9-BA3D-EED818CC6305}" dt="2024-12-17T23:02:53.672" v="3" actId="948"/>
          <ac:spMkLst>
            <pc:docMk/>
            <pc:sldMk cId="3513793087" sldId="256"/>
            <ac:spMk id="13" creationId="{83418E9C-DF9E-2D25-383F-9D89D25EEAE9}"/>
          </ac:spMkLst>
        </pc:spChg>
        <pc:spChg chg="mod">
          <ac:chgData name="Sai Bhere" userId="dbe5c7b5cd798d45" providerId="LiveId" clId="{D62EF248-9FAB-48A9-BA3D-EED818CC6305}" dt="2024-12-17T23:06:14.053" v="11" actId="20577"/>
          <ac:spMkLst>
            <pc:docMk/>
            <pc:sldMk cId="3513793087" sldId="256"/>
            <ac:spMk id="14" creationId="{44083BCB-989C-6F48-B799-53A0CB2FD85D}"/>
          </ac:spMkLst>
        </pc:spChg>
        <pc:picChg chg="add del mod">
          <ac:chgData name="Sai Bhere" userId="dbe5c7b5cd798d45" providerId="LiveId" clId="{D62EF248-9FAB-48A9-BA3D-EED818CC6305}" dt="2024-12-17T23:09:04.605" v="13" actId="478"/>
          <ac:picMkLst>
            <pc:docMk/>
            <pc:sldMk cId="3513793087" sldId="256"/>
            <ac:picMk id="40" creationId="{A2C25611-2300-EEC0-7310-1817C2B17D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601F01-32C4-4ECF-AB79-F61D2D21F9F6}"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47995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601F01-32C4-4ECF-AB79-F61D2D21F9F6}"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177981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601F01-32C4-4ECF-AB79-F61D2D21F9F6}"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584804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601F01-32C4-4ECF-AB79-F61D2D21F9F6}"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9D1C2-43AC-4DAA-8C8C-EB16D9DBBE36}"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70551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601F01-32C4-4ECF-AB79-F61D2D21F9F6}"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4271104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601F01-32C4-4ECF-AB79-F61D2D21F9F6}"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2834877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601F01-32C4-4ECF-AB79-F61D2D21F9F6}"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368240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01F01-32C4-4ECF-AB79-F61D2D21F9F6}"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3051010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01F01-32C4-4ECF-AB79-F61D2D21F9F6}"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284707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01F01-32C4-4ECF-AB79-F61D2D21F9F6}"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137268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601F01-32C4-4ECF-AB79-F61D2D21F9F6}"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183591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01F01-32C4-4ECF-AB79-F61D2D21F9F6}"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90757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601F01-32C4-4ECF-AB79-F61D2D21F9F6}"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280074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601F01-32C4-4ECF-AB79-F61D2D21F9F6}"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19639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01F01-32C4-4ECF-AB79-F61D2D21F9F6}"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414937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601F01-32C4-4ECF-AB79-F61D2D21F9F6}"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116939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601F01-32C4-4ECF-AB79-F61D2D21F9F6}"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9D1C2-43AC-4DAA-8C8C-EB16D9DBBE36}" type="slidenum">
              <a:rPr lang="en-US" smtClean="0"/>
              <a:t>‹#›</a:t>
            </a:fld>
            <a:endParaRPr lang="en-US"/>
          </a:p>
        </p:txBody>
      </p:sp>
    </p:spTree>
    <p:extLst>
      <p:ext uri="{BB962C8B-B14F-4D97-AF65-F5344CB8AC3E}">
        <p14:creationId xmlns:p14="http://schemas.microsoft.com/office/powerpoint/2010/main" val="3345214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C601F01-32C4-4ECF-AB79-F61D2D21F9F6}" type="datetimeFigureOut">
              <a:rPr lang="en-US" smtClean="0"/>
              <a:t>12/16/2024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BA9D1C2-43AC-4DAA-8C8C-EB16D9DBBE36}" type="slidenum">
              <a:rPr lang="en-US" smtClean="0"/>
              <a:t>‹#›</a:t>
            </a:fld>
            <a:endParaRPr lang="en-US"/>
          </a:p>
        </p:txBody>
      </p:sp>
    </p:spTree>
    <p:extLst>
      <p:ext uri="{BB962C8B-B14F-4D97-AF65-F5344CB8AC3E}">
        <p14:creationId xmlns:p14="http://schemas.microsoft.com/office/powerpoint/2010/main" val="28495419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9FC471-B1DA-1A52-2D86-EE3400DB910F}"/>
              </a:ext>
            </a:extLst>
          </p:cNvPr>
          <p:cNvSpPr txBox="1"/>
          <p:nvPr/>
        </p:nvSpPr>
        <p:spPr>
          <a:xfrm>
            <a:off x="3582350" y="-31605"/>
            <a:ext cx="5370894" cy="461665"/>
          </a:xfrm>
          <a:prstGeom prst="rect">
            <a:avLst/>
          </a:prstGeom>
          <a:noFill/>
        </p:spPr>
        <p:txBody>
          <a:bodyPr wrap="none" rtlCol="0">
            <a:spAutoFit/>
          </a:bodyPr>
          <a:lstStyle/>
          <a:p>
            <a:r>
              <a:rPr lang="en-US" sz="2000" dirty="0"/>
              <a:t>‘</a:t>
            </a:r>
            <a:r>
              <a:rPr lang="en-US" sz="2400" b="1" dirty="0"/>
              <a:t>InvisiFraud’: Fraud Intelligence System</a:t>
            </a:r>
            <a:endParaRPr lang="en-US" sz="2000" b="1" dirty="0"/>
          </a:p>
        </p:txBody>
      </p:sp>
      <p:sp>
        <p:nvSpPr>
          <p:cNvPr id="5" name="TextBox 4">
            <a:extLst>
              <a:ext uri="{FF2B5EF4-FFF2-40B4-BE49-F238E27FC236}">
                <a16:creationId xmlns:a16="http://schemas.microsoft.com/office/drawing/2014/main" id="{0DF40EDD-4B11-75AA-5E3D-039311C41109}"/>
              </a:ext>
            </a:extLst>
          </p:cNvPr>
          <p:cNvSpPr txBox="1"/>
          <p:nvPr/>
        </p:nvSpPr>
        <p:spPr>
          <a:xfrm>
            <a:off x="3813356" y="429936"/>
            <a:ext cx="4565289" cy="400110"/>
          </a:xfrm>
          <a:prstGeom prst="rect">
            <a:avLst/>
          </a:prstGeom>
          <a:noFill/>
        </p:spPr>
        <p:txBody>
          <a:bodyPr wrap="none" rtlCol="0">
            <a:spAutoFit/>
          </a:bodyPr>
          <a:lstStyle/>
          <a:p>
            <a:r>
              <a:rPr lang="en-US" sz="2000" b="1" dirty="0"/>
              <a:t>Analytics Capstone Project </a:t>
            </a:r>
            <a:r>
              <a:rPr lang="en-US" sz="2000" dirty="0"/>
              <a:t>by </a:t>
            </a:r>
            <a:r>
              <a:rPr lang="en-US" sz="2000" b="1" dirty="0"/>
              <a:t>Sai Bhere</a:t>
            </a:r>
          </a:p>
        </p:txBody>
      </p:sp>
      <p:pic>
        <p:nvPicPr>
          <p:cNvPr id="6" name="object 30">
            <a:extLst>
              <a:ext uri="{FF2B5EF4-FFF2-40B4-BE49-F238E27FC236}">
                <a16:creationId xmlns:a16="http://schemas.microsoft.com/office/drawing/2014/main" id="{1CB78D3E-0413-6FC4-5C67-A6F2465BA770}"/>
              </a:ext>
            </a:extLst>
          </p:cNvPr>
          <p:cNvPicPr/>
          <p:nvPr/>
        </p:nvPicPr>
        <p:blipFill>
          <a:blip r:embed="rId2" cstate="print"/>
          <a:stretch>
            <a:fillRect/>
          </a:stretch>
        </p:blipFill>
        <p:spPr>
          <a:xfrm>
            <a:off x="83768" y="77118"/>
            <a:ext cx="1845394" cy="681165"/>
          </a:xfrm>
          <a:prstGeom prst="rect">
            <a:avLst/>
          </a:prstGeom>
        </p:spPr>
      </p:pic>
      <p:pic>
        <p:nvPicPr>
          <p:cNvPr id="7" name="object 30">
            <a:extLst>
              <a:ext uri="{FF2B5EF4-FFF2-40B4-BE49-F238E27FC236}">
                <a16:creationId xmlns:a16="http://schemas.microsoft.com/office/drawing/2014/main" id="{FB425483-1117-CD85-F540-2EA044C6E5ED}"/>
              </a:ext>
            </a:extLst>
          </p:cNvPr>
          <p:cNvPicPr/>
          <p:nvPr/>
        </p:nvPicPr>
        <p:blipFill>
          <a:blip r:embed="rId2" cstate="print"/>
          <a:stretch>
            <a:fillRect/>
          </a:stretch>
        </p:blipFill>
        <p:spPr>
          <a:xfrm>
            <a:off x="10262839" y="77118"/>
            <a:ext cx="1845394" cy="681165"/>
          </a:xfrm>
          <a:prstGeom prst="rect">
            <a:avLst/>
          </a:prstGeom>
        </p:spPr>
      </p:pic>
      <p:sp>
        <p:nvSpPr>
          <p:cNvPr id="8" name="Rectangle 7">
            <a:extLst>
              <a:ext uri="{FF2B5EF4-FFF2-40B4-BE49-F238E27FC236}">
                <a16:creationId xmlns:a16="http://schemas.microsoft.com/office/drawing/2014/main" id="{8771D933-A833-F5D0-079F-EE6B596B9E53}"/>
              </a:ext>
            </a:extLst>
          </p:cNvPr>
          <p:cNvSpPr/>
          <p:nvPr/>
        </p:nvSpPr>
        <p:spPr>
          <a:xfrm>
            <a:off x="83767" y="881970"/>
            <a:ext cx="12024466" cy="591006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endParaRPr lang="en-US" dirty="0"/>
          </a:p>
        </p:txBody>
      </p:sp>
      <p:sp>
        <p:nvSpPr>
          <p:cNvPr id="13" name="Text Placeholder 12">
            <a:extLst>
              <a:ext uri="{FF2B5EF4-FFF2-40B4-BE49-F238E27FC236}">
                <a16:creationId xmlns:a16="http://schemas.microsoft.com/office/drawing/2014/main" id="{83418E9C-DF9E-2D25-383F-9D89D25EEAE9}"/>
              </a:ext>
            </a:extLst>
          </p:cNvPr>
          <p:cNvSpPr>
            <a:spLocks noGrp="1"/>
          </p:cNvSpPr>
          <p:nvPr>
            <p:ph type="body" sz="half" idx="15"/>
          </p:nvPr>
        </p:nvSpPr>
        <p:spPr>
          <a:xfrm>
            <a:off x="220420" y="981306"/>
            <a:ext cx="2854970" cy="5719266"/>
          </a:xfrm>
          <a:solidFill>
            <a:schemeClr val="tx2">
              <a:lumMod val="60000"/>
              <a:lumOff val="40000"/>
            </a:schemeClr>
          </a:solidFill>
          <a:effectLst>
            <a:outerShdw blurRad="50800" dist="38100" dir="2700000" algn="tl" rotWithShape="0">
              <a:prstClr val="black">
                <a:alpha val="40000"/>
              </a:prstClr>
            </a:outerShdw>
          </a:effectLst>
        </p:spPr>
        <p:txBody>
          <a:bodyPr>
            <a:normAutofit/>
          </a:bodyPr>
          <a:lstStyle/>
          <a:p>
            <a:pPr algn="ctr">
              <a:spcBef>
                <a:spcPts val="0"/>
              </a:spcBef>
              <a:spcAft>
                <a:spcPts val="600"/>
              </a:spcAft>
            </a:pPr>
            <a:r>
              <a:rPr lang="en-US" sz="1200" b="1" u="sng" dirty="0">
                <a:solidFill>
                  <a:schemeClr val="bg1"/>
                </a:solidFill>
                <a:cs typeface="Times New Roman" panose="02020603050405020304" pitchFamily="18" charset="0"/>
              </a:rPr>
              <a:t>Introduction</a:t>
            </a:r>
          </a:p>
          <a:p>
            <a:pPr>
              <a:spcBef>
                <a:spcPts val="0"/>
              </a:spcBef>
            </a:pPr>
            <a:r>
              <a:rPr lang="en-US" sz="1200" dirty="0">
                <a:solidFill>
                  <a:schemeClr val="bg1"/>
                </a:solidFill>
                <a:cs typeface="Times New Roman" panose="02020603050405020304" pitchFamily="18" charset="0"/>
              </a:rPr>
              <a:t>With the advent of online transactions and widespread credit card use, fraud has become a serious and growing concern for both financial institutions and consumers. Traditional rule-based fraud detection systems are usually ineffective, leading to a large number of false positives, missed fraud cases, and huge financial losses. The opportunity is to employ modern machine learning and data analytics techniques to develop a more efficient, accurate, and scalable fraud detection system capable of identifying fraudulent transactions in real time, reducing false alarms and the risk of undetected fraud. The InvisiFraud system detects fraudulent transactions with high accuracy using CNN-based deep learning models and supervised machine learning. </a:t>
            </a:r>
          </a:p>
          <a:p>
            <a:pPr algn="ctr">
              <a:spcBef>
                <a:spcPts val="600"/>
              </a:spcBef>
              <a:spcAft>
                <a:spcPts val="600"/>
              </a:spcAft>
            </a:pPr>
            <a:r>
              <a:rPr lang="en-US" sz="1200" b="1" u="sng" dirty="0">
                <a:solidFill>
                  <a:schemeClr val="bg1"/>
                </a:solidFill>
                <a:cs typeface="Times New Roman" panose="02020603050405020304" pitchFamily="18" charset="0"/>
              </a:rPr>
              <a:t>Objective</a:t>
            </a:r>
          </a:p>
          <a:p>
            <a:pPr>
              <a:spcBef>
                <a:spcPts val="0"/>
              </a:spcBef>
            </a:pPr>
            <a:r>
              <a:rPr lang="en-US" sz="1200" dirty="0">
                <a:solidFill>
                  <a:schemeClr val="bg1"/>
                </a:solidFill>
                <a:cs typeface="Times New Roman" panose="02020603050405020304" pitchFamily="18" charset="0"/>
              </a:rPr>
              <a:t>InvisiFraud attempts to detect fraudulent credit card transactions with a detection accuracy of at least 90% using multiple machine learning methods. The research also uses a Convolutional Neural Network (CNN) constructed in TensorFlow to create a system that is both extremely accurate and flexible to new fraud trends. To solve the dataset's class imbalance, the system will experiment with under-sampling and over-sampling strategies.</a:t>
            </a:r>
          </a:p>
        </p:txBody>
      </p:sp>
      <p:sp>
        <p:nvSpPr>
          <p:cNvPr id="14" name="Text Placeholder 13" descr="SD">
            <a:extLst>
              <a:ext uri="{FF2B5EF4-FFF2-40B4-BE49-F238E27FC236}">
                <a16:creationId xmlns:a16="http://schemas.microsoft.com/office/drawing/2014/main" id="{44083BCB-989C-6F48-B799-53A0CB2FD85D}"/>
              </a:ext>
            </a:extLst>
          </p:cNvPr>
          <p:cNvSpPr>
            <a:spLocks noGrp="1"/>
          </p:cNvSpPr>
          <p:nvPr>
            <p:ph type="body" sz="half" idx="16"/>
          </p:nvPr>
        </p:nvSpPr>
        <p:spPr>
          <a:xfrm>
            <a:off x="3161596" y="948159"/>
            <a:ext cx="2854972" cy="5752414"/>
          </a:xfrm>
          <a:solidFill>
            <a:schemeClr val="tx2">
              <a:lumMod val="60000"/>
              <a:lumOff val="40000"/>
            </a:schemeClr>
          </a:solidFill>
          <a:effectLst>
            <a:outerShdw blurRad="50800" dist="38100" dir="2700000" algn="tl" rotWithShape="0">
              <a:prstClr val="black">
                <a:alpha val="40000"/>
              </a:prstClr>
            </a:outerShdw>
          </a:effectLst>
        </p:spPr>
        <p:txBody>
          <a:bodyPr>
            <a:normAutofit fontScale="85000" lnSpcReduction="10000"/>
          </a:bodyPr>
          <a:lstStyle/>
          <a:p>
            <a:pPr algn="ctr"/>
            <a:r>
              <a:rPr lang="en-US" b="1" u="sng" dirty="0">
                <a:solidFill>
                  <a:schemeClr val="bg1"/>
                </a:solidFill>
              </a:rPr>
              <a:t>Models</a:t>
            </a:r>
          </a:p>
          <a:p>
            <a:pPr>
              <a:spcBef>
                <a:spcPts val="600"/>
              </a:spcBef>
            </a:pPr>
            <a:r>
              <a:rPr lang="en-US" b="1" dirty="0">
                <a:solidFill>
                  <a:schemeClr val="bg1"/>
                </a:solidFill>
              </a:rPr>
              <a:t>1. Logistic Regression</a:t>
            </a:r>
            <a:r>
              <a:rPr lang="en-US" dirty="0">
                <a:solidFill>
                  <a:schemeClr val="bg1"/>
                </a:solidFill>
              </a:rPr>
              <a:t>: Logistic regression, a simple linear model, predicts the likelihood of fraud in transactions. It is a cost-effective, interpretable, and efficient option for high-dimensional data.</a:t>
            </a:r>
          </a:p>
          <a:p>
            <a:pPr>
              <a:spcBef>
                <a:spcPts val="600"/>
              </a:spcBef>
            </a:pPr>
            <a:r>
              <a:rPr lang="en-US" b="1" dirty="0">
                <a:solidFill>
                  <a:schemeClr val="bg1"/>
                </a:solidFill>
              </a:rPr>
              <a:t>2. Decision Tree: </a:t>
            </a:r>
            <a:r>
              <a:rPr lang="en-US" dirty="0">
                <a:solidFill>
                  <a:schemeClr val="bg1"/>
                </a:solidFill>
              </a:rPr>
              <a:t>Decision trees split data into features to create predictions, but if not calibrated properly, they risk overfitting. Their transparency helps with fraud detection and provides clear decision-making information.</a:t>
            </a:r>
            <a:endParaRPr lang="en-US" b="1" dirty="0">
              <a:solidFill>
                <a:schemeClr val="bg1"/>
              </a:solidFill>
            </a:endParaRPr>
          </a:p>
          <a:p>
            <a:pPr>
              <a:spcBef>
                <a:spcPts val="600"/>
              </a:spcBef>
            </a:pPr>
            <a:r>
              <a:rPr lang="en-US" b="1" dirty="0">
                <a:solidFill>
                  <a:schemeClr val="bg1"/>
                </a:solidFill>
              </a:rPr>
              <a:t>3. Random Forest: </a:t>
            </a:r>
            <a:r>
              <a:rPr lang="en-US" dirty="0">
                <a:solidFill>
                  <a:schemeClr val="bg1"/>
                </a:solidFill>
              </a:rPr>
              <a:t>Random Forest, an ensemble model, improves resilience and lowers overfitting by combining predictions from many decision trees. Its excellent accuracy and capacity to identify critical data elements make it an attractive option for fraud detection.</a:t>
            </a:r>
          </a:p>
          <a:p>
            <a:pPr>
              <a:spcBef>
                <a:spcPts val="600"/>
              </a:spcBef>
            </a:pPr>
            <a:r>
              <a:rPr lang="en-US" b="1" dirty="0">
                <a:solidFill>
                  <a:schemeClr val="bg1"/>
                </a:solidFill>
              </a:rPr>
              <a:t>4. KNN (K-Nearest Neighbors): </a:t>
            </a:r>
            <a:r>
              <a:rPr lang="en-US" dirty="0">
                <a:solidFill>
                  <a:schemeClr val="bg1"/>
                </a:solidFill>
              </a:rPr>
              <a:t>KNN, a distance-based classifier, assigns classes based on their proximity to neighboring data points. While obvious, it is best suited to smaller, evenly dispersed datasets due to its high processing cost with large datasets.</a:t>
            </a:r>
          </a:p>
          <a:p>
            <a:pPr>
              <a:spcBef>
                <a:spcPts val="600"/>
              </a:spcBef>
            </a:pPr>
            <a:r>
              <a:rPr lang="en-US" b="1" dirty="0">
                <a:solidFill>
                  <a:schemeClr val="bg1"/>
                </a:solidFill>
              </a:rPr>
              <a:t>5. CNN (Convolutional Neural Networks): </a:t>
            </a:r>
            <a:r>
              <a:rPr lang="en-US" dirty="0">
                <a:solidFill>
                  <a:schemeClr val="bg1"/>
                </a:solidFill>
              </a:rPr>
              <a:t>CNNs, which were originally designed for image recognition, have been repurposed for tabular transaction data to capture complicated temporal and spatial patterns. While computationally demanding and less interpretable, they excel at detecting complex fraud patterns that simpler models cannot.</a:t>
            </a:r>
          </a:p>
        </p:txBody>
      </p:sp>
      <p:sp>
        <p:nvSpPr>
          <p:cNvPr id="15" name="Text Placeholder 14">
            <a:extLst>
              <a:ext uri="{FF2B5EF4-FFF2-40B4-BE49-F238E27FC236}">
                <a16:creationId xmlns:a16="http://schemas.microsoft.com/office/drawing/2014/main" id="{5F4B1F33-7FAB-8927-558C-60F48DF3C9DF}"/>
              </a:ext>
            </a:extLst>
          </p:cNvPr>
          <p:cNvSpPr>
            <a:spLocks noGrp="1"/>
          </p:cNvSpPr>
          <p:nvPr>
            <p:ph type="body" sz="half" idx="17"/>
          </p:nvPr>
        </p:nvSpPr>
        <p:spPr>
          <a:xfrm>
            <a:off x="6128319" y="956955"/>
            <a:ext cx="2854971" cy="5719266"/>
          </a:xfrm>
          <a:solidFill>
            <a:schemeClr val="tx2">
              <a:lumMod val="60000"/>
              <a:lumOff val="40000"/>
            </a:schemeClr>
          </a:solidFill>
          <a:effectLst>
            <a:outerShdw blurRad="50800" dist="38100" dir="2700000" algn="tl" rotWithShape="0">
              <a:prstClr val="black">
                <a:alpha val="40000"/>
              </a:prstClr>
            </a:outerShdw>
          </a:effectLst>
        </p:spPr>
        <p:txBody>
          <a:bodyPr>
            <a:normAutofit/>
          </a:bodyPr>
          <a:lstStyle/>
          <a:p>
            <a:pPr algn="ctr">
              <a:spcBef>
                <a:spcPts val="0"/>
              </a:spcBef>
            </a:pPr>
            <a:r>
              <a:rPr lang="en-US" sz="1300" b="1" u="sng" dirty="0">
                <a:solidFill>
                  <a:schemeClr val="bg1"/>
                </a:solidFill>
              </a:rPr>
              <a:t>Results</a:t>
            </a:r>
          </a:p>
        </p:txBody>
      </p:sp>
      <p:sp>
        <p:nvSpPr>
          <p:cNvPr id="17" name="TextBox 16">
            <a:extLst>
              <a:ext uri="{FF2B5EF4-FFF2-40B4-BE49-F238E27FC236}">
                <a16:creationId xmlns:a16="http://schemas.microsoft.com/office/drawing/2014/main" id="{66049549-D190-1472-6BDC-291AF1BDACAF}"/>
              </a:ext>
            </a:extLst>
          </p:cNvPr>
          <p:cNvSpPr txBox="1"/>
          <p:nvPr/>
        </p:nvSpPr>
        <p:spPr>
          <a:xfrm>
            <a:off x="9094397" y="941095"/>
            <a:ext cx="2918964" cy="5679504"/>
          </a:xfrm>
          <a:prstGeom prst="rect">
            <a:avLst/>
          </a:prstGeom>
          <a:solidFill>
            <a:schemeClr val="tx2">
              <a:lumMod val="60000"/>
              <a:lumOff val="40000"/>
            </a:scheme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300" b="1" i="0" u="sng" strike="noStrike" kern="1200" cap="none" spc="0" normalizeH="0" baseline="0" noProof="0" dirty="0">
                <a:ln>
                  <a:noFill/>
                </a:ln>
                <a:solidFill>
                  <a:schemeClr val="bg1"/>
                </a:solidFill>
                <a:effectLst/>
                <a:uLnTx/>
                <a:uFillTx/>
                <a:latin typeface="Corbel" panose="020B0503020204020204"/>
                <a:ea typeface="+mn-ea"/>
                <a:cs typeface="+mn-cs"/>
              </a:rPr>
              <a:t>Conclusion</a:t>
            </a:r>
          </a:p>
          <a:p>
            <a:pPr marL="0" marR="0" lvl="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en-US" sz="1300" b="0" i="0" u="none" strike="noStrike" kern="1200" cap="none" spc="0" normalizeH="0" baseline="0" noProof="0" dirty="0">
                <a:ln>
                  <a:noFill/>
                </a:ln>
                <a:solidFill>
                  <a:schemeClr val="bg1"/>
                </a:solidFill>
                <a:effectLst/>
                <a:uLnTx/>
                <a:uFillTx/>
                <a:latin typeface="Corbel" panose="020B0503020204020204"/>
                <a:ea typeface="+mn-ea"/>
                <a:cs typeface="+mn-cs"/>
              </a:rPr>
              <a:t>The '</a:t>
            </a:r>
            <a:r>
              <a:rPr kumimoji="0" lang="en-US" sz="1300" b="0" i="0" u="none" strike="noStrike" kern="1200" cap="none" spc="0" normalizeH="0" baseline="0" noProof="0" dirty="0" err="1">
                <a:ln>
                  <a:noFill/>
                </a:ln>
                <a:solidFill>
                  <a:schemeClr val="bg1"/>
                </a:solidFill>
                <a:effectLst/>
                <a:uLnTx/>
                <a:uFillTx/>
                <a:latin typeface="Corbel" panose="020B0503020204020204"/>
                <a:ea typeface="+mn-ea"/>
                <a:cs typeface="+mn-cs"/>
              </a:rPr>
              <a:t>InvisiFraud</a:t>
            </a:r>
            <a:r>
              <a:rPr kumimoji="0" lang="en-US" sz="1300" b="0" i="0" u="none" strike="noStrike" kern="1200" cap="none" spc="0" normalizeH="0" baseline="0" noProof="0" dirty="0">
                <a:ln>
                  <a:noFill/>
                </a:ln>
                <a:solidFill>
                  <a:schemeClr val="bg1"/>
                </a:solidFill>
                <a:effectLst/>
                <a:uLnTx/>
                <a:uFillTx/>
                <a:latin typeface="Corbel" panose="020B0503020204020204"/>
                <a:ea typeface="+mn-ea"/>
                <a:cs typeface="+mn-cs"/>
              </a:rPr>
              <a:t>' project successfully used machine learning and deep learning models to detect credit card fraud. Among the models examined, Random Forest had the best accuracy (0.9995). However, all models displayed high accuracy rates, highlighting their applicability for real-world applications.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bg1"/>
              </a:solidFill>
              <a:effectLst/>
              <a:uLnTx/>
              <a:uFillTx/>
              <a:latin typeface="Corbel" panose="020B050302020402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bg1"/>
              </a:solidFill>
              <a:effectLst/>
              <a:uLnTx/>
              <a:uFillTx/>
              <a:latin typeface="Corbel" panose="020B050302020402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1400" dirty="0">
              <a:solidFill>
                <a:schemeClr val="bg1"/>
              </a:solidFill>
              <a:latin typeface="Corbel" panose="020B050302020402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bg1"/>
              </a:solidFill>
              <a:effectLst/>
              <a:uLnTx/>
              <a:uFillTx/>
              <a:latin typeface="Corbel" panose="020B0503020204020204"/>
              <a:ea typeface="+mn-ea"/>
              <a:cs typeface="+mn-cs"/>
            </a:endParaRPr>
          </a:p>
          <a:p>
            <a:pPr marL="0" marR="0" lvl="0" indent="0" algn="ctr"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kumimoji="0" lang="en-US" sz="1300" b="1" i="0" u="sng" strike="noStrike" kern="1200" cap="none" spc="0" normalizeH="0" baseline="0" noProof="0" dirty="0">
                <a:ln>
                  <a:noFill/>
                </a:ln>
                <a:solidFill>
                  <a:schemeClr val="bg1"/>
                </a:solidFill>
                <a:effectLst/>
                <a:uLnTx/>
                <a:uFillTx/>
                <a:latin typeface="Corbel" panose="020B0503020204020204"/>
                <a:ea typeface="+mn-ea"/>
                <a:cs typeface="+mn-cs"/>
              </a:rPr>
              <a:t>References</a:t>
            </a:r>
          </a:p>
          <a:p>
            <a:pPr>
              <a:spcBef>
                <a:spcPts val="600"/>
              </a:spcBef>
            </a:pPr>
            <a:r>
              <a:rPr lang="en-US" sz="1200" dirty="0">
                <a:solidFill>
                  <a:schemeClr val="bg1"/>
                </a:solidFill>
              </a:rPr>
              <a:t>• 	Ahmed, M., Mahmood, A. N., &amp; Hu, J. (2016). A survey of network anomaly detection techniques. Journal of Network and Computer Applications</a:t>
            </a:r>
          </a:p>
          <a:p>
            <a:r>
              <a:rPr lang="en-US" sz="1200" dirty="0">
                <a:solidFill>
                  <a:schemeClr val="bg1"/>
                </a:solidFill>
              </a:rPr>
              <a:t>•	Kim, J., &amp; Park, H. (2021). A comparison of machine learning algorithms for credit card fraud detection. Journal of Financial Engineering</a:t>
            </a:r>
          </a:p>
          <a:p>
            <a:r>
              <a:rPr lang="en-US" sz="1200" dirty="0">
                <a:solidFill>
                  <a:schemeClr val="bg1"/>
                </a:solidFill>
              </a:rPr>
              <a:t>•	Zong, Y., &amp; Lu, X. (2021). Detecting fraudulent transactions using machine learning models: A review. Journal of Financial Technology</a:t>
            </a:r>
          </a:p>
        </p:txBody>
      </p:sp>
      <p:pic>
        <p:nvPicPr>
          <p:cNvPr id="24" name="Picture 23">
            <a:extLst>
              <a:ext uri="{FF2B5EF4-FFF2-40B4-BE49-F238E27FC236}">
                <a16:creationId xmlns:a16="http://schemas.microsoft.com/office/drawing/2014/main" id="{B687923A-70E8-3DCF-5CC6-D2B74D8B995E}"/>
              </a:ext>
            </a:extLst>
          </p:cNvPr>
          <p:cNvPicPr>
            <a:picLocks noChangeAspect="1"/>
          </p:cNvPicPr>
          <p:nvPr/>
        </p:nvPicPr>
        <p:blipFill>
          <a:blip r:embed="rId3"/>
          <a:stretch>
            <a:fillRect/>
          </a:stretch>
        </p:blipFill>
        <p:spPr>
          <a:xfrm>
            <a:off x="6267798" y="3382237"/>
            <a:ext cx="2576011" cy="1066481"/>
          </a:xfrm>
          <a:prstGeom prst="rect">
            <a:avLst/>
          </a:prstGeom>
          <a:ln>
            <a:solidFill>
              <a:schemeClr val="tx2">
                <a:lumMod val="50000"/>
              </a:schemeClr>
            </a:solidFill>
          </a:ln>
        </p:spPr>
      </p:pic>
      <p:pic>
        <p:nvPicPr>
          <p:cNvPr id="26" name="Picture 25">
            <a:extLst>
              <a:ext uri="{FF2B5EF4-FFF2-40B4-BE49-F238E27FC236}">
                <a16:creationId xmlns:a16="http://schemas.microsoft.com/office/drawing/2014/main" id="{67CB0D3A-33E6-5E85-13EE-CA2C28849BC5}"/>
              </a:ext>
            </a:extLst>
          </p:cNvPr>
          <p:cNvPicPr>
            <a:picLocks noChangeAspect="1"/>
          </p:cNvPicPr>
          <p:nvPr/>
        </p:nvPicPr>
        <p:blipFill>
          <a:blip r:embed="rId4"/>
          <a:stretch>
            <a:fillRect/>
          </a:stretch>
        </p:blipFill>
        <p:spPr>
          <a:xfrm>
            <a:off x="6282591" y="2296838"/>
            <a:ext cx="2576011" cy="1071699"/>
          </a:xfrm>
          <a:prstGeom prst="rect">
            <a:avLst/>
          </a:prstGeom>
          <a:ln>
            <a:solidFill>
              <a:schemeClr val="tx2">
                <a:lumMod val="50000"/>
              </a:schemeClr>
            </a:solidFill>
          </a:ln>
        </p:spPr>
      </p:pic>
      <p:pic>
        <p:nvPicPr>
          <p:cNvPr id="28" name="Picture 27">
            <a:extLst>
              <a:ext uri="{FF2B5EF4-FFF2-40B4-BE49-F238E27FC236}">
                <a16:creationId xmlns:a16="http://schemas.microsoft.com/office/drawing/2014/main" id="{5E94D558-FE88-9B6C-0558-E25E983A2A15}"/>
              </a:ext>
            </a:extLst>
          </p:cNvPr>
          <p:cNvPicPr>
            <a:picLocks noChangeAspect="1"/>
          </p:cNvPicPr>
          <p:nvPr/>
        </p:nvPicPr>
        <p:blipFill>
          <a:blip r:embed="rId5"/>
          <a:stretch>
            <a:fillRect/>
          </a:stretch>
        </p:blipFill>
        <p:spPr>
          <a:xfrm>
            <a:off x="6282592" y="1210774"/>
            <a:ext cx="2576010" cy="1071699"/>
          </a:xfrm>
          <a:prstGeom prst="rect">
            <a:avLst/>
          </a:prstGeom>
          <a:ln>
            <a:solidFill>
              <a:schemeClr val="tx2">
                <a:lumMod val="50000"/>
              </a:schemeClr>
            </a:solidFill>
          </a:ln>
        </p:spPr>
      </p:pic>
      <p:pic>
        <p:nvPicPr>
          <p:cNvPr id="30" name="Picture 29">
            <a:extLst>
              <a:ext uri="{FF2B5EF4-FFF2-40B4-BE49-F238E27FC236}">
                <a16:creationId xmlns:a16="http://schemas.microsoft.com/office/drawing/2014/main" id="{C993D02A-8C90-CB73-B642-4676154DB635}"/>
              </a:ext>
            </a:extLst>
          </p:cNvPr>
          <p:cNvPicPr>
            <a:picLocks noChangeAspect="1"/>
          </p:cNvPicPr>
          <p:nvPr/>
        </p:nvPicPr>
        <p:blipFill>
          <a:blip r:embed="rId6"/>
          <a:stretch>
            <a:fillRect/>
          </a:stretch>
        </p:blipFill>
        <p:spPr>
          <a:xfrm>
            <a:off x="6282591" y="4462418"/>
            <a:ext cx="2576011" cy="1066481"/>
          </a:xfrm>
          <a:prstGeom prst="rect">
            <a:avLst/>
          </a:prstGeom>
          <a:ln>
            <a:solidFill>
              <a:schemeClr val="tx2">
                <a:lumMod val="50000"/>
              </a:schemeClr>
            </a:solidFill>
          </a:ln>
        </p:spPr>
      </p:pic>
      <p:pic>
        <p:nvPicPr>
          <p:cNvPr id="32" name="Picture 31">
            <a:extLst>
              <a:ext uri="{FF2B5EF4-FFF2-40B4-BE49-F238E27FC236}">
                <a16:creationId xmlns:a16="http://schemas.microsoft.com/office/drawing/2014/main" id="{961A7EAB-BF98-1FF8-9FB6-5C67D064B104}"/>
              </a:ext>
            </a:extLst>
          </p:cNvPr>
          <p:cNvPicPr>
            <a:picLocks noChangeAspect="1"/>
          </p:cNvPicPr>
          <p:nvPr/>
        </p:nvPicPr>
        <p:blipFill>
          <a:blip r:embed="rId7"/>
          <a:stretch>
            <a:fillRect/>
          </a:stretch>
        </p:blipFill>
        <p:spPr>
          <a:xfrm>
            <a:off x="6267797" y="5542614"/>
            <a:ext cx="2576011" cy="1066482"/>
          </a:xfrm>
          <a:prstGeom prst="rect">
            <a:avLst/>
          </a:prstGeom>
          <a:ln>
            <a:solidFill>
              <a:schemeClr val="tx2">
                <a:lumMod val="50000"/>
              </a:schemeClr>
            </a:solidFill>
          </a:ln>
        </p:spPr>
      </p:pic>
      <p:pic>
        <p:nvPicPr>
          <p:cNvPr id="38" name="Picture 37">
            <a:extLst>
              <a:ext uri="{FF2B5EF4-FFF2-40B4-BE49-F238E27FC236}">
                <a16:creationId xmlns:a16="http://schemas.microsoft.com/office/drawing/2014/main" id="{15419724-08DF-E679-3AE9-A6F10B136EB4}"/>
              </a:ext>
            </a:extLst>
          </p:cNvPr>
          <p:cNvPicPr>
            <a:picLocks noChangeAspect="1"/>
          </p:cNvPicPr>
          <p:nvPr/>
        </p:nvPicPr>
        <p:blipFill>
          <a:blip r:embed="rId8"/>
          <a:stretch>
            <a:fillRect/>
          </a:stretch>
        </p:blipFill>
        <p:spPr>
          <a:xfrm>
            <a:off x="9193142" y="2733504"/>
            <a:ext cx="2705238" cy="1270065"/>
          </a:xfrm>
          <a:prstGeom prst="rect">
            <a:avLst/>
          </a:prstGeom>
          <a:ln>
            <a:solidFill>
              <a:schemeClr val="tx2">
                <a:lumMod val="50000"/>
              </a:schemeClr>
            </a:solidFill>
          </a:ln>
        </p:spPr>
      </p:pic>
    </p:spTree>
    <p:extLst>
      <p:ext uri="{BB962C8B-B14F-4D97-AF65-F5344CB8AC3E}">
        <p14:creationId xmlns:p14="http://schemas.microsoft.com/office/powerpoint/2010/main" val="351379308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1513</TotalTime>
  <Words>561</Words>
  <Application>Microsoft Office PowerPoint</Application>
  <PresentationFormat>Widescreen</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Corbel</vt:lpstr>
      <vt:lpstr>Times New Roman</vt:lpstr>
      <vt:lpstr>Depth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Bhere</dc:creator>
  <cp:lastModifiedBy>Sai Bhere</cp:lastModifiedBy>
  <cp:revision>1</cp:revision>
  <dcterms:created xsi:type="dcterms:W3CDTF">2024-12-16T21:55:41Z</dcterms:created>
  <dcterms:modified xsi:type="dcterms:W3CDTF">2024-12-17T23:09:15Z</dcterms:modified>
</cp:coreProperties>
</file>