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14630400" cy="8229600"/>
  <p:notesSz cx="8229600" cy="14630400"/>
  <p:embeddedFontLst>
    <p:embeddedFont>
      <p:font typeface="Alice"/>
      <p:regular r:id="rId23"/>
    </p:embeddedFont>
    <p:embeddedFont>
      <p:font typeface="Alice"/>
      <p:regular r:id="rId24"/>
    </p:embeddedFont>
    <p:embeddedFont>
      <p:font typeface="Lora"/>
      <p:regular r:id="rId25"/>
    </p:embeddedFont>
    <p:embeddedFont>
      <p:font typeface="Lora"/>
      <p:regular r:id="rId26"/>
    </p:embeddedFont>
    <p:embeddedFont>
      <p:font typeface="Lora"/>
      <p:regular r:id="rId27"/>
    </p:embeddedFont>
    <p:embeddedFont>
      <p:font typeface="Lora"/>
      <p:regular r:id="rId28"/>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23" Type="http://schemas.openxmlformats.org/officeDocument/2006/relationships/font" Target="fonts/font1.fntdata"/><Relationship Id="rId24" Type="http://schemas.openxmlformats.org/officeDocument/2006/relationships/font" Target="fonts/font2.fntdata"/><Relationship Id="rId25" Type="http://schemas.openxmlformats.org/officeDocument/2006/relationships/font" Target="fonts/font3.fntdata"/><Relationship Id="rId26" Type="http://schemas.openxmlformats.org/officeDocument/2006/relationships/font" Target="fonts/font4.fntdata"/><Relationship Id="rId27" Type="http://schemas.openxmlformats.org/officeDocument/2006/relationships/font" Target="fonts/font5.fntdata"/><Relationship Id="rId28"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2-1.png"/><Relationship Id="rId3"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3-1.png"/><Relationship Id="rId3"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4-1.png"/><Relationship Id="rId3"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5-1.png"/><Relationship Id="rId3"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6-1.png"/><Relationship Id="rId3"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7-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a:ln/>
        </p:spPr>
      </p:sp>
      <p:sp>
        <p:nvSpPr>
          <p:cNvPr id="3" name="Shape 1"/>
          <p:cNvSpPr/>
          <p:nvPr/>
        </p:nvSpPr>
        <p:spPr>
          <a:xfrm>
            <a:off x="0" y="0"/>
            <a:ext cx="14630400" cy="8229600"/>
          </a:xfrm>
          <a:prstGeom prst="rect">
            <a:avLst/>
          </a:prstGeom>
          <a:solidFill>
            <a:srgbClr val="FCFBF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7.xml"/><Relationship Id="rId3"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hyperlink" Target="https://cdn.gamma.app/tace6yjbyx4hjcn/897ca93833ca420f89a4637fc7937945/original/Disease_Detection_Using_RASA_Chatbot.pdf" TargetMode="External"/><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hyperlink" Target="https://cdn.gamma.app/tace6yjbyx4hjcn/34e5945011194eb78207588e3d5459fe/original/recommender-system-for-home-remedy-IJERTV11IS040154.pdf" TargetMode="External"/><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hyperlink" Target="https://cdn.gamma.app/tace6yjbyx4hjcn/cff23c95e2484fd0a456b1fdefadd79d/original/Voice-Based_Smart_Assistant_System_for_Vehicles_Using_RASA.pdf" TargetMode="External"/><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hyperlink" Target="https://rasa.com/docs/rasa-pro/" TargetMode="External"/><Relationship Id="rId2" Type="http://schemas.openxmlformats.org/officeDocument/2006/relationships/hyperlink" Target="https://medium.com/@pinakdatta/building-and-deploying-a-chatbot-from-scratch-using-rasa-framework-a-complete-guide-for-beginners-4a5f87c40dda" TargetMode="External"/><Relationship Id="rId3" Type="http://schemas.openxmlformats.org/officeDocument/2006/relationships/hyperlink" Target="https://quickblox.com/blog/step-by-step-guide-for-developing-a-chatbot-for-healthcare-apps/" TargetMode="External"/><Relationship Id="rId4" Type="http://schemas.openxmlformats.org/officeDocument/2006/relationships/hyperlink" Target="https://medium.com/cyberark-engineering/a-developer-guide-for-creating-a-multi-modal-chatbot-using-langchain-agents-9003ba0ffb4d" TargetMode="External"/><Relationship Id="rId5" Type="http://schemas.openxmlformats.org/officeDocument/2006/relationships/slideLayout" Target="../slideLayouts/slideLayout7.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slideLayout" Target="../slideLayouts/slideLayout8.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shivanshmittal22/home-remedies" TargetMode="External"/><Relationship Id="rId5" Type="http://schemas.openxmlformats.org/officeDocument/2006/relationships/hyperlink" Target="https://www.medindia.net/health/homeremedies/index.htm"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image" Target="../media/image-8-3.png"/><Relationship Id="rId6" Type="http://schemas.openxmlformats.org/officeDocument/2006/relationships/slideLayout" Target="../slideLayouts/slideLayout9.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0.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422088"/>
            <a:ext cx="7556421" cy="1956435"/>
          </a:xfrm>
          <a:prstGeom prst="rect">
            <a:avLst/>
          </a:prstGeom>
          <a:noFill/>
          <a:ln/>
        </p:spPr>
        <p:txBody>
          <a:bodyPr wrap="square" lIns="0" tIns="0" rIns="0" bIns="0" rtlCol="0" anchor="t"/>
          <a:lstStyle/>
          <a:p>
            <a:pPr indent="0" marL="0">
              <a:lnSpc>
                <a:spcPts val="7700"/>
              </a:lnSpc>
              <a:buNone/>
            </a:pPr>
            <a:r>
              <a:rPr lang="en-US" sz="6150" dirty="0">
                <a:solidFill>
                  <a:srgbClr val="233E32"/>
                </a:solidFill>
                <a:latin typeface="Alice" pitchFamily="34" charset="0"/>
                <a:ea typeface="Alice" pitchFamily="34" charset="-122"/>
                <a:cs typeface="Alice" pitchFamily="34" charset="-120"/>
              </a:rPr>
              <a:t>Health Chatbot- HomeBot</a:t>
            </a:r>
            <a:endParaRPr lang="en-US" sz="6150" dirty="0"/>
          </a:p>
        </p:txBody>
      </p:sp>
      <p:sp>
        <p:nvSpPr>
          <p:cNvPr id="4" name="Text 1"/>
          <p:cNvSpPr/>
          <p:nvPr/>
        </p:nvSpPr>
        <p:spPr>
          <a:xfrm>
            <a:off x="793790" y="4718685"/>
            <a:ext cx="7556421" cy="1088708"/>
          </a:xfrm>
          <a:prstGeom prst="rect">
            <a:avLst/>
          </a:prstGeom>
          <a:noFill/>
          <a:ln/>
        </p:spPr>
        <p:txBody>
          <a:bodyPr wrap="square" lIns="0" tIns="0" rIns="0" bIns="0" rtlCol="0" anchor="t"/>
          <a:lstStyle/>
          <a:p>
            <a:pPr indent="0" marL="0">
              <a:lnSpc>
                <a:spcPts val="2850"/>
              </a:lnSpc>
              <a:buNone/>
            </a:pPr>
            <a:r>
              <a:rPr lang="en-US" sz="1750" dirty="0">
                <a:solidFill>
                  <a:srgbClr val="2C2821"/>
                </a:solidFill>
                <a:latin typeface="Lora" pitchFamily="34" charset="0"/>
                <a:ea typeface="Lora" pitchFamily="34" charset="-122"/>
                <a:cs typeface="Lora" pitchFamily="34" charset="-120"/>
              </a:rPr>
              <a:t>This presentation outlines the development of a Health chatbot designed to provide personalized health solutions for common daily life ailments.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30054" y="913448"/>
            <a:ext cx="3097649" cy="383977"/>
          </a:xfrm>
          <a:prstGeom prst="rect">
            <a:avLst/>
          </a:prstGeom>
          <a:noFill/>
          <a:ln/>
        </p:spPr>
        <p:txBody>
          <a:bodyPr wrap="none" lIns="0" tIns="0" rIns="0" bIns="0" rtlCol="0" anchor="t"/>
          <a:lstStyle/>
          <a:p>
            <a:pPr indent="0" marL="0">
              <a:lnSpc>
                <a:spcPts val="3000"/>
              </a:lnSpc>
              <a:buNone/>
            </a:pPr>
            <a:r>
              <a:rPr lang="en-US" sz="2400" dirty="0">
                <a:solidFill>
                  <a:srgbClr val="233E32"/>
                </a:solidFill>
                <a:latin typeface="Alice" pitchFamily="34" charset="0"/>
                <a:ea typeface="Alice" pitchFamily="34" charset="-122"/>
                <a:cs typeface="Alice" pitchFamily="34" charset="-120"/>
              </a:rPr>
              <a:t>Available Technologies</a:t>
            </a:r>
            <a:endParaRPr lang="en-US" sz="2400" dirty="0"/>
          </a:p>
        </p:txBody>
      </p:sp>
      <p:sp>
        <p:nvSpPr>
          <p:cNvPr id="3" name="Text 1"/>
          <p:cNvSpPr/>
          <p:nvPr/>
        </p:nvSpPr>
        <p:spPr>
          <a:xfrm>
            <a:off x="430054" y="1481733"/>
            <a:ext cx="2571393" cy="230386"/>
          </a:xfrm>
          <a:prstGeom prst="rect">
            <a:avLst/>
          </a:prstGeom>
          <a:noFill/>
          <a:ln/>
        </p:spPr>
        <p:txBody>
          <a:bodyPr wrap="none" lIns="0" tIns="0" rIns="0" bIns="0" rtlCol="0" anchor="t"/>
          <a:lstStyle/>
          <a:p>
            <a:pPr indent="0" marL="0">
              <a:lnSpc>
                <a:spcPts val="1800"/>
              </a:lnSpc>
              <a:buNone/>
            </a:pPr>
            <a:r>
              <a:rPr lang="en-US" sz="1450" b="1" dirty="0">
                <a:solidFill>
                  <a:srgbClr val="233E32"/>
                </a:solidFill>
                <a:latin typeface="Alice" pitchFamily="34" charset="0"/>
                <a:ea typeface="Alice" pitchFamily="34" charset="-122"/>
                <a:cs typeface="Alice" pitchFamily="34" charset="-120"/>
              </a:rPr>
              <a:t>Platforms for Chatbot Building:</a:t>
            </a:r>
            <a:endParaRPr lang="en-US" sz="1450" dirty="0"/>
          </a:p>
        </p:txBody>
      </p:sp>
      <p:sp>
        <p:nvSpPr>
          <p:cNvPr id="4" name="Shape 2"/>
          <p:cNvSpPr/>
          <p:nvPr/>
        </p:nvSpPr>
        <p:spPr>
          <a:xfrm>
            <a:off x="430054" y="1896428"/>
            <a:ext cx="13770293" cy="4427577"/>
          </a:xfrm>
          <a:prstGeom prst="roundRect">
            <a:avLst>
              <a:gd name="adj" fmla="val 416"/>
            </a:avLst>
          </a:prstGeom>
          <a:noFill/>
          <a:ln w="7620">
            <a:solidFill>
              <a:srgbClr val="000000">
                <a:alpha val="8000"/>
              </a:srgbClr>
            </a:solidFill>
            <a:prstDash val="solid"/>
          </a:ln>
        </p:spPr>
      </p:sp>
      <p:sp>
        <p:nvSpPr>
          <p:cNvPr id="5" name="Shape 3"/>
          <p:cNvSpPr/>
          <p:nvPr/>
        </p:nvSpPr>
        <p:spPr>
          <a:xfrm>
            <a:off x="437674" y="1904048"/>
            <a:ext cx="13755052" cy="359212"/>
          </a:xfrm>
          <a:prstGeom prst="rect">
            <a:avLst/>
          </a:prstGeom>
          <a:solidFill>
            <a:srgbClr val="FFFFFF">
              <a:alpha val="4000"/>
            </a:srgbClr>
          </a:solidFill>
          <a:ln/>
        </p:spPr>
      </p:sp>
      <p:sp>
        <p:nvSpPr>
          <p:cNvPr id="6" name="Text 4"/>
          <p:cNvSpPr/>
          <p:nvPr/>
        </p:nvSpPr>
        <p:spPr>
          <a:xfrm>
            <a:off x="560546" y="1985367"/>
            <a:ext cx="3189208" cy="196572"/>
          </a:xfrm>
          <a:prstGeom prst="rect">
            <a:avLst/>
          </a:prstGeom>
          <a:noFill/>
          <a:ln/>
        </p:spPr>
        <p:txBody>
          <a:bodyPr wrap="none" lIns="0" tIns="0" rIns="0" bIns="0" rtlCol="0" anchor="t"/>
          <a:lstStyle/>
          <a:p>
            <a:pPr indent="0" marL="0">
              <a:lnSpc>
                <a:spcPts val="1500"/>
              </a:lnSpc>
              <a:buNone/>
            </a:pPr>
            <a:r>
              <a:rPr lang="en-US" sz="950" b="1" dirty="0">
                <a:solidFill>
                  <a:srgbClr val="2C2821"/>
                </a:solidFill>
                <a:latin typeface="Lora" pitchFamily="34" charset="0"/>
                <a:ea typeface="Lora" pitchFamily="34" charset="-122"/>
                <a:cs typeface="Lora" pitchFamily="34" charset="-120"/>
              </a:rPr>
              <a:t>Technology</a:t>
            </a:r>
            <a:endParaRPr lang="en-US" sz="950" dirty="0"/>
          </a:p>
        </p:txBody>
      </p:sp>
      <p:sp>
        <p:nvSpPr>
          <p:cNvPr id="7" name="Text 5"/>
          <p:cNvSpPr/>
          <p:nvPr/>
        </p:nvSpPr>
        <p:spPr>
          <a:xfrm>
            <a:off x="4003119" y="1985367"/>
            <a:ext cx="3185398" cy="196572"/>
          </a:xfrm>
          <a:prstGeom prst="rect">
            <a:avLst/>
          </a:prstGeom>
          <a:noFill/>
          <a:ln/>
        </p:spPr>
        <p:txBody>
          <a:bodyPr wrap="none" lIns="0" tIns="0" rIns="0" bIns="0" rtlCol="0" anchor="t"/>
          <a:lstStyle/>
          <a:p>
            <a:pPr indent="0" marL="0">
              <a:lnSpc>
                <a:spcPts val="1500"/>
              </a:lnSpc>
              <a:buNone/>
            </a:pPr>
            <a:r>
              <a:rPr lang="en-US" sz="950" b="1" dirty="0">
                <a:solidFill>
                  <a:srgbClr val="2C2821"/>
                </a:solidFill>
                <a:latin typeface="Lora" pitchFamily="34" charset="0"/>
                <a:ea typeface="Lora" pitchFamily="34" charset="-122"/>
                <a:cs typeface="Lora" pitchFamily="34" charset="-120"/>
              </a:rPr>
              <a:t>Pros</a:t>
            </a:r>
            <a:endParaRPr lang="en-US" sz="950" dirty="0"/>
          </a:p>
        </p:txBody>
      </p:sp>
      <p:sp>
        <p:nvSpPr>
          <p:cNvPr id="8" name="Text 6"/>
          <p:cNvSpPr/>
          <p:nvPr/>
        </p:nvSpPr>
        <p:spPr>
          <a:xfrm>
            <a:off x="7441883" y="1985367"/>
            <a:ext cx="3185398" cy="196572"/>
          </a:xfrm>
          <a:prstGeom prst="rect">
            <a:avLst/>
          </a:prstGeom>
          <a:noFill/>
          <a:ln/>
        </p:spPr>
        <p:txBody>
          <a:bodyPr wrap="none" lIns="0" tIns="0" rIns="0" bIns="0" rtlCol="0" anchor="t"/>
          <a:lstStyle/>
          <a:p>
            <a:pPr indent="0" marL="0">
              <a:lnSpc>
                <a:spcPts val="1500"/>
              </a:lnSpc>
              <a:buNone/>
            </a:pPr>
            <a:r>
              <a:rPr lang="en-US" sz="950" b="1" dirty="0">
                <a:solidFill>
                  <a:srgbClr val="2C2821"/>
                </a:solidFill>
                <a:latin typeface="Lora" pitchFamily="34" charset="0"/>
                <a:ea typeface="Lora" pitchFamily="34" charset="-122"/>
                <a:cs typeface="Lora" pitchFamily="34" charset="-120"/>
              </a:rPr>
              <a:t>Cons</a:t>
            </a:r>
            <a:endParaRPr lang="en-US" sz="950" dirty="0"/>
          </a:p>
        </p:txBody>
      </p:sp>
      <p:sp>
        <p:nvSpPr>
          <p:cNvPr id="9" name="Text 7"/>
          <p:cNvSpPr/>
          <p:nvPr/>
        </p:nvSpPr>
        <p:spPr>
          <a:xfrm>
            <a:off x="10880646" y="1985367"/>
            <a:ext cx="3189208" cy="196572"/>
          </a:xfrm>
          <a:prstGeom prst="rect">
            <a:avLst/>
          </a:prstGeom>
          <a:noFill/>
          <a:ln/>
        </p:spPr>
        <p:txBody>
          <a:bodyPr wrap="none" lIns="0" tIns="0" rIns="0" bIns="0" rtlCol="0" anchor="t"/>
          <a:lstStyle/>
          <a:p>
            <a:pPr indent="0" marL="0">
              <a:lnSpc>
                <a:spcPts val="1500"/>
              </a:lnSpc>
              <a:buNone/>
            </a:pPr>
            <a:r>
              <a:rPr lang="en-US" sz="950" b="1" dirty="0">
                <a:solidFill>
                  <a:srgbClr val="2C2821"/>
                </a:solidFill>
                <a:latin typeface="Lora" pitchFamily="34" charset="0"/>
                <a:ea typeface="Lora" pitchFamily="34" charset="-122"/>
                <a:cs typeface="Lora" pitchFamily="34" charset="-120"/>
              </a:rPr>
              <a:t>Fit for Project</a:t>
            </a:r>
            <a:endParaRPr lang="en-US" sz="950" dirty="0"/>
          </a:p>
        </p:txBody>
      </p:sp>
      <p:sp>
        <p:nvSpPr>
          <p:cNvPr id="10" name="Shape 8"/>
          <p:cNvSpPr/>
          <p:nvPr/>
        </p:nvSpPr>
        <p:spPr>
          <a:xfrm>
            <a:off x="437674" y="2263259"/>
            <a:ext cx="13755052" cy="555784"/>
          </a:xfrm>
          <a:prstGeom prst="rect">
            <a:avLst/>
          </a:prstGeom>
          <a:solidFill>
            <a:srgbClr val="000000">
              <a:alpha val="4000"/>
            </a:srgbClr>
          </a:solidFill>
          <a:ln/>
        </p:spPr>
      </p:sp>
      <p:sp>
        <p:nvSpPr>
          <p:cNvPr id="11" name="Text 9"/>
          <p:cNvSpPr/>
          <p:nvPr/>
        </p:nvSpPr>
        <p:spPr>
          <a:xfrm>
            <a:off x="560546" y="2344579"/>
            <a:ext cx="3189208" cy="196572"/>
          </a:xfrm>
          <a:prstGeom prst="rect">
            <a:avLst/>
          </a:prstGeom>
          <a:noFill/>
          <a:ln/>
        </p:spPr>
        <p:txBody>
          <a:bodyPr wrap="none" lIns="0" tIns="0" rIns="0" bIns="0" rtlCol="0" anchor="t"/>
          <a:lstStyle/>
          <a:p>
            <a:pPr indent="0" marL="0">
              <a:lnSpc>
                <a:spcPts val="1500"/>
              </a:lnSpc>
              <a:buNone/>
            </a:pPr>
            <a:r>
              <a:rPr lang="en-US" sz="950" b="1" dirty="0">
                <a:solidFill>
                  <a:srgbClr val="2C2821"/>
                </a:solidFill>
                <a:latin typeface="Lora" pitchFamily="34" charset="0"/>
                <a:ea typeface="Lora" pitchFamily="34" charset="-122"/>
                <a:cs typeface="Lora" pitchFamily="34" charset="-120"/>
              </a:rPr>
              <a:t>Rasa</a:t>
            </a:r>
            <a:endParaRPr lang="en-US" sz="950" dirty="0"/>
          </a:p>
        </p:txBody>
      </p:sp>
      <p:sp>
        <p:nvSpPr>
          <p:cNvPr id="12" name="Text 10"/>
          <p:cNvSpPr/>
          <p:nvPr/>
        </p:nvSpPr>
        <p:spPr>
          <a:xfrm>
            <a:off x="4003119" y="2344579"/>
            <a:ext cx="3185398" cy="393144"/>
          </a:xfrm>
          <a:prstGeom prst="rect">
            <a:avLst/>
          </a:prstGeom>
          <a:noFill/>
          <a:ln/>
        </p:spPr>
        <p:txBody>
          <a:bodyPr wrap="square" lIns="0" tIns="0" rIns="0" bIns="0" rtlCol="0" anchor="t"/>
          <a:lstStyle/>
          <a:p>
            <a:pPr indent="0" marL="0">
              <a:lnSpc>
                <a:spcPts val="1500"/>
              </a:lnSpc>
              <a:buNone/>
            </a:pPr>
            <a:r>
              <a:rPr lang="en-US" sz="950" dirty="0">
                <a:solidFill>
                  <a:srgbClr val="2C2821"/>
                </a:solidFill>
                <a:latin typeface="Lora" pitchFamily="34" charset="0"/>
                <a:ea typeface="Lora" pitchFamily="34" charset="-122"/>
                <a:cs typeface="Lora" pitchFamily="34" charset="-120"/>
              </a:rPr>
              <a:t>Customizable, open-source, supports multi-input formats, integrates with backend, multilingual support.</a:t>
            </a:r>
            <a:endParaRPr lang="en-US" sz="950" dirty="0"/>
          </a:p>
        </p:txBody>
      </p:sp>
      <p:sp>
        <p:nvSpPr>
          <p:cNvPr id="13" name="Text 11"/>
          <p:cNvSpPr/>
          <p:nvPr/>
        </p:nvSpPr>
        <p:spPr>
          <a:xfrm>
            <a:off x="7441883" y="2344579"/>
            <a:ext cx="3185398" cy="196572"/>
          </a:xfrm>
          <a:prstGeom prst="rect">
            <a:avLst/>
          </a:prstGeom>
          <a:noFill/>
          <a:ln/>
        </p:spPr>
        <p:txBody>
          <a:bodyPr wrap="none" lIns="0" tIns="0" rIns="0" bIns="0" rtlCol="0" anchor="t"/>
          <a:lstStyle/>
          <a:p>
            <a:pPr indent="0" marL="0">
              <a:lnSpc>
                <a:spcPts val="1500"/>
              </a:lnSpc>
              <a:buNone/>
            </a:pPr>
            <a:r>
              <a:rPr lang="en-US" sz="950" dirty="0">
                <a:solidFill>
                  <a:srgbClr val="2C2821"/>
                </a:solidFill>
                <a:latin typeface="Lora" pitchFamily="34" charset="0"/>
                <a:ea typeface="Lora" pitchFamily="34" charset="-122"/>
                <a:cs typeface="Lora" pitchFamily="34" charset="-120"/>
              </a:rPr>
              <a:t>Complex setup, requires significant training data.</a:t>
            </a:r>
            <a:endParaRPr lang="en-US" sz="950" dirty="0"/>
          </a:p>
        </p:txBody>
      </p:sp>
      <p:sp>
        <p:nvSpPr>
          <p:cNvPr id="14" name="Text 12"/>
          <p:cNvSpPr/>
          <p:nvPr/>
        </p:nvSpPr>
        <p:spPr>
          <a:xfrm>
            <a:off x="10880646" y="2344579"/>
            <a:ext cx="3189208" cy="196572"/>
          </a:xfrm>
          <a:prstGeom prst="rect">
            <a:avLst/>
          </a:prstGeom>
          <a:noFill/>
          <a:ln/>
        </p:spPr>
        <p:txBody>
          <a:bodyPr wrap="none" lIns="0" tIns="0" rIns="0" bIns="0" rtlCol="0" anchor="t"/>
          <a:lstStyle/>
          <a:p>
            <a:pPr indent="0" marL="0">
              <a:lnSpc>
                <a:spcPts val="1500"/>
              </a:lnSpc>
              <a:buNone/>
            </a:pPr>
            <a:r>
              <a:rPr lang="en-US" sz="950" b="1" dirty="0">
                <a:solidFill>
                  <a:srgbClr val="2C2821"/>
                </a:solidFill>
                <a:latin typeface="Lora" pitchFamily="34" charset="0"/>
                <a:ea typeface="Lora" pitchFamily="34" charset="-122"/>
                <a:cs typeface="Lora" pitchFamily="34" charset="-120"/>
              </a:rPr>
              <a:t>Good</a:t>
            </a:r>
            <a:endParaRPr lang="en-US" sz="950" dirty="0"/>
          </a:p>
        </p:txBody>
      </p:sp>
      <p:sp>
        <p:nvSpPr>
          <p:cNvPr id="15" name="Shape 13"/>
          <p:cNvSpPr/>
          <p:nvPr/>
        </p:nvSpPr>
        <p:spPr>
          <a:xfrm>
            <a:off x="437674" y="2819043"/>
            <a:ext cx="13755052" cy="555784"/>
          </a:xfrm>
          <a:prstGeom prst="rect">
            <a:avLst/>
          </a:prstGeom>
          <a:solidFill>
            <a:srgbClr val="FFFFFF">
              <a:alpha val="4000"/>
            </a:srgbClr>
          </a:solidFill>
          <a:ln/>
        </p:spPr>
      </p:sp>
      <p:sp>
        <p:nvSpPr>
          <p:cNvPr id="16" name="Text 14"/>
          <p:cNvSpPr/>
          <p:nvPr/>
        </p:nvSpPr>
        <p:spPr>
          <a:xfrm>
            <a:off x="560546" y="2900363"/>
            <a:ext cx="3189208" cy="196572"/>
          </a:xfrm>
          <a:prstGeom prst="rect">
            <a:avLst/>
          </a:prstGeom>
          <a:noFill/>
          <a:ln/>
        </p:spPr>
        <p:txBody>
          <a:bodyPr wrap="none" lIns="0" tIns="0" rIns="0" bIns="0" rtlCol="0" anchor="t"/>
          <a:lstStyle/>
          <a:p>
            <a:pPr indent="0" marL="0">
              <a:lnSpc>
                <a:spcPts val="1500"/>
              </a:lnSpc>
              <a:buNone/>
            </a:pPr>
            <a:r>
              <a:rPr lang="en-US" sz="950" b="1" dirty="0">
                <a:solidFill>
                  <a:srgbClr val="2C2821"/>
                </a:solidFill>
                <a:latin typeface="Lora" pitchFamily="34" charset="0"/>
                <a:ea typeface="Lora" pitchFamily="34" charset="-122"/>
                <a:cs typeface="Lora" pitchFamily="34" charset="-120"/>
              </a:rPr>
              <a:t>Dialogflow</a:t>
            </a:r>
            <a:endParaRPr lang="en-US" sz="950" dirty="0"/>
          </a:p>
        </p:txBody>
      </p:sp>
      <p:sp>
        <p:nvSpPr>
          <p:cNvPr id="17" name="Text 15"/>
          <p:cNvSpPr/>
          <p:nvPr/>
        </p:nvSpPr>
        <p:spPr>
          <a:xfrm>
            <a:off x="4003119" y="2900363"/>
            <a:ext cx="3185398" cy="393144"/>
          </a:xfrm>
          <a:prstGeom prst="rect">
            <a:avLst/>
          </a:prstGeom>
          <a:noFill/>
          <a:ln/>
        </p:spPr>
        <p:txBody>
          <a:bodyPr wrap="square" lIns="0" tIns="0" rIns="0" bIns="0" rtlCol="0" anchor="t"/>
          <a:lstStyle/>
          <a:p>
            <a:pPr indent="0" marL="0">
              <a:lnSpc>
                <a:spcPts val="1500"/>
              </a:lnSpc>
              <a:buNone/>
            </a:pPr>
            <a:r>
              <a:rPr lang="en-US" sz="950" dirty="0">
                <a:solidFill>
                  <a:srgbClr val="2C2821"/>
                </a:solidFill>
                <a:latin typeface="Lora" pitchFamily="34" charset="0"/>
                <a:ea typeface="Lora" pitchFamily="34" charset="-122"/>
                <a:cs typeface="Lora" pitchFamily="34" charset="-120"/>
              </a:rPr>
              <a:t>Easy to use, integrates well with Google services (Firebase), multi-platform support, multilingual.</a:t>
            </a:r>
            <a:endParaRPr lang="en-US" sz="950" dirty="0"/>
          </a:p>
        </p:txBody>
      </p:sp>
      <p:sp>
        <p:nvSpPr>
          <p:cNvPr id="18" name="Text 16"/>
          <p:cNvSpPr/>
          <p:nvPr/>
        </p:nvSpPr>
        <p:spPr>
          <a:xfrm>
            <a:off x="7441883" y="2900363"/>
            <a:ext cx="3185398" cy="196572"/>
          </a:xfrm>
          <a:prstGeom prst="rect">
            <a:avLst/>
          </a:prstGeom>
          <a:noFill/>
          <a:ln/>
        </p:spPr>
        <p:txBody>
          <a:bodyPr wrap="none" lIns="0" tIns="0" rIns="0" bIns="0" rtlCol="0" anchor="t"/>
          <a:lstStyle/>
          <a:p>
            <a:pPr indent="0" marL="0">
              <a:lnSpc>
                <a:spcPts val="1500"/>
              </a:lnSpc>
              <a:buNone/>
            </a:pPr>
            <a:r>
              <a:rPr lang="en-US" sz="950" dirty="0">
                <a:solidFill>
                  <a:srgbClr val="2C2821"/>
                </a:solidFill>
                <a:latin typeface="Lora" pitchFamily="34" charset="0"/>
                <a:ea typeface="Lora" pitchFamily="34" charset="-122"/>
                <a:cs typeface="Lora" pitchFamily="34" charset="-120"/>
              </a:rPr>
              <a:t>Limited customization, can be expensive at scale.</a:t>
            </a:r>
            <a:endParaRPr lang="en-US" sz="950" dirty="0"/>
          </a:p>
        </p:txBody>
      </p:sp>
      <p:sp>
        <p:nvSpPr>
          <p:cNvPr id="19" name="Text 17"/>
          <p:cNvSpPr/>
          <p:nvPr/>
        </p:nvSpPr>
        <p:spPr>
          <a:xfrm>
            <a:off x="10880646" y="2900363"/>
            <a:ext cx="3189208" cy="196572"/>
          </a:xfrm>
          <a:prstGeom prst="rect">
            <a:avLst/>
          </a:prstGeom>
          <a:noFill/>
          <a:ln/>
        </p:spPr>
        <p:txBody>
          <a:bodyPr wrap="none" lIns="0" tIns="0" rIns="0" bIns="0" rtlCol="0" anchor="t"/>
          <a:lstStyle/>
          <a:p>
            <a:pPr indent="0" marL="0">
              <a:lnSpc>
                <a:spcPts val="1500"/>
              </a:lnSpc>
              <a:buNone/>
            </a:pPr>
            <a:r>
              <a:rPr lang="en-US" sz="950" b="1" dirty="0">
                <a:solidFill>
                  <a:srgbClr val="2C2821"/>
                </a:solidFill>
                <a:latin typeface="Lora" pitchFamily="34" charset="0"/>
                <a:ea typeface="Lora" pitchFamily="34" charset="-122"/>
                <a:cs typeface="Lora" pitchFamily="34" charset="-120"/>
              </a:rPr>
              <a:t>Good</a:t>
            </a:r>
            <a:endParaRPr lang="en-US" sz="950" dirty="0"/>
          </a:p>
        </p:txBody>
      </p:sp>
      <p:sp>
        <p:nvSpPr>
          <p:cNvPr id="20" name="Shape 18"/>
          <p:cNvSpPr/>
          <p:nvPr/>
        </p:nvSpPr>
        <p:spPr>
          <a:xfrm>
            <a:off x="437674" y="3374827"/>
            <a:ext cx="13755052" cy="555784"/>
          </a:xfrm>
          <a:prstGeom prst="rect">
            <a:avLst/>
          </a:prstGeom>
          <a:solidFill>
            <a:srgbClr val="000000">
              <a:alpha val="4000"/>
            </a:srgbClr>
          </a:solidFill>
          <a:ln/>
        </p:spPr>
      </p:sp>
      <p:sp>
        <p:nvSpPr>
          <p:cNvPr id="21" name="Text 19"/>
          <p:cNvSpPr/>
          <p:nvPr/>
        </p:nvSpPr>
        <p:spPr>
          <a:xfrm>
            <a:off x="560546" y="3456146"/>
            <a:ext cx="3189208" cy="196572"/>
          </a:xfrm>
          <a:prstGeom prst="rect">
            <a:avLst/>
          </a:prstGeom>
          <a:noFill/>
          <a:ln/>
        </p:spPr>
        <p:txBody>
          <a:bodyPr wrap="none" lIns="0" tIns="0" rIns="0" bIns="0" rtlCol="0" anchor="t"/>
          <a:lstStyle/>
          <a:p>
            <a:pPr indent="0" marL="0">
              <a:lnSpc>
                <a:spcPts val="1500"/>
              </a:lnSpc>
              <a:buNone/>
            </a:pPr>
            <a:r>
              <a:rPr lang="en-US" sz="950" b="1" dirty="0">
                <a:solidFill>
                  <a:srgbClr val="2C2821"/>
                </a:solidFill>
                <a:latin typeface="Lora" pitchFamily="34" charset="0"/>
                <a:ea typeface="Lora" pitchFamily="34" charset="-122"/>
                <a:cs typeface="Lora" pitchFamily="34" charset="-120"/>
              </a:rPr>
              <a:t>Microsoft LUIS</a:t>
            </a:r>
            <a:endParaRPr lang="en-US" sz="950" dirty="0"/>
          </a:p>
        </p:txBody>
      </p:sp>
      <p:sp>
        <p:nvSpPr>
          <p:cNvPr id="22" name="Text 20"/>
          <p:cNvSpPr/>
          <p:nvPr/>
        </p:nvSpPr>
        <p:spPr>
          <a:xfrm>
            <a:off x="4003119" y="3456146"/>
            <a:ext cx="3185398" cy="393144"/>
          </a:xfrm>
          <a:prstGeom prst="rect">
            <a:avLst/>
          </a:prstGeom>
          <a:noFill/>
          <a:ln/>
        </p:spPr>
        <p:txBody>
          <a:bodyPr wrap="square" lIns="0" tIns="0" rIns="0" bIns="0" rtlCol="0" anchor="t"/>
          <a:lstStyle/>
          <a:p>
            <a:pPr indent="0" marL="0">
              <a:lnSpc>
                <a:spcPts val="1500"/>
              </a:lnSpc>
              <a:buNone/>
            </a:pPr>
            <a:r>
              <a:rPr lang="en-US" sz="950" dirty="0">
                <a:solidFill>
                  <a:srgbClr val="2C2821"/>
                </a:solidFill>
                <a:latin typeface="Lora" pitchFamily="34" charset="0"/>
                <a:ea typeface="Lora" pitchFamily="34" charset="-122"/>
                <a:cs typeface="Lora" pitchFamily="34" charset="-120"/>
              </a:rPr>
              <a:t>Scalable, supports deep learning models, integrates with Microsoft tools, multilingual.</a:t>
            </a:r>
            <a:endParaRPr lang="en-US" sz="950" dirty="0"/>
          </a:p>
        </p:txBody>
      </p:sp>
      <p:sp>
        <p:nvSpPr>
          <p:cNvPr id="23" name="Text 21"/>
          <p:cNvSpPr/>
          <p:nvPr/>
        </p:nvSpPr>
        <p:spPr>
          <a:xfrm>
            <a:off x="7441883" y="3456146"/>
            <a:ext cx="3185398" cy="393144"/>
          </a:xfrm>
          <a:prstGeom prst="rect">
            <a:avLst/>
          </a:prstGeom>
          <a:noFill/>
          <a:ln/>
        </p:spPr>
        <p:txBody>
          <a:bodyPr wrap="square" lIns="0" tIns="0" rIns="0" bIns="0" rtlCol="0" anchor="t"/>
          <a:lstStyle/>
          <a:p>
            <a:pPr indent="0" marL="0">
              <a:lnSpc>
                <a:spcPts val="1500"/>
              </a:lnSpc>
              <a:buNone/>
            </a:pPr>
            <a:r>
              <a:rPr lang="en-US" sz="950" dirty="0">
                <a:solidFill>
                  <a:srgbClr val="2C2821"/>
                </a:solidFill>
                <a:latin typeface="Lora" pitchFamily="34" charset="0"/>
                <a:ea typeface="Lora" pitchFamily="34" charset="-122"/>
                <a:cs typeface="Lora" pitchFamily="34" charset="-120"/>
              </a:rPr>
              <a:t>Complex setup, expensive, limited non-Microsoft integrations.</a:t>
            </a:r>
            <a:endParaRPr lang="en-US" sz="950" dirty="0"/>
          </a:p>
        </p:txBody>
      </p:sp>
      <p:sp>
        <p:nvSpPr>
          <p:cNvPr id="24" name="Text 22"/>
          <p:cNvSpPr/>
          <p:nvPr/>
        </p:nvSpPr>
        <p:spPr>
          <a:xfrm>
            <a:off x="10880646" y="3456146"/>
            <a:ext cx="3189208" cy="196572"/>
          </a:xfrm>
          <a:prstGeom prst="rect">
            <a:avLst/>
          </a:prstGeom>
          <a:noFill/>
          <a:ln/>
        </p:spPr>
        <p:txBody>
          <a:bodyPr wrap="none" lIns="0" tIns="0" rIns="0" bIns="0" rtlCol="0" anchor="t"/>
          <a:lstStyle/>
          <a:p>
            <a:pPr indent="0" marL="0">
              <a:lnSpc>
                <a:spcPts val="1500"/>
              </a:lnSpc>
              <a:buNone/>
            </a:pPr>
            <a:r>
              <a:rPr lang="en-US" sz="950" b="1" dirty="0">
                <a:solidFill>
                  <a:srgbClr val="2C2821"/>
                </a:solidFill>
                <a:latin typeface="Lora" pitchFamily="34" charset="0"/>
                <a:ea typeface="Lora" pitchFamily="34" charset="-122"/>
                <a:cs typeface="Lora" pitchFamily="34" charset="-120"/>
              </a:rPr>
              <a:t>Moderate</a:t>
            </a:r>
            <a:endParaRPr lang="en-US" sz="950" dirty="0"/>
          </a:p>
        </p:txBody>
      </p:sp>
      <p:sp>
        <p:nvSpPr>
          <p:cNvPr id="25" name="Shape 23"/>
          <p:cNvSpPr/>
          <p:nvPr/>
        </p:nvSpPr>
        <p:spPr>
          <a:xfrm>
            <a:off x="437674" y="3930610"/>
            <a:ext cx="13755052" cy="359212"/>
          </a:xfrm>
          <a:prstGeom prst="rect">
            <a:avLst/>
          </a:prstGeom>
          <a:solidFill>
            <a:srgbClr val="FFFFFF">
              <a:alpha val="4000"/>
            </a:srgbClr>
          </a:solidFill>
          <a:ln/>
        </p:spPr>
      </p:sp>
      <p:sp>
        <p:nvSpPr>
          <p:cNvPr id="26" name="Text 24"/>
          <p:cNvSpPr/>
          <p:nvPr/>
        </p:nvSpPr>
        <p:spPr>
          <a:xfrm>
            <a:off x="560546" y="4011930"/>
            <a:ext cx="3189208" cy="196572"/>
          </a:xfrm>
          <a:prstGeom prst="rect">
            <a:avLst/>
          </a:prstGeom>
          <a:noFill/>
          <a:ln/>
        </p:spPr>
        <p:txBody>
          <a:bodyPr wrap="none" lIns="0" tIns="0" rIns="0" bIns="0" rtlCol="0" anchor="t"/>
          <a:lstStyle/>
          <a:p>
            <a:pPr indent="0" marL="0">
              <a:lnSpc>
                <a:spcPts val="1500"/>
              </a:lnSpc>
              <a:buNone/>
            </a:pPr>
            <a:r>
              <a:rPr lang="en-US" sz="950" b="1" dirty="0">
                <a:solidFill>
                  <a:srgbClr val="2C2821"/>
                </a:solidFill>
                <a:latin typeface="Lora" pitchFamily="34" charset="0"/>
                <a:ea typeface="Lora" pitchFamily="34" charset="-122"/>
                <a:cs typeface="Lora" pitchFamily="34" charset="-120"/>
              </a:rPr>
              <a:t>IBM Watson Assistant</a:t>
            </a:r>
            <a:endParaRPr lang="en-US" sz="950" dirty="0"/>
          </a:p>
        </p:txBody>
      </p:sp>
      <p:sp>
        <p:nvSpPr>
          <p:cNvPr id="27" name="Text 25"/>
          <p:cNvSpPr/>
          <p:nvPr/>
        </p:nvSpPr>
        <p:spPr>
          <a:xfrm>
            <a:off x="4003119" y="4011930"/>
            <a:ext cx="3185398" cy="196572"/>
          </a:xfrm>
          <a:prstGeom prst="rect">
            <a:avLst/>
          </a:prstGeom>
          <a:noFill/>
          <a:ln/>
        </p:spPr>
        <p:txBody>
          <a:bodyPr wrap="none" lIns="0" tIns="0" rIns="0" bIns="0" rtlCol="0" anchor="t"/>
          <a:lstStyle/>
          <a:p>
            <a:pPr indent="0" marL="0">
              <a:lnSpc>
                <a:spcPts val="1500"/>
              </a:lnSpc>
              <a:buNone/>
            </a:pPr>
            <a:r>
              <a:rPr lang="en-US" sz="950" dirty="0">
                <a:solidFill>
                  <a:srgbClr val="2C2821"/>
                </a:solidFill>
                <a:latin typeface="Lora" pitchFamily="34" charset="0"/>
                <a:ea typeface="Lora" pitchFamily="34" charset="-122"/>
                <a:cs typeface="Lora" pitchFamily="34" charset="-120"/>
              </a:rPr>
              <a:t>Powerful NLU, integrates with APIs, customizable.</a:t>
            </a:r>
            <a:endParaRPr lang="en-US" sz="950" dirty="0"/>
          </a:p>
        </p:txBody>
      </p:sp>
      <p:sp>
        <p:nvSpPr>
          <p:cNvPr id="28" name="Text 26"/>
          <p:cNvSpPr/>
          <p:nvPr/>
        </p:nvSpPr>
        <p:spPr>
          <a:xfrm>
            <a:off x="7441883" y="4011930"/>
            <a:ext cx="3185398" cy="196572"/>
          </a:xfrm>
          <a:prstGeom prst="rect">
            <a:avLst/>
          </a:prstGeom>
          <a:noFill/>
          <a:ln/>
        </p:spPr>
        <p:txBody>
          <a:bodyPr wrap="none" lIns="0" tIns="0" rIns="0" bIns="0" rtlCol="0" anchor="t"/>
          <a:lstStyle/>
          <a:p>
            <a:pPr indent="0" marL="0">
              <a:lnSpc>
                <a:spcPts val="1500"/>
              </a:lnSpc>
              <a:buNone/>
            </a:pPr>
            <a:r>
              <a:rPr lang="en-US" sz="950" dirty="0">
                <a:solidFill>
                  <a:srgbClr val="2C2821"/>
                </a:solidFill>
                <a:latin typeface="Lora" pitchFamily="34" charset="0"/>
                <a:ea typeface="Lora" pitchFamily="34" charset="-122"/>
                <a:cs typeface="Lora" pitchFamily="34" charset="-120"/>
              </a:rPr>
              <a:t>Expensive, more complex, limited community support.</a:t>
            </a:r>
            <a:endParaRPr lang="en-US" sz="950" dirty="0"/>
          </a:p>
        </p:txBody>
      </p:sp>
      <p:sp>
        <p:nvSpPr>
          <p:cNvPr id="29" name="Text 27"/>
          <p:cNvSpPr/>
          <p:nvPr/>
        </p:nvSpPr>
        <p:spPr>
          <a:xfrm>
            <a:off x="10880646" y="4011930"/>
            <a:ext cx="3189208" cy="196572"/>
          </a:xfrm>
          <a:prstGeom prst="rect">
            <a:avLst/>
          </a:prstGeom>
          <a:noFill/>
          <a:ln/>
        </p:spPr>
        <p:txBody>
          <a:bodyPr wrap="none" lIns="0" tIns="0" rIns="0" bIns="0" rtlCol="0" anchor="t"/>
          <a:lstStyle/>
          <a:p>
            <a:pPr indent="0" marL="0">
              <a:lnSpc>
                <a:spcPts val="1500"/>
              </a:lnSpc>
              <a:buNone/>
            </a:pPr>
            <a:r>
              <a:rPr lang="en-US" sz="950" b="1" dirty="0">
                <a:solidFill>
                  <a:srgbClr val="2C2821"/>
                </a:solidFill>
                <a:latin typeface="Lora" pitchFamily="34" charset="0"/>
                <a:ea typeface="Lora" pitchFamily="34" charset="-122"/>
                <a:cs typeface="Lora" pitchFamily="34" charset="-120"/>
              </a:rPr>
              <a:t>Good</a:t>
            </a:r>
            <a:endParaRPr lang="en-US" sz="950" dirty="0"/>
          </a:p>
        </p:txBody>
      </p:sp>
      <p:sp>
        <p:nvSpPr>
          <p:cNvPr id="30" name="Shape 28"/>
          <p:cNvSpPr/>
          <p:nvPr/>
        </p:nvSpPr>
        <p:spPr>
          <a:xfrm>
            <a:off x="437674" y="4289822"/>
            <a:ext cx="13755052" cy="359212"/>
          </a:xfrm>
          <a:prstGeom prst="rect">
            <a:avLst/>
          </a:prstGeom>
          <a:solidFill>
            <a:srgbClr val="000000">
              <a:alpha val="4000"/>
            </a:srgbClr>
          </a:solidFill>
          <a:ln/>
        </p:spPr>
      </p:sp>
      <p:sp>
        <p:nvSpPr>
          <p:cNvPr id="31" name="Text 29"/>
          <p:cNvSpPr/>
          <p:nvPr/>
        </p:nvSpPr>
        <p:spPr>
          <a:xfrm>
            <a:off x="560546" y="4371142"/>
            <a:ext cx="3189208" cy="196572"/>
          </a:xfrm>
          <a:prstGeom prst="rect">
            <a:avLst/>
          </a:prstGeom>
          <a:noFill/>
          <a:ln/>
        </p:spPr>
        <p:txBody>
          <a:bodyPr wrap="none" lIns="0" tIns="0" rIns="0" bIns="0" rtlCol="0" anchor="t"/>
          <a:lstStyle/>
          <a:p>
            <a:pPr indent="0" marL="0">
              <a:lnSpc>
                <a:spcPts val="1500"/>
              </a:lnSpc>
              <a:buNone/>
            </a:pPr>
            <a:r>
              <a:rPr lang="en-US" sz="950" b="1" dirty="0">
                <a:solidFill>
                  <a:srgbClr val="2C2821"/>
                </a:solidFill>
                <a:latin typeface="Lora" pitchFamily="34" charset="0"/>
                <a:ea typeface="Lora" pitchFamily="34" charset="-122"/>
                <a:cs typeface="Lora" pitchFamily="34" charset="-120"/>
              </a:rPr>
              <a:t>Hugging Face Transformers</a:t>
            </a:r>
            <a:endParaRPr lang="en-US" sz="950" dirty="0"/>
          </a:p>
        </p:txBody>
      </p:sp>
      <p:sp>
        <p:nvSpPr>
          <p:cNvPr id="32" name="Text 30"/>
          <p:cNvSpPr/>
          <p:nvPr/>
        </p:nvSpPr>
        <p:spPr>
          <a:xfrm>
            <a:off x="4003119" y="4371142"/>
            <a:ext cx="3185398" cy="196572"/>
          </a:xfrm>
          <a:prstGeom prst="rect">
            <a:avLst/>
          </a:prstGeom>
          <a:noFill/>
          <a:ln/>
        </p:spPr>
        <p:txBody>
          <a:bodyPr wrap="none" lIns="0" tIns="0" rIns="0" bIns="0" rtlCol="0" anchor="t"/>
          <a:lstStyle/>
          <a:p>
            <a:pPr indent="0" marL="0">
              <a:lnSpc>
                <a:spcPts val="1500"/>
              </a:lnSpc>
              <a:buNone/>
            </a:pPr>
            <a:r>
              <a:rPr lang="en-US" sz="950" dirty="0">
                <a:solidFill>
                  <a:srgbClr val="2C2821"/>
                </a:solidFill>
                <a:latin typeface="Lora" pitchFamily="34" charset="0"/>
                <a:ea typeface="Lora" pitchFamily="34" charset="-122"/>
                <a:cs typeface="Lora" pitchFamily="34" charset="-120"/>
              </a:rPr>
              <a:t>Advanced models, flexibility, community-driven.</a:t>
            </a:r>
            <a:endParaRPr lang="en-US" sz="950" dirty="0"/>
          </a:p>
        </p:txBody>
      </p:sp>
      <p:sp>
        <p:nvSpPr>
          <p:cNvPr id="33" name="Text 31"/>
          <p:cNvSpPr/>
          <p:nvPr/>
        </p:nvSpPr>
        <p:spPr>
          <a:xfrm>
            <a:off x="7441883" y="4371142"/>
            <a:ext cx="3185398" cy="196572"/>
          </a:xfrm>
          <a:prstGeom prst="rect">
            <a:avLst/>
          </a:prstGeom>
          <a:noFill/>
          <a:ln/>
        </p:spPr>
        <p:txBody>
          <a:bodyPr wrap="none" lIns="0" tIns="0" rIns="0" bIns="0" rtlCol="0" anchor="t"/>
          <a:lstStyle/>
          <a:p>
            <a:pPr indent="0" marL="0">
              <a:lnSpc>
                <a:spcPts val="1500"/>
              </a:lnSpc>
              <a:buNone/>
            </a:pPr>
            <a:r>
              <a:rPr lang="en-US" sz="950" dirty="0">
                <a:solidFill>
                  <a:srgbClr val="2C2821"/>
                </a:solidFill>
                <a:latin typeface="Lora" pitchFamily="34" charset="0"/>
                <a:ea typeface="Lora" pitchFamily="34" charset="-122"/>
                <a:cs typeface="Lora" pitchFamily="34" charset="-120"/>
              </a:rPr>
              <a:t>Requires expertise, computationally intensive.</a:t>
            </a:r>
            <a:endParaRPr lang="en-US" sz="950" dirty="0"/>
          </a:p>
        </p:txBody>
      </p:sp>
      <p:sp>
        <p:nvSpPr>
          <p:cNvPr id="34" name="Text 32"/>
          <p:cNvSpPr/>
          <p:nvPr/>
        </p:nvSpPr>
        <p:spPr>
          <a:xfrm>
            <a:off x="10880646" y="4371142"/>
            <a:ext cx="3189208" cy="196572"/>
          </a:xfrm>
          <a:prstGeom prst="rect">
            <a:avLst/>
          </a:prstGeom>
          <a:noFill/>
          <a:ln/>
        </p:spPr>
        <p:txBody>
          <a:bodyPr wrap="none" lIns="0" tIns="0" rIns="0" bIns="0" rtlCol="0" anchor="t"/>
          <a:lstStyle/>
          <a:p>
            <a:pPr indent="0" marL="0">
              <a:lnSpc>
                <a:spcPts val="1500"/>
              </a:lnSpc>
              <a:buNone/>
            </a:pPr>
            <a:r>
              <a:rPr lang="en-US" sz="950" b="1" dirty="0">
                <a:solidFill>
                  <a:srgbClr val="2C2821"/>
                </a:solidFill>
                <a:latin typeface="Lora" pitchFamily="34" charset="0"/>
                <a:ea typeface="Lora" pitchFamily="34" charset="-122"/>
                <a:cs typeface="Lora" pitchFamily="34" charset="-120"/>
              </a:rPr>
              <a:t>Good</a:t>
            </a:r>
            <a:pPr indent="0" marL="0">
              <a:lnSpc>
                <a:spcPts val="1500"/>
              </a:lnSpc>
              <a:buNone/>
            </a:pPr>
            <a:r>
              <a:rPr lang="en-US" sz="950" dirty="0">
                <a:solidFill>
                  <a:srgbClr val="2C2821"/>
                </a:solidFill>
                <a:latin typeface="Lora" pitchFamily="34" charset="0"/>
                <a:ea typeface="Lora" pitchFamily="34" charset="-122"/>
                <a:cs typeface="Lora" pitchFamily="34" charset="-120"/>
              </a:rPr>
              <a:t> (if experienced)</a:t>
            </a:r>
            <a:endParaRPr lang="en-US" sz="950" dirty="0"/>
          </a:p>
        </p:txBody>
      </p:sp>
      <p:sp>
        <p:nvSpPr>
          <p:cNvPr id="35" name="Shape 33"/>
          <p:cNvSpPr/>
          <p:nvPr/>
        </p:nvSpPr>
        <p:spPr>
          <a:xfrm>
            <a:off x="437674" y="4649033"/>
            <a:ext cx="13755052" cy="555784"/>
          </a:xfrm>
          <a:prstGeom prst="rect">
            <a:avLst/>
          </a:prstGeom>
          <a:solidFill>
            <a:srgbClr val="FFFFFF">
              <a:alpha val="4000"/>
            </a:srgbClr>
          </a:solidFill>
          <a:ln/>
        </p:spPr>
      </p:sp>
      <p:sp>
        <p:nvSpPr>
          <p:cNvPr id="36" name="Text 34"/>
          <p:cNvSpPr/>
          <p:nvPr/>
        </p:nvSpPr>
        <p:spPr>
          <a:xfrm>
            <a:off x="560546" y="4730353"/>
            <a:ext cx="3189208" cy="196572"/>
          </a:xfrm>
          <a:prstGeom prst="rect">
            <a:avLst/>
          </a:prstGeom>
          <a:noFill/>
          <a:ln/>
        </p:spPr>
        <p:txBody>
          <a:bodyPr wrap="none" lIns="0" tIns="0" rIns="0" bIns="0" rtlCol="0" anchor="t"/>
          <a:lstStyle/>
          <a:p>
            <a:pPr indent="0" marL="0">
              <a:lnSpc>
                <a:spcPts val="1500"/>
              </a:lnSpc>
              <a:buNone/>
            </a:pPr>
            <a:r>
              <a:rPr lang="en-US" sz="950" b="1" dirty="0">
                <a:solidFill>
                  <a:srgbClr val="2C2821"/>
                </a:solidFill>
                <a:latin typeface="Lora" pitchFamily="34" charset="0"/>
                <a:ea typeface="Lora" pitchFamily="34" charset="-122"/>
                <a:cs typeface="Lora" pitchFamily="34" charset="-120"/>
              </a:rPr>
              <a:t>Twilio Autopilot</a:t>
            </a:r>
            <a:endParaRPr lang="en-US" sz="950" dirty="0"/>
          </a:p>
        </p:txBody>
      </p:sp>
      <p:sp>
        <p:nvSpPr>
          <p:cNvPr id="37" name="Text 35"/>
          <p:cNvSpPr/>
          <p:nvPr/>
        </p:nvSpPr>
        <p:spPr>
          <a:xfrm>
            <a:off x="4003119" y="4730353"/>
            <a:ext cx="3185398" cy="393144"/>
          </a:xfrm>
          <a:prstGeom prst="rect">
            <a:avLst/>
          </a:prstGeom>
          <a:noFill/>
          <a:ln/>
        </p:spPr>
        <p:txBody>
          <a:bodyPr wrap="square" lIns="0" tIns="0" rIns="0" bIns="0" rtlCol="0" anchor="t"/>
          <a:lstStyle/>
          <a:p>
            <a:pPr indent="0" marL="0">
              <a:lnSpc>
                <a:spcPts val="1500"/>
              </a:lnSpc>
              <a:buNone/>
            </a:pPr>
            <a:r>
              <a:rPr lang="en-US" sz="950" dirty="0">
                <a:solidFill>
                  <a:srgbClr val="2C2821"/>
                </a:solidFill>
                <a:latin typeface="Lora" pitchFamily="34" charset="0"/>
                <a:ea typeface="Lora" pitchFamily="34" charset="-122"/>
                <a:cs typeface="Lora" pitchFamily="34" charset="-120"/>
              </a:rPr>
              <a:t>Multi-channel, integrates with Twilio services, easy to use.</a:t>
            </a:r>
            <a:endParaRPr lang="en-US" sz="950" dirty="0"/>
          </a:p>
        </p:txBody>
      </p:sp>
      <p:sp>
        <p:nvSpPr>
          <p:cNvPr id="38" name="Text 36"/>
          <p:cNvSpPr/>
          <p:nvPr/>
        </p:nvSpPr>
        <p:spPr>
          <a:xfrm>
            <a:off x="7441883" y="4730353"/>
            <a:ext cx="3185398" cy="393144"/>
          </a:xfrm>
          <a:prstGeom prst="rect">
            <a:avLst/>
          </a:prstGeom>
          <a:noFill/>
          <a:ln/>
        </p:spPr>
        <p:txBody>
          <a:bodyPr wrap="square" lIns="0" tIns="0" rIns="0" bIns="0" rtlCol="0" anchor="t"/>
          <a:lstStyle/>
          <a:p>
            <a:pPr indent="0" marL="0">
              <a:lnSpc>
                <a:spcPts val="1500"/>
              </a:lnSpc>
              <a:buNone/>
            </a:pPr>
            <a:r>
              <a:rPr lang="en-US" sz="950" dirty="0">
                <a:solidFill>
                  <a:srgbClr val="2C2821"/>
                </a:solidFill>
                <a:latin typeface="Lora" pitchFamily="34" charset="0"/>
                <a:ea typeface="Lora" pitchFamily="34" charset="-122"/>
                <a:cs typeface="Lora" pitchFamily="34" charset="-120"/>
              </a:rPr>
              <a:t>Limited customizability compared to Rasa or Hugging Face, pricing.</a:t>
            </a:r>
            <a:endParaRPr lang="en-US" sz="950" dirty="0"/>
          </a:p>
        </p:txBody>
      </p:sp>
      <p:sp>
        <p:nvSpPr>
          <p:cNvPr id="39" name="Text 37"/>
          <p:cNvSpPr/>
          <p:nvPr/>
        </p:nvSpPr>
        <p:spPr>
          <a:xfrm>
            <a:off x="10880646" y="4730353"/>
            <a:ext cx="3189208" cy="196572"/>
          </a:xfrm>
          <a:prstGeom prst="rect">
            <a:avLst/>
          </a:prstGeom>
          <a:noFill/>
          <a:ln/>
        </p:spPr>
        <p:txBody>
          <a:bodyPr wrap="none" lIns="0" tIns="0" rIns="0" bIns="0" rtlCol="0" anchor="t"/>
          <a:lstStyle/>
          <a:p>
            <a:pPr indent="0" marL="0">
              <a:lnSpc>
                <a:spcPts val="1500"/>
              </a:lnSpc>
              <a:buNone/>
            </a:pPr>
            <a:r>
              <a:rPr lang="en-US" sz="950" b="1" dirty="0">
                <a:solidFill>
                  <a:srgbClr val="2C2821"/>
                </a:solidFill>
                <a:latin typeface="Lora" pitchFamily="34" charset="0"/>
                <a:ea typeface="Lora" pitchFamily="34" charset="-122"/>
                <a:cs typeface="Lora" pitchFamily="34" charset="-120"/>
              </a:rPr>
              <a:t>Moderate</a:t>
            </a:r>
            <a:endParaRPr lang="en-US" sz="950" dirty="0"/>
          </a:p>
        </p:txBody>
      </p:sp>
      <p:sp>
        <p:nvSpPr>
          <p:cNvPr id="40" name="Shape 38"/>
          <p:cNvSpPr/>
          <p:nvPr/>
        </p:nvSpPr>
        <p:spPr>
          <a:xfrm>
            <a:off x="437674" y="5204817"/>
            <a:ext cx="13755052" cy="555784"/>
          </a:xfrm>
          <a:prstGeom prst="rect">
            <a:avLst/>
          </a:prstGeom>
          <a:solidFill>
            <a:srgbClr val="000000">
              <a:alpha val="4000"/>
            </a:srgbClr>
          </a:solidFill>
          <a:ln/>
        </p:spPr>
      </p:sp>
      <p:sp>
        <p:nvSpPr>
          <p:cNvPr id="41" name="Text 39"/>
          <p:cNvSpPr/>
          <p:nvPr/>
        </p:nvSpPr>
        <p:spPr>
          <a:xfrm>
            <a:off x="560546" y="5286137"/>
            <a:ext cx="3189208" cy="196572"/>
          </a:xfrm>
          <a:prstGeom prst="rect">
            <a:avLst/>
          </a:prstGeom>
          <a:noFill/>
          <a:ln/>
        </p:spPr>
        <p:txBody>
          <a:bodyPr wrap="none" lIns="0" tIns="0" rIns="0" bIns="0" rtlCol="0" anchor="t"/>
          <a:lstStyle/>
          <a:p>
            <a:pPr indent="0" marL="0">
              <a:lnSpc>
                <a:spcPts val="1500"/>
              </a:lnSpc>
              <a:buNone/>
            </a:pPr>
            <a:r>
              <a:rPr lang="en-US" sz="950" b="1" dirty="0">
                <a:solidFill>
                  <a:srgbClr val="2C2821"/>
                </a:solidFill>
                <a:latin typeface="Lora" pitchFamily="34" charset="0"/>
                <a:ea typeface="Lora" pitchFamily="34" charset="-122"/>
                <a:cs typeface="Lora" pitchFamily="34" charset="-120"/>
              </a:rPr>
              <a:t>Amazon Lex</a:t>
            </a:r>
            <a:endParaRPr lang="en-US" sz="950" dirty="0"/>
          </a:p>
        </p:txBody>
      </p:sp>
      <p:sp>
        <p:nvSpPr>
          <p:cNvPr id="42" name="Text 40"/>
          <p:cNvSpPr/>
          <p:nvPr/>
        </p:nvSpPr>
        <p:spPr>
          <a:xfrm>
            <a:off x="4003119" y="5286137"/>
            <a:ext cx="3185398" cy="393144"/>
          </a:xfrm>
          <a:prstGeom prst="rect">
            <a:avLst/>
          </a:prstGeom>
          <a:noFill/>
          <a:ln/>
        </p:spPr>
        <p:txBody>
          <a:bodyPr wrap="square" lIns="0" tIns="0" rIns="0" bIns="0" rtlCol="0" anchor="t"/>
          <a:lstStyle/>
          <a:p>
            <a:pPr indent="0" marL="0">
              <a:lnSpc>
                <a:spcPts val="1500"/>
              </a:lnSpc>
              <a:buNone/>
            </a:pPr>
            <a:r>
              <a:rPr lang="en-US" sz="950" dirty="0">
                <a:solidFill>
                  <a:srgbClr val="2C2821"/>
                </a:solidFill>
                <a:latin typeface="Lora" pitchFamily="34" charset="0"/>
                <a:ea typeface="Lora" pitchFamily="34" charset="-122"/>
                <a:cs typeface="Lora" pitchFamily="34" charset="-120"/>
              </a:rPr>
              <a:t>Integration with AWS, speech-to-text capabilities, scalable.</a:t>
            </a:r>
            <a:endParaRPr lang="en-US" sz="950" dirty="0"/>
          </a:p>
        </p:txBody>
      </p:sp>
      <p:sp>
        <p:nvSpPr>
          <p:cNvPr id="43" name="Text 41"/>
          <p:cNvSpPr/>
          <p:nvPr/>
        </p:nvSpPr>
        <p:spPr>
          <a:xfrm>
            <a:off x="7441883" y="5286137"/>
            <a:ext cx="3185398" cy="196572"/>
          </a:xfrm>
          <a:prstGeom prst="rect">
            <a:avLst/>
          </a:prstGeom>
          <a:noFill/>
          <a:ln/>
        </p:spPr>
        <p:txBody>
          <a:bodyPr wrap="none" lIns="0" tIns="0" rIns="0" bIns="0" rtlCol="0" anchor="t"/>
          <a:lstStyle/>
          <a:p>
            <a:pPr indent="0" marL="0">
              <a:lnSpc>
                <a:spcPts val="1500"/>
              </a:lnSpc>
              <a:buNone/>
            </a:pPr>
            <a:r>
              <a:rPr lang="en-US" sz="950" dirty="0">
                <a:solidFill>
                  <a:srgbClr val="2C2821"/>
                </a:solidFill>
                <a:latin typeface="Lora" pitchFamily="34" charset="0"/>
                <a:ea typeface="Lora" pitchFamily="34" charset="-122"/>
                <a:cs typeface="Lora" pitchFamily="34" charset="-120"/>
              </a:rPr>
              <a:t>Limited customizability, AWS-specific.</a:t>
            </a:r>
            <a:endParaRPr lang="en-US" sz="950" dirty="0"/>
          </a:p>
        </p:txBody>
      </p:sp>
      <p:sp>
        <p:nvSpPr>
          <p:cNvPr id="44" name="Text 42"/>
          <p:cNvSpPr/>
          <p:nvPr/>
        </p:nvSpPr>
        <p:spPr>
          <a:xfrm>
            <a:off x="10880646" y="5286137"/>
            <a:ext cx="3189208" cy="196572"/>
          </a:xfrm>
          <a:prstGeom prst="rect">
            <a:avLst/>
          </a:prstGeom>
          <a:noFill/>
          <a:ln/>
        </p:spPr>
        <p:txBody>
          <a:bodyPr wrap="none" lIns="0" tIns="0" rIns="0" bIns="0" rtlCol="0" anchor="t"/>
          <a:lstStyle/>
          <a:p>
            <a:pPr indent="0" marL="0">
              <a:lnSpc>
                <a:spcPts val="1500"/>
              </a:lnSpc>
              <a:buNone/>
            </a:pPr>
            <a:r>
              <a:rPr lang="en-US" sz="950" b="1" dirty="0">
                <a:solidFill>
                  <a:srgbClr val="2C2821"/>
                </a:solidFill>
                <a:latin typeface="Lora" pitchFamily="34" charset="0"/>
                <a:ea typeface="Lora" pitchFamily="34" charset="-122"/>
                <a:cs typeface="Lora" pitchFamily="34" charset="-120"/>
              </a:rPr>
              <a:t>Moderate</a:t>
            </a:r>
            <a:endParaRPr lang="en-US" sz="950" dirty="0"/>
          </a:p>
        </p:txBody>
      </p:sp>
      <p:sp>
        <p:nvSpPr>
          <p:cNvPr id="45" name="Shape 43"/>
          <p:cNvSpPr/>
          <p:nvPr/>
        </p:nvSpPr>
        <p:spPr>
          <a:xfrm>
            <a:off x="437674" y="5760601"/>
            <a:ext cx="13755052" cy="555784"/>
          </a:xfrm>
          <a:prstGeom prst="rect">
            <a:avLst/>
          </a:prstGeom>
          <a:solidFill>
            <a:srgbClr val="FFFFFF">
              <a:alpha val="4000"/>
            </a:srgbClr>
          </a:solidFill>
          <a:ln/>
        </p:spPr>
      </p:sp>
      <p:sp>
        <p:nvSpPr>
          <p:cNvPr id="46" name="Text 44"/>
          <p:cNvSpPr/>
          <p:nvPr/>
        </p:nvSpPr>
        <p:spPr>
          <a:xfrm>
            <a:off x="560546" y="5841921"/>
            <a:ext cx="3189208" cy="196572"/>
          </a:xfrm>
          <a:prstGeom prst="rect">
            <a:avLst/>
          </a:prstGeom>
          <a:noFill/>
          <a:ln/>
        </p:spPr>
        <p:txBody>
          <a:bodyPr wrap="none" lIns="0" tIns="0" rIns="0" bIns="0" rtlCol="0" anchor="t"/>
          <a:lstStyle/>
          <a:p>
            <a:pPr indent="0" marL="0">
              <a:lnSpc>
                <a:spcPts val="1500"/>
              </a:lnSpc>
              <a:buNone/>
            </a:pPr>
            <a:r>
              <a:rPr lang="en-US" sz="950" b="1" dirty="0">
                <a:solidFill>
                  <a:srgbClr val="2C2821"/>
                </a:solidFill>
                <a:latin typeface="Lora" pitchFamily="34" charset="0"/>
                <a:ea typeface="Lora" pitchFamily="34" charset="-122"/>
                <a:cs typeface="Lora" pitchFamily="34" charset="-120"/>
              </a:rPr>
              <a:t>LangChain</a:t>
            </a:r>
            <a:endParaRPr lang="en-US" sz="950" dirty="0"/>
          </a:p>
        </p:txBody>
      </p:sp>
      <p:sp>
        <p:nvSpPr>
          <p:cNvPr id="47" name="Text 45"/>
          <p:cNvSpPr/>
          <p:nvPr/>
        </p:nvSpPr>
        <p:spPr>
          <a:xfrm>
            <a:off x="4003119" y="5841921"/>
            <a:ext cx="3185398" cy="393144"/>
          </a:xfrm>
          <a:prstGeom prst="rect">
            <a:avLst/>
          </a:prstGeom>
          <a:noFill/>
          <a:ln/>
        </p:spPr>
        <p:txBody>
          <a:bodyPr wrap="square" lIns="0" tIns="0" rIns="0" bIns="0" rtlCol="0" anchor="t"/>
          <a:lstStyle/>
          <a:p>
            <a:pPr indent="0" marL="0">
              <a:lnSpc>
                <a:spcPts val="1500"/>
              </a:lnSpc>
              <a:buNone/>
            </a:pPr>
            <a:r>
              <a:rPr lang="en-US" sz="950" dirty="0">
                <a:solidFill>
                  <a:srgbClr val="2C2821"/>
                </a:solidFill>
                <a:latin typeface="Lora" pitchFamily="34" charset="0"/>
                <a:ea typeface="Lora" pitchFamily="34" charset="-122"/>
                <a:cs typeface="Lora" pitchFamily="34" charset="-120"/>
              </a:rPr>
              <a:t>Orchestrates complex workflows, integrates LLMs with external APIs, flexible.</a:t>
            </a:r>
            <a:endParaRPr lang="en-US" sz="950" dirty="0"/>
          </a:p>
        </p:txBody>
      </p:sp>
      <p:sp>
        <p:nvSpPr>
          <p:cNvPr id="48" name="Text 46"/>
          <p:cNvSpPr/>
          <p:nvPr/>
        </p:nvSpPr>
        <p:spPr>
          <a:xfrm>
            <a:off x="7441883" y="5841921"/>
            <a:ext cx="3185398" cy="393144"/>
          </a:xfrm>
          <a:prstGeom prst="rect">
            <a:avLst/>
          </a:prstGeom>
          <a:noFill/>
          <a:ln/>
        </p:spPr>
        <p:txBody>
          <a:bodyPr wrap="square" lIns="0" tIns="0" rIns="0" bIns="0" rtlCol="0" anchor="t"/>
          <a:lstStyle/>
          <a:p>
            <a:pPr indent="0" marL="0">
              <a:lnSpc>
                <a:spcPts val="1500"/>
              </a:lnSpc>
              <a:buNone/>
            </a:pPr>
            <a:r>
              <a:rPr lang="en-US" sz="950" dirty="0">
                <a:solidFill>
                  <a:srgbClr val="2C2821"/>
                </a:solidFill>
                <a:latin typeface="Lora" pitchFamily="34" charset="0"/>
                <a:ea typeface="Lora" pitchFamily="34" charset="-122"/>
                <a:cs typeface="Lora" pitchFamily="34" charset="-120"/>
              </a:rPr>
              <a:t>Requires programming expertise, more complex for beginners.</a:t>
            </a:r>
            <a:endParaRPr lang="en-US" sz="950" dirty="0"/>
          </a:p>
        </p:txBody>
      </p:sp>
      <p:sp>
        <p:nvSpPr>
          <p:cNvPr id="49" name="Text 47"/>
          <p:cNvSpPr/>
          <p:nvPr/>
        </p:nvSpPr>
        <p:spPr>
          <a:xfrm>
            <a:off x="10880646" y="5841921"/>
            <a:ext cx="3189208" cy="196572"/>
          </a:xfrm>
          <a:prstGeom prst="rect">
            <a:avLst/>
          </a:prstGeom>
          <a:noFill/>
          <a:ln/>
        </p:spPr>
        <p:txBody>
          <a:bodyPr wrap="none" lIns="0" tIns="0" rIns="0" bIns="0" rtlCol="0" anchor="t"/>
          <a:lstStyle/>
          <a:p>
            <a:pPr indent="0" marL="0">
              <a:lnSpc>
                <a:spcPts val="1500"/>
              </a:lnSpc>
              <a:buNone/>
            </a:pPr>
            <a:r>
              <a:rPr lang="en-US" sz="950" b="1" dirty="0">
                <a:solidFill>
                  <a:srgbClr val="2C2821"/>
                </a:solidFill>
                <a:latin typeface="Lora" pitchFamily="34" charset="0"/>
                <a:ea typeface="Lora" pitchFamily="34" charset="-122"/>
                <a:cs typeface="Lora" pitchFamily="34" charset="-120"/>
              </a:rPr>
              <a:t>Good</a:t>
            </a:r>
            <a:pPr indent="0" marL="0">
              <a:lnSpc>
                <a:spcPts val="1500"/>
              </a:lnSpc>
              <a:buNone/>
            </a:pPr>
            <a:r>
              <a:rPr lang="en-US" sz="950" dirty="0">
                <a:solidFill>
                  <a:srgbClr val="2C2821"/>
                </a:solidFill>
                <a:latin typeface="Lora" pitchFamily="34" charset="0"/>
                <a:ea typeface="Lora" pitchFamily="34" charset="-122"/>
                <a:cs typeface="Lora" pitchFamily="34" charset="-120"/>
              </a:rPr>
              <a:t> for advanced workflows</a:t>
            </a:r>
            <a:endParaRPr lang="en-US" sz="950" dirty="0"/>
          </a:p>
        </p:txBody>
      </p:sp>
      <p:sp>
        <p:nvSpPr>
          <p:cNvPr id="50" name="Text 48"/>
          <p:cNvSpPr/>
          <p:nvPr/>
        </p:nvSpPr>
        <p:spPr>
          <a:xfrm>
            <a:off x="430054" y="6508313"/>
            <a:ext cx="1843207" cy="230386"/>
          </a:xfrm>
          <a:prstGeom prst="rect">
            <a:avLst/>
          </a:prstGeom>
          <a:noFill/>
          <a:ln/>
        </p:spPr>
        <p:txBody>
          <a:bodyPr wrap="none" lIns="0" tIns="0" rIns="0" bIns="0" rtlCol="0" anchor="t"/>
          <a:lstStyle/>
          <a:p>
            <a:pPr indent="0" marL="0">
              <a:lnSpc>
                <a:spcPts val="1800"/>
              </a:lnSpc>
              <a:buNone/>
            </a:pPr>
            <a:r>
              <a:rPr lang="en-US" sz="1450" b="1" dirty="0">
                <a:solidFill>
                  <a:srgbClr val="233E32"/>
                </a:solidFill>
                <a:latin typeface="Alice" pitchFamily="34" charset="0"/>
                <a:ea typeface="Alice" pitchFamily="34" charset="-122"/>
                <a:cs typeface="Alice" pitchFamily="34" charset="-120"/>
              </a:rPr>
              <a:t>Conclusion</a:t>
            </a:r>
            <a:pPr indent="0" marL="0">
              <a:lnSpc>
                <a:spcPts val="1800"/>
              </a:lnSpc>
              <a:buNone/>
            </a:pPr>
            <a:r>
              <a:rPr lang="en-US" sz="1450" dirty="0">
                <a:solidFill>
                  <a:srgbClr val="233E32"/>
                </a:solidFill>
                <a:latin typeface="Alice" pitchFamily="34" charset="0"/>
                <a:ea typeface="Alice" pitchFamily="34" charset="-122"/>
                <a:cs typeface="Alice" pitchFamily="34" charset="-120"/>
              </a:rPr>
              <a:t>:</a:t>
            </a:r>
            <a:endParaRPr lang="en-US" sz="1450" dirty="0"/>
          </a:p>
        </p:txBody>
      </p:sp>
      <p:sp>
        <p:nvSpPr>
          <p:cNvPr id="51" name="Text 49"/>
          <p:cNvSpPr/>
          <p:nvPr/>
        </p:nvSpPr>
        <p:spPr>
          <a:xfrm>
            <a:off x="430054" y="6923008"/>
            <a:ext cx="13770293" cy="393144"/>
          </a:xfrm>
          <a:prstGeom prst="rect">
            <a:avLst/>
          </a:prstGeom>
          <a:noFill/>
          <a:ln/>
        </p:spPr>
        <p:txBody>
          <a:bodyPr wrap="square" lIns="0" tIns="0" rIns="0" bIns="0" rtlCol="0" anchor="t"/>
          <a:lstStyle/>
          <a:p>
            <a:pPr indent="0" marL="0">
              <a:lnSpc>
                <a:spcPts val="1500"/>
              </a:lnSpc>
              <a:buNone/>
            </a:pPr>
            <a:r>
              <a:rPr lang="en-US" sz="950" b="1" dirty="0">
                <a:solidFill>
                  <a:srgbClr val="2C2821"/>
                </a:solidFill>
                <a:latin typeface="Lora" pitchFamily="34" charset="0"/>
                <a:ea typeface="Lora" pitchFamily="34" charset="-122"/>
                <a:cs typeface="Lora" pitchFamily="34" charset="-120"/>
              </a:rPr>
              <a:t>Rasa</a:t>
            </a:r>
            <a:pPr indent="0" marL="0">
              <a:lnSpc>
                <a:spcPts val="1500"/>
              </a:lnSpc>
              <a:buNone/>
            </a:pPr>
            <a:r>
              <a:rPr lang="en-US" sz="950" dirty="0">
                <a:solidFill>
                  <a:srgbClr val="2C2821"/>
                </a:solidFill>
                <a:latin typeface="Lora" pitchFamily="34" charset="0"/>
                <a:ea typeface="Lora" pitchFamily="34" charset="-122"/>
                <a:cs typeface="Lora" pitchFamily="34" charset="-120"/>
              </a:rPr>
              <a:t> is the best fit for your health chatbot project. It offers high flexibility, customization, and full control over model training, making it ideal for handling diverse user inputs and integrating with external APIs like GPT for schedule generation. Its robust NLU capabilities and open-source nature ensure scalability and cost-effectiveness. Rasa's seamless integration with your backend and ability to manage complex workflows make it the optimal choice for your project.</a:t>
            </a:r>
            <a:endParaRPr lang="en-US" sz="9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1004768"/>
            <a:ext cx="6077783" cy="354330"/>
          </a:xfrm>
          <a:prstGeom prst="rect">
            <a:avLst/>
          </a:prstGeom>
          <a:noFill/>
          <a:ln/>
        </p:spPr>
        <p:txBody>
          <a:bodyPr wrap="none" lIns="0" tIns="0" rIns="0" bIns="0" rtlCol="0" anchor="t"/>
          <a:lstStyle/>
          <a:p>
            <a:pPr indent="0" marL="0">
              <a:lnSpc>
                <a:spcPts val="2750"/>
              </a:lnSpc>
              <a:buNone/>
            </a:pPr>
            <a:r>
              <a:rPr lang="en-US" sz="2200" b="1" dirty="0">
                <a:solidFill>
                  <a:srgbClr val="233E32"/>
                </a:solidFill>
                <a:latin typeface="Alice" pitchFamily="34" charset="0"/>
                <a:ea typeface="Alice" pitchFamily="34" charset="-122"/>
                <a:cs typeface="Alice" pitchFamily="34" charset="-120"/>
              </a:rPr>
              <a:t>Implementing Rasa and Training it with Dataset</a:t>
            </a:r>
            <a:endParaRPr lang="en-US" sz="2200" dirty="0"/>
          </a:p>
        </p:txBody>
      </p:sp>
      <p:sp>
        <p:nvSpPr>
          <p:cNvPr id="3" name="Text 1"/>
          <p:cNvSpPr/>
          <p:nvPr/>
        </p:nvSpPr>
        <p:spPr>
          <a:xfrm>
            <a:off x="793790" y="1812727"/>
            <a:ext cx="13042821" cy="362903"/>
          </a:xfrm>
          <a:prstGeom prst="rect">
            <a:avLst/>
          </a:prstGeom>
          <a:noFill/>
          <a:ln/>
        </p:spPr>
        <p:txBody>
          <a:bodyPr wrap="none" lIns="0" tIns="0" rIns="0" bIns="0" rtlCol="0" anchor="t"/>
          <a:lstStyle/>
          <a:p>
            <a:pPr indent="0" marL="0">
              <a:lnSpc>
                <a:spcPts val="2850"/>
              </a:lnSpc>
              <a:buNone/>
            </a:pPr>
            <a:r>
              <a:rPr lang="en-US" sz="1750" b="1" dirty="0">
                <a:solidFill>
                  <a:srgbClr val="2C2821"/>
                </a:solidFill>
                <a:latin typeface="Lora" pitchFamily="34" charset="0"/>
                <a:ea typeface="Lora" pitchFamily="34" charset="-122"/>
                <a:cs typeface="Lora" pitchFamily="34" charset="-120"/>
              </a:rPr>
              <a:t>Components of Rasa</a:t>
            </a:r>
            <a:endParaRPr lang="en-US" sz="1750" dirty="0"/>
          </a:p>
        </p:txBody>
      </p:sp>
      <p:sp>
        <p:nvSpPr>
          <p:cNvPr id="4" name="Shape 2"/>
          <p:cNvSpPr/>
          <p:nvPr/>
        </p:nvSpPr>
        <p:spPr>
          <a:xfrm>
            <a:off x="793790" y="2430780"/>
            <a:ext cx="13042821" cy="4793933"/>
          </a:xfrm>
          <a:prstGeom prst="roundRect">
            <a:avLst>
              <a:gd name="adj" fmla="val 710"/>
            </a:avLst>
          </a:prstGeom>
          <a:noFill/>
          <a:ln w="7620">
            <a:solidFill>
              <a:srgbClr val="000000">
                <a:alpha val="8000"/>
              </a:srgbClr>
            </a:solidFill>
            <a:prstDash val="solid"/>
          </a:ln>
        </p:spPr>
      </p:sp>
      <p:sp>
        <p:nvSpPr>
          <p:cNvPr id="5" name="Shape 3"/>
          <p:cNvSpPr/>
          <p:nvPr/>
        </p:nvSpPr>
        <p:spPr>
          <a:xfrm>
            <a:off x="801410" y="2438400"/>
            <a:ext cx="13027581" cy="650319"/>
          </a:xfrm>
          <a:prstGeom prst="rect">
            <a:avLst/>
          </a:prstGeom>
          <a:solidFill>
            <a:srgbClr val="FFFFFF">
              <a:alpha val="4000"/>
            </a:srgbClr>
          </a:solidFill>
          <a:ln/>
        </p:spPr>
      </p:sp>
      <p:sp>
        <p:nvSpPr>
          <p:cNvPr id="6" name="Text 4"/>
          <p:cNvSpPr/>
          <p:nvPr/>
        </p:nvSpPr>
        <p:spPr>
          <a:xfrm>
            <a:off x="1028224" y="2582108"/>
            <a:ext cx="6056352" cy="362903"/>
          </a:xfrm>
          <a:prstGeom prst="rect">
            <a:avLst/>
          </a:prstGeom>
          <a:noFill/>
          <a:ln/>
        </p:spPr>
        <p:txBody>
          <a:bodyPr wrap="none" lIns="0" tIns="0" rIns="0" bIns="0" rtlCol="0" anchor="t"/>
          <a:lstStyle/>
          <a:p>
            <a:pPr indent="0" marL="0">
              <a:lnSpc>
                <a:spcPts val="2850"/>
              </a:lnSpc>
              <a:buNone/>
            </a:pPr>
            <a:r>
              <a:rPr lang="en-US" sz="1750" b="1" dirty="0">
                <a:solidFill>
                  <a:srgbClr val="1B5F39"/>
                </a:solidFill>
                <a:latin typeface="Lora" pitchFamily="34" charset="0"/>
                <a:ea typeface="Lora" pitchFamily="34" charset="-122"/>
                <a:cs typeface="Lora" pitchFamily="34" charset="-120"/>
              </a:rPr>
              <a:t>Rasa NLU</a:t>
            </a:r>
            <a:endParaRPr lang="en-US" sz="1750" dirty="0"/>
          </a:p>
        </p:txBody>
      </p:sp>
      <p:sp>
        <p:nvSpPr>
          <p:cNvPr id="7" name="Text 5"/>
          <p:cNvSpPr/>
          <p:nvPr/>
        </p:nvSpPr>
        <p:spPr>
          <a:xfrm>
            <a:off x="7545824" y="2582108"/>
            <a:ext cx="6056352" cy="362903"/>
          </a:xfrm>
          <a:prstGeom prst="rect">
            <a:avLst/>
          </a:prstGeom>
          <a:noFill/>
          <a:ln/>
        </p:spPr>
        <p:txBody>
          <a:bodyPr wrap="none" lIns="0" tIns="0" rIns="0" bIns="0" rtlCol="0" anchor="t"/>
          <a:lstStyle/>
          <a:p>
            <a:pPr indent="0" marL="0">
              <a:lnSpc>
                <a:spcPts val="2850"/>
              </a:lnSpc>
              <a:buNone/>
            </a:pPr>
            <a:r>
              <a:rPr lang="en-US" sz="1750" b="1" dirty="0">
                <a:solidFill>
                  <a:srgbClr val="1B5F39"/>
                </a:solidFill>
                <a:latin typeface="Lora" pitchFamily="34" charset="0"/>
                <a:ea typeface="Lora" pitchFamily="34" charset="-122"/>
                <a:cs typeface="Lora" pitchFamily="34" charset="-120"/>
              </a:rPr>
              <a:t>Rasa Core</a:t>
            </a:r>
            <a:endParaRPr lang="en-US" sz="1750" dirty="0"/>
          </a:p>
        </p:txBody>
      </p:sp>
      <p:sp>
        <p:nvSpPr>
          <p:cNvPr id="8" name="Shape 6"/>
          <p:cNvSpPr/>
          <p:nvPr/>
        </p:nvSpPr>
        <p:spPr>
          <a:xfrm>
            <a:off x="801410" y="3088719"/>
            <a:ext cx="13027581" cy="1739027"/>
          </a:xfrm>
          <a:prstGeom prst="rect">
            <a:avLst/>
          </a:prstGeom>
          <a:solidFill>
            <a:srgbClr val="000000">
              <a:alpha val="4000"/>
            </a:srgbClr>
          </a:solidFill>
          <a:ln/>
        </p:spPr>
      </p:sp>
      <p:sp>
        <p:nvSpPr>
          <p:cNvPr id="9" name="Text 7"/>
          <p:cNvSpPr/>
          <p:nvPr/>
        </p:nvSpPr>
        <p:spPr>
          <a:xfrm>
            <a:off x="1028224" y="3232428"/>
            <a:ext cx="6056352" cy="1451610"/>
          </a:xfrm>
          <a:prstGeom prst="rect">
            <a:avLst/>
          </a:prstGeom>
          <a:noFill/>
          <a:ln/>
        </p:spPr>
        <p:txBody>
          <a:bodyPr wrap="square" lIns="0" tIns="0" rIns="0" bIns="0" rtlCol="0" anchor="t"/>
          <a:lstStyle/>
          <a:p>
            <a:pPr indent="0" marL="0">
              <a:lnSpc>
                <a:spcPts val="2850"/>
              </a:lnSpc>
              <a:buNone/>
            </a:pPr>
            <a:r>
              <a:rPr lang="en-US" sz="1750" dirty="0">
                <a:solidFill>
                  <a:srgbClr val="2C2821"/>
                </a:solidFill>
                <a:latin typeface="Lora" pitchFamily="34" charset="0"/>
                <a:ea typeface="Lora" pitchFamily="34" charset="-122"/>
                <a:cs typeface="Lora" pitchFamily="34" charset="-120"/>
              </a:rPr>
              <a:t>This component processes user messages, extracting intents (the user’s intention) and entities (specific pieces of information). It uses machine learning algorithms to understand natural language.</a:t>
            </a:r>
            <a:endParaRPr lang="en-US" sz="1750" dirty="0"/>
          </a:p>
        </p:txBody>
      </p:sp>
      <p:sp>
        <p:nvSpPr>
          <p:cNvPr id="10" name="Text 8"/>
          <p:cNvSpPr/>
          <p:nvPr/>
        </p:nvSpPr>
        <p:spPr>
          <a:xfrm>
            <a:off x="7545824" y="3232428"/>
            <a:ext cx="6056352" cy="1451610"/>
          </a:xfrm>
          <a:prstGeom prst="rect">
            <a:avLst/>
          </a:prstGeom>
          <a:noFill/>
          <a:ln/>
        </p:spPr>
        <p:txBody>
          <a:bodyPr wrap="square" lIns="0" tIns="0" rIns="0" bIns="0" rtlCol="0" anchor="t"/>
          <a:lstStyle/>
          <a:p>
            <a:pPr indent="0" marL="0">
              <a:lnSpc>
                <a:spcPts val="2850"/>
              </a:lnSpc>
              <a:buNone/>
            </a:pPr>
            <a:r>
              <a:rPr lang="en-US" sz="1750" dirty="0">
                <a:solidFill>
                  <a:srgbClr val="2C2821"/>
                </a:solidFill>
                <a:latin typeface="Lora" pitchFamily="34" charset="0"/>
                <a:ea typeface="Lora" pitchFamily="34" charset="-122"/>
                <a:cs typeface="Lora" pitchFamily="34" charset="-120"/>
              </a:rPr>
              <a:t>Responsible for managing the dialogue flow, it decides how the chatbot should respond based on the current conversation context. It uses policies to predict the next action the bot should take.</a:t>
            </a:r>
            <a:endParaRPr lang="en-US" sz="1750" dirty="0"/>
          </a:p>
        </p:txBody>
      </p:sp>
      <p:sp>
        <p:nvSpPr>
          <p:cNvPr id="11" name="Shape 9"/>
          <p:cNvSpPr/>
          <p:nvPr/>
        </p:nvSpPr>
        <p:spPr>
          <a:xfrm>
            <a:off x="801410" y="4827746"/>
            <a:ext cx="13027581" cy="650319"/>
          </a:xfrm>
          <a:prstGeom prst="rect">
            <a:avLst/>
          </a:prstGeom>
          <a:solidFill>
            <a:srgbClr val="FFFFFF">
              <a:alpha val="4000"/>
            </a:srgbClr>
          </a:solidFill>
          <a:ln/>
        </p:spPr>
      </p:sp>
      <p:sp>
        <p:nvSpPr>
          <p:cNvPr id="12" name="Text 10"/>
          <p:cNvSpPr/>
          <p:nvPr/>
        </p:nvSpPr>
        <p:spPr>
          <a:xfrm>
            <a:off x="1028224" y="4971455"/>
            <a:ext cx="6056352" cy="362903"/>
          </a:xfrm>
          <a:prstGeom prst="rect">
            <a:avLst/>
          </a:prstGeom>
          <a:noFill/>
          <a:ln/>
        </p:spPr>
        <p:txBody>
          <a:bodyPr wrap="none" lIns="0" tIns="0" rIns="0" bIns="0" rtlCol="0" anchor="t"/>
          <a:lstStyle/>
          <a:p>
            <a:pPr indent="0" marL="0">
              <a:lnSpc>
                <a:spcPts val="2850"/>
              </a:lnSpc>
              <a:buNone/>
            </a:pPr>
            <a:r>
              <a:rPr lang="en-US" sz="1750" b="1" dirty="0">
                <a:solidFill>
                  <a:srgbClr val="1B5F39"/>
                </a:solidFill>
                <a:latin typeface="Lora" pitchFamily="34" charset="0"/>
                <a:ea typeface="Lora" pitchFamily="34" charset="-122"/>
                <a:cs typeface="Lora" pitchFamily="34" charset="-120"/>
              </a:rPr>
              <a:t>Rasa SDK</a:t>
            </a:r>
            <a:endParaRPr lang="en-US" sz="1750" dirty="0"/>
          </a:p>
        </p:txBody>
      </p:sp>
      <p:sp>
        <p:nvSpPr>
          <p:cNvPr id="13" name="Text 11"/>
          <p:cNvSpPr/>
          <p:nvPr/>
        </p:nvSpPr>
        <p:spPr>
          <a:xfrm>
            <a:off x="7545824" y="4971455"/>
            <a:ext cx="6056352" cy="362903"/>
          </a:xfrm>
          <a:prstGeom prst="rect">
            <a:avLst/>
          </a:prstGeom>
          <a:noFill/>
          <a:ln/>
        </p:spPr>
        <p:txBody>
          <a:bodyPr wrap="none" lIns="0" tIns="0" rIns="0" bIns="0" rtlCol="0" anchor="t"/>
          <a:lstStyle/>
          <a:p>
            <a:pPr indent="0" marL="0">
              <a:lnSpc>
                <a:spcPts val="2850"/>
              </a:lnSpc>
              <a:buNone/>
            </a:pPr>
            <a:r>
              <a:rPr lang="en-US" sz="1750" b="1" dirty="0">
                <a:solidFill>
                  <a:srgbClr val="1B5F39"/>
                </a:solidFill>
                <a:latin typeface="Lora" pitchFamily="34" charset="0"/>
                <a:ea typeface="Lora" pitchFamily="34" charset="-122"/>
                <a:cs typeface="Lora" pitchFamily="34" charset="-120"/>
              </a:rPr>
              <a:t>Rasa X</a:t>
            </a:r>
            <a:endParaRPr lang="en-US" sz="1750" dirty="0"/>
          </a:p>
        </p:txBody>
      </p:sp>
      <p:sp>
        <p:nvSpPr>
          <p:cNvPr id="14" name="Shape 12"/>
          <p:cNvSpPr/>
          <p:nvPr/>
        </p:nvSpPr>
        <p:spPr>
          <a:xfrm>
            <a:off x="801410" y="5478066"/>
            <a:ext cx="13027581" cy="1739027"/>
          </a:xfrm>
          <a:prstGeom prst="rect">
            <a:avLst/>
          </a:prstGeom>
          <a:solidFill>
            <a:srgbClr val="000000">
              <a:alpha val="4000"/>
            </a:srgbClr>
          </a:solidFill>
          <a:ln/>
        </p:spPr>
      </p:sp>
      <p:sp>
        <p:nvSpPr>
          <p:cNvPr id="15" name="Text 13"/>
          <p:cNvSpPr/>
          <p:nvPr/>
        </p:nvSpPr>
        <p:spPr>
          <a:xfrm>
            <a:off x="1028224" y="5621774"/>
            <a:ext cx="6056352" cy="1451610"/>
          </a:xfrm>
          <a:prstGeom prst="rect">
            <a:avLst/>
          </a:prstGeom>
          <a:noFill/>
          <a:ln/>
        </p:spPr>
        <p:txBody>
          <a:bodyPr wrap="square" lIns="0" tIns="0" rIns="0" bIns="0" rtlCol="0" anchor="t"/>
          <a:lstStyle/>
          <a:p>
            <a:pPr indent="0" marL="0">
              <a:lnSpc>
                <a:spcPts val="2850"/>
              </a:lnSpc>
              <a:buNone/>
            </a:pPr>
            <a:r>
              <a:rPr lang="en-US" sz="1750" dirty="0">
                <a:solidFill>
                  <a:srgbClr val="2C2821"/>
                </a:solidFill>
                <a:latin typeface="Lora" pitchFamily="34" charset="0"/>
                <a:ea typeface="Lora" pitchFamily="34" charset="-122"/>
                <a:cs typeface="Lora" pitchFamily="34" charset="-120"/>
              </a:rPr>
              <a:t>Allows customization of actions performed by the chatbot. Actions can include querying databases, calling APIs, or performing any other task required to fulfil user requests.</a:t>
            </a:r>
            <a:endParaRPr lang="en-US" sz="1750" dirty="0"/>
          </a:p>
        </p:txBody>
      </p:sp>
      <p:sp>
        <p:nvSpPr>
          <p:cNvPr id="16" name="Text 14"/>
          <p:cNvSpPr/>
          <p:nvPr/>
        </p:nvSpPr>
        <p:spPr>
          <a:xfrm>
            <a:off x="7545824" y="5621774"/>
            <a:ext cx="6056352" cy="1088708"/>
          </a:xfrm>
          <a:prstGeom prst="rect">
            <a:avLst/>
          </a:prstGeom>
          <a:noFill/>
          <a:ln/>
        </p:spPr>
        <p:txBody>
          <a:bodyPr wrap="square" lIns="0" tIns="0" rIns="0" bIns="0" rtlCol="0" anchor="t"/>
          <a:lstStyle/>
          <a:p>
            <a:pPr indent="0" marL="0">
              <a:lnSpc>
                <a:spcPts val="2850"/>
              </a:lnSpc>
              <a:buNone/>
            </a:pPr>
            <a:r>
              <a:rPr lang="en-US" sz="1750" dirty="0">
                <a:solidFill>
                  <a:srgbClr val="2C2821"/>
                </a:solidFill>
                <a:latin typeface="Lora" pitchFamily="34" charset="0"/>
                <a:ea typeface="Lora" pitchFamily="34" charset="-122"/>
                <a:cs typeface="Lora" pitchFamily="34" charset="-120"/>
              </a:rPr>
              <a:t>An interface for developers to improve and manage their chatbots. It facilitates data annotation, model training, and conversation exploration.</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1299686"/>
            <a:ext cx="3842861" cy="425291"/>
          </a:xfrm>
          <a:prstGeom prst="rect">
            <a:avLst/>
          </a:prstGeom>
          <a:noFill/>
          <a:ln/>
        </p:spPr>
        <p:txBody>
          <a:bodyPr wrap="none" lIns="0" tIns="0" rIns="0" bIns="0" rtlCol="0" anchor="t"/>
          <a:lstStyle/>
          <a:p>
            <a:pPr indent="0" marL="0">
              <a:lnSpc>
                <a:spcPts val="3300"/>
              </a:lnSpc>
              <a:buNone/>
            </a:pPr>
            <a:r>
              <a:rPr lang="en-US" sz="2650" b="1" dirty="0">
                <a:solidFill>
                  <a:srgbClr val="233E32"/>
                </a:solidFill>
                <a:latin typeface="Alice" pitchFamily="34" charset="0"/>
                <a:ea typeface="Alice" pitchFamily="34" charset="-122"/>
                <a:cs typeface="Alice" pitchFamily="34" charset="-120"/>
              </a:rPr>
              <a:t>Steps to implement Rasa</a:t>
            </a:r>
            <a:pPr indent="0" marL="0">
              <a:lnSpc>
                <a:spcPts val="3300"/>
              </a:lnSpc>
              <a:buNone/>
            </a:pPr>
            <a:r>
              <a:rPr lang="en-US" sz="2650" dirty="0">
                <a:solidFill>
                  <a:srgbClr val="233E32"/>
                </a:solidFill>
                <a:latin typeface="Alice" pitchFamily="34" charset="0"/>
                <a:ea typeface="Alice" pitchFamily="34" charset="-122"/>
                <a:cs typeface="Alice" pitchFamily="34" charset="-120"/>
              </a:rPr>
              <a:t>:</a:t>
            </a:r>
            <a:endParaRPr lang="en-US" sz="2650" dirty="0"/>
          </a:p>
        </p:txBody>
      </p:sp>
      <p:sp>
        <p:nvSpPr>
          <p:cNvPr id="3" name="Text 1"/>
          <p:cNvSpPr/>
          <p:nvPr/>
        </p:nvSpPr>
        <p:spPr>
          <a:xfrm>
            <a:off x="793790" y="2178606"/>
            <a:ext cx="13042821" cy="37052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1B5F39"/>
                </a:solidFill>
                <a:latin typeface="Lora" pitchFamily="34" charset="0"/>
                <a:ea typeface="Lora" pitchFamily="34" charset="-122"/>
                <a:cs typeface="Lora" pitchFamily="34" charset="-120"/>
              </a:rPr>
              <a:t>Setup</a:t>
            </a:r>
            <a:pPr algn="l" indent="0" marL="0">
              <a:lnSpc>
                <a:spcPts val="2850"/>
              </a:lnSpc>
              <a:buNone/>
            </a:pPr>
            <a:r>
              <a:rPr lang="en-US" sz="1750" dirty="0">
                <a:solidFill>
                  <a:srgbClr val="2C2821"/>
                </a:solidFill>
                <a:latin typeface="Lora" pitchFamily="34" charset="0"/>
                <a:ea typeface="Lora" pitchFamily="34" charset="-122"/>
                <a:cs typeface="Lora" pitchFamily="34" charset="-120"/>
              </a:rPr>
              <a:t>: Install Rasa and initialize a new project using </a:t>
            </a:r>
            <a:pPr algn="l" indent="0" marL="0">
              <a:lnSpc>
                <a:spcPts val="2850"/>
              </a:lnSpc>
              <a:buNone/>
            </a:pPr>
            <a:r>
              <a:rPr lang="en-US" sz="1750" dirty="0">
                <a:solidFill>
                  <a:srgbClr val="2C2821"/>
                </a:solidFill>
                <a:highlight>
                  <a:srgbClr val="D7F4E4"/>
                </a:highlight>
                <a:latin typeface="Consolas" pitchFamily="34" charset="0"/>
                <a:ea typeface="Consolas" pitchFamily="34" charset="-122"/>
                <a:cs typeface="Consolas" pitchFamily="34" charset="-120"/>
              </a:rPr>
              <a:t>rasa init</a:t>
            </a:r>
            <a:pPr algn="l" indent="0" marL="0">
              <a:lnSpc>
                <a:spcPts val="2850"/>
              </a:lnSpc>
              <a:buNone/>
            </a:pPr>
            <a:r>
              <a:rPr lang="en-US" sz="1750" dirty="0">
                <a:solidFill>
                  <a:srgbClr val="2C2821"/>
                </a:solidFill>
                <a:latin typeface="Lora" pitchFamily="34" charset="0"/>
                <a:ea typeface="Lora" pitchFamily="34" charset="-122"/>
                <a:cs typeface="Lora" pitchFamily="34" charset="-120"/>
              </a:rPr>
              <a:t>.</a:t>
            </a:r>
            <a:endParaRPr lang="en-US" sz="1750" dirty="0"/>
          </a:p>
        </p:txBody>
      </p:sp>
      <p:sp>
        <p:nvSpPr>
          <p:cNvPr id="4" name="Text 2"/>
          <p:cNvSpPr/>
          <p:nvPr/>
        </p:nvSpPr>
        <p:spPr>
          <a:xfrm>
            <a:off x="793790" y="2628424"/>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1B5F39"/>
                </a:solidFill>
                <a:latin typeface="Lora" pitchFamily="34" charset="0"/>
                <a:ea typeface="Lora" pitchFamily="34" charset="-122"/>
                <a:cs typeface="Lora" pitchFamily="34" charset="-120"/>
              </a:rPr>
              <a:t>Prepare Dataset</a:t>
            </a:r>
            <a:pPr algn="l" indent="0" marL="0">
              <a:lnSpc>
                <a:spcPts val="2850"/>
              </a:lnSpc>
              <a:buNone/>
            </a:pPr>
            <a:r>
              <a:rPr lang="en-US" sz="1750" dirty="0">
                <a:solidFill>
                  <a:srgbClr val="2C2821"/>
                </a:solidFill>
                <a:latin typeface="Lora" pitchFamily="34" charset="0"/>
                <a:ea typeface="Lora" pitchFamily="34" charset="-122"/>
                <a:cs typeface="Lora" pitchFamily="34" charset="-120"/>
              </a:rPr>
              <a:t>:</a:t>
            </a:r>
            <a:endParaRPr lang="en-US" sz="1750" dirty="0"/>
          </a:p>
        </p:txBody>
      </p:sp>
      <p:sp>
        <p:nvSpPr>
          <p:cNvPr id="5" name="Text 3"/>
          <p:cNvSpPr/>
          <p:nvPr/>
        </p:nvSpPr>
        <p:spPr>
          <a:xfrm>
            <a:off x="793790" y="3070622"/>
            <a:ext cx="13042821" cy="362903"/>
          </a:xfrm>
          <a:prstGeom prst="rect">
            <a:avLst/>
          </a:prstGeom>
          <a:noFill/>
          <a:ln/>
        </p:spPr>
        <p:txBody>
          <a:bodyPr wrap="none" lIns="0" tIns="0" rIns="0" bIns="0" rtlCol="0" anchor="t"/>
          <a:lstStyle/>
          <a:p>
            <a:pPr algn="l" lvl="1" marL="685800" indent="-342900">
              <a:lnSpc>
                <a:spcPts val="2850"/>
              </a:lnSpc>
              <a:buSzPct val="100000"/>
              <a:buChar char="•"/>
            </a:pPr>
            <a:r>
              <a:rPr lang="en-US" sz="1750" dirty="0">
                <a:solidFill>
                  <a:srgbClr val="2C2821"/>
                </a:solidFill>
                <a:latin typeface="Lora" pitchFamily="34" charset="0"/>
                <a:ea typeface="Lora" pitchFamily="34" charset="-122"/>
                <a:cs typeface="Lora" pitchFamily="34" charset="-120"/>
              </a:rPr>
              <a:t>Convert your tabular dataset into YAML format with intents, entities, and actions.</a:t>
            </a:r>
            <a:endParaRPr lang="en-US" sz="1750" dirty="0"/>
          </a:p>
        </p:txBody>
      </p:sp>
      <p:sp>
        <p:nvSpPr>
          <p:cNvPr id="6" name="Text 4"/>
          <p:cNvSpPr/>
          <p:nvPr/>
        </p:nvSpPr>
        <p:spPr>
          <a:xfrm>
            <a:off x="793790" y="3512820"/>
            <a:ext cx="13042821" cy="370523"/>
          </a:xfrm>
          <a:prstGeom prst="rect">
            <a:avLst/>
          </a:prstGeom>
          <a:noFill/>
          <a:ln/>
        </p:spPr>
        <p:txBody>
          <a:bodyPr wrap="none" lIns="0" tIns="0" rIns="0" bIns="0" rtlCol="0" anchor="t"/>
          <a:lstStyle/>
          <a:p>
            <a:pPr algn="l" lvl="1" marL="685800" indent="-342900">
              <a:lnSpc>
                <a:spcPts val="2850"/>
              </a:lnSpc>
              <a:buSzPct val="100000"/>
              <a:buChar char="•"/>
            </a:pPr>
            <a:r>
              <a:rPr lang="en-US" sz="1750" dirty="0">
                <a:solidFill>
                  <a:srgbClr val="2C2821"/>
                </a:solidFill>
                <a:latin typeface="Lora" pitchFamily="34" charset="0"/>
                <a:ea typeface="Lora" pitchFamily="34" charset="-122"/>
                <a:cs typeface="Lora" pitchFamily="34" charset="-120"/>
              </a:rPr>
              <a:t>Define intents such as </a:t>
            </a:r>
            <a:pPr algn="l" lvl="1" indent="0" marL="0">
              <a:lnSpc>
                <a:spcPts val="2850"/>
              </a:lnSpc>
              <a:buNone/>
            </a:pPr>
            <a:r>
              <a:rPr lang="en-US" sz="1750" dirty="0">
                <a:solidFill>
                  <a:srgbClr val="2C2821"/>
                </a:solidFill>
                <a:highlight>
                  <a:srgbClr val="D7F4E4"/>
                </a:highlight>
                <a:latin typeface="Consolas" pitchFamily="34" charset="0"/>
                <a:ea typeface="Consolas" pitchFamily="34" charset="-122"/>
                <a:cs typeface="Consolas" pitchFamily="34" charset="-120"/>
              </a:rPr>
              <a:t>health_issue_query</a:t>
            </a:r>
            <a:pPr algn="l" lvl="1" indent="0" marL="0">
              <a:lnSpc>
                <a:spcPts val="2850"/>
              </a:lnSpc>
              <a:buNone/>
            </a:pPr>
            <a:r>
              <a:rPr lang="en-US" sz="1750" dirty="0">
                <a:solidFill>
                  <a:srgbClr val="2C2821"/>
                </a:solidFill>
                <a:latin typeface="Lora" pitchFamily="34" charset="0"/>
                <a:ea typeface="Lora" pitchFamily="34" charset="-122"/>
                <a:cs typeface="Lora" pitchFamily="34" charset="-120"/>
              </a:rPr>
              <a:t>, </a:t>
            </a:r>
            <a:pPr algn="l" lvl="1" indent="0" marL="0">
              <a:lnSpc>
                <a:spcPts val="2850"/>
              </a:lnSpc>
              <a:buNone/>
            </a:pPr>
            <a:r>
              <a:rPr lang="en-US" sz="1750" dirty="0">
                <a:solidFill>
                  <a:srgbClr val="2C2821"/>
                </a:solidFill>
                <a:highlight>
                  <a:srgbClr val="D7F4E4"/>
                </a:highlight>
                <a:latin typeface="Consolas" pitchFamily="34" charset="0"/>
                <a:ea typeface="Consolas" pitchFamily="34" charset="-122"/>
                <a:cs typeface="Consolas" pitchFamily="34" charset="-120"/>
              </a:rPr>
              <a:t>schedule_creation</a:t>
            </a:r>
            <a:pPr algn="l" lvl="1" indent="0" marL="0">
              <a:lnSpc>
                <a:spcPts val="2850"/>
              </a:lnSpc>
              <a:buNone/>
            </a:pPr>
            <a:r>
              <a:rPr lang="en-US" sz="1750" dirty="0">
                <a:solidFill>
                  <a:srgbClr val="2C2821"/>
                </a:solidFill>
                <a:latin typeface="Lora" pitchFamily="34" charset="0"/>
                <a:ea typeface="Lora" pitchFamily="34" charset="-122"/>
                <a:cs typeface="Lora" pitchFamily="34" charset="-120"/>
              </a:rPr>
              <a:t>, etc., in the </a:t>
            </a:r>
            <a:pPr algn="l" lvl="1" indent="0" marL="0">
              <a:lnSpc>
                <a:spcPts val="2850"/>
              </a:lnSpc>
              <a:buNone/>
            </a:pPr>
            <a:r>
              <a:rPr lang="en-US" sz="1750" dirty="0">
                <a:solidFill>
                  <a:srgbClr val="2C2821"/>
                </a:solidFill>
                <a:highlight>
                  <a:srgbClr val="D7F4E4"/>
                </a:highlight>
                <a:latin typeface="Consolas" pitchFamily="34" charset="0"/>
                <a:ea typeface="Consolas" pitchFamily="34" charset="-122"/>
                <a:cs typeface="Consolas" pitchFamily="34" charset="-120"/>
              </a:rPr>
              <a:t>nlu.yml</a:t>
            </a:r>
            <a:pPr algn="l" lvl="1" indent="0" marL="0">
              <a:lnSpc>
                <a:spcPts val="2850"/>
              </a:lnSpc>
              <a:buNone/>
            </a:pPr>
            <a:r>
              <a:rPr lang="en-US" sz="1750" dirty="0">
                <a:solidFill>
                  <a:srgbClr val="2C2821"/>
                </a:solidFill>
                <a:latin typeface="Lora" pitchFamily="34" charset="0"/>
                <a:ea typeface="Lora" pitchFamily="34" charset="-122"/>
                <a:cs typeface="Lora" pitchFamily="34" charset="-120"/>
              </a:rPr>
              <a:t> file.</a:t>
            </a:r>
            <a:endParaRPr lang="en-US" sz="1750" dirty="0"/>
          </a:p>
        </p:txBody>
      </p:sp>
      <p:sp>
        <p:nvSpPr>
          <p:cNvPr id="7" name="Text 5"/>
          <p:cNvSpPr/>
          <p:nvPr/>
        </p:nvSpPr>
        <p:spPr>
          <a:xfrm>
            <a:off x="793790" y="3962638"/>
            <a:ext cx="13042821" cy="725805"/>
          </a:xfrm>
          <a:prstGeom prst="rect">
            <a:avLst/>
          </a:prstGeom>
          <a:noFill/>
          <a:ln/>
        </p:spPr>
        <p:txBody>
          <a:bodyPr wrap="square" lIns="0" tIns="0" rIns="0" bIns="0" rtlCol="0" anchor="t"/>
          <a:lstStyle/>
          <a:p>
            <a:pPr algn="l" lvl="1" marL="685800" indent="-342900">
              <a:lnSpc>
                <a:spcPts val="2850"/>
              </a:lnSpc>
              <a:buSzPct val="100000"/>
              <a:buChar char="•"/>
            </a:pPr>
            <a:r>
              <a:rPr lang="en-US" sz="1750" dirty="0">
                <a:solidFill>
                  <a:srgbClr val="2C2821"/>
                </a:solidFill>
                <a:latin typeface="Lora" pitchFamily="34" charset="0"/>
                <a:ea typeface="Lora" pitchFamily="34" charset="-122"/>
                <a:cs typeface="Lora" pitchFamily="34" charset="-120"/>
              </a:rPr>
              <a:t>Rasa uses the DIET (Dual Intent and Entity Transformer) model by default for intent classification and entity recognition.</a:t>
            </a:r>
            <a:endParaRPr lang="en-US" sz="1750" dirty="0"/>
          </a:p>
        </p:txBody>
      </p:sp>
      <p:sp>
        <p:nvSpPr>
          <p:cNvPr id="8" name="Text 6"/>
          <p:cNvSpPr/>
          <p:nvPr/>
        </p:nvSpPr>
        <p:spPr>
          <a:xfrm>
            <a:off x="793790" y="4767739"/>
            <a:ext cx="13042821" cy="362903"/>
          </a:xfrm>
          <a:prstGeom prst="rect">
            <a:avLst/>
          </a:prstGeom>
          <a:noFill/>
          <a:ln/>
        </p:spPr>
        <p:txBody>
          <a:bodyPr wrap="none" lIns="0" tIns="0" rIns="0" bIns="0" rtlCol="0" anchor="t"/>
          <a:lstStyle/>
          <a:p>
            <a:pPr algn="l" lvl="1" marL="685800" indent="-342900">
              <a:lnSpc>
                <a:spcPts val="2850"/>
              </a:lnSpc>
              <a:buSzPct val="100000"/>
              <a:buChar char="•"/>
            </a:pPr>
            <a:r>
              <a:rPr lang="en-US" sz="1750" dirty="0">
                <a:solidFill>
                  <a:srgbClr val="2C2821"/>
                </a:solidFill>
                <a:latin typeface="Lora" pitchFamily="34" charset="0"/>
                <a:ea typeface="Lora" pitchFamily="34" charset="-122"/>
                <a:cs typeface="Lora" pitchFamily="34" charset="-120"/>
              </a:rPr>
              <a:t>The DIET model predicts the most likely intent based on training data.</a:t>
            </a:r>
            <a:endParaRPr lang="en-US" sz="1750" dirty="0"/>
          </a:p>
        </p:txBody>
      </p:sp>
      <p:sp>
        <p:nvSpPr>
          <p:cNvPr id="9" name="Text 7"/>
          <p:cNvSpPr/>
          <p:nvPr/>
        </p:nvSpPr>
        <p:spPr>
          <a:xfrm>
            <a:off x="793790" y="5209937"/>
            <a:ext cx="13042821" cy="370523"/>
          </a:xfrm>
          <a:prstGeom prst="rect">
            <a:avLst/>
          </a:prstGeom>
          <a:noFill/>
          <a:ln/>
        </p:spPr>
        <p:txBody>
          <a:bodyPr wrap="none" lIns="0" tIns="0" rIns="0" bIns="0" rtlCol="0" anchor="t"/>
          <a:lstStyle/>
          <a:p>
            <a:pPr algn="l" lvl="1" marL="685800" indent="-342900">
              <a:lnSpc>
                <a:spcPts val="2850"/>
              </a:lnSpc>
              <a:buSzPct val="100000"/>
              <a:buChar char="•"/>
            </a:pPr>
            <a:r>
              <a:rPr lang="en-US" sz="1750" dirty="0">
                <a:solidFill>
                  <a:srgbClr val="2C2821"/>
                </a:solidFill>
                <a:latin typeface="Lora" pitchFamily="34" charset="0"/>
                <a:ea typeface="Lora" pitchFamily="34" charset="-122"/>
                <a:cs typeface="Lora" pitchFamily="34" charset="-120"/>
              </a:rPr>
              <a:t>Use </a:t>
            </a:r>
            <a:pPr algn="l" lvl="1" indent="0" marL="0">
              <a:lnSpc>
                <a:spcPts val="2850"/>
              </a:lnSpc>
              <a:buNone/>
            </a:pPr>
            <a:r>
              <a:rPr lang="en-US" sz="1750" dirty="0">
                <a:solidFill>
                  <a:srgbClr val="2C2821"/>
                </a:solidFill>
                <a:highlight>
                  <a:srgbClr val="D7F4E4"/>
                </a:highlight>
                <a:latin typeface="Consolas" pitchFamily="34" charset="0"/>
                <a:ea typeface="Consolas" pitchFamily="34" charset="-122"/>
                <a:cs typeface="Consolas" pitchFamily="34" charset="-120"/>
              </a:rPr>
              <a:t>stories.yml</a:t>
            </a:r>
            <a:pPr algn="l" lvl="1" indent="0" marL="0">
              <a:lnSpc>
                <a:spcPts val="2850"/>
              </a:lnSpc>
              <a:buNone/>
            </a:pPr>
            <a:r>
              <a:rPr lang="en-US" sz="1750" dirty="0">
                <a:solidFill>
                  <a:srgbClr val="2C2821"/>
                </a:solidFill>
                <a:latin typeface="Lora" pitchFamily="34" charset="0"/>
                <a:ea typeface="Lora" pitchFamily="34" charset="-122"/>
                <a:cs typeface="Lora" pitchFamily="34" charset="-120"/>
              </a:rPr>
              <a:t> to define conversation paths based on user inputs and bot responses.</a:t>
            </a:r>
            <a:endParaRPr lang="en-US" sz="1750" dirty="0"/>
          </a:p>
        </p:txBody>
      </p:sp>
      <p:sp>
        <p:nvSpPr>
          <p:cNvPr id="10" name="Text 8"/>
          <p:cNvSpPr/>
          <p:nvPr/>
        </p:nvSpPr>
        <p:spPr>
          <a:xfrm>
            <a:off x="793790" y="5659755"/>
            <a:ext cx="13042821" cy="370523"/>
          </a:xfrm>
          <a:prstGeom prst="rect">
            <a:avLst/>
          </a:prstGeom>
          <a:noFill/>
          <a:ln/>
        </p:spPr>
        <p:txBody>
          <a:bodyPr wrap="none" lIns="0" tIns="0" rIns="0" bIns="0" rtlCol="0" anchor="t"/>
          <a:lstStyle/>
          <a:p>
            <a:pPr algn="l" lvl="1" marL="685800" indent="-342900">
              <a:lnSpc>
                <a:spcPts val="2850"/>
              </a:lnSpc>
              <a:buSzPct val="100000"/>
              <a:buChar char="•"/>
            </a:pPr>
            <a:r>
              <a:rPr lang="en-US" sz="1750" dirty="0">
                <a:solidFill>
                  <a:srgbClr val="2C2821"/>
                </a:solidFill>
                <a:latin typeface="Lora" pitchFamily="34" charset="0"/>
                <a:ea typeface="Lora" pitchFamily="34" charset="-122"/>
                <a:cs typeface="Lora" pitchFamily="34" charset="-120"/>
              </a:rPr>
              <a:t>Add custom actions in </a:t>
            </a:r>
            <a:pPr algn="l" lvl="1" indent="0" marL="0">
              <a:lnSpc>
                <a:spcPts val="2850"/>
              </a:lnSpc>
              <a:buNone/>
            </a:pPr>
            <a:r>
              <a:rPr lang="en-US" sz="1750" dirty="0">
                <a:solidFill>
                  <a:srgbClr val="2C2821"/>
                </a:solidFill>
                <a:highlight>
                  <a:srgbClr val="D7F4E4"/>
                </a:highlight>
                <a:latin typeface="Consolas" pitchFamily="34" charset="0"/>
                <a:ea typeface="Consolas" pitchFamily="34" charset="-122"/>
                <a:cs typeface="Consolas" pitchFamily="34" charset="-120"/>
              </a:rPr>
              <a:t>actions.py</a:t>
            </a:r>
            <a:pPr algn="l" lvl="1" indent="0" marL="0">
              <a:lnSpc>
                <a:spcPts val="2850"/>
              </a:lnSpc>
              <a:buNone/>
            </a:pPr>
            <a:r>
              <a:rPr lang="en-US" sz="1750" dirty="0">
                <a:solidFill>
                  <a:srgbClr val="2C2821"/>
                </a:solidFill>
                <a:latin typeface="Lora" pitchFamily="34" charset="0"/>
                <a:ea typeface="Lora" pitchFamily="34" charset="-122"/>
                <a:cs typeface="Lora" pitchFamily="34" charset="-120"/>
              </a:rPr>
              <a:t> to send notifications, request additional details, or interact with external APIs.</a:t>
            </a:r>
            <a:endParaRPr lang="en-US" sz="1750" dirty="0"/>
          </a:p>
        </p:txBody>
      </p:sp>
      <p:sp>
        <p:nvSpPr>
          <p:cNvPr id="11" name="Text 9"/>
          <p:cNvSpPr/>
          <p:nvPr/>
        </p:nvSpPr>
        <p:spPr>
          <a:xfrm>
            <a:off x="793790" y="6109573"/>
            <a:ext cx="13042821" cy="37052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1B5F39"/>
                </a:solidFill>
                <a:latin typeface="Lora" pitchFamily="34" charset="0"/>
                <a:ea typeface="Lora" pitchFamily="34" charset="-122"/>
                <a:cs typeface="Lora" pitchFamily="34" charset="-120"/>
              </a:rPr>
              <a:t>Train</a:t>
            </a:r>
            <a:pPr algn="l" indent="0" marL="0">
              <a:lnSpc>
                <a:spcPts val="2850"/>
              </a:lnSpc>
              <a:buNone/>
            </a:pPr>
            <a:r>
              <a:rPr lang="en-US" sz="1750" dirty="0">
                <a:solidFill>
                  <a:srgbClr val="2C2821"/>
                </a:solidFill>
                <a:latin typeface="Lora" pitchFamily="34" charset="0"/>
                <a:ea typeface="Lora" pitchFamily="34" charset="-122"/>
                <a:cs typeface="Lora" pitchFamily="34" charset="-120"/>
              </a:rPr>
              <a:t>: </a:t>
            </a:r>
            <a:pPr algn="l" indent="0" marL="0">
              <a:lnSpc>
                <a:spcPts val="2850"/>
              </a:lnSpc>
              <a:buNone/>
            </a:pPr>
            <a:r>
              <a:rPr lang="en-US" sz="1750" dirty="0">
                <a:solidFill>
                  <a:srgbClr val="2C2821"/>
                </a:solidFill>
                <a:latin typeface="Lora" pitchFamily="34" charset="0"/>
                <a:ea typeface="Lora" pitchFamily="34" charset="-122"/>
                <a:cs typeface="Lora" pitchFamily="34" charset="-120"/>
              </a:rPr>
              <a:t>Train the bot using </a:t>
            </a:r>
            <a:pPr algn="l" indent="0" marL="0">
              <a:lnSpc>
                <a:spcPts val="2850"/>
              </a:lnSpc>
              <a:buNone/>
            </a:pPr>
            <a:r>
              <a:rPr lang="en-US" sz="1750" dirty="0">
                <a:solidFill>
                  <a:srgbClr val="2C2821"/>
                </a:solidFill>
                <a:highlight>
                  <a:srgbClr val="D7F4E4"/>
                </a:highlight>
                <a:latin typeface="Consolas" pitchFamily="34" charset="0"/>
                <a:ea typeface="Consolas" pitchFamily="34" charset="-122"/>
                <a:cs typeface="Consolas" pitchFamily="34" charset="-120"/>
              </a:rPr>
              <a:t>rasa train</a:t>
            </a:r>
            <a:pPr algn="l" indent="0" marL="0">
              <a:lnSpc>
                <a:spcPts val="2850"/>
              </a:lnSpc>
              <a:buNone/>
            </a:pPr>
            <a:r>
              <a:rPr lang="en-US" sz="1750" dirty="0">
                <a:solidFill>
                  <a:srgbClr val="2C2821"/>
                </a:solidFill>
                <a:latin typeface="Lora" pitchFamily="34" charset="0"/>
                <a:ea typeface="Lora" pitchFamily="34" charset="-122"/>
                <a:cs typeface="Lora" pitchFamily="34" charset="-120"/>
              </a:rPr>
              <a:t>. This generates a model capable of intent recognition and response generation.</a:t>
            </a:r>
            <a:endParaRPr lang="en-US" sz="1750" dirty="0"/>
          </a:p>
        </p:txBody>
      </p:sp>
      <p:sp>
        <p:nvSpPr>
          <p:cNvPr id="12" name="Text 10"/>
          <p:cNvSpPr/>
          <p:nvPr/>
        </p:nvSpPr>
        <p:spPr>
          <a:xfrm>
            <a:off x="793790" y="6559391"/>
            <a:ext cx="13042821" cy="37052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1B5F39"/>
                </a:solidFill>
                <a:latin typeface="Lora" pitchFamily="34" charset="0"/>
                <a:ea typeface="Lora" pitchFamily="34" charset="-122"/>
                <a:cs typeface="Lora" pitchFamily="34" charset="-120"/>
              </a:rPr>
              <a:t>Test</a:t>
            </a:r>
            <a:pPr algn="l" indent="0" marL="0">
              <a:lnSpc>
                <a:spcPts val="2850"/>
              </a:lnSpc>
              <a:buNone/>
            </a:pPr>
            <a:r>
              <a:rPr lang="en-US" sz="1750" dirty="0">
                <a:solidFill>
                  <a:srgbClr val="2C2821"/>
                </a:solidFill>
                <a:latin typeface="Lora" pitchFamily="34" charset="0"/>
                <a:ea typeface="Lora" pitchFamily="34" charset="-122"/>
                <a:cs typeface="Lora" pitchFamily="34" charset="-120"/>
              </a:rPr>
              <a:t>: Use </a:t>
            </a:r>
            <a:pPr algn="l" indent="0" marL="0">
              <a:lnSpc>
                <a:spcPts val="2850"/>
              </a:lnSpc>
              <a:buNone/>
            </a:pPr>
            <a:r>
              <a:rPr lang="en-US" sz="1750" dirty="0">
                <a:solidFill>
                  <a:srgbClr val="2C2821"/>
                </a:solidFill>
                <a:highlight>
                  <a:srgbClr val="D7F4E4"/>
                </a:highlight>
                <a:latin typeface="Consolas" pitchFamily="34" charset="0"/>
                <a:ea typeface="Consolas" pitchFamily="34" charset="-122"/>
                <a:cs typeface="Consolas" pitchFamily="34" charset="-120"/>
              </a:rPr>
              <a:t>rasa shell</a:t>
            </a:r>
            <a:pPr algn="l" indent="0" marL="0">
              <a:lnSpc>
                <a:spcPts val="2850"/>
              </a:lnSpc>
              <a:buNone/>
            </a:pPr>
            <a:r>
              <a:rPr lang="en-US" sz="1750" dirty="0">
                <a:solidFill>
                  <a:srgbClr val="2C2821"/>
                </a:solidFill>
                <a:latin typeface="Lora" pitchFamily="34" charset="0"/>
                <a:ea typeface="Lora" pitchFamily="34" charset="-122"/>
                <a:cs typeface="Lora" pitchFamily="34" charset="-120"/>
              </a:rPr>
              <a:t> or an HTTP API to test your bot.</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25924" y="736997"/>
            <a:ext cx="3111341" cy="388858"/>
          </a:xfrm>
          <a:prstGeom prst="rect">
            <a:avLst/>
          </a:prstGeom>
          <a:noFill/>
          <a:ln/>
        </p:spPr>
        <p:txBody>
          <a:bodyPr wrap="none" lIns="0" tIns="0" rIns="0" bIns="0" rtlCol="0" anchor="t"/>
          <a:lstStyle/>
          <a:p>
            <a:pPr indent="0" marL="0">
              <a:lnSpc>
                <a:spcPts val="3050"/>
              </a:lnSpc>
              <a:buNone/>
            </a:pPr>
            <a:r>
              <a:rPr lang="en-US" sz="2400" b="1" dirty="0">
                <a:solidFill>
                  <a:srgbClr val="233E32"/>
                </a:solidFill>
                <a:latin typeface="Alice" pitchFamily="34" charset="0"/>
                <a:ea typeface="Alice" pitchFamily="34" charset="-122"/>
                <a:cs typeface="Alice" pitchFamily="34" charset="-120"/>
              </a:rPr>
              <a:t>Frontend</a:t>
            </a:r>
            <a:pPr indent="0" marL="0">
              <a:lnSpc>
                <a:spcPts val="3050"/>
              </a:lnSpc>
              <a:buNone/>
            </a:pPr>
            <a:r>
              <a:rPr lang="en-US" sz="2400" dirty="0">
                <a:solidFill>
                  <a:srgbClr val="233E32"/>
                </a:solidFill>
                <a:latin typeface="Alice" pitchFamily="34" charset="0"/>
                <a:ea typeface="Alice" pitchFamily="34" charset="-122"/>
                <a:cs typeface="Alice" pitchFamily="34" charset="-120"/>
              </a:rPr>
              <a:t>:</a:t>
            </a:r>
            <a:endParaRPr lang="en-US" sz="2400" dirty="0"/>
          </a:p>
        </p:txBody>
      </p:sp>
      <p:sp>
        <p:nvSpPr>
          <p:cNvPr id="3" name="Text 1"/>
          <p:cNvSpPr/>
          <p:nvPr/>
        </p:nvSpPr>
        <p:spPr>
          <a:xfrm>
            <a:off x="725924" y="1540669"/>
            <a:ext cx="13178552" cy="663654"/>
          </a:xfrm>
          <a:prstGeom prst="rect">
            <a:avLst/>
          </a:prstGeom>
          <a:noFill/>
          <a:ln/>
        </p:spPr>
        <p:txBody>
          <a:bodyPr wrap="square" lIns="0" tIns="0" rIns="0" bIns="0" rtlCol="0" anchor="t"/>
          <a:lstStyle/>
          <a:p>
            <a:pPr indent="0" marL="0">
              <a:lnSpc>
                <a:spcPts val="2600"/>
              </a:lnSpc>
              <a:buNone/>
            </a:pPr>
            <a:r>
              <a:rPr lang="en-US" sz="1600" b="1" dirty="0">
                <a:solidFill>
                  <a:srgbClr val="2C2821"/>
                </a:solidFill>
                <a:latin typeface="Lora" pitchFamily="34" charset="0"/>
                <a:ea typeface="Lora" pitchFamily="34" charset="-122"/>
                <a:cs typeface="Lora" pitchFamily="34" charset="-120"/>
              </a:rPr>
              <a:t>React</a:t>
            </a:r>
            <a:pPr indent="0" marL="0">
              <a:lnSpc>
                <a:spcPts val="2600"/>
              </a:lnSpc>
              <a:buNone/>
            </a:pPr>
            <a:r>
              <a:rPr lang="en-US" sz="1600" dirty="0">
                <a:solidFill>
                  <a:srgbClr val="2C2821"/>
                </a:solidFill>
                <a:latin typeface="Lora" pitchFamily="34" charset="0"/>
                <a:ea typeface="Lora" pitchFamily="34" charset="-122"/>
                <a:cs typeface="Lora" pitchFamily="34" charset="-120"/>
              </a:rPr>
              <a:t> is chosen for the frontend due to its efficiency in building dynamic, interactive user interfaces. It allows seamless handling of real-time updates, user inputs (text), and ensures a smooth user experience with fast rendering.</a:t>
            </a:r>
            <a:endParaRPr lang="en-US" sz="1600" dirty="0"/>
          </a:p>
        </p:txBody>
      </p:sp>
      <p:sp>
        <p:nvSpPr>
          <p:cNvPr id="4" name="Text 2"/>
          <p:cNvSpPr/>
          <p:nvPr/>
        </p:nvSpPr>
        <p:spPr>
          <a:xfrm>
            <a:off x="725924" y="2515433"/>
            <a:ext cx="3111341" cy="388858"/>
          </a:xfrm>
          <a:prstGeom prst="rect">
            <a:avLst/>
          </a:prstGeom>
          <a:noFill/>
          <a:ln/>
        </p:spPr>
        <p:txBody>
          <a:bodyPr wrap="none" lIns="0" tIns="0" rIns="0" bIns="0" rtlCol="0" anchor="t"/>
          <a:lstStyle/>
          <a:p>
            <a:pPr indent="0" marL="0">
              <a:lnSpc>
                <a:spcPts val="3050"/>
              </a:lnSpc>
              <a:buNone/>
            </a:pPr>
            <a:r>
              <a:rPr lang="en-US" sz="2400" b="1" dirty="0">
                <a:solidFill>
                  <a:srgbClr val="233E32"/>
                </a:solidFill>
                <a:latin typeface="Alice" pitchFamily="34" charset="0"/>
                <a:ea typeface="Alice" pitchFamily="34" charset="-122"/>
                <a:cs typeface="Alice" pitchFamily="34" charset="-120"/>
              </a:rPr>
              <a:t>Backend</a:t>
            </a:r>
            <a:pPr indent="0" marL="0">
              <a:lnSpc>
                <a:spcPts val="3050"/>
              </a:lnSpc>
              <a:buNone/>
            </a:pPr>
            <a:r>
              <a:rPr lang="en-US" sz="2400" dirty="0">
                <a:solidFill>
                  <a:srgbClr val="233E32"/>
                </a:solidFill>
                <a:latin typeface="Alice" pitchFamily="34" charset="0"/>
                <a:ea typeface="Alice" pitchFamily="34" charset="-122"/>
                <a:cs typeface="Alice" pitchFamily="34" charset="-120"/>
              </a:rPr>
              <a:t>:</a:t>
            </a:r>
            <a:endParaRPr lang="en-US" sz="2400" dirty="0"/>
          </a:p>
        </p:txBody>
      </p:sp>
      <p:sp>
        <p:nvSpPr>
          <p:cNvPr id="5" name="Text 3"/>
          <p:cNvSpPr/>
          <p:nvPr/>
        </p:nvSpPr>
        <p:spPr>
          <a:xfrm>
            <a:off x="725924" y="3215402"/>
            <a:ext cx="13178552" cy="663654"/>
          </a:xfrm>
          <a:prstGeom prst="rect">
            <a:avLst/>
          </a:prstGeom>
          <a:noFill/>
          <a:ln/>
        </p:spPr>
        <p:txBody>
          <a:bodyPr wrap="square" lIns="0" tIns="0" rIns="0" bIns="0" rtlCol="0" anchor="t"/>
          <a:lstStyle/>
          <a:p>
            <a:pPr indent="0" marL="0">
              <a:lnSpc>
                <a:spcPts val="2600"/>
              </a:lnSpc>
              <a:buNone/>
            </a:pPr>
            <a:r>
              <a:rPr lang="en-US" sz="1600" b="1" dirty="0">
                <a:solidFill>
                  <a:srgbClr val="2C2821"/>
                </a:solidFill>
                <a:latin typeface="Lora" pitchFamily="34" charset="0"/>
                <a:ea typeface="Lora" pitchFamily="34" charset="-122"/>
                <a:cs typeface="Lora" pitchFamily="34" charset="-120"/>
              </a:rPr>
              <a:t>Flask</a:t>
            </a:r>
            <a:pPr indent="0" marL="0">
              <a:lnSpc>
                <a:spcPts val="2600"/>
              </a:lnSpc>
              <a:buNone/>
            </a:pPr>
            <a:r>
              <a:rPr lang="en-US" sz="1600" dirty="0">
                <a:solidFill>
                  <a:srgbClr val="2C2821"/>
                </a:solidFill>
                <a:latin typeface="Lora" pitchFamily="34" charset="0"/>
                <a:ea typeface="Lora" pitchFamily="34" charset="-122"/>
                <a:cs typeface="Lora" pitchFamily="34" charset="-120"/>
              </a:rPr>
              <a:t> is used for the backend as it’s lightweight, easy to set up, and highly flexible for API integrations. It allows quick deployment and handling of user requests, scheduling logic, and communication with external APIs (like GPT for schedule generation).</a:t>
            </a:r>
            <a:endParaRPr lang="en-US" sz="1600" dirty="0"/>
          </a:p>
        </p:txBody>
      </p:sp>
      <p:sp>
        <p:nvSpPr>
          <p:cNvPr id="6" name="Text 4"/>
          <p:cNvSpPr/>
          <p:nvPr/>
        </p:nvSpPr>
        <p:spPr>
          <a:xfrm>
            <a:off x="725924" y="4190167"/>
            <a:ext cx="3111341" cy="388858"/>
          </a:xfrm>
          <a:prstGeom prst="rect">
            <a:avLst/>
          </a:prstGeom>
          <a:noFill/>
          <a:ln/>
        </p:spPr>
        <p:txBody>
          <a:bodyPr wrap="none" lIns="0" tIns="0" rIns="0" bIns="0" rtlCol="0" anchor="t"/>
          <a:lstStyle/>
          <a:p>
            <a:pPr indent="0" marL="0">
              <a:lnSpc>
                <a:spcPts val="3050"/>
              </a:lnSpc>
              <a:buNone/>
            </a:pPr>
            <a:r>
              <a:rPr lang="en-US" sz="2400" b="1" dirty="0">
                <a:solidFill>
                  <a:srgbClr val="233E32"/>
                </a:solidFill>
                <a:latin typeface="Alice" pitchFamily="34" charset="0"/>
                <a:ea typeface="Alice" pitchFamily="34" charset="-122"/>
                <a:cs typeface="Alice" pitchFamily="34" charset="-120"/>
              </a:rPr>
              <a:t>Database</a:t>
            </a:r>
            <a:pPr indent="0" marL="0">
              <a:lnSpc>
                <a:spcPts val="3050"/>
              </a:lnSpc>
              <a:buNone/>
            </a:pPr>
            <a:r>
              <a:rPr lang="en-US" sz="2400" dirty="0">
                <a:solidFill>
                  <a:srgbClr val="233E32"/>
                </a:solidFill>
                <a:latin typeface="Alice" pitchFamily="34" charset="0"/>
                <a:ea typeface="Alice" pitchFamily="34" charset="-122"/>
                <a:cs typeface="Alice" pitchFamily="34" charset="-120"/>
              </a:rPr>
              <a:t>:</a:t>
            </a:r>
            <a:endParaRPr lang="en-US" sz="2400" dirty="0"/>
          </a:p>
        </p:txBody>
      </p:sp>
      <p:sp>
        <p:nvSpPr>
          <p:cNvPr id="7" name="Text 5"/>
          <p:cNvSpPr/>
          <p:nvPr/>
        </p:nvSpPr>
        <p:spPr>
          <a:xfrm>
            <a:off x="725924" y="4890135"/>
            <a:ext cx="13178552" cy="663654"/>
          </a:xfrm>
          <a:prstGeom prst="rect">
            <a:avLst/>
          </a:prstGeom>
          <a:noFill/>
          <a:ln/>
        </p:spPr>
        <p:txBody>
          <a:bodyPr wrap="square" lIns="0" tIns="0" rIns="0" bIns="0" rtlCol="0" anchor="t"/>
          <a:lstStyle/>
          <a:p>
            <a:pPr indent="0" marL="0">
              <a:lnSpc>
                <a:spcPts val="2600"/>
              </a:lnSpc>
              <a:buNone/>
            </a:pPr>
            <a:r>
              <a:rPr lang="en-US" sz="1600" b="1" dirty="0">
                <a:solidFill>
                  <a:srgbClr val="2C2821"/>
                </a:solidFill>
                <a:latin typeface="Lora" pitchFamily="34" charset="0"/>
                <a:ea typeface="Lora" pitchFamily="34" charset="-122"/>
                <a:cs typeface="Lora" pitchFamily="34" charset="-120"/>
              </a:rPr>
              <a:t>MySQL</a:t>
            </a:r>
            <a:pPr indent="0" marL="0">
              <a:lnSpc>
                <a:spcPts val="2600"/>
              </a:lnSpc>
              <a:buNone/>
            </a:pPr>
            <a:r>
              <a:rPr lang="en-US" sz="1600" dirty="0">
                <a:solidFill>
                  <a:srgbClr val="2C2821"/>
                </a:solidFill>
                <a:latin typeface="Lora" pitchFamily="34" charset="0"/>
                <a:ea typeface="Lora" pitchFamily="34" charset="-122"/>
                <a:cs typeface="Lora" pitchFamily="34" charset="-120"/>
              </a:rPr>
              <a:t> is chosen for storing user schedules and health data due to its structured nature, ease of use, and scalability. It supports complex queries and ensures efficient data storage and retrieval for user-specific schedules and preferences.</a:t>
            </a:r>
            <a:endParaRPr lang="en-US" sz="1600" dirty="0"/>
          </a:p>
        </p:txBody>
      </p:sp>
      <p:sp>
        <p:nvSpPr>
          <p:cNvPr id="8" name="Text 6"/>
          <p:cNvSpPr/>
          <p:nvPr/>
        </p:nvSpPr>
        <p:spPr>
          <a:xfrm>
            <a:off x="725924" y="5787033"/>
            <a:ext cx="13178552" cy="331827"/>
          </a:xfrm>
          <a:prstGeom prst="rect">
            <a:avLst/>
          </a:prstGeom>
          <a:noFill/>
          <a:ln/>
        </p:spPr>
        <p:txBody>
          <a:bodyPr wrap="none" lIns="0" tIns="0" rIns="0" bIns="0" rtlCol="0" anchor="t"/>
          <a:lstStyle/>
          <a:p>
            <a:pPr indent="0" marL="0">
              <a:lnSpc>
                <a:spcPts val="2600"/>
              </a:lnSpc>
              <a:buNone/>
            </a:pPr>
            <a:r>
              <a:rPr lang="en-US" sz="1600" b="1" dirty="0">
                <a:solidFill>
                  <a:srgbClr val="2C2821"/>
                </a:solidFill>
                <a:latin typeface="Lora" pitchFamily="34" charset="0"/>
                <a:ea typeface="Lora" pitchFamily="34" charset="-122"/>
                <a:cs typeface="Lora" pitchFamily="34" charset="-120"/>
              </a:rPr>
              <a:t>Why Choose These?</a:t>
            </a:r>
            <a:endParaRPr lang="en-US" sz="1600" dirty="0"/>
          </a:p>
        </p:txBody>
      </p:sp>
      <p:sp>
        <p:nvSpPr>
          <p:cNvPr id="9" name="Text 7"/>
          <p:cNvSpPr/>
          <p:nvPr/>
        </p:nvSpPr>
        <p:spPr>
          <a:xfrm>
            <a:off x="725924" y="6352103"/>
            <a:ext cx="13178552" cy="331827"/>
          </a:xfrm>
          <a:prstGeom prst="rect">
            <a:avLst/>
          </a:prstGeom>
          <a:noFill/>
          <a:ln/>
        </p:spPr>
        <p:txBody>
          <a:bodyPr wrap="none" lIns="0" tIns="0" rIns="0" bIns="0" rtlCol="0" anchor="t"/>
          <a:lstStyle/>
          <a:p>
            <a:pPr algn="l" marL="342900" indent="-342900">
              <a:lnSpc>
                <a:spcPts val="2600"/>
              </a:lnSpc>
              <a:buSzPct val="100000"/>
              <a:buChar char="•"/>
            </a:pPr>
            <a:r>
              <a:rPr lang="en-US" sz="1600" b="1" dirty="0">
                <a:solidFill>
                  <a:srgbClr val="2C2821"/>
                </a:solidFill>
                <a:latin typeface="Lora" pitchFamily="34" charset="0"/>
                <a:ea typeface="Lora" pitchFamily="34" charset="-122"/>
                <a:cs typeface="Lora" pitchFamily="34" charset="-120"/>
              </a:rPr>
              <a:t>React</a:t>
            </a:r>
            <a:pPr algn="l" indent="0" marL="0">
              <a:lnSpc>
                <a:spcPts val="2600"/>
              </a:lnSpc>
              <a:buNone/>
            </a:pPr>
            <a:r>
              <a:rPr lang="en-US" sz="1600" dirty="0">
                <a:solidFill>
                  <a:srgbClr val="2C2821"/>
                </a:solidFill>
                <a:latin typeface="Lora" pitchFamily="34" charset="0"/>
                <a:ea typeface="Lora" pitchFamily="34" charset="-122"/>
                <a:cs typeface="Lora" pitchFamily="34" charset="-120"/>
              </a:rPr>
              <a:t> offers flexibility and fast performance for user interactions.</a:t>
            </a:r>
            <a:endParaRPr lang="en-US" sz="1600" dirty="0"/>
          </a:p>
        </p:txBody>
      </p:sp>
      <p:sp>
        <p:nvSpPr>
          <p:cNvPr id="10" name="Text 8"/>
          <p:cNvSpPr/>
          <p:nvPr/>
        </p:nvSpPr>
        <p:spPr>
          <a:xfrm>
            <a:off x="725924" y="6756440"/>
            <a:ext cx="13178552" cy="331827"/>
          </a:xfrm>
          <a:prstGeom prst="rect">
            <a:avLst/>
          </a:prstGeom>
          <a:noFill/>
          <a:ln/>
        </p:spPr>
        <p:txBody>
          <a:bodyPr wrap="none" lIns="0" tIns="0" rIns="0" bIns="0" rtlCol="0" anchor="t"/>
          <a:lstStyle/>
          <a:p>
            <a:pPr algn="l" marL="342900" indent="-342900">
              <a:lnSpc>
                <a:spcPts val="2600"/>
              </a:lnSpc>
              <a:buSzPct val="100000"/>
              <a:buChar char="•"/>
            </a:pPr>
            <a:r>
              <a:rPr lang="en-US" sz="1600" b="1" dirty="0">
                <a:solidFill>
                  <a:srgbClr val="2C2821"/>
                </a:solidFill>
                <a:latin typeface="Lora" pitchFamily="34" charset="0"/>
                <a:ea typeface="Lora" pitchFamily="34" charset="-122"/>
                <a:cs typeface="Lora" pitchFamily="34" charset="-120"/>
              </a:rPr>
              <a:t>Flask</a:t>
            </a:r>
            <a:pPr algn="l" indent="0" marL="0">
              <a:lnSpc>
                <a:spcPts val="2600"/>
              </a:lnSpc>
              <a:buNone/>
            </a:pPr>
            <a:r>
              <a:rPr lang="en-US" sz="1600" dirty="0">
                <a:solidFill>
                  <a:srgbClr val="2C2821"/>
                </a:solidFill>
                <a:latin typeface="Lora" pitchFamily="34" charset="0"/>
                <a:ea typeface="Lora" pitchFamily="34" charset="-122"/>
                <a:cs typeface="Lora" pitchFamily="34" charset="-120"/>
              </a:rPr>
              <a:t> enables easy API handling and quick development.</a:t>
            </a:r>
            <a:endParaRPr lang="en-US" sz="1600" dirty="0"/>
          </a:p>
        </p:txBody>
      </p:sp>
      <p:sp>
        <p:nvSpPr>
          <p:cNvPr id="11" name="Text 9"/>
          <p:cNvSpPr/>
          <p:nvPr/>
        </p:nvSpPr>
        <p:spPr>
          <a:xfrm>
            <a:off x="725924" y="7160776"/>
            <a:ext cx="13178552" cy="331827"/>
          </a:xfrm>
          <a:prstGeom prst="rect">
            <a:avLst/>
          </a:prstGeom>
          <a:noFill/>
          <a:ln/>
        </p:spPr>
        <p:txBody>
          <a:bodyPr wrap="none" lIns="0" tIns="0" rIns="0" bIns="0" rtlCol="0" anchor="t"/>
          <a:lstStyle/>
          <a:p>
            <a:pPr algn="l" marL="342900" indent="-342900">
              <a:lnSpc>
                <a:spcPts val="2600"/>
              </a:lnSpc>
              <a:buSzPct val="100000"/>
              <a:buChar char="•"/>
            </a:pPr>
            <a:r>
              <a:rPr lang="en-US" sz="1600" b="1" dirty="0">
                <a:solidFill>
                  <a:srgbClr val="2C2821"/>
                </a:solidFill>
                <a:latin typeface="Lora" pitchFamily="34" charset="0"/>
                <a:ea typeface="Lora" pitchFamily="34" charset="-122"/>
                <a:cs typeface="Lora" pitchFamily="34" charset="-120"/>
              </a:rPr>
              <a:t>MySQL</a:t>
            </a:r>
            <a:pPr algn="l" indent="0" marL="0">
              <a:lnSpc>
                <a:spcPts val="2600"/>
              </a:lnSpc>
              <a:buNone/>
            </a:pPr>
            <a:r>
              <a:rPr lang="en-US" sz="1600" dirty="0">
                <a:solidFill>
                  <a:srgbClr val="2C2821"/>
                </a:solidFill>
                <a:latin typeface="Lora" pitchFamily="34" charset="0"/>
                <a:ea typeface="Lora" pitchFamily="34" charset="-122"/>
                <a:cs typeface="Lora" pitchFamily="34" charset="-120"/>
              </a:rPr>
              <a:t> provides a reliable, scalable solution for structured data storage and efficient querying.</a:t>
            </a: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80298" y="482322"/>
            <a:ext cx="3550325" cy="428863"/>
          </a:xfrm>
          <a:prstGeom prst="rect">
            <a:avLst/>
          </a:prstGeom>
          <a:noFill/>
          <a:ln/>
        </p:spPr>
        <p:txBody>
          <a:bodyPr wrap="none" lIns="0" tIns="0" rIns="0" bIns="0" rtlCol="0" anchor="t"/>
          <a:lstStyle/>
          <a:p>
            <a:pPr indent="0" marL="0">
              <a:lnSpc>
                <a:spcPts val="3350"/>
              </a:lnSpc>
              <a:buNone/>
            </a:pPr>
            <a:r>
              <a:rPr lang="en-US" sz="2700" dirty="0">
                <a:solidFill>
                  <a:srgbClr val="233E32"/>
                </a:solidFill>
                <a:latin typeface="Alice" pitchFamily="34" charset="0"/>
                <a:ea typeface="Alice" pitchFamily="34" charset="-122"/>
                <a:cs typeface="Alice" pitchFamily="34" charset="-120"/>
              </a:rPr>
              <a:t>Real-time Notifications</a:t>
            </a:r>
            <a:endParaRPr lang="en-US" sz="2700" dirty="0"/>
          </a:p>
        </p:txBody>
      </p:sp>
      <p:sp>
        <p:nvSpPr>
          <p:cNvPr id="3" name="Shape 1"/>
          <p:cNvSpPr/>
          <p:nvPr/>
        </p:nvSpPr>
        <p:spPr>
          <a:xfrm>
            <a:off x="480298" y="1185624"/>
            <a:ext cx="13669804" cy="4966335"/>
          </a:xfrm>
          <a:prstGeom prst="roundRect">
            <a:avLst>
              <a:gd name="adj" fmla="val 415"/>
            </a:avLst>
          </a:prstGeom>
          <a:noFill/>
          <a:ln w="7620">
            <a:solidFill>
              <a:srgbClr val="000000">
                <a:alpha val="8000"/>
              </a:srgbClr>
            </a:solidFill>
            <a:prstDash val="solid"/>
          </a:ln>
        </p:spPr>
      </p:sp>
      <p:sp>
        <p:nvSpPr>
          <p:cNvPr id="4" name="Shape 2"/>
          <p:cNvSpPr/>
          <p:nvPr/>
        </p:nvSpPr>
        <p:spPr>
          <a:xfrm>
            <a:off x="487918" y="1193244"/>
            <a:ext cx="13657183" cy="399336"/>
          </a:xfrm>
          <a:prstGeom prst="rect">
            <a:avLst/>
          </a:prstGeom>
          <a:solidFill>
            <a:srgbClr val="FFFFFF">
              <a:alpha val="4000"/>
            </a:srgbClr>
          </a:solidFill>
          <a:ln/>
        </p:spPr>
      </p:sp>
      <p:sp>
        <p:nvSpPr>
          <p:cNvPr id="5" name="Text 3"/>
          <p:cNvSpPr/>
          <p:nvPr/>
        </p:nvSpPr>
        <p:spPr>
          <a:xfrm>
            <a:off x="625554" y="1283137"/>
            <a:ext cx="1997988" cy="219551"/>
          </a:xfrm>
          <a:prstGeom prst="rect">
            <a:avLst/>
          </a:prstGeom>
          <a:noFill/>
          <a:ln/>
        </p:spPr>
        <p:txBody>
          <a:bodyPr wrap="none" lIns="0" tIns="0" rIns="0" bIns="0" rtlCol="0" anchor="t"/>
          <a:lstStyle/>
          <a:p>
            <a:pPr indent="0" marL="0">
              <a:lnSpc>
                <a:spcPts val="1700"/>
              </a:lnSpc>
              <a:buNone/>
            </a:pPr>
            <a:r>
              <a:rPr lang="en-US" sz="1050" b="1" dirty="0">
                <a:solidFill>
                  <a:srgbClr val="2C2821"/>
                </a:solidFill>
                <a:latin typeface="Lora" pitchFamily="34" charset="0"/>
                <a:ea typeface="Lora" pitchFamily="34" charset="-122"/>
                <a:cs typeface="Lora" pitchFamily="34" charset="-120"/>
              </a:rPr>
              <a:t>Service</a:t>
            </a:r>
            <a:endParaRPr lang="en-US" sz="1050" dirty="0"/>
          </a:p>
        </p:txBody>
      </p:sp>
      <p:sp>
        <p:nvSpPr>
          <p:cNvPr id="6" name="Text 4"/>
          <p:cNvSpPr/>
          <p:nvPr/>
        </p:nvSpPr>
        <p:spPr>
          <a:xfrm>
            <a:off x="2905482" y="1283137"/>
            <a:ext cx="1994178" cy="219551"/>
          </a:xfrm>
          <a:prstGeom prst="rect">
            <a:avLst/>
          </a:prstGeom>
          <a:noFill/>
          <a:ln/>
        </p:spPr>
        <p:txBody>
          <a:bodyPr wrap="none" lIns="0" tIns="0" rIns="0" bIns="0" rtlCol="0" anchor="t"/>
          <a:lstStyle/>
          <a:p>
            <a:pPr indent="0" marL="0">
              <a:lnSpc>
                <a:spcPts val="1700"/>
              </a:lnSpc>
              <a:buNone/>
            </a:pPr>
            <a:r>
              <a:rPr lang="en-US" sz="1050" b="1" dirty="0">
                <a:solidFill>
                  <a:srgbClr val="2C2821"/>
                </a:solidFill>
                <a:latin typeface="Lora" pitchFamily="34" charset="0"/>
                <a:ea typeface="Lora" pitchFamily="34" charset="-122"/>
                <a:cs typeface="Lora" pitchFamily="34" charset="-120"/>
              </a:rPr>
              <a:t>Free Tier</a:t>
            </a:r>
            <a:endParaRPr lang="en-US" sz="1050" dirty="0"/>
          </a:p>
        </p:txBody>
      </p:sp>
      <p:sp>
        <p:nvSpPr>
          <p:cNvPr id="7" name="Text 5"/>
          <p:cNvSpPr/>
          <p:nvPr/>
        </p:nvSpPr>
        <p:spPr>
          <a:xfrm>
            <a:off x="5181600" y="1283137"/>
            <a:ext cx="1994178" cy="219551"/>
          </a:xfrm>
          <a:prstGeom prst="rect">
            <a:avLst/>
          </a:prstGeom>
          <a:noFill/>
          <a:ln/>
        </p:spPr>
        <p:txBody>
          <a:bodyPr wrap="none" lIns="0" tIns="0" rIns="0" bIns="0" rtlCol="0" anchor="t"/>
          <a:lstStyle/>
          <a:p>
            <a:pPr indent="0" marL="0">
              <a:lnSpc>
                <a:spcPts val="1700"/>
              </a:lnSpc>
              <a:buNone/>
            </a:pPr>
            <a:r>
              <a:rPr lang="en-US" sz="1050" b="1" dirty="0">
                <a:solidFill>
                  <a:srgbClr val="2C2821"/>
                </a:solidFill>
                <a:latin typeface="Lora" pitchFamily="34" charset="0"/>
                <a:ea typeface="Lora" pitchFamily="34" charset="-122"/>
                <a:cs typeface="Lora" pitchFamily="34" charset="-120"/>
              </a:rPr>
              <a:t>SMS Features</a:t>
            </a:r>
            <a:endParaRPr lang="en-US" sz="1050" dirty="0"/>
          </a:p>
        </p:txBody>
      </p:sp>
      <p:sp>
        <p:nvSpPr>
          <p:cNvPr id="8" name="Text 6"/>
          <p:cNvSpPr/>
          <p:nvPr/>
        </p:nvSpPr>
        <p:spPr>
          <a:xfrm>
            <a:off x="7457718" y="1283137"/>
            <a:ext cx="1994178" cy="219551"/>
          </a:xfrm>
          <a:prstGeom prst="rect">
            <a:avLst/>
          </a:prstGeom>
          <a:noFill/>
          <a:ln/>
        </p:spPr>
        <p:txBody>
          <a:bodyPr wrap="none" lIns="0" tIns="0" rIns="0" bIns="0" rtlCol="0" anchor="t"/>
          <a:lstStyle/>
          <a:p>
            <a:pPr indent="0" marL="0">
              <a:lnSpc>
                <a:spcPts val="1700"/>
              </a:lnSpc>
              <a:buNone/>
            </a:pPr>
            <a:r>
              <a:rPr lang="en-US" sz="1050" b="1" dirty="0">
                <a:solidFill>
                  <a:srgbClr val="2C2821"/>
                </a:solidFill>
                <a:latin typeface="Lora" pitchFamily="34" charset="0"/>
                <a:ea typeface="Lora" pitchFamily="34" charset="-122"/>
                <a:cs typeface="Lora" pitchFamily="34" charset="-120"/>
              </a:rPr>
              <a:t>Global Reach</a:t>
            </a:r>
            <a:endParaRPr lang="en-US" sz="1050" dirty="0"/>
          </a:p>
        </p:txBody>
      </p:sp>
      <p:sp>
        <p:nvSpPr>
          <p:cNvPr id="9" name="Text 7"/>
          <p:cNvSpPr/>
          <p:nvPr/>
        </p:nvSpPr>
        <p:spPr>
          <a:xfrm>
            <a:off x="9733836" y="1283137"/>
            <a:ext cx="1994178" cy="219551"/>
          </a:xfrm>
          <a:prstGeom prst="rect">
            <a:avLst/>
          </a:prstGeom>
          <a:noFill/>
          <a:ln/>
        </p:spPr>
        <p:txBody>
          <a:bodyPr wrap="none" lIns="0" tIns="0" rIns="0" bIns="0" rtlCol="0" anchor="t"/>
          <a:lstStyle/>
          <a:p>
            <a:pPr indent="0" marL="0">
              <a:lnSpc>
                <a:spcPts val="1700"/>
              </a:lnSpc>
              <a:buNone/>
            </a:pPr>
            <a:r>
              <a:rPr lang="en-US" sz="1050" b="1" dirty="0">
                <a:solidFill>
                  <a:srgbClr val="2C2821"/>
                </a:solidFill>
                <a:latin typeface="Lora" pitchFamily="34" charset="0"/>
                <a:ea typeface="Lora" pitchFamily="34" charset="-122"/>
                <a:cs typeface="Lora" pitchFamily="34" charset="-120"/>
              </a:rPr>
              <a:t>Limitations of Free Tier</a:t>
            </a:r>
            <a:endParaRPr lang="en-US" sz="1050" dirty="0"/>
          </a:p>
        </p:txBody>
      </p:sp>
      <p:sp>
        <p:nvSpPr>
          <p:cNvPr id="10" name="Text 8"/>
          <p:cNvSpPr/>
          <p:nvPr/>
        </p:nvSpPr>
        <p:spPr>
          <a:xfrm>
            <a:off x="12009953" y="1283137"/>
            <a:ext cx="1997988" cy="219551"/>
          </a:xfrm>
          <a:prstGeom prst="rect">
            <a:avLst/>
          </a:prstGeom>
          <a:noFill/>
          <a:ln/>
        </p:spPr>
        <p:txBody>
          <a:bodyPr wrap="none" lIns="0" tIns="0" rIns="0" bIns="0" rtlCol="0" anchor="t"/>
          <a:lstStyle/>
          <a:p>
            <a:pPr indent="0" marL="0">
              <a:lnSpc>
                <a:spcPts val="1700"/>
              </a:lnSpc>
              <a:buNone/>
            </a:pPr>
            <a:r>
              <a:rPr lang="en-US" sz="1050" b="1" dirty="0">
                <a:solidFill>
                  <a:srgbClr val="2C2821"/>
                </a:solidFill>
                <a:latin typeface="Lora" pitchFamily="34" charset="0"/>
                <a:ea typeface="Lora" pitchFamily="34" charset="-122"/>
                <a:cs typeface="Lora" pitchFamily="34" charset="-120"/>
              </a:rPr>
              <a:t>Best For</a:t>
            </a:r>
            <a:endParaRPr lang="en-US" sz="1050" dirty="0"/>
          </a:p>
        </p:txBody>
      </p:sp>
      <p:sp>
        <p:nvSpPr>
          <p:cNvPr id="11" name="Shape 9"/>
          <p:cNvSpPr/>
          <p:nvPr/>
        </p:nvSpPr>
        <p:spPr>
          <a:xfrm>
            <a:off x="487918" y="1592580"/>
            <a:ext cx="13657183" cy="618887"/>
          </a:xfrm>
          <a:prstGeom prst="rect">
            <a:avLst/>
          </a:prstGeom>
          <a:solidFill>
            <a:srgbClr val="000000">
              <a:alpha val="4000"/>
            </a:srgbClr>
          </a:solidFill>
          <a:ln/>
        </p:spPr>
      </p:sp>
      <p:sp>
        <p:nvSpPr>
          <p:cNvPr id="12" name="Text 10"/>
          <p:cNvSpPr/>
          <p:nvPr/>
        </p:nvSpPr>
        <p:spPr>
          <a:xfrm>
            <a:off x="625554" y="1682472"/>
            <a:ext cx="1997988" cy="219551"/>
          </a:xfrm>
          <a:prstGeom prst="rect">
            <a:avLst/>
          </a:prstGeom>
          <a:noFill/>
          <a:ln/>
        </p:spPr>
        <p:txBody>
          <a:bodyPr wrap="none" lIns="0" tIns="0" rIns="0" bIns="0" rtlCol="0" anchor="t"/>
          <a:lstStyle/>
          <a:p>
            <a:pPr indent="0" marL="0">
              <a:lnSpc>
                <a:spcPts val="1700"/>
              </a:lnSpc>
              <a:buNone/>
            </a:pPr>
            <a:r>
              <a:rPr lang="en-US" sz="1050" b="1" dirty="0">
                <a:solidFill>
                  <a:srgbClr val="2C2821"/>
                </a:solidFill>
                <a:latin typeface="Lora" pitchFamily="34" charset="0"/>
                <a:ea typeface="Lora" pitchFamily="34" charset="-122"/>
                <a:cs typeface="Lora" pitchFamily="34" charset="-120"/>
              </a:rPr>
              <a:t>Twilio</a:t>
            </a:r>
            <a:endParaRPr lang="en-US" sz="1050" dirty="0"/>
          </a:p>
        </p:txBody>
      </p:sp>
      <p:sp>
        <p:nvSpPr>
          <p:cNvPr id="13" name="Text 11"/>
          <p:cNvSpPr/>
          <p:nvPr/>
        </p:nvSpPr>
        <p:spPr>
          <a:xfrm>
            <a:off x="2905482" y="1682472"/>
            <a:ext cx="1994178" cy="439102"/>
          </a:xfrm>
          <a:prstGeom prst="rect">
            <a:avLst/>
          </a:prstGeom>
          <a:noFill/>
          <a:ln/>
        </p:spPr>
        <p:txBody>
          <a:bodyPr wrap="squar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Free trial credits worth $15 (for SMS, voice, etc.)</a:t>
            </a:r>
            <a:endParaRPr lang="en-US" sz="1050" dirty="0"/>
          </a:p>
        </p:txBody>
      </p:sp>
      <p:sp>
        <p:nvSpPr>
          <p:cNvPr id="14" name="Text 12"/>
          <p:cNvSpPr/>
          <p:nvPr/>
        </p:nvSpPr>
        <p:spPr>
          <a:xfrm>
            <a:off x="5181600" y="1682472"/>
            <a:ext cx="1994178" cy="439102"/>
          </a:xfrm>
          <a:prstGeom prst="rect">
            <a:avLst/>
          </a:prstGeom>
          <a:noFill/>
          <a:ln/>
        </p:spPr>
        <p:txBody>
          <a:bodyPr wrap="squar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SMS, voice, email, WhatsApp, MMS, and more</a:t>
            </a:r>
            <a:endParaRPr lang="en-US" sz="1050" dirty="0"/>
          </a:p>
        </p:txBody>
      </p:sp>
      <p:sp>
        <p:nvSpPr>
          <p:cNvPr id="15" name="Text 13"/>
          <p:cNvSpPr/>
          <p:nvPr/>
        </p:nvSpPr>
        <p:spPr>
          <a:xfrm>
            <a:off x="7457718" y="1682472"/>
            <a:ext cx="1994178" cy="439102"/>
          </a:xfrm>
          <a:prstGeom prst="rect">
            <a:avLst/>
          </a:prstGeom>
          <a:noFill/>
          <a:ln/>
        </p:spPr>
        <p:txBody>
          <a:bodyPr wrap="squar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Global SMS delivery in over 180 countries</a:t>
            </a:r>
            <a:endParaRPr lang="en-US" sz="1050" dirty="0"/>
          </a:p>
        </p:txBody>
      </p:sp>
      <p:sp>
        <p:nvSpPr>
          <p:cNvPr id="16" name="Text 14"/>
          <p:cNvSpPr/>
          <p:nvPr/>
        </p:nvSpPr>
        <p:spPr>
          <a:xfrm>
            <a:off x="9733836" y="1682472"/>
            <a:ext cx="1994178" cy="439102"/>
          </a:xfrm>
          <a:prstGeom prst="rect">
            <a:avLst/>
          </a:prstGeom>
          <a:noFill/>
          <a:ln/>
        </p:spPr>
        <p:txBody>
          <a:bodyPr wrap="squar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$15 free credit, charges after that based on usage</a:t>
            </a:r>
            <a:endParaRPr lang="en-US" sz="1050" dirty="0"/>
          </a:p>
        </p:txBody>
      </p:sp>
      <p:sp>
        <p:nvSpPr>
          <p:cNvPr id="17" name="Text 15"/>
          <p:cNvSpPr/>
          <p:nvPr/>
        </p:nvSpPr>
        <p:spPr>
          <a:xfrm>
            <a:off x="12009953" y="1682472"/>
            <a:ext cx="1997988" cy="439102"/>
          </a:xfrm>
          <a:prstGeom prst="rect">
            <a:avLst/>
          </a:prstGeom>
          <a:noFill/>
          <a:ln/>
        </p:spPr>
        <p:txBody>
          <a:bodyPr wrap="squar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Full-featured, reliable, scalable SMS services</a:t>
            </a:r>
            <a:endParaRPr lang="en-US" sz="1050" dirty="0"/>
          </a:p>
        </p:txBody>
      </p:sp>
      <p:sp>
        <p:nvSpPr>
          <p:cNvPr id="18" name="Shape 16"/>
          <p:cNvSpPr/>
          <p:nvPr/>
        </p:nvSpPr>
        <p:spPr>
          <a:xfrm>
            <a:off x="487918" y="2211467"/>
            <a:ext cx="13657183" cy="838438"/>
          </a:xfrm>
          <a:prstGeom prst="rect">
            <a:avLst/>
          </a:prstGeom>
          <a:solidFill>
            <a:srgbClr val="FFFFFF">
              <a:alpha val="4000"/>
            </a:srgbClr>
          </a:solidFill>
          <a:ln/>
        </p:spPr>
      </p:sp>
      <p:sp>
        <p:nvSpPr>
          <p:cNvPr id="19" name="Text 17"/>
          <p:cNvSpPr/>
          <p:nvPr/>
        </p:nvSpPr>
        <p:spPr>
          <a:xfrm>
            <a:off x="625554" y="2301359"/>
            <a:ext cx="1997988" cy="219551"/>
          </a:xfrm>
          <a:prstGeom prst="rect">
            <a:avLst/>
          </a:prstGeom>
          <a:noFill/>
          <a:ln/>
        </p:spPr>
        <p:txBody>
          <a:bodyPr wrap="none" lIns="0" tIns="0" rIns="0" bIns="0" rtlCol="0" anchor="t"/>
          <a:lstStyle/>
          <a:p>
            <a:pPr indent="0" marL="0">
              <a:lnSpc>
                <a:spcPts val="1700"/>
              </a:lnSpc>
              <a:buNone/>
            </a:pPr>
            <a:r>
              <a:rPr lang="en-US" sz="1050" b="1" dirty="0">
                <a:solidFill>
                  <a:srgbClr val="2C2821"/>
                </a:solidFill>
                <a:latin typeface="Lora" pitchFamily="34" charset="0"/>
                <a:ea typeface="Lora" pitchFamily="34" charset="-122"/>
                <a:cs typeface="Lora" pitchFamily="34" charset="-120"/>
              </a:rPr>
              <a:t>SendGrid</a:t>
            </a:r>
            <a:endParaRPr lang="en-US" sz="1050" dirty="0"/>
          </a:p>
        </p:txBody>
      </p:sp>
      <p:sp>
        <p:nvSpPr>
          <p:cNvPr id="20" name="Text 18"/>
          <p:cNvSpPr/>
          <p:nvPr/>
        </p:nvSpPr>
        <p:spPr>
          <a:xfrm>
            <a:off x="2905482" y="2301359"/>
            <a:ext cx="1994178" cy="658654"/>
          </a:xfrm>
          <a:prstGeom prst="rect">
            <a:avLst/>
          </a:prstGeom>
          <a:noFill/>
          <a:ln/>
        </p:spPr>
        <p:txBody>
          <a:bodyPr wrap="squar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Free tier includes 100 emails/day, limited SMS credits</a:t>
            </a:r>
            <a:endParaRPr lang="en-US" sz="1050" dirty="0"/>
          </a:p>
        </p:txBody>
      </p:sp>
      <p:sp>
        <p:nvSpPr>
          <p:cNvPr id="21" name="Text 19"/>
          <p:cNvSpPr/>
          <p:nvPr/>
        </p:nvSpPr>
        <p:spPr>
          <a:xfrm>
            <a:off x="5181600" y="2301359"/>
            <a:ext cx="1994178" cy="439102"/>
          </a:xfrm>
          <a:prstGeom prst="rect">
            <a:avLst/>
          </a:prstGeom>
          <a:noFill/>
          <a:ln/>
        </p:spPr>
        <p:txBody>
          <a:bodyPr wrap="squar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Primarily email, but can integrate with Twilio for SMS</a:t>
            </a:r>
            <a:endParaRPr lang="en-US" sz="1050" dirty="0"/>
          </a:p>
        </p:txBody>
      </p:sp>
      <p:sp>
        <p:nvSpPr>
          <p:cNvPr id="22" name="Text 20"/>
          <p:cNvSpPr/>
          <p:nvPr/>
        </p:nvSpPr>
        <p:spPr>
          <a:xfrm>
            <a:off x="7457718" y="2301359"/>
            <a:ext cx="1994178" cy="658654"/>
          </a:xfrm>
          <a:prstGeom prst="rect">
            <a:avLst/>
          </a:prstGeom>
          <a:noFill/>
          <a:ln/>
        </p:spPr>
        <p:txBody>
          <a:bodyPr wrap="squar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Global email delivery, SMS through integration with Twilio</a:t>
            </a:r>
            <a:endParaRPr lang="en-US" sz="1050" dirty="0"/>
          </a:p>
        </p:txBody>
      </p:sp>
      <p:sp>
        <p:nvSpPr>
          <p:cNvPr id="23" name="Text 21"/>
          <p:cNvSpPr/>
          <p:nvPr/>
        </p:nvSpPr>
        <p:spPr>
          <a:xfrm>
            <a:off x="9733836" y="2301359"/>
            <a:ext cx="1994178" cy="658654"/>
          </a:xfrm>
          <a:prstGeom prst="rect">
            <a:avLst/>
          </a:prstGeom>
          <a:noFill/>
          <a:ln/>
        </p:spPr>
        <p:txBody>
          <a:bodyPr wrap="squar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Free tier limited to 100 emails/day, SMS integration with Twilio</a:t>
            </a:r>
            <a:endParaRPr lang="en-US" sz="1050" dirty="0"/>
          </a:p>
        </p:txBody>
      </p:sp>
      <p:sp>
        <p:nvSpPr>
          <p:cNvPr id="24" name="Text 22"/>
          <p:cNvSpPr/>
          <p:nvPr/>
        </p:nvSpPr>
        <p:spPr>
          <a:xfrm>
            <a:off x="12009953" y="2301359"/>
            <a:ext cx="1997988" cy="439102"/>
          </a:xfrm>
          <a:prstGeom prst="rect">
            <a:avLst/>
          </a:prstGeom>
          <a:noFill/>
          <a:ln/>
        </p:spPr>
        <p:txBody>
          <a:bodyPr wrap="squar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Best for email + SMS combo for small-scale projects</a:t>
            </a:r>
            <a:endParaRPr lang="en-US" sz="1050" dirty="0"/>
          </a:p>
        </p:txBody>
      </p:sp>
      <p:sp>
        <p:nvSpPr>
          <p:cNvPr id="25" name="Shape 23"/>
          <p:cNvSpPr/>
          <p:nvPr/>
        </p:nvSpPr>
        <p:spPr>
          <a:xfrm>
            <a:off x="487918" y="3049905"/>
            <a:ext cx="13657183" cy="618887"/>
          </a:xfrm>
          <a:prstGeom prst="rect">
            <a:avLst/>
          </a:prstGeom>
          <a:solidFill>
            <a:srgbClr val="000000">
              <a:alpha val="4000"/>
            </a:srgbClr>
          </a:solidFill>
          <a:ln/>
        </p:spPr>
      </p:sp>
      <p:sp>
        <p:nvSpPr>
          <p:cNvPr id="26" name="Text 24"/>
          <p:cNvSpPr/>
          <p:nvPr/>
        </p:nvSpPr>
        <p:spPr>
          <a:xfrm>
            <a:off x="625554" y="3139797"/>
            <a:ext cx="1997988" cy="219551"/>
          </a:xfrm>
          <a:prstGeom prst="rect">
            <a:avLst/>
          </a:prstGeom>
          <a:noFill/>
          <a:ln/>
        </p:spPr>
        <p:txBody>
          <a:bodyPr wrap="none" lIns="0" tIns="0" rIns="0" bIns="0" rtlCol="0" anchor="t"/>
          <a:lstStyle/>
          <a:p>
            <a:pPr indent="0" marL="0">
              <a:lnSpc>
                <a:spcPts val="1700"/>
              </a:lnSpc>
              <a:buNone/>
            </a:pPr>
            <a:r>
              <a:rPr lang="en-US" sz="1050" b="1" dirty="0">
                <a:solidFill>
                  <a:srgbClr val="2C2821"/>
                </a:solidFill>
                <a:latin typeface="Lora" pitchFamily="34" charset="0"/>
                <a:ea typeface="Lora" pitchFamily="34" charset="-122"/>
                <a:cs typeface="Lora" pitchFamily="34" charset="-120"/>
              </a:rPr>
              <a:t>Nexmo (Vonage)</a:t>
            </a:r>
            <a:endParaRPr lang="en-US" sz="1050" dirty="0"/>
          </a:p>
        </p:txBody>
      </p:sp>
      <p:sp>
        <p:nvSpPr>
          <p:cNvPr id="27" name="Text 25"/>
          <p:cNvSpPr/>
          <p:nvPr/>
        </p:nvSpPr>
        <p:spPr>
          <a:xfrm>
            <a:off x="2905482" y="3139797"/>
            <a:ext cx="1994178" cy="439102"/>
          </a:xfrm>
          <a:prstGeom prst="rect">
            <a:avLst/>
          </a:prstGeom>
          <a:noFill/>
          <a:ln/>
        </p:spPr>
        <p:txBody>
          <a:bodyPr wrap="squar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Free trial with $2 credit for SMS and voice</a:t>
            </a:r>
            <a:endParaRPr lang="en-US" sz="1050" dirty="0"/>
          </a:p>
        </p:txBody>
      </p:sp>
      <p:sp>
        <p:nvSpPr>
          <p:cNvPr id="28" name="Text 26"/>
          <p:cNvSpPr/>
          <p:nvPr/>
        </p:nvSpPr>
        <p:spPr>
          <a:xfrm>
            <a:off x="5181600" y="3139797"/>
            <a:ext cx="1994178" cy="219551"/>
          </a:xfrm>
          <a:prstGeom prst="rect">
            <a:avLst/>
          </a:prstGeom>
          <a:noFill/>
          <a:ln/>
        </p:spPr>
        <p:txBody>
          <a:bodyPr wrap="non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SMS, voice, phone verification</a:t>
            </a:r>
            <a:endParaRPr lang="en-US" sz="1050" dirty="0"/>
          </a:p>
        </p:txBody>
      </p:sp>
      <p:sp>
        <p:nvSpPr>
          <p:cNvPr id="29" name="Text 27"/>
          <p:cNvSpPr/>
          <p:nvPr/>
        </p:nvSpPr>
        <p:spPr>
          <a:xfrm>
            <a:off x="7457718" y="3139797"/>
            <a:ext cx="1994178" cy="219551"/>
          </a:xfrm>
          <a:prstGeom prst="rect">
            <a:avLst/>
          </a:prstGeom>
          <a:noFill/>
          <a:ln/>
        </p:spPr>
        <p:txBody>
          <a:bodyPr wrap="non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Global SMS delivery</a:t>
            </a:r>
            <a:endParaRPr lang="en-US" sz="1050" dirty="0"/>
          </a:p>
        </p:txBody>
      </p:sp>
      <p:sp>
        <p:nvSpPr>
          <p:cNvPr id="30" name="Text 28"/>
          <p:cNvSpPr/>
          <p:nvPr/>
        </p:nvSpPr>
        <p:spPr>
          <a:xfrm>
            <a:off x="9733836" y="3139797"/>
            <a:ext cx="1994178" cy="439102"/>
          </a:xfrm>
          <a:prstGeom prst="rect">
            <a:avLst/>
          </a:prstGeom>
          <a:noFill/>
          <a:ln/>
        </p:spPr>
        <p:txBody>
          <a:bodyPr wrap="squar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Limited free credits, charges after $2 credit is used</a:t>
            </a:r>
            <a:endParaRPr lang="en-US" sz="1050" dirty="0"/>
          </a:p>
        </p:txBody>
      </p:sp>
      <p:sp>
        <p:nvSpPr>
          <p:cNvPr id="31" name="Text 29"/>
          <p:cNvSpPr/>
          <p:nvPr/>
        </p:nvSpPr>
        <p:spPr>
          <a:xfrm>
            <a:off x="12009953" y="3139797"/>
            <a:ext cx="1997988" cy="439102"/>
          </a:xfrm>
          <a:prstGeom prst="rect">
            <a:avLst/>
          </a:prstGeom>
          <a:noFill/>
          <a:ln/>
        </p:spPr>
        <p:txBody>
          <a:bodyPr wrap="squar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Good for testing and low-volume SMS needs</a:t>
            </a:r>
            <a:endParaRPr lang="en-US" sz="1050" dirty="0"/>
          </a:p>
        </p:txBody>
      </p:sp>
      <p:sp>
        <p:nvSpPr>
          <p:cNvPr id="32" name="Shape 30"/>
          <p:cNvSpPr/>
          <p:nvPr/>
        </p:nvSpPr>
        <p:spPr>
          <a:xfrm>
            <a:off x="487918" y="3668792"/>
            <a:ext cx="13657183" cy="618887"/>
          </a:xfrm>
          <a:prstGeom prst="rect">
            <a:avLst/>
          </a:prstGeom>
          <a:solidFill>
            <a:srgbClr val="FFFFFF">
              <a:alpha val="4000"/>
            </a:srgbClr>
          </a:solidFill>
          <a:ln/>
        </p:spPr>
      </p:sp>
      <p:sp>
        <p:nvSpPr>
          <p:cNvPr id="33" name="Text 31"/>
          <p:cNvSpPr/>
          <p:nvPr/>
        </p:nvSpPr>
        <p:spPr>
          <a:xfrm>
            <a:off x="625554" y="3758684"/>
            <a:ext cx="1997988" cy="219551"/>
          </a:xfrm>
          <a:prstGeom prst="rect">
            <a:avLst/>
          </a:prstGeom>
          <a:noFill/>
          <a:ln/>
        </p:spPr>
        <p:txBody>
          <a:bodyPr wrap="none" lIns="0" tIns="0" rIns="0" bIns="0" rtlCol="0" anchor="t"/>
          <a:lstStyle/>
          <a:p>
            <a:pPr indent="0" marL="0">
              <a:lnSpc>
                <a:spcPts val="1700"/>
              </a:lnSpc>
              <a:buNone/>
            </a:pPr>
            <a:r>
              <a:rPr lang="en-US" sz="1050" b="1" dirty="0">
                <a:solidFill>
                  <a:srgbClr val="2C2821"/>
                </a:solidFill>
                <a:latin typeface="Lora" pitchFamily="34" charset="0"/>
                <a:ea typeface="Lora" pitchFamily="34" charset="-122"/>
                <a:cs typeface="Lora" pitchFamily="34" charset="-120"/>
              </a:rPr>
              <a:t>Textbelt</a:t>
            </a:r>
            <a:endParaRPr lang="en-US" sz="1050" dirty="0"/>
          </a:p>
        </p:txBody>
      </p:sp>
      <p:sp>
        <p:nvSpPr>
          <p:cNvPr id="34" name="Text 32"/>
          <p:cNvSpPr/>
          <p:nvPr/>
        </p:nvSpPr>
        <p:spPr>
          <a:xfrm>
            <a:off x="2905482" y="3758684"/>
            <a:ext cx="1994178" cy="219551"/>
          </a:xfrm>
          <a:prstGeom prst="rect">
            <a:avLst/>
          </a:prstGeom>
          <a:noFill/>
          <a:ln/>
        </p:spPr>
        <p:txBody>
          <a:bodyPr wrap="non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1 free SMS/day</a:t>
            </a:r>
            <a:endParaRPr lang="en-US" sz="1050" dirty="0"/>
          </a:p>
        </p:txBody>
      </p:sp>
      <p:sp>
        <p:nvSpPr>
          <p:cNvPr id="35" name="Text 33"/>
          <p:cNvSpPr/>
          <p:nvPr/>
        </p:nvSpPr>
        <p:spPr>
          <a:xfrm>
            <a:off x="5181600" y="3758684"/>
            <a:ext cx="1994178" cy="439102"/>
          </a:xfrm>
          <a:prstGeom prst="rect">
            <a:avLst/>
          </a:prstGeom>
          <a:noFill/>
          <a:ln/>
        </p:spPr>
        <p:txBody>
          <a:bodyPr wrap="squar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SMS (simple API for sending SMS)</a:t>
            </a:r>
            <a:endParaRPr lang="en-US" sz="1050" dirty="0"/>
          </a:p>
        </p:txBody>
      </p:sp>
      <p:sp>
        <p:nvSpPr>
          <p:cNvPr id="36" name="Text 34"/>
          <p:cNvSpPr/>
          <p:nvPr/>
        </p:nvSpPr>
        <p:spPr>
          <a:xfrm>
            <a:off x="7457718" y="3758684"/>
            <a:ext cx="1994178" cy="219551"/>
          </a:xfrm>
          <a:prstGeom prst="rect">
            <a:avLst/>
          </a:prstGeom>
          <a:noFill/>
          <a:ln/>
        </p:spPr>
        <p:txBody>
          <a:bodyPr wrap="non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Limited global reach</a:t>
            </a:r>
            <a:endParaRPr lang="en-US" sz="1050" dirty="0"/>
          </a:p>
        </p:txBody>
      </p:sp>
      <p:sp>
        <p:nvSpPr>
          <p:cNvPr id="37" name="Text 35"/>
          <p:cNvSpPr/>
          <p:nvPr/>
        </p:nvSpPr>
        <p:spPr>
          <a:xfrm>
            <a:off x="9733836" y="3758684"/>
            <a:ext cx="1994178" cy="439102"/>
          </a:xfrm>
          <a:prstGeom prst="rect">
            <a:avLst/>
          </a:prstGeom>
          <a:noFill/>
          <a:ln/>
        </p:spPr>
        <p:txBody>
          <a:bodyPr wrap="squar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Limited to 1 SMS per day, no international support</a:t>
            </a:r>
            <a:endParaRPr lang="en-US" sz="1050" dirty="0"/>
          </a:p>
        </p:txBody>
      </p:sp>
      <p:sp>
        <p:nvSpPr>
          <p:cNvPr id="38" name="Text 36"/>
          <p:cNvSpPr/>
          <p:nvPr/>
        </p:nvSpPr>
        <p:spPr>
          <a:xfrm>
            <a:off x="12009953" y="3758684"/>
            <a:ext cx="1997988" cy="439102"/>
          </a:xfrm>
          <a:prstGeom prst="rect">
            <a:avLst/>
          </a:prstGeom>
          <a:noFill/>
          <a:ln/>
        </p:spPr>
        <p:txBody>
          <a:bodyPr wrap="squar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Small-scale, simple SMS notifications</a:t>
            </a:r>
            <a:endParaRPr lang="en-US" sz="1050" dirty="0"/>
          </a:p>
        </p:txBody>
      </p:sp>
      <p:sp>
        <p:nvSpPr>
          <p:cNvPr id="39" name="Shape 37"/>
          <p:cNvSpPr/>
          <p:nvPr/>
        </p:nvSpPr>
        <p:spPr>
          <a:xfrm>
            <a:off x="487918" y="4287679"/>
            <a:ext cx="13657183" cy="618887"/>
          </a:xfrm>
          <a:prstGeom prst="rect">
            <a:avLst/>
          </a:prstGeom>
          <a:solidFill>
            <a:srgbClr val="000000">
              <a:alpha val="4000"/>
            </a:srgbClr>
          </a:solidFill>
          <a:ln/>
        </p:spPr>
      </p:sp>
      <p:sp>
        <p:nvSpPr>
          <p:cNvPr id="40" name="Text 38"/>
          <p:cNvSpPr/>
          <p:nvPr/>
        </p:nvSpPr>
        <p:spPr>
          <a:xfrm>
            <a:off x="625554" y="4377571"/>
            <a:ext cx="1997988" cy="219551"/>
          </a:xfrm>
          <a:prstGeom prst="rect">
            <a:avLst/>
          </a:prstGeom>
          <a:noFill/>
          <a:ln/>
        </p:spPr>
        <p:txBody>
          <a:bodyPr wrap="none" lIns="0" tIns="0" rIns="0" bIns="0" rtlCol="0" anchor="t"/>
          <a:lstStyle/>
          <a:p>
            <a:pPr indent="0" marL="0">
              <a:lnSpc>
                <a:spcPts val="1700"/>
              </a:lnSpc>
              <a:buNone/>
            </a:pPr>
            <a:r>
              <a:rPr lang="en-US" sz="1050" b="1" dirty="0">
                <a:solidFill>
                  <a:srgbClr val="2C2821"/>
                </a:solidFill>
                <a:latin typeface="Lora" pitchFamily="34" charset="0"/>
                <a:ea typeface="Lora" pitchFamily="34" charset="-122"/>
                <a:cs typeface="Lora" pitchFamily="34" charset="-120"/>
              </a:rPr>
              <a:t>Plivo</a:t>
            </a:r>
            <a:endParaRPr lang="en-US" sz="1050" dirty="0"/>
          </a:p>
        </p:txBody>
      </p:sp>
      <p:sp>
        <p:nvSpPr>
          <p:cNvPr id="41" name="Text 39"/>
          <p:cNvSpPr/>
          <p:nvPr/>
        </p:nvSpPr>
        <p:spPr>
          <a:xfrm>
            <a:off x="2905482" y="4377571"/>
            <a:ext cx="1994178" cy="219551"/>
          </a:xfrm>
          <a:prstGeom prst="rect">
            <a:avLst/>
          </a:prstGeom>
          <a:noFill/>
          <a:ln/>
        </p:spPr>
        <p:txBody>
          <a:bodyPr wrap="non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$10 free trial credit</a:t>
            </a:r>
            <a:endParaRPr lang="en-US" sz="1050" dirty="0"/>
          </a:p>
        </p:txBody>
      </p:sp>
      <p:sp>
        <p:nvSpPr>
          <p:cNvPr id="42" name="Text 40"/>
          <p:cNvSpPr/>
          <p:nvPr/>
        </p:nvSpPr>
        <p:spPr>
          <a:xfrm>
            <a:off x="5181600" y="4377571"/>
            <a:ext cx="1994178" cy="219551"/>
          </a:xfrm>
          <a:prstGeom prst="rect">
            <a:avLst/>
          </a:prstGeom>
          <a:noFill/>
          <a:ln/>
        </p:spPr>
        <p:txBody>
          <a:bodyPr wrap="non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SMS, voice, phone verification</a:t>
            </a:r>
            <a:endParaRPr lang="en-US" sz="1050" dirty="0"/>
          </a:p>
        </p:txBody>
      </p:sp>
      <p:sp>
        <p:nvSpPr>
          <p:cNvPr id="43" name="Text 41"/>
          <p:cNvSpPr/>
          <p:nvPr/>
        </p:nvSpPr>
        <p:spPr>
          <a:xfrm>
            <a:off x="7457718" y="4377571"/>
            <a:ext cx="1994178" cy="219551"/>
          </a:xfrm>
          <a:prstGeom prst="rect">
            <a:avLst/>
          </a:prstGeom>
          <a:noFill/>
          <a:ln/>
        </p:spPr>
        <p:txBody>
          <a:bodyPr wrap="non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Global SMS delivery</a:t>
            </a:r>
            <a:endParaRPr lang="en-US" sz="1050" dirty="0"/>
          </a:p>
        </p:txBody>
      </p:sp>
      <p:sp>
        <p:nvSpPr>
          <p:cNvPr id="44" name="Text 42"/>
          <p:cNvSpPr/>
          <p:nvPr/>
        </p:nvSpPr>
        <p:spPr>
          <a:xfrm>
            <a:off x="9733836" y="4377571"/>
            <a:ext cx="1994178" cy="439102"/>
          </a:xfrm>
          <a:prstGeom prst="rect">
            <a:avLst/>
          </a:prstGeom>
          <a:noFill/>
          <a:ln/>
        </p:spPr>
        <p:txBody>
          <a:bodyPr wrap="squar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Free credits limited, charges after credit is used</a:t>
            </a:r>
            <a:endParaRPr lang="en-US" sz="1050" dirty="0"/>
          </a:p>
        </p:txBody>
      </p:sp>
      <p:sp>
        <p:nvSpPr>
          <p:cNvPr id="45" name="Text 43"/>
          <p:cNvSpPr/>
          <p:nvPr/>
        </p:nvSpPr>
        <p:spPr>
          <a:xfrm>
            <a:off x="12009953" y="4377571"/>
            <a:ext cx="1997988" cy="439102"/>
          </a:xfrm>
          <a:prstGeom prst="rect">
            <a:avLst/>
          </a:prstGeom>
          <a:noFill/>
          <a:ln/>
        </p:spPr>
        <p:txBody>
          <a:bodyPr wrap="squar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Good for reliable, scalable SMS and voice services</a:t>
            </a:r>
            <a:endParaRPr lang="en-US" sz="1050" dirty="0"/>
          </a:p>
        </p:txBody>
      </p:sp>
      <p:sp>
        <p:nvSpPr>
          <p:cNvPr id="46" name="Shape 44"/>
          <p:cNvSpPr/>
          <p:nvPr/>
        </p:nvSpPr>
        <p:spPr>
          <a:xfrm>
            <a:off x="487918" y="4906566"/>
            <a:ext cx="13657183" cy="618887"/>
          </a:xfrm>
          <a:prstGeom prst="rect">
            <a:avLst/>
          </a:prstGeom>
          <a:solidFill>
            <a:srgbClr val="FFFFFF">
              <a:alpha val="4000"/>
            </a:srgbClr>
          </a:solidFill>
          <a:ln/>
        </p:spPr>
      </p:sp>
      <p:sp>
        <p:nvSpPr>
          <p:cNvPr id="47" name="Text 45"/>
          <p:cNvSpPr/>
          <p:nvPr/>
        </p:nvSpPr>
        <p:spPr>
          <a:xfrm>
            <a:off x="625554" y="4996458"/>
            <a:ext cx="1997988" cy="219551"/>
          </a:xfrm>
          <a:prstGeom prst="rect">
            <a:avLst/>
          </a:prstGeom>
          <a:noFill/>
          <a:ln/>
        </p:spPr>
        <p:txBody>
          <a:bodyPr wrap="none" lIns="0" tIns="0" rIns="0" bIns="0" rtlCol="0" anchor="t"/>
          <a:lstStyle/>
          <a:p>
            <a:pPr indent="0" marL="0">
              <a:lnSpc>
                <a:spcPts val="1700"/>
              </a:lnSpc>
              <a:buNone/>
            </a:pPr>
            <a:r>
              <a:rPr lang="en-US" sz="1050" b="1" dirty="0">
                <a:solidFill>
                  <a:srgbClr val="2C2821"/>
                </a:solidFill>
                <a:latin typeface="Lora" pitchFamily="34" charset="0"/>
                <a:ea typeface="Lora" pitchFamily="34" charset="-122"/>
                <a:cs typeface="Lora" pitchFamily="34" charset="-120"/>
              </a:rPr>
              <a:t>SignalWire</a:t>
            </a:r>
            <a:endParaRPr lang="en-US" sz="1050" dirty="0"/>
          </a:p>
        </p:txBody>
      </p:sp>
      <p:sp>
        <p:nvSpPr>
          <p:cNvPr id="48" name="Text 46"/>
          <p:cNvSpPr/>
          <p:nvPr/>
        </p:nvSpPr>
        <p:spPr>
          <a:xfrm>
            <a:off x="2905482" y="4996458"/>
            <a:ext cx="1994178" cy="219551"/>
          </a:xfrm>
          <a:prstGeom prst="rect">
            <a:avLst/>
          </a:prstGeom>
          <a:noFill/>
          <a:ln/>
        </p:spPr>
        <p:txBody>
          <a:bodyPr wrap="non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$10 free trial credits</a:t>
            </a:r>
            <a:endParaRPr lang="en-US" sz="1050" dirty="0"/>
          </a:p>
        </p:txBody>
      </p:sp>
      <p:sp>
        <p:nvSpPr>
          <p:cNvPr id="49" name="Text 47"/>
          <p:cNvSpPr/>
          <p:nvPr/>
        </p:nvSpPr>
        <p:spPr>
          <a:xfrm>
            <a:off x="5181600" y="4996458"/>
            <a:ext cx="1994178" cy="439102"/>
          </a:xfrm>
          <a:prstGeom prst="rect">
            <a:avLst/>
          </a:prstGeom>
          <a:noFill/>
          <a:ln/>
        </p:spPr>
        <p:txBody>
          <a:bodyPr wrap="squar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SMS, voice, video, phone verification</a:t>
            </a:r>
            <a:endParaRPr lang="en-US" sz="1050" dirty="0"/>
          </a:p>
        </p:txBody>
      </p:sp>
      <p:sp>
        <p:nvSpPr>
          <p:cNvPr id="50" name="Text 48"/>
          <p:cNvSpPr/>
          <p:nvPr/>
        </p:nvSpPr>
        <p:spPr>
          <a:xfrm>
            <a:off x="7457718" y="4996458"/>
            <a:ext cx="1994178" cy="219551"/>
          </a:xfrm>
          <a:prstGeom prst="rect">
            <a:avLst/>
          </a:prstGeom>
          <a:noFill/>
          <a:ln/>
        </p:spPr>
        <p:txBody>
          <a:bodyPr wrap="non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Global SMS and voice support</a:t>
            </a:r>
            <a:endParaRPr lang="en-US" sz="1050" dirty="0"/>
          </a:p>
        </p:txBody>
      </p:sp>
      <p:sp>
        <p:nvSpPr>
          <p:cNvPr id="51" name="Text 49"/>
          <p:cNvSpPr/>
          <p:nvPr/>
        </p:nvSpPr>
        <p:spPr>
          <a:xfrm>
            <a:off x="9733836" y="4996458"/>
            <a:ext cx="1994178" cy="439102"/>
          </a:xfrm>
          <a:prstGeom prst="rect">
            <a:avLst/>
          </a:prstGeom>
          <a:noFill/>
          <a:ln/>
        </p:spPr>
        <p:txBody>
          <a:bodyPr wrap="squar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Limited free credits, charges after credit is used</a:t>
            </a:r>
            <a:endParaRPr lang="en-US" sz="1050" dirty="0"/>
          </a:p>
        </p:txBody>
      </p:sp>
      <p:sp>
        <p:nvSpPr>
          <p:cNvPr id="52" name="Text 50"/>
          <p:cNvSpPr/>
          <p:nvPr/>
        </p:nvSpPr>
        <p:spPr>
          <a:xfrm>
            <a:off x="12009953" y="4996458"/>
            <a:ext cx="1997988" cy="439102"/>
          </a:xfrm>
          <a:prstGeom prst="rect">
            <a:avLst/>
          </a:prstGeom>
          <a:noFill/>
          <a:ln/>
        </p:spPr>
        <p:txBody>
          <a:bodyPr wrap="squar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Feature-rich, scalable communication platform</a:t>
            </a:r>
            <a:endParaRPr lang="en-US" sz="1050" dirty="0"/>
          </a:p>
        </p:txBody>
      </p:sp>
      <p:sp>
        <p:nvSpPr>
          <p:cNvPr id="53" name="Shape 51"/>
          <p:cNvSpPr/>
          <p:nvPr/>
        </p:nvSpPr>
        <p:spPr>
          <a:xfrm>
            <a:off x="487918" y="5525453"/>
            <a:ext cx="13657183" cy="618887"/>
          </a:xfrm>
          <a:prstGeom prst="rect">
            <a:avLst/>
          </a:prstGeom>
          <a:solidFill>
            <a:srgbClr val="000000">
              <a:alpha val="4000"/>
            </a:srgbClr>
          </a:solidFill>
          <a:ln/>
        </p:spPr>
      </p:sp>
      <p:sp>
        <p:nvSpPr>
          <p:cNvPr id="54" name="Text 52"/>
          <p:cNvSpPr/>
          <p:nvPr/>
        </p:nvSpPr>
        <p:spPr>
          <a:xfrm>
            <a:off x="625554" y="5615345"/>
            <a:ext cx="1997988" cy="219551"/>
          </a:xfrm>
          <a:prstGeom prst="rect">
            <a:avLst/>
          </a:prstGeom>
          <a:noFill/>
          <a:ln/>
        </p:spPr>
        <p:txBody>
          <a:bodyPr wrap="none" lIns="0" tIns="0" rIns="0" bIns="0" rtlCol="0" anchor="t"/>
          <a:lstStyle/>
          <a:p>
            <a:pPr indent="0" marL="0">
              <a:lnSpc>
                <a:spcPts val="1700"/>
              </a:lnSpc>
              <a:buNone/>
            </a:pPr>
            <a:r>
              <a:rPr lang="en-US" sz="1050" b="1" dirty="0">
                <a:solidFill>
                  <a:srgbClr val="2C2821"/>
                </a:solidFill>
                <a:latin typeface="Lora" pitchFamily="34" charset="0"/>
                <a:ea typeface="Lora" pitchFamily="34" charset="-122"/>
                <a:cs typeface="Lora" pitchFamily="34" charset="-120"/>
              </a:rPr>
              <a:t>Sendinblue</a:t>
            </a:r>
            <a:endParaRPr lang="en-US" sz="1050" dirty="0"/>
          </a:p>
        </p:txBody>
      </p:sp>
      <p:sp>
        <p:nvSpPr>
          <p:cNvPr id="55" name="Text 53"/>
          <p:cNvSpPr/>
          <p:nvPr/>
        </p:nvSpPr>
        <p:spPr>
          <a:xfrm>
            <a:off x="2905482" y="5615345"/>
            <a:ext cx="1994178" cy="219551"/>
          </a:xfrm>
          <a:prstGeom prst="rect">
            <a:avLst/>
          </a:prstGeom>
          <a:noFill/>
          <a:ln/>
        </p:spPr>
        <p:txBody>
          <a:bodyPr wrap="non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300 SMS/day (limited regions)</a:t>
            </a:r>
            <a:endParaRPr lang="en-US" sz="1050" dirty="0"/>
          </a:p>
        </p:txBody>
      </p:sp>
      <p:sp>
        <p:nvSpPr>
          <p:cNvPr id="56" name="Text 54"/>
          <p:cNvSpPr/>
          <p:nvPr/>
        </p:nvSpPr>
        <p:spPr>
          <a:xfrm>
            <a:off x="5181600" y="5615345"/>
            <a:ext cx="1994178" cy="439102"/>
          </a:xfrm>
          <a:prstGeom prst="rect">
            <a:avLst/>
          </a:prstGeom>
          <a:noFill/>
          <a:ln/>
        </p:spPr>
        <p:txBody>
          <a:bodyPr wrap="squar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SMS, email, marketing automation</a:t>
            </a:r>
            <a:endParaRPr lang="en-US" sz="1050" dirty="0"/>
          </a:p>
        </p:txBody>
      </p:sp>
      <p:sp>
        <p:nvSpPr>
          <p:cNvPr id="57" name="Text 55"/>
          <p:cNvSpPr/>
          <p:nvPr/>
        </p:nvSpPr>
        <p:spPr>
          <a:xfrm>
            <a:off x="7457718" y="5615345"/>
            <a:ext cx="1994178" cy="219551"/>
          </a:xfrm>
          <a:prstGeom prst="rect">
            <a:avLst/>
          </a:prstGeom>
          <a:noFill/>
          <a:ln/>
        </p:spPr>
        <p:txBody>
          <a:bodyPr wrap="non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Limited regions for SMS</a:t>
            </a:r>
            <a:endParaRPr lang="en-US" sz="1050" dirty="0"/>
          </a:p>
        </p:txBody>
      </p:sp>
      <p:sp>
        <p:nvSpPr>
          <p:cNvPr id="58" name="Text 56"/>
          <p:cNvSpPr/>
          <p:nvPr/>
        </p:nvSpPr>
        <p:spPr>
          <a:xfrm>
            <a:off x="9733836" y="5615345"/>
            <a:ext cx="1994178" cy="439102"/>
          </a:xfrm>
          <a:prstGeom prst="rect">
            <a:avLst/>
          </a:prstGeom>
          <a:noFill/>
          <a:ln/>
        </p:spPr>
        <p:txBody>
          <a:bodyPr wrap="squar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Limited SMS daily quota on free plan</a:t>
            </a:r>
            <a:endParaRPr lang="en-US" sz="1050" dirty="0"/>
          </a:p>
        </p:txBody>
      </p:sp>
      <p:sp>
        <p:nvSpPr>
          <p:cNvPr id="59" name="Text 57"/>
          <p:cNvSpPr/>
          <p:nvPr/>
        </p:nvSpPr>
        <p:spPr>
          <a:xfrm>
            <a:off x="12009953" y="5615345"/>
            <a:ext cx="1997988" cy="219551"/>
          </a:xfrm>
          <a:prstGeom prst="rect">
            <a:avLst/>
          </a:prstGeom>
          <a:noFill/>
          <a:ln/>
        </p:spPr>
        <p:txBody>
          <a:bodyPr wrap="none" lIns="0" tIns="0" rIns="0" bIns="0" rtlCol="0" anchor="t"/>
          <a:lstStyle/>
          <a:p>
            <a:pPr indent="0" marL="0">
              <a:lnSpc>
                <a:spcPts val="1700"/>
              </a:lnSpc>
              <a:buNone/>
            </a:pPr>
            <a:r>
              <a:rPr lang="en-US" sz="1050" dirty="0">
                <a:solidFill>
                  <a:srgbClr val="2C2821"/>
                </a:solidFill>
                <a:latin typeface="Lora" pitchFamily="34" charset="0"/>
                <a:ea typeface="Lora" pitchFamily="34" charset="-122"/>
                <a:cs typeface="Lora" pitchFamily="34" charset="-120"/>
              </a:rPr>
              <a:t>Best for email + SMS marketing</a:t>
            </a:r>
            <a:endParaRPr lang="en-US" sz="1050" dirty="0"/>
          </a:p>
        </p:txBody>
      </p:sp>
      <p:sp>
        <p:nvSpPr>
          <p:cNvPr id="60" name="Text 58"/>
          <p:cNvSpPr/>
          <p:nvPr/>
        </p:nvSpPr>
        <p:spPr>
          <a:xfrm>
            <a:off x="480298" y="6357818"/>
            <a:ext cx="2058591" cy="257294"/>
          </a:xfrm>
          <a:prstGeom prst="rect">
            <a:avLst/>
          </a:prstGeom>
          <a:noFill/>
          <a:ln/>
        </p:spPr>
        <p:txBody>
          <a:bodyPr wrap="none" lIns="0" tIns="0" rIns="0" bIns="0" rtlCol="0" anchor="t"/>
          <a:lstStyle/>
          <a:p>
            <a:pPr indent="0" marL="0">
              <a:lnSpc>
                <a:spcPts val="2000"/>
              </a:lnSpc>
              <a:buNone/>
            </a:pPr>
            <a:r>
              <a:rPr lang="en-US" sz="1600" b="1" dirty="0">
                <a:solidFill>
                  <a:srgbClr val="233E32"/>
                </a:solidFill>
                <a:latin typeface="Alice" pitchFamily="34" charset="0"/>
                <a:ea typeface="Alice" pitchFamily="34" charset="-122"/>
                <a:cs typeface="Alice" pitchFamily="34" charset="-120"/>
              </a:rPr>
              <a:t>Conclusion</a:t>
            </a:r>
            <a:pPr indent="0" marL="0">
              <a:lnSpc>
                <a:spcPts val="2000"/>
              </a:lnSpc>
              <a:buNone/>
            </a:pPr>
            <a:r>
              <a:rPr lang="en-US" sz="1600" dirty="0">
                <a:solidFill>
                  <a:srgbClr val="233E32"/>
                </a:solidFill>
                <a:latin typeface="Alice" pitchFamily="34" charset="0"/>
                <a:ea typeface="Alice" pitchFamily="34" charset="-122"/>
                <a:cs typeface="Alice" pitchFamily="34" charset="-120"/>
              </a:rPr>
              <a:t>:</a:t>
            </a:r>
            <a:endParaRPr lang="en-US" sz="1600" dirty="0"/>
          </a:p>
        </p:txBody>
      </p:sp>
      <p:sp>
        <p:nvSpPr>
          <p:cNvPr id="61" name="Text 59"/>
          <p:cNvSpPr/>
          <p:nvPr/>
        </p:nvSpPr>
        <p:spPr>
          <a:xfrm>
            <a:off x="480298" y="6820972"/>
            <a:ext cx="13669804" cy="439102"/>
          </a:xfrm>
          <a:prstGeom prst="rect">
            <a:avLst/>
          </a:prstGeom>
          <a:noFill/>
          <a:ln/>
        </p:spPr>
        <p:txBody>
          <a:bodyPr wrap="square" lIns="0" tIns="0" rIns="0" bIns="0" rtlCol="0" anchor="t"/>
          <a:lstStyle/>
          <a:p>
            <a:pPr algn="l" marL="342900" indent="-342900">
              <a:lnSpc>
                <a:spcPts val="1700"/>
              </a:lnSpc>
              <a:buSzPct val="100000"/>
              <a:buChar char="•"/>
            </a:pPr>
            <a:r>
              <a:rPr lang="en-US" sz="1050" b="1" dirty="0">
                <a:solidFill>
                  <a:srgbClr val="2C2821"/>
                </a:solidFill>
                <a:latin typeface="Lora" pitchFamily="34" charset="0"/>
                <a:ea typeface="Lora" pitchFamily="34" charset="-122"/>
                <a:cs typeface="Lora" pitchFamily="34" charset="-120"/>
              </a:rPr>
              <a:t>SendGrid</a:t>
            </a:r>
            <a:pPr algn="l" indent="0" marL="0">
              <a:lnSpc>
                <a:spcPts val="1700"/>
              </a:lnSpc>
              <a:buNone/>
            </a:pPr>
            <a:r>
              <a:rPr lang="en-US" sz="1050" dirty="0">
                <a:solidFill>
                  <a:srgbClr val="2C2821"/>
                </a:solidFill>
                <a:latin typeface="Lora" pitchFamily="34" charset="0"/>
                <a:ea typeface="Lora" pitchFamily="34" charset="-122"/>
                <a:cs typeface="Lora" pitchFamily="34" charset="-120"/>
              </a:rPr>
              <a:t>: Best suited for projects requiring a strong focus on email notifications, with the option to integrate SMS via Twilio. It’s ideal for applications where email communication is the primary need and SMS is supplementary. Its free tier allows you to test and manage smaller-scale projects efficiently.</a:t>
            </a:r>
            <a:endParaRPr lang="en-US" sz="1050" dirty="0"/>
          </a:p>
        </p:txBody>
      </p:sp>
      <p:sp>
        <p:nvSpPr>
          <p:cNvPr id="62" name="Text 60"/>
          <p:cNvSpPr/>
          <p:nvPr/>
        </p:nvSpPr>
        <p:spPr>
          <a:xfrm>
            <a:off x="480298" y="7308056"/>
            <a:ext cx="13669804" cy="439102"/>
          </a:xfrm>
          <a:prstGeom prst="rect">
            <a:avLst/>
          </a:prstGeom>
          <a:noFill/>
          <a:ln/>
        </p:spPr>
        <p:txBody>
          <a:bodyPr wrap="square" lIns="0" tIns="0" rIns="0" bIns="0" rtlCol="0" anchor="t"/>
          <a:lstStyle/>
          <a:p>
            <a:pPr algn="l" marL="342900" indent="-342900">
              <a:lnSpc>
                <a:spcPts val="1700"/>
              </a:lnSpc>
              <a:buSzPct val="100000"/>
              <a:buChar char="•"/>
            </a:pPr>
            <a:r>
              <a:rPr lang="en-US" sz="1050" b="1" dirty="0">
                <a:solidFill>
                  <a:srgbClr val="2C2821"/>
                </a:solidFill>
                <a:latin typeface="Lora" pitchFamily="34" charset="0"/>
                <a:ea typeface="Lora" pitchFamily="34" charset="-122"/>
                <a:cs typeface="Lora" pitchFamily="34" charset="-120"/>
              </a:rPr>
              <a:t>Sendinblue</a:t>
            </a:r>
            <a:pPr algn="l" indent="0" marL="0">
              <a:lnSpc>
                <a:spcPts val="1700"/>
              </a:lnSpc>
              <a:buNone/>
            </a:pPr>
            <a:r>
              <a:rPr lang="en-US" sz="1050" dirty="0">
                <a:solidFill>
                  <a:srgbClr val="2C2821"/>
                </a:solidFill>
                <a:latin typeface="Lora" pitchFamily="34" charset="0"/>
                <a:ea typeface="Lora" pitchFamily="34" charset="-122"/>
                <a:cs typeface="Lora" pitchFamily="34" charset="-120"/>
              </a:rPr>
              <a:t>: A great choice for projects combining email and SMS marketing automation, especially for limited regions. Its free tier offers a generous daily email limit and basic SMS capabilities, making it suitable for startups or budget-conscious projects focusing on both email and SMS communication.</a:t>
            </a:r>
            <a:endParaRPr lang="en-US" sz="10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596622" y="469463"/>
            <a:ext cx="4261842" cy="532805"/>
          </a:xfrm>
          <a:prstGeom prst="rect">
            <a:avLst/>
          </a:prstGeom>
          <a:noFill/>
          <a:ln/>
        </p:spPr>
        <p:txBody>
          <a:bodyPr wrap="none" lIns="0" tIns="0" rIns="0" bIns="0" rtlCol="0" anchor="t"/>
          <a:lstStyle/>
          <a:p>
            <a:pPr indent="0" marL="0">
              <a:lnSpc>
                <a:spcPts val="4150"/>
              </a:lnSpc>
              <a:buNone/>
            </a:pPr>
            <a:r>
              <a:rPr lang="en-US" sz="3350" dirty="0">
                <a:solidFill>
                  <a:srgbClr val="233E32"/>
                </a:solidFill>
                <a:latin typeface="Alice" pitchFamily="34" charset="0"/>
                <a:ea typeface="Alice" pitchFamily="34" charset="-122"/>
                <a:cs typeface="Alice" pitchFamily="34" charset="-120"/>
              </a:rPr>
              <a:t>Work Timeline</a:t>
            </a:r>
            <a:endParaRPr lang="en-US" sz="3350" dirty="0"/>
          </a:p>
        </p:txBody>
      </p:sp>
      <p:sp>
        <p:nvSpPr>
          <p:cNvPr id="3" name="Shape 1"/>
          <p:cNvSpPr/>
          <p:nvPr/>
        </p:nvSpPr>
        <p:spPr>
          <a:xfrm>
            <a:off x="840819" y="1343144"/>
            <a:ext cx="22860" cy="6416873"/>
          </a:xfrm>
          <a:prstGeom prst="roundRect">
            <a:avLst>
              <a:gd name="adj" fmla="val 111861"/>
            </a:avLst>
          </a:prstGeom>
          <a:solidFill>
            <a:srgbClr val="D6D3CC"/>
          </a:solidFill>
          <a:ln/>
        </p:spPr>
      </p:sp>
      <p:sp>
        <p:nvSpPr>
          <p:cNvPr id="4" name="Shape 2"/>
          <p:cNvSpPr/>
          <p:nvPr/>
        </p:nvSpPr>
        <p:spPr>
          <a:xfrm>
            <a:off x="1021140" y="1715095"/>
            <a:ext cx="596622" cy="22860"/>
          </a:xfrm>
          <a:prstGeom prst="roundRect">
            <a:avLst>
              <a:gd name="adj" fmla="val 111861"/>
            </a:avLst>
          </a:prstGeom>
          <a:solidFill>
            <a:srgbClr val="D6D3CC"/>
          </a:solidFill>
          <a:ln/>
        </p:spPr>
      </p:sp>
      <p:sp>
        <p:nvSpPr>
          <p:cNvPr id="5" name="Shape 3"/>
          <p:cNvSpPr/>
          <p:nvPr/>
        </p:nvSpPr>
        <p:spPr>
          <a:xfrm>
            <a:off x="660499" y="1534835"/>
            <a:ext cx="383500" cy="383500"/>
          </a:xfrm>
          <a:prstGeom prst="roundRect">
            <a:avLst>
              <a:gd name="adj" fmla="val 6668"/>
            </a:avLst>
          </a:prstGeom>
          <a:solidFill>
            <a:srgbClr val="F0EDE6"/>
          </a:solidFill>
          <a:ln/>
        </p:spPr>
      </p:sp>
      <p:sp>
        <p:nvSpPr>
          <p:cNvPr id="6" name="Text 4"/>
          <p:cNvSpPr/>
          <p:nvPr/>
        </p:nvSpPr>
        <p:spPr>
          <a:xfrm>
            <a:off x="797540" y="1598652"/>
            <a:ext cx="109418" cy="255746"/>
          </a:xfrm>
          <a:prstGeom prst="rect">
            <a:avLst/>
          </a:prstGeom>
          <a:noFill/>
          <a:ln/>
        </p:spPr>
        <p:txBody>
          <a:bodyPr wrap="none" lIns="0" tIns="0" rIns="0" bIns="0" rtlCol="0" anchor="t"/>
          <a:lstStyle/>
          <a:p>
            <a:pPr algn="ctr" indent="0" marL="0">
              <a:lnSpc>
                <a:spcPts val="2000"/>
              </a:lnSpc>
              <a:buNone/>
            </a:pPr>
            <a:r>
              <a:rPr lang="en-US" sz="2000" dirty="0">
                <a:solidFill>
                  <a:srgbClr val="2C2821"/>
                </a:solidFill>
                <a:latin typeface="Alice" pitchFamily="34" charset="0"/>
                <a:ea typeface="Alice" pitchFamily="34" charset="-122"/>
                <a:cs typeface="Alice" pitchFamily="34" charset="-120"/>
              </a:rPr>
              <a:t>1</a:t>
            </a:r>
            <a:endParaRPr lang="en-US" sz="2000" dirty="0"/>
          </a:p>
        </p:txBody>
      </p:sp>
      <p:sp>
        <p:nvSpPr>
          <p:cNvPr id="7" name="Text 5"/>
          <p:cNvSpPr/>
          <p:nvPr/>
        </p:nvSpPr>
        <p:spPr>
          <a:xfrm>
            <a:off x="1789867" y="1513522"/>
            <a:ext cx="4608314" cy="266343"/>
          </a:xfrm>
          <a:prstGeom prst="rect">
            <a:avLst/>
          </a:prstGeom>
          <a:noFill/>
          <a:ln/>
        </p:spPr>
        <p:txBody>
          <a:bodyPr wrap="none" lIns="0" tIns="0" rIns="0" bIns="0" rtlCol="0" anchor="t"/>
          <a:lstStyle/>
          <a:p>
            <a:pPr algn="l" indent="0" marL="0">
              <a:lnSpc>
                <a:spcPts val="2050"/>
              </a:lnSpc>
              <a:buNone/>
            </a:pPr>
            <a:r>
              <a:rPr lang="en-US" sz="1650" b="1" dirty="0">
                <a:solidFill>
                  <a:srgbClr val="2C2821"/>
                </a:solidFill>
                <a:latin typeface="Alice" pitchFamily="34" charset="0"/>
                <a:ea typeface="Alice" pitchFamily="34" charset="-122"/>
                <a:cs typeface="Alice" pitchFamily="34" charset="-120"/>
              </a:rPr>
              <a:t>Week 1-2: Data Pre-processing and Rasa Training</a:t>
            </a:r>
            <a:endParaRPr lang="en-US" sz="1650" dirty="0"/>
          </a:p>
        </p:txBody>
      </p:sp>
      <p:sp>
        <p:nvSpPr>
          <p:cNvPr id="8" name="Text 6"/>
          <p:cNvSpPr/>
          <p:nvPr/>
        </p:nvSpPr>
        <p:spPr>
          <a:xfrm>
            <a:off x="1789867" y="1882140"/>
            <a:ext cx="12243911" cy="218123"/>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2C2821"/>
                </a:solidFill>
                <a:latin typeface="Lora" pitchFamily="34" charset="0"/>
                <a:ea typeface="Lora" pitchFamily="34" charset="-122"/>
                <a:cs typeface="Lora" pitchFamily="34" charset="-120"/>
              </a:rPr>
              <a:t>Pre-process data, define intents, entities, and actions</a:t>
            </a:r>
            <a:endParaRPr lang="en-US" sz="1300" dirty="0"/>
          </a:p>
        </p:txBody>
      </p:sp>
      <p:sp>
        <p:nvSpPr>
          <p:cNvPr id="9" name="Shape 7"/>
          <p:cNvSpPr/>
          <p:nvPr/>
        </p:nvSpPr>
        <p:spPr>
          <a:xfrm>
            <a:off x="1021140" y="2812971"/>
            <a:ext cx="596622" cy="22860"/>
          </a:xfrm>
          <a:prstGeom prst="roundRect">
            <a:avLst>
              <a:gd name="adj" fmla="val 111861"/>
            </a:avLst>
          </a:prstGeom>
          <a:solidFill>
            <a:srgbClr val="D6D3CC"/>
          </a:solidFill>
          <a:ln/>
        </p:spPr>
      </p:sp>
      <p:sp>
        <p:nvSpPr>
          <p:cNvPr id="10" name="Shape 8"/>
          <p:cNvSpPr/>
          <p:nvPr/>
        </p:nvSpPr>
        <p:spPr>
          <a:xfrm>
            <a:off x="660499" y="2632710"/>
            <a:ext cx="383500" cy="383500"/>
          </a:xfrm>
          <a:prstGeom prst="roundRect">
            <a:avLst>
              <a:gd name="adj" fmla="val 6668"/>
            </a:avLst>
          </a:prstGeom>
          <a:solidFill>
            <a:srgbClr val="F0EDE6"/>
          </a:solidFill>
          <a:ln/>
        </p:spPr>
      </p:sp>
      <p:sp>
        <p:nvSpPr>
          <p:cNvPr id="11" name="Text 9"/>
          <p:cNvSpPr/>
          <p:nvPr/>
        </p:nvSpPr>
        <p:spPr>
          <a:xfrm>
            <a:off x="789444" y="2696527"/>
            <a:ext cx="125611" cy="255746"/>
          </a:xfrm>
          <a:prstGeom prst="rect">
            <a:avLst/>
          </a:prstGeom>
          <a:noFill/>
          <a:ln/>
        </p:spPr>
        <p:txBody>
          <a:bodyPr wrap="none" lIns="0" tIns="0" rIns="0" bIns="0" rtlCol="0" anchor="t"/>
          <a:lstStyle/>
          <a:p>
            <a:pPr algn="ctr" indent="0" marL="0">
              <a:lnSpc>
                <a:spcPts val="2000"/>
              </a:lnSpc>
              <a:buNone/>
            </a:pPr>
            <a:r>
              <a:rPr lang="en-US" sz="2000" dirty="0">
                <a:solidFill>
                  <a:srgbClr val="2C2821"/>
                </a:solidFill>
                <a:latin typeface="Alice" pitchFamily="34" charset="0"/>
                <a:ea typeface="Alice" pitchFamily="34" charset="-122"/>
                <a:cs typeface="Alice" pitchFamily="34" charset="-120"/>
              </a:rPr>
              <a:t>2</a:t>
            </a:r>
            <a:endParaRPr lang="en-US" sz="2000" dirty="0"/>
          </a:p>
        </p:txBody>
      </p:sp>
      <p:sp>
        <p:nvSpPr>
          <p:cNvPr id="12" name="Text 10"/>
          <p:cNvSpPr/>
          <p:nvPr/>
        </p:nvSpPr>
        <p:spPr>
          <a:xfrm>
            <a:off x="1789867" y="2611398"/>
            <a:ext cx="2947630" cy="266343"/>
          </a:xfrm>
          <a:prstGeom prst="rect">
            <a:avLst/>
          </a:prstGeom>
          <a:noFill/>
          <a:ln/>
        </p:spPr>
        <p:txBody>
          <a:bodyPr wrap="none" lIns="0" tIns="0" rIns="0" bIns="0" rtlCol="0" anchor="t"/>
          <a:lstStyle/>
          <a:p>
            <a:pPr algn="l" indent="0" marL="0">
              <a:lnSpc>
                <a:spcPts val="2050"/>
              </a:lnSpc>
              <a:buNone/>
            </a:pPr>
            <a:r>
              <a:rPr lang="en-US" sz="1650" b="1" dirty="0">
                <a:solidFill>
                  <a:srgbClr val="2C2821"/>
                </a:solidFill>
                <a:latin typeface="Alice" pitchFamily="34" charset="0"/>
                <a:ea typeface="Alice" pitchFamily="34" charset="-122"/>
                <a:cs typeface="Alice" pitchFamily="34" charset="-120"/>
              </a:rPr>
              <a:t>Week 3: Backend Development </a:t>
            </a:r>
            <a:endParaRPr lang="en-US" sz="1650" dirty="0"/>
          </a:p>
        </p:txBody>
      </p:sp>
      <p:sp>
        <p:nvSpPr>
          <p:cNvPr id="13" name="Text 11"/>
          <p:cNvSpPr/>
          <p:nvPr/>
        </p:nvSpPr>
        <p:spPr>
          <a:xfrm>
            <a:off x="1789867" y="2980015"/>
            <a:ext cx="12243911" cy="218123"/>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2C2821"/>
                </a:solidFill>
                <a:latin typeface="Lora" pitchFamily="34" charset="0"/>
                <a:ea typeface="Lora" pitchFamily="34" charset="-122"/>
                <a:cs typeface="Lora" pitchFamily="34" charset="-120"/>
              </a:rPr>
              <a:t>Build Flask APIs for Rasa, GPT, and MySQL integration.</a:t>
            </a:r>
            <a:endParaRPr lang="en-US" sz="1300" dirty="0"/>
          </a:p>
        </p:txBody>
      </p:sp>
      <p:sp>
        <p:nvSpPr>
          <p:cNvPr id="14" name="Shape 12"/>
          <p:cNvSpPr/>
          <p:nvPr/>
        </p:nvSpPr>
        <p:spPr>
          <a:xfrm>
            <a:off x="1021140" y="3910846"/>
            <a:ext cx="596622" cy="22860"/>
          </a:xfrm>
          <a:prstGeom prst="roundRect">
            <a:avLst>
              <a:gd name="adj" fmla="val 111861"/>
            </a:avLst>
          </a:prstGeom>
          <a:solidFill>
            <a:srgbClr val="D6D3CC"/>
          </a:solidFill>
          <a:ln/>
        </p:spPr>
      </p:sp>
      <p:sp>
        <p:nvSpPr>
          <p:cNvPr id="15" name="Shape 13"/>
          <p:cNvSpPr/>
          <p:nvPr/>
        </p:nvSpPr>
        <p:spPr>
          <a:xfrm>
            <a:off x="660499" y="3730585"/>
            <a:ext cx="383500" cy="383500"/>
          </a:xfrm>
          <a:prstGeom prst="roundRect">
            <a:avLst>
              <a:gd name="adj" fmla="val 6668"/>
            </a:avLst>
          </a:prstGeom>
          <a:solidFill>
            <a:srgbClr val="F0EDE6"/>
          </a:solidFill>
          <a:ln/>
        </p:spPr>
      </p:sp>
      <p:sp>
        <p:nvSpPr>
          <p:cNvPr id="16" name="Text 14"/>
          <p:cNvSpPr/>
          <p:nvPr/>
        </p:nvSpPr>
        <p:spPr>
          <a:xfrm>
            <a:off x="789920" y="3794403"/>
            <a:ext cx="124539" cy="255746"/>
          </a:xfrm>
          <a:prstGeom prst="rect">
            <a:avLst/>
          </a:prstGeom>
          <a:noFill/>
          <a:ln/>
        </p:spPr>
        <p:txBody>
          <a:bodyPr wrap="none" lIns="0" tIns="0" rIns="0" bIns="0" rtlCol="0" anchor="t"/>
          <a:lstStyle/>
          <a:p>
            <a:pPr algn="ctr" indent="0" marL="0">
              <a:lnSpc>
                <a:spcPts val="2000"/>
              </a:lnSpc>
              <a:buNone/>
            </a:pPr>
            <a:r>
              <a:rPr lang="en-US" sz="2000" dirty="0">
                <a:solidFill>
                  <a:srgbClr val="2C2821"/>
                </a:solidFill>
                <a:latin typeface="Alice" pitchFamily="34" charset="0"/>
                <a:ea typeface="Alice" pitchFamily="34" charset="-122"/>
                <a:cs typeface="Alice" pitchFamily="34" charset="-120"/>
              </a:rPr>
              <a:t>3</a:t>
            </a:r>
            <a:endParaRPr lang="en-US" sz="2000" dirty="0"/>
          </a:p>
        </p:txBody>
      </p:sp>
      <p:sp>
        <p:nvSpPr>
          <p:cNvPr id="17" name="Text 15"/>
          <p:cNvSpPr/>
          <p:nvPr/>
        </p:nvSpPr>
        <p:spPr>
          <a:xfrm>
            <a:off x="1789867" y="3709273"/>
            <a:ext cx="2973943" cy="266343"/>
          </a:xfrm>
          <a:prstGeom prst="rect">
            <a:avLst/>
          </a:prstGeom>
          <a:noFill/>
          <a:ln/>
        </p:spPr>
        <p:txBody>
          <a:bodyPr wrap="none" lIns="0" tIns="0" rIns="0" bIns="0" rtlCol="0" anchor="t"/>
          <a:lstStyle/>
          <a:p>
            <a:pPr algn="l" indent="0" marL="0">
              <a:lnSpc>
                <a:spcPts val="2050"/>
              </a:lnSpc>
              <a:buNone/>
            </a:pPr>
            <a:r>
              <a:rPr lang="en-US" sz="1650" b="1" dirty="0">
                <a:solidFill>
                  <a:srgbClr val="2C2821"/>
                </a:solidFill>
                <a:latin typeface="Alice" pitchFamily="34" charset="0"/>
                <a:ea typeface="Alice" pitchFamily="34" charset="-122"/>
                <a:cs typeface="Alice" pitchFamily="34" charset="-120"/>
              </a:rPr>
              <a:t>Week 4:</a:t>
            </a:r>
            <a:pPr algn="l" indent="0" marL="0">
              <a:lnSpc>
                <a:spcPts val="2050"/>
              </a:lnSpc>
              <a:buNone/>
            </a:pPr>
            <a:r>
              <a:rPr lang="en-US" sz="1650" dirty="0">
                <a:solidFill>
                  <a:srgbClr val="2C2821"/>
                </a:solidFill>
                <a:latin typeface="Alice" pitchFamily="34" charset="0"/>
                <a:ea typeface="Alice" pitchFamily="34" charset="-122"/>
                <a:cs typeface="Alice" pitchFamily="34" charset="-120"/>
              </a:rPr>
              <a:t> </a:t>
            </a:r>
            <a:pPr algn="l" indent="0" marL="0">
              <a:lnSpc>
                <a:spcPts val="2050"/>
              </a:lnSpc>
              <a:buNone/>
            </a:pPr>
            <a:r>
              <a:rPr lang="en-US" sz="1650" b="1" dirty="0">
                <a:solidFill>
                  <a:srgbClr val="2C2821"/>
                </a:solidFill>
                <a:latin typeface="Alice" pitchFamily="34" charset="0"/>
                <a:ea typeface="Alice" pitchFamily="34" charset="-122"/>
                <a:cs typeface="Alice" pitchFamily="34" charset="-120"/>
              </a:rPr>
              <a:t>Frontend Development</a:t>
            </a:r>
            <a:endParaRPr lang="en-US" sz="1650" dirty="0"/>
          </a:p>
        </p:txBody>
      </p:sp>
      <p:sp>
        <p:nvSpPr>
          <p:cNvPr id="18" name="Text 16"/>
          <p:cNvSpPr/>
          <p:nvPr/>
        </p:nvSpPr>
        <p:spPr>
          <a:xfrm>
            <a:off x="1789867" y="4077891"/>
            <a:ext cx="12243911" cy="218123"/>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2C2821"/>
                </a:solidFill>
                <a:latin typeface="Lora" pitchFamily="34" charset="0"/>
                <a:ea typeface="Lora" pitchFamily="34" charset="-122"/>
                <a:cs typeface="Lora" pitchFamily="34" charset="-120"/>
              </a:rPr>
              <a:t>Create chatbot UI for text inputs.</a:t>
            </a:r>
            <a:endParaRPr lang="en-US" sz="1300" dirty="0"/>
          </a:p>
        </p:txBody>
      </p:sp>
      <p:sp>
        <p:nvSpPr>
          <p:cNvPr id="19" name="Shape 17"/>
          <p:cNvSpPr/>
          <p:nvPr/>
        </p:nvSpPr>
        <p:spPr>
          <a:xfrm>
            <a:off x="1021140" y="5008721"/>
            <a:ext cx="596622" cy="22860"/>
          </a:xfrm>
          <a:prstGeom prst="roundRect">
            <a:avLst>
              <a:gd name="adj" fmla="val 111861"/>
            </a:avLst>
          </a:prstGeom>
          <a:solidFill>
            <a:srgbClr val="D6D3CC"/>
          </a:solidFill>
          <a:ln/>
        </p:spPr>
      </p:sp>
      <p:sp>
        <p:nvSpPr>
          <p:cNvPr id="20" name="Shape 18"/>
          <p:cNvSpPr/>
          <p:nvPr/>
        </p:nvSpPr>
        <p:spPr>
          <a:xfrm>
            <a:off x="660499" y="4828461"/>
            <a:ext cx="383500" cy="383500"/>
          </a:xfrm>
          <a:prstGeom prst="roundRect">
            <a:avLst>
              <a:gd name="adj" fmla="val 6668"/>
            </a:avLst>
          </a:prstGeom>
          <a:solidFill>
            <a:srgbClr val="F0EDE6"/>
          </a:solidFill>
          <a:ln/>
        </p:spPr>
      </p:sp>
      <p:sp>
        <p:nvSpPr>
          <p:cNvPr id="21" name="Text 19"/>
          <p:cNvSpPr/>
          <p:nvPr/>
        </p:nvSpPr>
        <p:spPr>
          <a:xfrm>
            <a:off x="788849" y="4892278"/>
            <a:ext cx="126802" cy="255746"/>
          </a:xfrm>
          <a:prstGeom prst="rect">
            <a:avLst/>
          </a:prstGeom>
          <a:noFill/>
          <a:ln/>
        </p:spPr>
        <p:txBody>
          <a:bodyPr wrap="none" lIns="0" tIns="0" rIns="0" bIns="0" rtlCol="0" anchor="t"/>
          <a:lstStyle/>
          <a:p>
            <a:pPr algn="ctr" indent="0" marL="0">
              <a:lnSpc>
                <a:spcPts val="2000"/>
              </a:lnSpc>
              <a:buNone/>
            </a:pPr>
            <a:r>
              <a:rPr lang="en-US" sz="2000" dirty="0">
                <a:solidFill>
                  <a:srgbClr val="2C2821"/>
                </a:solidFill>
                <a:latin typeface="Alice" pitchFamily="34" charset="0"/>
                <a:ea typeface="Alice" pitchFamily="34" charset="-122"/>
                <a:cs typeface="Alice" pitchFamily="34" charset="-120"/>
              </a:rPr>
              <a:t>4</a:t>
            </a:r>
            <a:endParaRPr lang="en-US" sz="2000" dirty="0"/>
          </a:p>
        </p:txBody>
      </p:sp>
      <p:sp>
        <p:nvSpPr>
          <p:cNvPr id="22" name="Text 20"/>
          <p:cNvSpPr/>
          <p:nvPr/>
        </p:nvSpPr>
        <p:spPr>
          <a:xfrm>
            <a:off x="1789867" y="4807148"/>
            <a:ext cx="2660571" cy="266343"/>
          </a:xfrm>
          <a:prstGeom prst="rect">
            <a:avLst/>
          </a:prstGeom>
          <a:noFill/>
          <a:ln/>
        </p:spPr>
        <p:txBody>
          <a:bodyPr wrap="none" lIns="0" tIns="0" rIns="0" bIns="0" rtlCol="0" anchor="t"/>
          <a:lstStyle/>
          <a:p>
            <a:pPr algn="l" indent="0" marL="0">
              <a:lnSpc>
                <a:spcPts val="2050"/>
              </a:lnSpc>
              <a:buNone/>
            </a:pPr>
            <a:r>
              <a:rPr lang="en-US" sz="1650" dirty="0">
                <a:solidFill>
                  <a:srgbClr val="2C2821"/>
                </a:solidFill>
                <a:latin typeface="Alice" pitchFamily="34" charset="0"/>
                <a:ea typeface="Alice" pitchFamily="34" charset="-122"/>
                <a:cs typeface="Alice" pitchFamily="34" charset="-120"/>
              </a:rPr>
              <a:t> </a:t>
            </a:r>
            <a:pPr algn="l" indent="0" marL="0">
              <a:lnSpc>
                <a:spcPts val="2050"/>
              </a:lnSpc>
              <a:buNone/>
            </a:pPr>
            <a:r>
              <a:rPr lang="en-US" sz="1650" b="1" dirty="0">
                <a:solidFill>
                  <a:srgbClr val="2C2821"/>
                </a:solidFill>
                <a:latin typeface="Alice" pitchFamily="34" charset="0"/>
                <a:ea typeface="Alice" pitchFamily="34" charset="-122"/>
                <a:cs typeface="Alice" pitchFamily="34" charset="-120"/>
              </a:rPr>
              <a:t>Week 5:</a:t>
            </a:r>
            <a:pPr algn="l" indent="0" marL="0">
              <a:lnSpc>
                <a:spcPts val="2050"/>
              </a:lnSpc>
              <a:buNone/>
            </a:pPr>
            <a:r>
              <a:rPr lang="en-US" sz="1650" dirty="0">
                <a:solidFill>
                  <a:srgbClr val="2C2821"/>
                </a:solidFill>
                <a:latin typeface="Alice" pitchFamily="34" charset="0"/>
                <a:ea typeface="Alice" pitchFamily="34" charset="-122"/>
                <a:cs typeface="Alice" pitchFamily="34" charset="-120"/>
              </a:rPr>
              <a:t> </a:t>
            </a:r>
            <a:pPr algn="l" indent="0" marL="0">
              <a:lnSpc>
                <a:spcPts val="2050"/>
              </a:lnSpc>
              <a:buNone/>
            </a:pPr>
            <a:r>
              <a:rPr lang="en-US" sz="1650" b="1" dirty="0">
                <a:solidFill>
                  <a:srgbClr val="2C2821"/>
                </a:solidFill>
                <a:latin typeface="Alice" pitchFamily="34" charset="0"/>
                <a:ea typeface="Alice" pitchFamily="34" charset="-122"/>
                <a:cs typeface="Alice" pitchFamily="34" charset="-120"/>
              </a:rPr>
              <a:t>Module Integration</a:t>
            </a:r>
            <a:endParaRPr lang="en-US" sz="1650" dirty="0"/>
          </a:p>
        </p:txBody>
      </p:sp>
      <p:sp>
        <p:nvSpPr>
          <p:cNvPr id="23" name="Text 21"/>
          <p:cNvSpPr/>
          <p:nvPr/>
        </p:nvSpPr>
        <p:spPr>
          <a:xfrm>
            <a:off x="1789867" y="5175766"/>
            <a:ext cx="12243911" cy="218123"/>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2C2821"/>
                </a:solidFill>
                <a:latin typeface="Lora" pitchFamily="34" charset="0"/>
                <a:ea typeface="Lora" pitchFamily="34" charset="-122"/>
                <a:cs typeface="Lora" pitchFamily="34" charset="-120"/>
              </a:rPr>
              <a:t>Connect Rasa, Flask, React, and MySQL.</a:t>
            </a:r>
            <a:endParaRPr lang="en-US" sz="1300" dirty="0"/>
          </a:p>
        </p:txBody>
      </p:sp>
      <p:sp>
        <p:nvSpPr>
          <p:cNvPr id="24" name="Shape 22"/>
          <p:cNvSpPr/>
          <p:nvPr/>
        </p:nvSpPr>
        <p:spPr>
          <a:xfrm>
            <a:off x="1021140" y="6106597"/>
            <a:ext cx="596622" cy="22860"/>
          </a:xfrm>
          <a:prstGeom prst="roundRect">
            <a:avLst>
              <a:gd name="adj" fmla="val 111861"/>
            </a:avLst>
          </a:prstGeom>
          <a:solidFill>
            <a:srgbClr val="D6D3CC"/>
          </a:solidFill>
          <a:ln/>
        </p:spPr>
      </p:sp>
      <p:sp>
        <p:nvSpPr>
          <p:cNvPr id="25" name="Shape 23"/>
          <p:cNvSpPr/>
          <p:nvPr/>
        </p:nvSpPr>
        <p:spPr>
          <a:xfrm>
            <a:off x="660499" y="5926336"/>
            <a:ext cx="383500" cy="383500"/>
          </a:xfrm>
          <a:prstGeom prst="roundRect">
            <a:avLst>
              <a:gd name="adj" fmla="val 6668"/>
            </a:avLst>
          </a:prstGeom>
          <a:solidFill>
            <a:srgbClr val="F0EDE6"/>
          </a:solidFill>
          <a:ln/>
        </p:spPr>
      </p:sp>
      <p:sp>
        <p:nvSpPr>
          <p:cNvPr id="26" name="Text 24"/>
          <p:cNvSpPr/>
          <p:nvPr/>
        </p:nvSpPr>
        <p:spPr>
          <a:xfrm>
            <a:off x="790158" y="5990153"/>
            <a:ext cx="124063" cy="255746"/>
          </a:xfrm>
          <a:prstGeom prst="rect">
            <a:avLst/>
          </a:prstGeom>
          <a:noFill/>
          <a:ln/>
        </p:spPr>
        <p:txBody>
          <a:bodyPr wrap="none" lIns="0" tIns="0" rIns="0" bIns="0" rtlCol="0" anchor="t"/>
          <a:lstStyle/>
          <a:p>
            <a:pPr algn="ctr" indent="0" marL="0">
              <a:lnSpc>
                <a:spcPts val="2000"/>
              </a:lnSpc>
              <a:buNone/>
            </a:pPr>
            <a:r>
              <a:rPr lang="en-US" sz="2000" dirty="0">
                <a:solidFill>
                  <a:srgbClr val="2C2821"/>
                </a:solidFill>
                <a:latin typeface="Alice" pitchFamily="34" charset="0"/>
                <a:ea typeface="Alice" pitchFamily="34" charset="-122"/>
                <a:cs typeface="Alice" pitchFamily="34" charset="-120"/>
              </a:rPr>
              <a:t>5</a:t>
            </a:r>
            <a:endParaRPr lang="en-US" sz="2000" dirty="0"/>
          </a:p>
        </p:txBody>
      </p:sp>
      <p:sp>
        <p:nvSpPr>
          <p:cNvPr id="27" name="Text 25"/>
          <p:cNvSpPr/>
          <p:nvPr/>
        </p:nvSpPr>
        <p:spPr>
          <a:xfrm>
            <a:off x="1789867" y="5905024"/>
            <a:ext cx="2130862" cy="266343"/>
          </a:xfrm>
          <a:prstGeom prst="rect">
            <a:avLst/>
          </a:prstGeom>
          <a:noFill/>
          <a:ln/>
        </p:spPr>
        <p:txBody>
          <a:bodyPr wrap="none" lIns="0" tIns="0" rIns="0" bIns="0" rtlCol="0" anchor="t"/>
          <a:lstStyle/>
          <a:p>
            <a:pPr algn="l" indent="0" marL="0">
              <a:lnSpc>
                <a:spcPts val="2050"/>
              </a:lnSpc>
              <a:buNone/>
            </a:pPr>
            <a:r>
              <a:rPr lang="en-US" sz="1650" b="1" dirty="0">
                <a:solidFill>
                  <a:srgbClr val="2C2821"/>
                </a:solidFill>
                <a:latin typeface="Alice" pitchFamily="34" charset="0"/>
                <a:ea typeface="Alice" pitchFamily="34" charset="-122"/>
                <a:cs typeface="Alice" pitchFamily="34" charset="-120"/>
              </a:rPr>
              <a:t>Week 6:</a:t>
            </a:r>
            <a:pPr algn="l" indent="0" marL="0">
              <a:lnSpc>
                <a:spcPts val="2050"/>
              </a:lnSpc>
              <a:buNone/>
            </a:pPr>
            <a:r>
              <a:rPr lang="en-US" sz="1650" dirty="0">
                <a:solidFill>
                  <a:srgbClr val="2C2821"/>
                </a:solidFill>
                <a:latin typeface="Alice" pitchFamily="34" charset="0"/>
                <a:ea typeface="Alice" pitchFamily="34" charset="-122"/>
                <a:cs typeface="Alice" pitchFamily="34" charset="-120"/>
              </a:rPr>
              <a:t> </a:t>
            </a:r>
            <a:pPr algn="l" indent="0" marL="0">
              <a:lnSpc>
                <a:spcPts val="2050"/>
              </a:lnSpc>
              <a:buNone/>
            </a:pPr>
            <a:r>
              <a:rPr lang="en-US" sz="1650" b="1" dirty="0">
                <a:solidFill>
                  <a:srgbClr val="2C2821"/>
                </a:solidFill>
                <a:latin typeface="Alice" pitchFamily="34" charset="0"/>
                <a:ea typeface="Alice" pitchFamily="34" charset="-122"/>
                <a:cs typeface="Alice" pitchFamily="34" charset="-120"/>
              </a:rPr>
              <a:t>Notifications</a:t>
            </a:r>
            <a:endParaRPr lang="en-US" sz="1650" dirty="0"/>
          </a:p>
        </p:txBody>
      </p:sp>
      <p:sp>
        <p:nvSpPr>
          <p:cNvPr id="28" name="Text 26"/>
          <p:cNvSpPr/>
          <p:nvPr/>
        </p:nvSpPr>
        <p:spPr>
          <a:xfrm>
            <a:off x="1789867" y="6273641"/>
            <a:ext cx="12243911" cy="218123"/>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2C2821"/>
                </a:solidFill>
                <a:latin typeface="Lora" pitchFamily="34" charset="0"/>
                <a:ea typeface="Lora" pitchFamily="34" charset="-122"/>
                <a:cs typeface="Lora" pitchFamily="34" charset="-120"/>
              </a:rPr>
              <a:t>Implement and test notifications via SendGrid/Sendinblue.</a:t>
            </a:r>
            <a:endParaRPr lang="en-US" sz="1300" dirty="0"/>
          </a:p>
        </p:txBody>
      </p:sp>
      <p:sp>
        <p:nvSpPr>
          <p:cNvPr id="29" name="Shape 27"/>
          <p:cNvSpPr/>
          <p:nvPr/>
        </p:nvSpPr>
        <p:spPr>
          <a:xfrm>
            <a:off x="1021140" y="7204472"/>
            <a:ext cx="596622" cy="22860"/>
          </a:xfrm>
          <a:prstGeom prst="roundRect">
            <a:avLst>
              <a:gd name="adj" fmla="val 111861"/>
            </a:avLst>
          </a:prstGeom>
          <a:solidFill>
            <a:srgbClr val="D6D3CC"/>
          </a:solidFill>
          <a:ln/>
        </p:spPr>
      </p:sp>
      <p:sp>
        <p:nvSpPr>
          <p:cNvPr id="30" name="Shape 28"/>
          <p:cNvSpPr/>
          <p:nvPr/>
        </p:nvSpPr>
        <p:spPr>
          <a:xfrm>
            <a:off x="660499" y="7024211"/>
            <a:ext cx="383500" cy="383500"/>
          </a:xfrm>
          <a:prstGeom prst="roundRect">
            <a:avLst>
              <a:gd name="adj" fmla="val 6668"/>
            </a:avLst>
          </a:prstGeom>
          <a:solidFill>
            <a:srgbClr val="F0EDE6"/>
          </a:solidFill>
          <a:ln/>
        </p:spPr>
      </p:sp>
      <p:sp>
        <p:nvSpPr>
          <p:cNvPr id="31" name="Text 29"/>
          <p:cNvSpPr/>
          <p:nvPr/>
        </p:nvSpPr>
        <p:spPr>
          <a:xfrm>
            <a:off x="787182" y="7088029"/>
            <a:ext cx="130135" cy="255746"/>
          </a:xfrm>
          <a:prstGeom prst="rect">
            <a:avLst/>
          </a:prstGeom>
          <a:noFill/>
          <a:ln/>
        </p:spPr>
        <p:txBody>
          <a:bodyPr wrap="none" lIns="0" tIns="0" rIns="0" bIns="0" rtlCol="0" anchor="t"/>
          <a:lstStyle/>
          <a:p>
            <a:pPr algn="ctr" indent="0" marL="0">
              <a:lnSpc>
                <a:spcPts val="2000"/>
              </a:lnSpc>
              <a:buNone/>
            </a:pPr>
            <a:r>
              <a:rPr lang="en-US" sz="2000" dirty="0">
                <a:solidFill>
                  <a:srgbClr val="2C2821"/>
                </a:solidFill>
                <a:latin typeface="Alice" pitchFamily="34" charset="0"/>
                <a:ea typeface="Alice" pitchFamily="34" charset="-122"/>
                <a:cs typeface="Alice" pitchFamily="34" charset="-120"/>
              </a:rPr>
              <a:t>6</a:t>
            </a:r>
            <a:endParaRPr lang="en-US" sz="2000" dirty="0"/>
          </a:p>
        </p:txBody>
      </p:sp>
      <p:sp>
        <p:nvSpPr>
          <p:cNvPr id="32" name="Text 30"/>
          <p:cNvSpPr/>
          <p:nvPr/>
        </p:nvSpPr>
        <p:spPr>
          <a:xfrm>
            <a:off x="1789867" y="7002899"/>
            <a:ext cx="2130862" cy="266343"/>
          </a:xfrm>
          <a:prstGeom prst="rect">
            <a:avLst/>
          </a:prstGeom>
          <a:noFill/>
          <a:ln/>
        </p:spPr>
        <p:txBody>
          <a:bodyPr wrap="none" lIns="0" tIns="0" rIns="0" bIns="0" rtlCol="0" anchor="t"/>
          <a:lstStyle/>
          <a:p>
            <a:pPr algn="l" indent="0" marL="0">
              <a:lnSpc>
                <a:spcPts val="2050"/>
              </a:lnSpc>
              <a:buNone/>
            </a:pPr>
            <a:r>
              <a:rPr lang="en-US" sz="1650" b="1" dirty="0">
                <a:solidFill>
                  <a:srgbClr val="2C2821"/>
                </a:solidFill>
                <a:latin typeface="Alice" pitchFamily="34" charset="0"/>
                <a:ea typeface="Alice" pitchFamily="34" charset="-122"/>
                <a:cs typeface="Alice" pitchFamily="34" charset="-120"/>
              </a:rPr>
              <a:t>Week 7:</a:t>
            </a:r>
            <a:pPr algn="l" indent="0" marL="0">
              <a:lnSpc>
                <a:spcPts val="2050"/>
              </a:lnSpc>
              <a:buNone/>
            </a:pPr>
            <a:r>
              <a:rPr lang="en-US" sz="1650" dirty="0">
                <a:solidFill>
                  <a:srgbClr val="2C2821"/>
                </a:solidFill>
                <a:latin typeface="Alice" pitchFamily="34" charset="0"/>
                <a:ea typeface="Alice" pitchFamily="34" charset="-122"/>
                <a:cs typeface="Alice" pitchFamily="34" charset="-120"/>
              </a:rPr>
              <a:t> </a:t>
            </a:r>
            <a:pPr algn="l" indent="0" marL="0">
              <a:lnSpc>
                <a:spcPts val="2050"/>
              </a:lnSpc>
              <a:buNone/>
            </a:pPr>
            <a:r>
              <a:rPr lang="en-US" sz="1650" b="1" dirty="0">
                <a:solidFill>
                  <a:srgbClr val="2C2821"/>
                </a:solidFill>
                <a:latin typeface="Alice" pitchFamily="34" charset="0"/>
                <a:ea typeface="Alice" pitchFamily="34" charset="-122"/>
                <a:cs typeface="Alice" pitchFamily="34" charset="-120"/>
              </a:rPr>
              <a:t>Testing</a:t>
            </a:r>
            <a:endParaRPr lang="en-US" sz="1650" dirty="0"/>
          </a:p>
        </p:txBody>
      </p:sp>
      <p:sp>
        <p:nvSpPr>
          <p:cNvPr id="33" name="Text 31"/>
          <p:cNvSpPr/>
          <p:nvPr/>
        </p:nvSpPr>
        <p:spPr>
          <a:xfrm>
            <a:off x="1789867" y="7371517"/>
            <a:ext cx="12243911" cy="218123"/>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2C2821"/>
                </a:solidFill>
                <a:latin typeface="Lora" pitchFamily="34" charset="0"/>
                <a:ea typeface="Lora" pitchFamily="34" charset="-122"/>
                <a:cs typeface="Lora" pitchFamily="34" charset="-120"/>
              </a:rPr>
              <a:t>Validate end-to-end functionality and fix bugs.</a:t>
            </a:r>
            <a:endParaRPr lang="en-US" sz="13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484715"/>
          </a:xfrm>
          <a:prstGeom prst="rect">
            <a:avLst/>
          </a:prstGeom>
        </p:spPr>
      </p:pic>
      <p:sp>
        <p:nvSpPr>
          <p:cNvPr id="3" name="Text 0"/>
          <p:cNvSpPr/>
          <p:nvPr/>
        </p:nvSpPr>
        <p:spPr>
          <a:xfrm>
            <a:off x="695682" y="3190399"/>
            <a:ext cx="4969550" cy="621149"/>
          </a:xfrm>
          <a:prstGeom prst="rect">
            <a:avLst/>
          </a:prstGeom>
          <a:noFill/>
          <a:ln/>
        </p:spPr>
        <p:txBody>
          <a:bodyPr wrap="none" lIns="0" tIns="0" rIns="0" bIns="0" rtlCol="0" anchor="t"/>
          <a:lstStyle/>
          <a:p>
            <a:pPr indent="0" marL="0">
              <a:lnSpc>
                <a:spcPts val="4850"/>
              </a:lnSpc>
              <a:buNone/>
            </a:pPr>
            <a:r>
              <a:rPr lang="en-US" sz="3900" dirty="0">
                <a:solidFill>
                  <a:srgbClr val="233E32"/>
                </a:solidFill>
                <a:latin typeface="Alice" pitchFamily="34" charset="0"/>
                <a:ea typeface="Alice" pitchFamily="34" charset="-122"/>
                <a:cs typeface="Alice" pitchFamily="34" charset="-120"/>
              </a:rPr>
              <a:t>Conclusion</a:t>
            </a:r>
            <a:endParaRPr lang="en-US" sz="3900" dirty="0"/>
          </a:p>
        </p:txBody>
      </p:sp>
      <p:sp>
        <p:nvSpPr>
          <p:cNvPr id="4" name="Shape 1"/>
          <p:cNvSpPr/>
          <p:nvPr/>
        </p:nvSpPr>
        <p:spPr>
          <a:xfrm>
            <a:off x="695682" y="4333280"/>
            <a:ext cx="447199" cy="447199"/>
          </a:xfrm>
          <a:prstGeom prst="roundRect">
            <a:avLst>
              <a:gd name="adj" fmla="val 6668"/>
            </a:avLst>
          </a:prstGeom>
          <a:solidFill>
            <a:srgbClr val="F0EDE6"/>
          </a:solidFill>
          <a:ln/>
        </p:spPr>
      </p:sp>
      <p:sp>
        <p:nvSpPr>
          <p:cNvPr id="5" name="Text 2"/>
          <p:cNvSpPr/>
          <p:nvPr/>
        </p:nvSpPr>
        <p:spPr>
          <a:xfrm>
            <a:off x="855464" y="4407813"/>
            <a:ext cx="127635" cy="298133"/>
          </a:xfrm>
          <a:prstGeom prst="rect">
            <a:avLst/>
          </a:prstGeom>
          <a:noFill/>
          <a:ln/>
        </p:spPr>
        <p:txBody>
          <a:bodyPr wrap="none" lIns="0" tIns="0" rIns="0" bIns="0" rtlCol="0" anchor="t"/>
          <a:lstStyle/>
          <a:p>
            <a:pPr algn="ctr" indent="0" marL="0">
              <a:lnSpc>
                <a:spcPts val="2300"/>
              </a:lnSpc>
              <a:buNone/>
            </a:pPr>
            <a:r>
              <a:rPr lang="en-US" sz="2300" dirty="0">
                <a:solidFill>
                  <a:srgbClr val="2C2821"/>
                </a:solidFill>
                <a:latin typeface="Alice" pitchFamily="34" charset="0"/>
                <a:ea typeface="Alice" pitchFamily="34" charset="-122"/>
                <a:cs typeface="Alice" pitchFamily="34" charset="-120"/>
              </a:rPr>
              <a:t>1</a:t>
            </a:r>
            <a:endParaRPr lang="en-US" sz="2300" dirty="0"/>
          </a:p>
        </p:txBody>
      </p:sp>
      <p:sp>
        <p:nvSpPr>
          <p:cNvPr id="6" name="Text 3"/>
          <p:cNvSpPr/>
          <p:nvPr/>
        </p:nvSpPr>
        <p:spPr>
          <a:xfrm>
            <a:off x="1341596" y="4333280"/>
            <a:ext cx="2484715" cy="310515"/>
          </a:xfrm>
          <a:prstGeom prst="rect">
            <a:avLst/>
          </a:prstGeom>
          <a:noFill/>
          <a:ln/>
        </p:spPr>
        <p:txBody>
          <a:bodyPr wrap="none" lIns="0" tIns="0" rIns="0" bIns="0" rtlCol="0" anchor="t"/>
          <a:lstStyle/>
          <a:p>
            <a:pPr indent="0" marL="0">
              <a:lnSpc>
                <a:spcPts val="2400"/>
              </a:lnSpc>
              <a:buNone/>
            </a:pPr>
            <a:r>
              <a:rPr lang="en-US" sz="1950" dirty="0">
                <a:solidFill>
                  <a:srgbClr val="2C2821"/>
                </a:solidFill>
                <a:latin typeface="Alice" pitchFamily="34" charset="0"/>
                <a:ea typeface="Alice" pitchFamily="34" charset="-122"/>
                <a:cs typeface="Alice" pitchFamily="34" charset="-120"/>
              </a:rPr>
              <a:t>Impact</a:t>
            </a:r>
            <a:endParaRPr lang="en-US" sz="1950" dirty="0"/>
          </a:p>
        </p:txBody>
      </p:sp>
      <p:sp>
        <p:nvSpPr>
          <p:cNvPr id="7" name="Text 4"/>
          <p:cNvSpPr/>
          <p:nvPr/>
        </p:nvSpPr>
        <p:spPr>
          <a:xfrm>
            <a:off x="1341596" y="4762976"/>
            <a:ext cx="5874306" cy="954405"/>
          </a:xfrm>
          <a:prstGeom prst="rect">
            <a:avLst/>
          </a:prstGeom>
          <a:noFill/>
          <a:ln/>
        </p:spPr>
        <p:txBody>
          <a:bodyPr wrap="square" lIns="0" tIns="0" rIns="0" bIns="0" rtlCol="0" anchor="t"/>
          <a:lstStyle/>
          <a:p>
            <a:pPr indent="0" marL="0">
              <a:lnSpc>
                <a:spcPts val="2500"/>
              </a:lnSpc>
              <a:buNone/>
            </a:pPr>
            <a:r>
              <a:rPr lang="en-US" sz="1550" dirty="0">
                <a:solidFill>
                  <a:srgbClr val="2C2821"/>
                </a:solidFill>
                <a:latin typeface="Lora" pitchFamily="34" charset="0"/>
                <a:ea typeface="Lora" pitchFamily="34" charset="-122"/>
                <a:cs typeface="Lora" pitchFamily="34" charset="-120"/>
              </a:rPr>
              <a:t>This chatbot will help users manage their health more effectively by providing personalized home remedies and real-time notifications.</a:t>
            </a:r>
            <a:endParaRPr lang="en-US" sz="1550" dirty="0"/>
          </a:p>
        </p:txBody>
      </p:sp>
      <p:sp>
        <p:nvSpPr>
          <p:cNvPr id="8" name="Shape 5"/>
          <p:cNvSpPr/>
          <p:nvPr/>
        </p:nvSpPr>
        <p:spPr>
          <a:xfrm>
            <a:off x="7414617" y="4333280"/>
            <a:ext cx="447199" cy="447199"/>
          </a:xfrm>
          <a:prstGeom prst="roundRect">
            <a:avLst>
              <a:gd name="adj" fmla="val 6668"/>
            </a:avLst>
          </a:prstGeom>
          <a:solidFill>
            <a:srgbClr val="F0EDE6"/>
          </a:solidFill>
          <a:ln/>
        </p:spPr>
      </p:sp>
      <p:sp>
        <p:nvSpPr>
          <p:cNvPr id="9" name="Text 6"/>
          <p:cNvSpPr/>
          <p:nvPr/>
        </p:nvSpPr>
        <p:spPr>
          <a:xfrm>
            <a:off x="7564993" y="4407813"/>
            <a:ext cx="146447" cy="298133"/>
          </a:xfrm>
          <a:prstGeom prst="rect">
            <a:avLst/>
          </a:prstGeom>
          <a:noFill/>
          <a:ln/>
        </p:spPr>
        <p:txBody>
          <a:bodyPr wrap="none" lIns="0" tIns="0" rIns="0" bIns="0" rtlCol="0" anchor="t"/>
          <a:lstStyle/>
          <a:p>
            <a:pPr algn="ctr" indent="0" marL="0">
              <a:lnSpc>
                <a:spcPts val="2300"/>
              </a:lnSpc>
              <a:buNone/>
            </a:pPr>
            <a:r>
              <a:rPr lang="en-US" sz="2300" dirty="0">
                <a:solidFill>
                  <a:srgbClr val="2C2821"/>
                </a:solidFill>
                <a:latin typeface="Alice" pitchFamily="34" charset="0"/>
                <a:ea typeface="Alice" pitchFamily="34" charset="-122"/>
                <a:cs typeface="Alice" pitchFamily="34" charset="-120"/>
              </a:rPr>
              <a:t>2</a:t>
            </a:r>
            <a:endParaRPr lang="en-US" sz="2300" dirty="0"/>
          </a:p>
        </p:txBody>
      </p:sp>
      <p:sp>
        <p:nvSpPr>
          <p:cNvPr id="10" name="Text 7"/>
          <p:cNvSpPr/>
          <p:nvPr/>
        </p:nvSpPr>
        <p:spPr>
          <a:xfrm>
            <a:off x="8060531" y="4333280"/>
            <a:ext cx="2484715" cy="310515"/>
          </a:xfrm>
          <a:prstGeom prst="rect">
            <a:avLst/>
          </a:prstGeom>
          <a:noFill/>
          <a:ln/>
        </p:spPr>
        <p:txBody>
          <a:bodyPr wrap="none" lIns="0" tIns="0" rIns="0" bIns="0" rtlCol="0" anchor="t"/>
          <a:lstStyle/>
          <a:p>
            <a:pPr indent="0" marL="0">
              <a:lnSpc>
                <a:spcPts val="2400"/>
              </a:lnSpc>
              <a:buNone/>
            </a:pPr>
            <a:r>
              <a:rPr lang="en-US" sz="1950" dirty="0">
                <a:solidFill>
                  <a:srgbClr val="2C2821"/>
                </a:solidFill>
                <a:latin typeface="Alice" pitchFamily="34" charset="0"/>
                <a:ea typeface="Alice" pitchFamily="34" charset="-122"/>
                <a:cs typeface="Alice" pitchFamily="34" charset="-120"/>
              </a:rPr>
              <a:t>Scalability</a:t>
            </a:r>
            <a:endParaRPr lang="en-US" sz="1950" dirty="0"/>
          </a:p>
        </p:txBody>
      </p:sp>
      <p:sp>
        <p:nvSpPr>
          <p:cNvPr id="11" name="Text 8"/>
          <p:cNvSpPr/>
          <p:nvPr/>
        </p:nvSpPr>
        <p:spPr>
          <a:xfrm>
            <a:off x="8060531" y="4762976"/>
            <a:ext cx="5874306" cy="636270"/>
          </a:xfrm>
          <a:prstGeom prst="rect">
            <a:avLst/>
          </a:prstGeom>
          <a:noFill/>
          <a:ln/>
        </p:spPr>
        <p:txBody>
          <a:bodyPr wrap="square" lIns="0" tIns="0" rIns="0" bIns="0" rtlCol="0" anchor="t"/>
          <a:lstStyle/>
          <a:p>
            <a:pPr indent="0" marL="0">
              <a:lnSpc>
                <a:spcPts val="2500"/>
              </a:lnSpc>
              <a:buNone/>
            </a:pPr>
            <a:r>
              <a:rPr lang="en-US" sz="1550" dirty="0">
                <a:solidFill>
                  <a:srgbClr val="2C2821"/>
                </a:solidFill>
                <a:latin typeface="Lora" pitchFamily="34" charset="0"/>
                <a:ea typeface="Lora" pitchFamily="34" charset="-122"/>
                <a:cs typeface="Lora" pitchFamily="34" charset="-120"/>
              </a:rPr>
              <a:t>The system can be extended to support more health issues, user preferences, and even other languages.</a:t>
            </a:r>
            <a:endParaRPr lang="en-US" sz="1550" dirty="0"/>
          </a:p>
        </p:txBody>
      </p:sp>
      <p:sp>
        <p:nvSpPr>
          <p:cNvPr id="12" name="Shape 9"/>
          <p:cNvSpPr/>
          <p:nvPr/>
        </p:nvSpPr>
        <p:spPr>
          <a:xfrm>
            <a:off x="695682" y="6139696"/>
            <a:ext cx="447199" cy="447199"/>
          </a:xfrm>
          <a:prstGeom prst="roundRect">
            <a:avLst>
              <a:gd name="adj" fmla="val 6668"/>
            </a:avLst>
          </a:prstGeom>
          <a:solidFill>
            <a:srgbClr val="F0EDE6"/>
          </a:solidFill>
          <a:ln/>
        </p:spPr>
      </p:sp>
      <p:sp>
        <p:nvSpPr>
          <p:cNvPr id="13" name="Text 10"/>
          <p:cNvSpPr/>
          <p:nvPr/>
        </p:nvSpPr>
        <p:spPr>
          <a:xfrm>
            <a:off x="846653" y="6214229"/>
            <a:ext cx="145256" cy="298133"/>
          </a:xfrm>
          <a:prstGeom prst="rect">
            <a:avLst/>
          </a:prstGeom>
          <a:noFill/>
          <a:ln/>
        </p:spPr>
        <p:txBody>
          <a:bodyPr wrap="none" lIns="0" tIns="0" rIns="0" bIns="0" rtlCol="0" anchor="t"/>
          <a:lstStyle/>
          <a:p>
            <a:pPr algn="ctr" indent="0" marL="0">
              <a:lnSpc>
                <a:spcPts val="2300"/>
              </a:lnSpc>
              <a:buNone/>
            </a:pPr>
            <a:r>
              <a:rPr lang="en-US" sz="2300" dirty="0">
                <a:solidFill>
                  <a:srgbClr val="2C2821"/>
                </a:solidFill>
                <a:latin typeface="Alice" pitchFamily="34" charset="0"/>
                <a:ea typeface="Alice" pitchFamily="34" charset="-122"/>
                <a:cs typeface="Alice" pitchFamily="34" charset="-120"/>
              </a:rPr>
              <a:t>3</a:t>
            </a:r>
            <a:endParaRPr lang="en-US" sz="2300" dirty="0"/>
          </a:p>
        </p:txBody>
      </p:sp>
      <p:sp>
        <p:nvSpPr>
          <p:cNvPr id="14" name="Text 11"/>
          <p:cNvSpPr/>
          <p:nvPr/>
        </p:nvSpPr>
        <p:spPr>
          <a:xfrm>
            <a:off x="1341596" y="6139696"/>
            <a:ext cx="2484715" cy="310515"/>
          </a:xfrm>
          <a:prstGeom prst="rect">
            <a:avLst/>
          </a:prstGeom>
          <a:noFill/>
          <a:ln/>
        </p:spPr>
        <p:txBody>
          <a:bodyPr wrap="none" lIns="0" tIns="0" rIns="0" bIns="0" rtlCol="0" anchor="t"/>
          <a:lstStyle/>
          <a:p>
            <a:pPr indent="0" marL="0">
              <a:lnSpc>
                <a:spcPts val="2400"/>
              </a:lnSpc>
              <a:buNone/>
            </a:pPr>
            <a:r>
              <a:rPr lang="en-US" sz="1950" dirty="0">
                <a:solidFill>
                  <a:srgbClr val="2C2821"/>
                </a:solidFill>
                <a:latin typeface="Alice" pitchFamily="34" charset="0"/>
                <a:ea typeface="Alice" pitchFamily="34" charset="-122"/>
                <a:cs typeface="Alice" pitchFamily="34" charset="-120"/>
              </a:rPr>
              <a:t>User Engagement</a:t>
            </a:r>
            <a:endParaRPr lang="en-US" sz="1950" dirty="0"/>
          </a:p>
        </p:txBody>
      </p:sp>
      <p:sp>
        <p:nvSpPr>
          <p:cNvPr id="15" name="Text 12"/>
          <p:cNvSpPr/>
          <p:nvPr/>
        </p:nvSpPr>
        <p:spPr>
          <a:xfrm>
            <a:off x="1341596" y="6569393"/>
            <a:ext cx="5874306" cy="636270"/>
          </a:xfrm>
          <a:prstGeom prst="rect">
            <a:avLst/>
          </a:prstGeom>
          <a:noFill/>
          <a:ln/>
        </p:spPr>
        <p:txBody>
          <a:bodyPr wrap="square" lIns="0" tIns="0" rIns="0" bIns="0" rtlCol="0" anchor="t"/>
          <a:lstStyle/>
          <a:p>
            <a:pPr indent="0" marL="0">
              <a:lnSpc>
                <a:spcPts val="2500"/>
              </a:lnSpc>
              <a:buNone/>
            </a:pPr>
            <a:r>
              <a:rPr lang="en-US" sz="1550" dirty="0">
                <a:solidFill>
                  <a:srgbClr val="2C2821"/>
                </a:solidFill>
                <a:latin typeface="Lora" pitchFamily="34" charset="0"/>
                <a:ea typeface="Lora" pitchFamily="34" charset="-122"/>
                <a:cs typeface="Lora" pitchFamily="34" charset="-120"/>
              </a:rPr>
              <a:t>By leveraging multimodal inputs, the chatbot ensures a more accessible and engaging experience for users.</a:t>
            </a:r>
            <a:endParaRPr lang="en-US" sz="1550" dirty="0"/>
          </a:p>
        </p:txBody>
      </p:sp>
      <p:sp>
        <p:nvSpPr>
          <p:cNvPr id="16" name="Shape 13"/>
          <p:cNvSpPr/>
          <p:nvPr/>
        </p:nvSpPr>
        <p:spPr>
          <a:xfrm>
            <a:off x="7414617" y="6139696"/>
            <a:ext cx="447199" cy="447199"/>
          </a:xfrm>
          <a:prstGeom prst="roundRect">
            <a:avLst>
              <a:gd name="adj" fmla="val 6668"/>
            </a:avLst>
          </a:prstGeom>
          <a:solidFill>
            <a:srgbClr val="F0EDE6"/>
          </a:solidFill>
          <a:ln/>
        </p:spPr>
      </p:sp>
      <p:sp>
        <p:nvSpPr>
          <p:cNvPr id="17" name="Text 14"/>
          <p:cNvSpPr/>
          <p:nvPr/>
        </p:nvSpPr>
        <p:spPr>
          <a:xfrm>
            <a:off x="7564279" y="6214229"/>
            <a:ext cx="147876" cy="298133"/>
          </a:xfrm>
          <a:prstGeom prst="rect">
            <a:avLst/>
          </a:prstGeom>
          <a:noFill/>
          <a:ln/>
        </p:spPr>
        <p:txBody>
          <a:bodyPr wrap="none" lIns="0" tIns="0" rIns="0" bIns="0" rtlCol="0" anchor="t"/>
          <a:lstStyle/>
          <a:p>
            <a:pPr algn="ctr" indent="0" marL="0">
              <a:lnSpc>
                <a:spcPts val="2300"/>
              </a:lnSpc>
              <a:buNone/>
            </a:pPr>
            <a:r>
              <a:rPr lang="en-US" sz="2300" dirty="0">
                <a:solidFill>
                  <a:srgbClr val="2C2821"/>
                </a:solidFill>
                <a:latin typeface="Alice" pitchFamily="34" charset="0"/>
                <a:ea typeface="Alice" pitchFamily="34" charset="-122"/>
                <a:cs typeface="Alice" pitchFamily="34" charset="-120"/>
              </a:rPr>
              <a:t>4</a:t>
            </a:r>
            <a:endParaRPr lang="en-US" sz="2300" dirty="0"/>
          </a:p>
        </p:txBody>
      </p:sp>
      <p:sp>
        <p:nvSpPr>
          <p:cNvPr id="18" name="Text 15"/>
          <p:cNvSpPr/>
          <p:nvPr/>
        </p:nvSpPr>
        <p:spPr>
          <a:xfrm>
            <a:off x="8060531" y="6139696"/>
            <a:ext cx="2484715" cy="310515"/>
          </a:xfrm>
          <a:prstGeom prst="rect">
            <a:avLst/>
          </a:prstGeom>
          <a:noFill/>
          <a:ln/>
        </p:spPr>
        <p:txBody>
          <a:bodyPr wrap="none" lIns="0" tIns="0" rIns="0" bIns="0" rtlCol="0" anchor="t"/>
          <a:lstStyle/>
          <a:p>
            <a:pPr indent="0" marL="0">
              <a:lnSpc>
                <a:spcPts val="2400"/>
              </a:lnSpc>
              <a:buNone/>
            </a:pPr>
            <a:r>
              <a:rPr lang="en-US" sz="1950" dirty="0">
                <a:solidFill>
                  <a:srgbClr val="2C2821"/>
                </a:solidFill>
                <a:latin typeface="Alice" pitchFamily="34" charset="0"/>
                <a:ea typeface="Alice" pitchFamily="34" charset="-122"/>
                <a:cs typeface="Alice" pitchFamily="34" charset="-120"/>
              </a:rPr>
              <a:t>Future Improvements</a:t>
            </a:r>
            <a:endParaRPr lang="en-US" sz="1950" dirty="0"/>
          </a:p>
        </p:txBody>
      </p:sp>
      <p:sp>
        <p:nvSpPr>
          <p:cNvPr id="19" name="Text 16"/>
          <p:cNvSpPr/>
          <p:nvPr/>
        </p:nvSpPr>
        <p:spPr>
          <a:xfrm>
            <a:off x="8060531" y="6569393"/>
            <a:ext cx="5874306" cy="954405"/>
          </a:xfrm>
          <a:prstGeom prst="rect">
            <a:avLst/>
          </a:prstGeom>
          <a:noFill/>
          <a:ln/>
        </p:spPr>
        <p:txBody>
          <a:bodyPr wrap="square" lIns="0" tIns="0" rIns="0" bIns="0" rtlCol="0" anchor="t"/>
          <a:lstStyle/>
          <a:p>
            <a:pPr indent="0" marL="0">
              <a:lnSpc>
                <a:spcPts val="2500"/>
              </a:lnSpc>
              <a:buNone/>
            </a:pPr>
            <a:r>
              <a:rPr lang="en-US" sz="1550" dirty="0">
                <a:solidFill>
                  <a:srgbClr val="2C2821"/>
                </a:solidFill>
                <a:latin typeface="Lora" pitchFamily="34" charset="0"/>
                <a:ea typeface="Lora" pitchFamily="34" charset="-122"/>
                <a:cs typeface="Lora" pitchFamily="34" charset="-120"/>
              </a:rPr>
              <a:t>The system can be enhanced by integrating advanced machine learning models for better personalization and recommending fitness programs, health tips, and even diet suggestions.</a:t>
            </a:r>
            <a:endParaRPr lang="en-US" sz="15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741414"/>
          </a:xfrm>
          <a:prstGeom prst="rect">
            <a:avLst/>
          </a:prstGeom>
        </p:spPr>
      </p:pic>
      <p:sp>
        <p:nvSpPr>
          <p:cNvPr id="3" name="Text 0"/>
          <p:cNvSpPr/>
          <p:nvPr/>
        </p:nvSpPr>
        <p:spPr>
          <a:xfrm>
            <a:off x="767596" y="3345894"/>
            <a:ext cx="5482828" cy="685324"/>
          </a:xfrm>
          <a:prstGeom prst="rect">
            <a:avLst/>
          </a:prstGeom>
          <a:noFill/>
          <a:ln/>
        </p:spPr>
        <p:txBody>
          <a:bodyPr wrap="none" lIns="0" tIns="0" rIns="0" bIns="0" rtlCol="0" anchor="t"/>
          <a:lstStyle/>
          <a:p>
            <a:pPr indent="0" marL="0">
              <a:lnSpc>
                <a:spcPts val="5350"/>
              </a:lnSpc>
              <a:buNone/>
            </a:pPr>
            <a:r>
              <a:rPr lang="en-US" sz="4300" dirty="0">
                <a:solidFill>
                  <a:srgbClr val="233E32"/>
                </a:solidFill>
                <a:latin typeface="Alice" pitchFamily="34" charset="0"/>
                <a:ea typeface="Alice" pitchFamily="34" charset="-122"/>
                <a:cs typeface="Alice" pitchFamily="34" charset="-120"/>
              </a:rPr>
              <a:t>Problem Statement</a:t>
            </a:r>
            <a:endParaRPr lang="en-US" sz="4300" dirty="0"/>
          </a:p>
        </p:txBody>
      </p:sp>
      <p:sp>
        <p:nvSpPr>
          <p:cNvPr id="4" name="Text 1"/>
          <p:cNvSpPr/>
          <p:nvPr/>
        </p:nvSpPr>
        <p:spPr>
          <a:xfrm>
            <a:off x="767596" y="4360188"/>
            <a:ext cx="13095208" cy="1052632"/>
          </a:xfrm>
          <a:prstGeom prst="rect">
            <a:avLst/>
          </a:prstGeom>
          <a:noFill/>
          <a:ln/>
        </p:spPr>
        <p:txBody>
          <a:bodyPr wrap="square" lIns="0" tIns="0" rIns="0" bIns="0" rtlCol="0" anchor="t"/>
          <a:lstStyle/>
          <a:p>
            <a:pPr indent="0" marL="0">
              <a:lnSpc>
                <a:spcPts val="2750"/>
              </a:lnSpc>
              <a:buNone/>
            </a:pPr>
            <a:r>
              <a:rPr lang="en-US" sz="1700" dirty="0">
                <a:solidFill>
                  <a:srgbClr val="2C2821"/>
                </a:solidFill>
                <a:latin typeface="Lora" pitchFamily="34" charset="0"/>
                <a:ea typeface="Lora" pitchFamily="34" charset="-122"/>
                <a:cs typeface="Lora" pitchFamily="34" charset="-120"/>
              </a:rPr>
              <a:t>Many people seek quick and effective solutions for common health issues at home. However, finding reliable information can be time-consuming and confusing. A home remedies chatbot can provide instant access to accurate and trustworthy information, empowering users to self-care effectively.</a:t>
            </a:r>
            <a:endParaRPr lang="en-US" sz="1700" dirty="0"/>
          </a:p>
        </p:txBody>
      </p:sp>
      <p:sp>
        <p:nvSpPr>
          <p:cNvPr id="5" name="Shape 2"/>
          <p:cNvSpPr/>
          <p:nvPr/>
        </p:nvSpPr>
        <p:spPr>
          <a:xfrm>
            <a:off x="767596" y="5659517"/>
            <a:ext cx="4218861" cy="1965484"/>
          </a:xfrm>
          <a:prstGeom prst="roundRect">
            <a:avLst>
              <a:gd name="adj" fmla="val 1674"/>
            </a:avLst>
          </a:prstGeom>
          <a:solidFill>
            <a:srgbClr val="F0EDE6"/>
          </a:solidFill>
          <a:ln/>
        </p:spPr>
      </p:sp>
      <p:sp>
        <p:nvSpPr>
          <p:cNvPr id="6" name="Text 3"/>
          <p:cNvSpPr/>
          <p:nvPr/>
        </p:nvSpPr>
        <p:spPr>
          <a:xfrm>
            <a:off x="986909" y="5878830"/>
            <a:ext cx="2741414" cy="342662"/>
          </a:xfrm>
          <a:prstGeom prst="rect">
            <a:avLst/>
          </a:prstGeom>
          <a:noFill/>
          <a:ln/>
        </p:spPr>
        <p:txBody>
          <a:bodyPr wrap="none" lIns="0" tIns="0" rIns="0" bIns="0" rtlCol="0" anchor="t"/>
          <a:lstStyle/>
          <a:p>
            <a:pPr indent="0" marL="0">
              <a:lnSpc>
                <a:spcPts val="2650"/>
              </a:lnSpc>
              <a:buNone/>
            </a:pPr>
            <a:r>
              <a:rPr lang="en-US" sz="2150" dirty="0">
                <a:solidFill>
                  <a:srgbClr val="2C2821"/>
                </a:solidFill>
                <a:latin typeface="Alice" pitchFamily="34" charset="0"/>
                <a:ea typeface="Alice" pitchFamily="34" charset="-122"/>
                <a:cs typeface="Alice" pitchFamily="34" charset="-120"/>
              </a:rPr>
              <a:t>Health Issues</a:t>
            </a:r>
            <a:endParaRPr lang="en-US" sz="2150" dirty="0"/>
          </a:p>
        </p:txBody>
      </p:sp>
      <p:sp>
        <p:nvSpPr>
          <p:cNvPr id="7" name="Text 4"/>
          <p:cNvSpPr/>
          <p:nvPr/>
        </p:nvSpPr>
        <p:spPr>
          <a:xfrm>
            <a:off x="986909" y="6353056"/>
            <a:ext cx="3780234" cy="1052632"/>
          </a:xfrm>
          <a:prstGeom prst="rect">
            <a:avLst/>
          </a:prstGeom>
          <a:noFill/>
          <a:ln/>
        </p:spPr>
        <p:txBody>
          <a:bodyPr wrap="square" lIns="0" tIns="0" rIns="0" bIns="0" rtlCol="0" anchor="t"/>
          <a:lstStyle/>
          <a:p>
            <a:pPr indent="0" marL="0">
              <a:lnSpc>
                <a:spcPts val="2750"/>
              </a:lnSpc>
              <a:buNone/>
            </a:pPr>
            <a:r>
              <a:rPr lang="en-US" sz="1700" dirty="0">
                <a:solidFill>
                  <a:srgbClr val="2C2821"/>
                </a:solidFill>
                <a:latin typeface="Lora" pitchFamily="34" charset="0"/>
                <a:ea typeface="Lora" pitchFamily="34" charset="-122"/>
                <a:cs typeface="Lora" pitchFamily="34" charset="-120"/>
              </a:rPr>
              <a:t>Common health problems like colds and coughs are often not addressed effectively.</a:t>
            </a:r>
            <a:endParaRPr lang="en-US" sz="1700" dirty="0"/>
          </a:p>
        </p:txBody>
      </p:sp>
      <p:sp>
        <p:nvSpPr>
          <p:cNvPr id="8" name="Shape 5"/>
          <p:cNvSpPr/>
          <p:nvPr/>
        </p:nvSpPr>
        <p:spPr>
          <a:xfrm>
            <a:off x="5205770" y="5659517"/>
            <a:ext cx="4218861" cy="1965484"/>
          </a:xfrm>
          <a:prstGeom prst="roundRect">
            <a:avLst>
              <a:gd name="adj" fmla="val 1674"/>
            </a:avLst>
          </a:prstGeom>
          <a:solidFill>
            <a:srgbClr val="F0EDE6"/>
          </a:solidFill>
          <a:ln/>
        </p:spPr>
      </p:sp>
      <p:sp>
        <p:nvSpPr>
          <p:cNvPr id="9" name="Text 6"/>
          <p:cNvSpPr/>
          <p:nvPr/>
        </p:nvSpPr>
        <p:spPr>
          <a:xfrm>
            <a:off x="5425083" y="5878830"/>
            <a:ext cx="2741414" cy="342662"/>
          </a:xfrm>
          <a:prstGeom prst="rect">
            <a:avLst/>
          </a:prstGeom>
          <a:noFill/>
          <a:ln/>
        </p:spPr>
        <p:txBody>
          <a:bodyPr wrap="none" lIns="0" tIns="0" rIns="0" bIns="0" rtlCol="0" anchor="t"/>
          <a:lstStyle/>
          <a:p>
            <a:pPr indent="0" marL="0">
              <a:lnSpc>
                <a:spcPts val="2650"/>
              </a:lnSpc>
              <a:buNone/>
            </a:pPr>
            <a:r>
              <a:rPr lang="en-US" sz="2150" dirty="0">
                <a:solidFill>
                  <a:srgbClr val="2C2821"/>
                </a:solidFill>
                <a:latin typeface="Alice" pitchFamily="34" charset="0"/>
                <a:ea typeface="Alice" pitchFamily="34" charset="-122"/>
                <a:cs typeface="Alice" pitchFamily="34" charset="-120"/>
              </a:rPr>
              <a:t>Solution Gap</a:t>
            </a:r>
            <a:endParaRPr lang="en-US" sz="2150" dirty="0"/>
          </a:p>
        </p:txBody>
      </p:sp>
      <p:sp>
        <p:nvSpPr>
          <p:cNvPr id="10" name="Text 7"/>
          <p:cNvSpPr/>
          <p:nvPr/>
        </p:nvSpPr>
        <p:spPr>
          <a:xfrm>
            <a:off x="5425083" y="6353056"/>
            <a:ext cx="3780234" cy="1052632"/>
          </a:xfrm>
          <a:prstGeom prst="rect">
            <a:avLst/>
          </a:prstGeom>
          <a:noFill/>
          <a:ln/>
        </p:spPr>
        <p:txBody>
          <a:bodyPr wrap="square" lIns="0" tIns="0" rIns="0" bIns="0" rtlCol="0" anchor="t"/>
          <a:lstStyle/>
          <a:p>
            <a:pPr indent="0" marL="0">
              <a:lnSpc>
                <a:spcPts val="2750"/>
              </a:lnSpc>
              <a:buNone/>
            </a:pPr>
            <a:r>
              <a:rPr lang="en-US" sz="1700" dirty="0">
                <a:solidFill>
                  <a:srgbClr val="2C2821"/>
                </a:solidFill>
                <a:latin typeface="Lora" pitchFamily="34" charset="0"/>
                <a:ea typeface="Lora" pitchFamily="34" charset="-122"/>
                <a:cs typeface="Lora" pitchFamily="34" charset="-120"/>
              </a:rPr>
              <a:t>Many people rely on general advice, but personalized solutions are lacking.</a:t>
            </a:r>
            <a:endParaRPr lang="en-US" sz="1700" dirty="0"/>
          </a:p>
        </p:txBody>
      </p:sp>
      <p:sp>
        <p:nvSpPr>
          <p:cNvPr id="11" name="Shape 8"/>
          <p:cNvSpPr/>
          <p:nvPr/>
        </p:nvSpPr>
        <p:spPr>
          <a:xfrm>
            <a:off x="9643943" y="5659517"/>
            <a:ext cx="4218861" cy="1965484"/>
          </a:xfrm>
          <a:prstGeom prst="roundRect">
            <a:avLst>
              <a:gd name="adj" fmla="val 1674"/>
            </a:avLst>
          </a:prstGeom>
          <a:solidFill>
            <a:srgbClr val="F0EDE6"/>
          </a:solidFill>
          <a:ln/>
        </p:spPr>
      </p:sp>
      <p:sp>
        <p:nvSpPr>
          <p:cNvPr id="12" name="Text 9"/>
          <p:cNvSpPr/>
          <p:nvPr/>
        </p:nvSpPr>
        <p:spPr>
          <a:xfrm>
            <a:off x="9863257" y="5878830"/>
            <a:ext cx="2741414" cy="342662"/>
          </a:xfrm>
          <a:prstGeom prst="rect">
            <a:avLst/>
          </a:prstGeom>
          <a:noFill/>
          <a:ln/>
        </p:spPr>
        <p:txBody>
          <a:bodyPr wrap="none" lIns="0" tIns="0" rIns="0" bIns="0" rtlCol="0" anchor="t"/>
          <a:lstStyle/>
          <a:p>
            <a:pPr indent="0" marL="0">
              <a:lnSpc>
                <a:spcPts val="2650"/>
              </a:lnSpc>
              <a:buNone/>
            </a:pPr>
            <a:r>
              <a:rPr lang="en-US" sz="2150" dirty="0">
                <a:solidFill>
                  <a:srgbClr val="2C2821"/>
                </a:solidFill>
                <a:latin typeface="Alice" pitchFamily="34" charset="0"/>
                <a:ea typeface="Alice" pitchFamily="34" charset="-122"/>
                <a:cs typeface="Alice" pitchFamily="34" charset="-120"/>
              </a:rPr>
              <a:t>Need</a:t>
            </a:r>
            <a:endParaRPr lang="en-US" sz="2150" dirty="0"/>
          </a:p>
        </p:txBody>
      </p:sp>
      <p:sp>
        <p:nvSpPr>
          <p:cNvPr id="13" name="Text 10"/>
          <p:cNvSpPr/>
          <p:nvPr/>
        </p:nvSpPr>
        <p:spPr>
          <a:xfrm>
            <a:off x="9863257" y="6353056"/>
            <a:ext cx="3780234" cy="1052632"/>
          </a:xfrm>
          <a:prstGeom prst="rect">
            <a:avLst/>
          </a:prstGeom>
          <a:noFill/>
          <a:ln/>
        </p:spPr>
        <p:txBody>
          <a:bodyPr wrap="square" lIns="0" tIns="0" rIns="0" bIns="0" rtlCol="0" anchor="t"/>
          <a:lstStyle/>
          <a:p>
            <a:pPr indent="0" marL="0">
              <a:lnSpc>
                <a:spcPts val="2750"/>
              </a:lnSpc>
              <a:buNone/>
            </a:pPr>
            <a:r>
              <a:rPr lang="en-US" sz="1700" dirty="0">
                <a:solidFill>
                  <a:srgbClr val="2C2821"/>
                </a:solidFill>
                <a:latin typeface="Lora" pitchFamily="34" charset="0"/>
                <a:ea typeface="Lora" pitchFamily="34" charset="-122"/>
                <a:cs typeface="Lora" pitchFamily="34" charset="-120"/>
              </a:rPr>
              <a:t>A system providing home remedies, yoga asanas, and personalized health schedules.</a:t>
            </a: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86276" y="540306"/>
            <a:ext cx="4901922" cy="612696"/>
          </a:xfrm>
          <a:prstGeom prst="rect">
            <a:avLst/>
          </a:prstGeom>
          <a:noFill/>
          <a:ln/>
        </p:spPr>
        <p:txBody>
          <a:bodyPr wrap="none" lIns="0" tIns="0" rIns="0" bIns="0" rtlCol="0" anchor="t"/>
          <a:lstStyle/>
          <a:p>
            <a:pPr indent="0" marL="0">
              <a:lnSpc>
                <a:spcPts val="4800"/>
              </a:lnSpc>
              <a:buNone/>
            </a:pPr>
            <a:r>
              <a:rPr lang="en-US" sz="3850" dirty="0">
                <a:solidFill>
                  <a:srgbClr val="233E32"/>
                </a:solidFill>
                <a:latin typeface="Alice" pitchFamily="34" charset="0"/>
                <a:ea typeface="Alice" pitchFamily="34" charset="-122"/>
                <a:cs typeface="Alice" pitchFamily="34" charset="-120"/>
              </a:rPr>
              <a:t>Literature Survey</a:t>
            </a:r>
            <a:endParaRPr lang="en-US" sz="3850" dirty="0"/>
          </a:p>
        </p:txBody>
      </p:sp>
      <p:sp>
        <p:nvSpPr>
          <p:cNvPr id="3" name="Text 1"/>
          <p:cNvSpPr/>
          <p:nvPr/>
        </p:nvSpPr>
        <p:spPr>
          <a:xfrm>
            <a:off x="686276" y="1545074"/>
            <a:ext cx="13257848" cy="313730"/>
          </a:xfrm>
          <a:prstGeom prst="rect">
            <a:avLst/>
          </a:prstGeom>
          <a:noFill/>
          <a:ln/>
        </p:spPr>
        <p:txBody>
          <a:bodyPr wrap="none" lIns="0" tIns="0" rIns="0" bIns="0" rtlCol="0" anchor="t"/>
          <a:lstStyle/>
          <a:p>
            <a:pPr indent="0" marL="0">
              <a:lnSpc>
                <a:spcPts val="2450"/>
              </a:lnSpc>
              <a:buNone/>
            </a:pPr>
            <a:r>
              <a:rPr lang="en-US" sz="1500" u="sng" dirty="0">
                <a:solidFill>
                  <a:srgbClr val="1B5F39"/>
                </a:solidFill>
                <a:latin typeface="Lora" pitchFamily="34" charset="0"/>
                <a:ea typeface="Lora" pitchFamily="34" charset="-122"/>
                <a:cs typeface="Lora" pitchFamily="34" charset="-120"/>
                <a:hlinkClick r:id="rId1" invalidUrl="" action="" tgtFrame="" tooltip="" history="1" highlightClick="0" endSnd="0">
                  <a:extLst>
                    <a:ext uri="{A12FA001-AC4F-418D-AE19-62706E023703}">
                      <ahyp:hlinkClr xmlns:ahyp="http://schemas.microsoft.com/office/drawing/2018/hyperlinkcolor" val="tx"/>
                    </a:ext>
                  </a:extLst>
                </a:hlinkClick>
              </a:rPr>
              <a:t>Disease_Detection_Using_RASA_Chatbot.pdf</a:t>
            </a:r>
            <a:endParaRPr lang="en-US" sz="1500" dirty="0"/>
          </a:p>
        </p:txBody>
      </p:sp>
      <p:sp>
        <p:nvSpPr>
          <p:cNvPr id="4" name="Text 2"/>
          <p:cNvSpPr/>
          <p:nvPr/>
        </p:nvSpPr>
        <p:spPr>
          <a:xfrm>
            <a:off x="686276" y="2152888"/>
            <a:ext cx="13257848" cy="612696"/>
          </a:xfrm>
          <a:prstGeom prst="rect">
            <a:avLst/>
          </a:prstGeom>
          <a:noFill/>
          <a:ln/>
        </p:spPr>
        <p:txBody>
          <a:bodyPr wrap="square" lIns="0" tIns="0" rIns="0" bIns="0" rtlCol="0" anchor="t"/>
          <a:lstStyle/>
          <a:p>
            <a:pPr indent="0" marL="0">
              <a:lnSpc>
                <a:spcPts val="2400"/>
              </a:lnSpc>
              <a:buNone/>
            </a:pPr>
            <a:r>
              <a:rPr lang="en-US" sz="1900" dirty="0">
                <a:solidFill>
                  <a:srgbClr val="233E32"/>
                </a:solidFill>
                <a:latin typeface="Alice" pitchFamily="34" charset="0"/>
                <a:ea typeface="Alice" pitchFamily="34" charset="-122"/>
                <a:cs typeface="Alice" pitchFamily="34" charset="-120"/>
              </a:rPr>
              <a:t>This paper discusses the development of a healthcare chatbot using the RASA framework and machine learning for disease detection.</a:t>
            </a:r>
            <a:endParaRPr lang="en-US" sz="1900" dirty="0"/>
          </a:p>
        </p:txBody>
      </p:sp>
      <p:sp>
        <p:nvSpPr>
          <p:cNvPr id="5" name="Text 3"/>
          <p:cNvSpPr/>
          <p:nvPr/>
        </p:nvSpPr>
        <p:spPr>
          <a:xfrm>
            <a:off x="686276" y="3059668"/>
            <a:ext cx="2882860" cy="306348"/>
          </a:xfrm>
          <a:prstGeom prst="rect">
            <a:avLst/>
          </a:prstGeom>
          <a:noFill/>
          <a:ln/>
        </p:spPr>
        <p:txBody>
          <a:bodyPr wrap="none" lIns="0" tIns="0" rIns="0" bIns="0" rtlCol="0" anchor="t"/>
          <a:lstStyle/>
          <a:p>
            <a:pPr indent="0" marL="0">
              <a:lnSpc>
                <a:spcPts val="2400"/>
              </a:lnSpc>
              <a:buNone/>
            </a:pPr>
            <a:r>
              <a:rPr lang="en-US" sz="1900" b="1" dirty="0">
                <a:solidFill>
                  <a:srgbClr val="233E32"/>
                </a:solidFill>
                <a:latin typeface="Alice" pitchFamily="34" charset="0"/>
                <a:ea typeface="Alice" pitchFamily="34" charset="-122"/>
                <a:cs typeface="Alice" pitchFamily="34" charset="-120"/>
              </a:rPr>
              <a:t>Technical Implementation</a:t>
            </a:r>
            <a:endParaRPr lang="en-US" sz="1900" dirty="0"/>
          </a:p>
        </p:txBody>
      </p:sp>
      <p:sp>
        <p:nvSpPr>
          <p:cNvPr id="6" name="Text 4"/>
          <p:cNvSpPr/>
          <p:nvPr/>
        </p:nvSpPr>
        <p:spPr>
          <a:xfrm>
            <a:off x="686276" y="3660100"/>
            <a:ext cx="13257848" cy="313730"/>
          </a:xfrm>
          <a:prstGeom prst="rect">
            <a:avLst/>
          </a:prstGeom>
          <a:noFill/>
          <a:ln/>
        </p:spPr>
        <p:txBody>
          <a:bodyPr wrap="none" lIns="0" tIns="0" rIns="0" bIns="0" rtlCol="0" anchor="t"/>
          <a:lstStyle/>
          <a:p>
            <a:pPr algn="l" marL="342900" indent="-342900">
              <a:lnSpc>
                <a:spcPts val="2450"/>
              </a:lnSpc>
              <a:buSzPct val="100000"/>
              <a:buFont typeface="+mj-lt"/>
              <a:buAutoNum type="arabicPeriod" startAt="1"/>
            </a:pPr>
            <a:r>
              <a:rPr lang="en-US" sz="1500" b="1" dirty="0">
                <a:solidFill>
                  <a:srgbClr val="2C2821"/>
                </a:solidFill>
                <a:latin typeface="Lora" pitchFamily="34" charset="0"/>
                <a:ea typeface="Lora" pitchFamily="34" charset="-122"/>
                <a:cs typeface="Lora" pitchFamily="34" charset="-120"/>
              </a:rPr>
              <a:t>Framework</a:t>
            </a:r>
            <a:pPr algn="l" indent="0" marL="0">
              <a:lnSpc>
                <a:spcPts val="2450"/>
              </a:lnSpc>
              <a:buNone/>
            </a:pPr>
            <a:r>
              <a:rPr lang="en-US" sz="1500" dirty="0">
                <a:solidFill>
                  <a:srgbClr val="2C2821"/>
                </a:solidFill>
                <a:latin typeface="Lora" pitchFamily="34" charset="0"/>
                <a:ea typeface="Lora" pitchFamily="34" charset="-122"/>
                <a:cs typeface="Lora" pitchFamily="34" charset="-120"/>
              </a:rPr>
              <a:t>:  RASA is used for Natural Language Processing (NLP) and conversational AI.</a:t>
            </a:r>
            <a:endParaRPr lang="en-US" sz="1500" dirty="0"/>
          </a:p>
        </p:txBody>
      </p:sp>
      <p:sp>
        <p:nvSpPr>
          <p:cNvPr id="7" name="Text 5"/>
          <p:cNvSpPr/>
          <p:nvPr/>
        </p:nvSpPr>
        <p:spPr>
          <a:xfrm>
            <a:off x="686276" y="4042410"/>
            <a:ext cx="13257848" cy="313730"/>
          </a:xfrm>
          <a:prstGeom prst="rect">
            <a:avLst/>
          </a:prstGeom>
          <a:noFill/>
          <a:ln/>
        </p:spPr>
        <p:txBody>
          <a:bodyPr wrap="none" lIns="0" tIns="0" rIns="0" bIns="0" rtlCol="0" anchor="t"/>
          <a:lstStyle/>
          <a:p>
            <a:pPr algn="l" marL="342900" indent="-342900">
              <a:lnSpc>
                <a:spcPts val="2450"/>
              </a:lnSpc>
              <a:buSzPct val="100000"/>
              <a:buFont typeface="+mj-lt"/>
              <a:buAutoNum type="arabicPeriod" startAt="2"/>
            </a:pPr>
            <a:r>
              <a:rPr lang="en-US" sz="1500" b="1" dirty="0">
                <a:solidFill>
                  <a:srgbClr val="2C2821"/>
                </a:solidFill>
                <a:latin typeface="Lora" pitchFamily="34" charset="0"/>
                <a:ea typeface="Lora" pitchFamily="34" charset="-122"/>
                <a:cs typeface="Lora" pitchFamily="34" charset="-120"/>
              </a:rPr>
              <a:t>Machine Learning Models</a:t>
            </a:r>
            <a:pPr algn="l" indent="0" marL="0">
              <a:lnSpc>
                <a:spcPts val="2450"/>
              </a:lnSpc>
              <a:buNone/>
            </a:pPr>
            <a:r>
              <a:rPr lang="en-US" sz="1500" dirty="0">
                <a:solidFill>
                  <a:srgbClr val="2C2821"/>
                </a:solidFill>
                <a:latin typeface="Lora" pitchFamily="34" charset="0"/>
                <a:ea typeface="Lora" pitchFamily="34" charset="-122"/>
                <a:cs typeface="Lora" pitchFamily="34" charset="-120"/>
              </a:rPr>
              <a:t>: Various classification algorithms were implemented for disease prediction.</a:t>
            </a:r>
            <a:endParaRPr lang="en-US" sz="1500" dirty="0"/>
          </a:p>
        </p:txBody>
      </p:sp>
      <p:sp>
        <p:nvSpPr>
          <p:cNvPr id="8" name="Text 6"/>
          <p:cNvSpPr/>
          <p:nvPr/>
        </p:nvSpPr>
        <p:spPr>
          <a:xfrm>
            <a:off x="686276" y="4650224"/>
            <a:ext cx="2450902" cy="306348"/>
          </a:xfrm>
          <a:prstGeom prst="rect">
            <a:avLst/>
          </a:prstGeom>
          <a:noFill/>
          <a:ln/>
        </p:spPr>
        <p:txBody>
          <a:bodyPr wrap="none" lIns="0" tIns="0" rIns="0" bIns="0" rtlCol="0" anchor="t"/>
          <a:lstStyle/>
          <a:p>
            <a:pPr indent="0" marL="0">
              <a:lnSpc>
                <a:spcPts val="2400"/>
              </a:lnSpc>
              <a:buNone/>
            </a:pPr>
            <a:r>
              <a:rPr lang="en-US" sz="1900" b="1" dirty="0">
                <a:solidFill>
                  <a:srgbClr val="233E32"/>
                </a:solidFill>
                <a:latin typeface="Alice" pitchFamily="34" charset="0"/>
                <a:ea typeface="Alice" pitchFamily="34" charset="-122"/>
                <a:cs typeface="Alice" pitchFamily="34" charset="-120"/>
              </a:rPr>
              <a:t>Features</a:t>
            </a:r>
            <a:endParaRPr lang="en-US" sz="1900" dirty="0"/>
          </a:p>
        </p:txBody>
      </p:sp>
      <p:sp>
        <p:nvSpPr>
          <p:cNvPr id="9" name="Text 7"/>
          <p:cNvSpPr/>
          <p:nvPr/>
        </p:nvSpPr>
        <p:spPr>
          <a:xfrm>
            <a:off x="686276" y="5250656"/>
            <a:ext cx="13257848" cy="313730"/>
          </a:xfrm>
          <a:prstGeom prst="rect">
            <a:avLst/>
          </a:prstGeom>
          <a:noFill/>
          <a:ln/>
        </p:spPr>
        <p:txBody>
          <a:bodyPr wrap="none" lIns="0" tIns="0" rIns="0" bIns="0" rtlCol="0" anchor="t"/>
          <a:lstStyle/>
          <a:p>
            <a:pPr algn="l" marL="342900" indent="-342900">
              <a:lnSpc>
                <a:spcPts val="2450"/>
              </a:lnSpc>
              <a:buSzPct val="100000"/>
              <a:buChar char="•"/>
            </a:pPr>
            <a:r>
              <a:rPr lang="en-US" sz="1500" b="1" dirty="0">
                <a:solidFill>
                  <a:srgbClr val="2C2821"/>
                </a:solidFill>
                <a:latin typeface="Lora" pitchFamily="34" charset="0"/>
                <a:ea typeface="Lora" pitchFamily="34" charset="-122"/>
                <a:cs typeface="Lora" pitchFamily="34" charset="-120"/>
              </a:rPr>
              <a:t>Symptom-Based Predictions</a:t>
            </a:r>
            <a:pPr algn="l" indent="0" marL="0">
              <a:lnSpc>
                <a:spcPts val="2450"/>
              </a:lnSpc>
              <a:buNone/>
            </a:pPr>
            <a:r>
              <a:rPr lang="en-US" sz="1500" dirty="0">
                <a:solidFill>
                  <a:srgbClr val="2C2821"/>
                </a:solidFill>
                <a:latin typeface="Lora" pitchFamily="34" charset="0"/>
                <a:ea typeface="Lora" pitchFamily="34" charset="-122"/>
                <a:cs typeface="Lora" pitchFamily="34" charset="-120"/>
              </a:rPr>
              <a:t>: Provides predictions for potential diseases based on user symptoms.</a:t>
            </a:r>
            <a:endParaRPr lang="en-US" sz="1500" dirty="0"/>
          </a:p>
        </p:txBody>
      </p:sp>
      <p:sp>
        <p:nvSpPr>
          <p:cNvPr id="10" name="Text 8"/>
          <p:cNvSpPr/>
          <p:nvPr/>
        </p:nvSpPr>
        <p:spPr>
          <a:xfrm>
            <a:off x="686276" y="5632966"/>
            <a:ext cx="13257848" cy="313730"/>
          </a:xfrm>
          <a:prstGeom prst="rect">
            <a:avLst/>
          </a:prstGeom>
          <a:noFill/>
          <a:ln/>
        </p:spPr>
        <p:txBody>
          <a:bodyPr wrap="none" lIns="0" tIns="0" rIns="0" bIns="0" rtlCol="0" anchor="t"/>
          <a:lstStyle/>
          <a:p>
            <a:pPr algn="l" marL="342900" indent="-342900">
              <a:lnSpc>
                <a:spcPts val="2450"/>
              </a:lnSpc>
              <a:buSzPct val="100000"/>
              <a:buChar char="•"/>
            </a:pPr>
            <a:r>
              <a:rPr lang="en-US" sz="1500" b="1" dirty="0">
                <a:solidFill>
                  <a:srgbClr val="2C2821"/>
                </a:solidFill>
                <a:latin typeface="Lora" pitchFamily="34" charset="0"/>
                <a:ea typeface="Lora" pitchFamily="34" charset="-122"/>
                <a:cs typeface="Lora" pitchFamily="34" charset="-120"/>
              </a:rPr>
              <a:t>Doctor Appointment Bookings</a:t>
            </a:r>
            <a:pPr algn="l" indent="0" marL="0">
              <a:lnSpc>
                <a:spcPts val="2450"/>
              </a:lnSpc>
              <a:buNone/>
            </a:pPr>
            <a:r>
              <a:rPr lang="en-US" sz="1500" dirty="0">
                <a:solidFill>
                  <a:srgbClr val="2C2821"/>
                </a:solidFill>
                <a:latin typeface="Lora" pitchFamily="34" charset="0"/>
                <a:ea typeface="Lora" pitchFamily="34" charset="-122"/>
                <a:cs typeface="Lora" pitchFamily="34" charset="-120"/>
              </a:rPr>
              <a:t>: Facilitates scheduling medical consultations.</a:t>
            </a:r>
            <a:endParaRPr lang="en-US" sz="1500" dirty="0"/>
          </a:p>
        </p:txBody>
      </p:sp>
      <p:sp>
        <p:nvSpPr>
          <p:cNvPr id="11" name="Text 9"/>
          <p:cNvSpPr/>
          <p:nvPr/>
        </p:nvSpPr>
        <p:spPr>
          <a:xfrm>
            <a:off x="686276" y="6240780"/>
            <a:ext cx="2450902" cy="306348"/>
          </a:xfrm>
          <a:prstGeom prst="rect">
            <a:avLst/>
          </a:prstGeom>
          <a:noFill/>
          <a:ln/>
        </p:spPr>
        <p:txBody>
          <a:bodyPr wrap="none" lIns="0" tIns="0" rIns="0" bIns="0" rtlCol="0" anchor="t"/>
          <a:lstStyle/>
          <a:p>
            <a:pPr indent="0" marL="0">
              <a:lnSpc>
                <a:spcPts val="2400"/>
              </a:lnSpc>
              <a:buNone/>
            </a:pPr>
            <a:r>
              <a:rPr lang="en-US" sz="1900" b="1" dirty="0">
                <a:solidFill>
                  <a:srgbClr val="233E32"/>
                </a:solidFill>
                <a:latin typeface="Alice" pitchFamily="34" charset="0"/>
                <a:ea typeface="Alice" pitchFamily="34" charset="-122"/>
                <a:cs typeface="Alice" pitchFamily="34" charset="-120"/>
              </a:rPr>
              <a:t>Results</a:t>
            </a:r>
            <a:endParaRPr lang="en-US" sz="1900" dirty="0"/>
          </a:p>
        </p:txBody>
      </p:sp>
      <p:sp>
        <p:nvSpPr>
          <p:cNvPr id="12" name="Text 10"/>
          <p:cNvSpPr/>
          <p:nvPr/>
        </p:nvSpPr>
        <p:spPr>
          <a:xfrm>
            <a:off x="686276" y="6841212"/>
            <a:ext cx="13257848" cy="313730"/>
          </a:xfrm>
          <a:prstGeom prst="rect">
            <a:avLst/>
          </a:prstGeom>
          <a:noFill/>
          <a:ln/>
        </p:spPr>
        <p:txBody>
          <a:bodyPr wrap="none" lIns="0" tIns="0" rIns="0" bIns="0" rtlCol="0" anchor="t"/>
          <a:lstStyle/>
          <a:p>
            <a:pPr algn="l" marL="342900" indent="-342900">
              <a:lnSpc>
                <a:spcPts val="2450"/>
              </a:lnSpc>
              <a:buSzPct val="100000"/>
              <a:buChar char="•"/>
            </a:pPr>
            <a:r>
              <a:rPr lang="en-US" sz="1500" dirty="0">
                <a:solidFill>
                  <a:srgbClr val="2C2821"/>
                </a:solidFill>
                <a:latin typeface="Lora" pitchFamily="34" charset="0"/>
                <a:ea typeface="Lora" pitchFamily="34" charset="-122"/>
                <a:cs typeface="Lora" pitchFamily="34" charset="-120"/>
              </a:rPr>
              <a:t>The chatbot successfully demonstrated the ability to provide a convenient, accessible healthcare solution.</a:t>
            </a:r>
            <a:endParaRPr lang="en-US" sz="1500" dirty="0"/>
          </a:p>
        </p:txBody>
      </p:sp>
      <p:sp>
        <p:nvSpPr>
          <p:cNvPr id="13" name="Text 11"/>
          <p:cNvSpPr/>
          <p:nvPr/>
        </p:nvSpPr>
        <p:spPr>
          <a:xfrm>
            <a:off x="686276" y="7375446"/>
            <a:ext cx="13257848" cy="313730"/>
          </a:xfrm>
          <a:prstGeom prst="rect">
            <a:avLst/>
          </a:prstGeom>
          <a:noFill/>
          <a:ln/>
        </p:spPr>
        <p:txBody>
          <a:bodyPr wrap="none" lIns="0" tIns="0" rIns="0" bIns="0" rtlCol="0" anchor="t"/>
          <a:lstStyle/>
          <a:p>
            <a:pPr indent="0" marL="0">
              <a:lnSpc>
                <a:spcPts val="2450"/>
              </a:lnSpc>
              <a:buNone/>
            </a:pPr>
            <a:r>
              <a:rPr lang="en-US" sz="1500" dirty="0">
                <a:solidFill>
                  <a:srgbClr val="2C2821"/>
                </a:solidFill>
                <a:latin typeface="Lora" pitchFamily="34" charset="0"/>
                <a:ea typeface="Lora" pitchFamily="34" charset="-122"/>
                <a:cs typeface="Lora" pitchFamily="34" charset="-120"/>
              </a:rPr>
              <a:t>This approach combines RASA's conversational AI capabilities with machine learning for an efficient and user-friendly healthcare assistant.</a:t>
            </a:r>
            <a:endParaRPr lang="en-US"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716524"/>
            <a:ext cx="7945636" cy="708779"/>
          </a:xfrm>
          <a:prstGeom prst="rect">
            <a:avLst/>
          </a:prstGeom>
          <a:noFill/>
          <a:ln/>
        </p:spPr>
        <p:txBody>
          <a:bodyPr wrap="none" lIns="0" tIns="0" rIns="0" bIns="0" rtlCol="0" anchor="t"/>
          <a:lstStyle/>
          <a:p>
            <a:pPr indent="0" marL="0">
              <a:lnSpc>
                <a:spcPts val="5550"/>
              </a:lnSpc>
              <a:buNone/>
            </a:pPr>
            <a:r>
              <a:rPr lang="en-US" sz="4450" dirty="0">
                <a:solidFill>
                  <a:srgbClr val="233E32"/>
                </a:solidFill>
                <a:latin typeface="Alice" pitchFamily="34" charset="0"/>
                <a:ea typeface="Alice" pitchFamily="34" charset="-122"/>
                <a:cs typeface="Alice" pitchFamily="34" charset="-120"/>
              </a:rPr>
              <a:t>Home Remedies Recommender</a:t>
            </a:r>
            <a:endParaRPr lang="en-US" sz="4450" dirty="0"/>
          </a:p>
        </p:txBody>
      </p:sp>
      <p:sp>
        <p:nvSpPr>
          <p:cNvPr id="3" name="Text 1"/>
          <p:cNvSpPr/>
          <p:nvPr/>
        </p:nvSpPr>
        <p:spPr>
          <a:xfrm>
            <a:off x="793790" y="2878931"/>
            <a:ext cx="13042821" cy="362903"/>
          </a:xfrm>
          <a:prstGeom prst="rect">
            <a:avLst/>
          </a:prstGeom>
          <a:noFill/>
          <a:ln/>
        </p:spPr>
        <p:txBody>
          <a:bodyPr wrap="none" lIns="0" tIns="0" rIns="0" bIns="0" rtlCol="0" anchor="t"/>
          <a:lstStyle/>
          <a:p>
            <a:pPr indent="0" marL="0">
              <a:lnSpc>
                <a:spcPts val="2850"/>
              </a:lnSpc>
              <a:buNone/>
            </a:pPr>
            <a:r>
              <a:rPr lang="en-US" sz="1750" u="sng" dirty="0">
                <a:solidFill>
                  <a:srgbClr val="1B5F39"/>
                </a:solidFill>
                <a:latin typeface="Lora" pitchFamily="34" charset="0"/>
                <a:ea typeface="Lora" pitchFamily="34" charset="-122"/>
                <a:cs typeface="Lora" pitchFamily="34" charset="-120"/>
                <a:hlinkClick r:id="rId1" invalidUrl="" action="" tgtFrame="" tooltip="" history="1" highlightClick="0" endSnd="0">
                  <a:extLst>
                    <a:ext uri="{A12FA001-AC4F-418D-AE19-62706E023703}">
                      <ahyp:hlinkClr xmlns:ahyp="http://schemas.microsoft.com/office/drawing/2018/hyperlinkcolor" val="tx"/>
                    </a:ext>
                  </a:extLst>
                </a:hlinkClick>
              </a:rPr>
              <a:t>recommender-system-for-home-remedy-IJERTV11IS040154.pdf</a:t>
            </a:r>
            <a:endParaRPr lang="en-US" sz="1750" dirty="0"/>
          </a:p>
        </p:txBody>
      </p:sp>
      <p:sp>
        <p:nvSpPr>
          <p:cNvPr id="4" name="Text 2"/>
          <p:cNvSpPr/>
          <p:nvPr/>
        </p:nvSpPr>
        <p:spPr>
          <a:xfrm>
            <a:off x="793790" y="3496985"/>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2C2821"/>
                </a:solidFill>
                <a:latin typeface="Lora" pitchFamily="34" charset="0"/>
                <a:ea typeface="Lora" pitchFamily="34" charset="-122"/>
                <a:cs typeface="Lora" pitchFamily="34" charset="-120"/>
              </a:rPr>
              <a:t>Objective</a:t>
            </a:r>
            <a:pPr algn="l" indent="0" marL="0">
              <a:lnSpc>
                <a:spcPts val="2850"/>
              </a:lnSpc>
              <a:buNone/>
            </a:pPr>
            <a:r>
              <a:rPr lang="en-US" sz="1750" dirty="0">
                <a:solidFill>
                  <a:srgbClr val="2C2821"/>
                </a:solidFill>
                <a:latin typeface="Lora" pitchFamily="34" charset="0"/>
                <a:ea typeface="Lora" pitchFamily="34" charset="-122"/>
                <a:cs typeface="Lora" pitchFamily="34" charset="-120"/>
              </a:rPr>
              <a:t>: A website recommending home remedies for mild illnesses based on user symptoms.</a:t>
            </a:r>
            <a:endParaRPr lang="en-US" sz="1750" dirty="0"/>
          </a:p>
        </p:txBody>
      </p:sp>
      <p:sp>
        <p:nvSpPr>
          <p:cNvPr id="5" name="Text 3"/>
          <p:cNvSpPr/>
          <p:nvPr/>
        </p:nvSpPr>
        <p:spPr>
          <a:xfrm>
            <a:off x="793790" y="3939183"/>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2C2821"/>
                </a:solidFill>
                <a:latin typeface="Lora" pitchFamily="34" charset="0"/>
                <a:ea typeface="Lora" pitchFamily="34" charset="-122"/>
                <a:cs typeface="Lora" pitchFamily="34" charset="-120"/>
              </a:rPr>
              <a:t>Approach</a:t>
            </a:r>
            <a:pPr algn="l" indent="0" marL="0">
              <a:lnSpc>
                <a:spcPts val="2850"/>
              </a:lnSpc>
              <a:buNone/>
            </a:pPr>
            <a:r>
              <a:rPr lang="en-US" sz="1750" dirty="0">
                <a:solidFill>
                  <a:srgbClr val="2C2821"/>
                </a:solidFill>
                <a:latin typeface="Lora" pitchFamily="34" charset="0"/>
                <a:ea typeface="Lora" pitchFamily="34" charset="-122"/>
                <a:cs typeface="Lora" pitchFamily="34" charset="-120"/>
              </a:rPr>
              <a:t>:</a:t>
            </a:r>
            <a:endParaRPr lang="en-US" sz="1750" dirty="0"/>
          </a:p>
        </p:txBody>
      </p:sp>
      <p:sp>
        <p:nvSpPr>
          <p:cNvPr id="6" name="Text 4"/>
          <p:cNvSpPr/>
          <p:nvPr/>
        </p:nvSpPr>
        <p:spPr>
          <a:xfrm>
            <a:off x="793790" y="4381381"/>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C2821"/>
                </a:solidFill>
                <a:latin typeface="Lora" pitchFamily="34" charset="0"/>
                <a:ea typeface="Lora" pitchFamily="34" charset="-122"/>
                <a:cs typeface="Lora" pitchFamily="34" charset="-120"/>
              </a:rPr>
              <a:t>Utilized Machine Learning algorithms to suggest fruits and herbs.</a:t>
            </a:r>
            <a:endParaRPr lang="en-US" sz="1750" dirty="0"/>
          </a:p>
        </p:txBody>
      </p:sp>
      <p:sp>
        <p:nvSpPr>
          <p:cNvPr id="7" name="Text 5"/>
          <p:cNvSpPr/>
          <p:nvPr/>
        </p:nvSpPr>
        <p:spPr>
          <a:xfrm>
            <a:off x="793790" y="4823579"/>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C2821"/>
                </a:solidFill>
                <a:latin typeface="Lora" pitchFamily="34" charset="0"/>
                <a:ea typeface="Lora" pitchFamily="34" charset="-122"/>
                <a:cs typeface="Lora" pitchFamily="34" charset="-120"/>
              </a:rPr>
              <a:t>Recommendations are based on symptom data, processed through machine learning models.</a:t>
            </a:r>
            <a:endParaRPr lang="en-US" sz="1750" dirty="0"/>
          </a:p>
        </p:txBody>
      </p:sp>
      <p:sp>
        <p:nvSpPr>
          <p:cNvPr id="8" name="Text 6"/>
          <p:cNvSpPr/>
          <p:nvPr/>
        </p:nvSpPr>
        <p:spPr>
          <a:xfrm>
            <a:off x="793790" y="5265777"/>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2C2821"/>
                </a:solidFill>
                <a:latin typeface="Lora" pitchFamily="34" charset="0"/>
                <a:ea typeface="Lora" pitchFamily="34" charset="-122"/>
                <a:cs typeface="Lora" pitchFamily="34" charset="-120"/>
              </a:rPr>
              <a:t>Key Insights</a:t>
            </a:r>
            <a:pPr algn="l" indent="0" marL="0">
              <a:lnSpc>
                <a:spcPts val="2850"/>
              </a:lnSpc>
              <a:buNone/>
            </a:pPr>
            <a:r>
              <a:rPr lang="en-US" sz="1750" dirty="0">
                <a:solidFill>
                  <a:srgbClr val="2C2821"/>
                </a:solidFill>
                <a:latin typeface="Lora" pitchFamily="34" charset="0"/>
                <a:ea typeface="Lora" pitchFamily="34" charset="-122"/>
                <a:cs typeface="Lora" pitchFamily="34" charset="-120"/>
              </a:rPr>
              <a:t>:</a:t>
            </a:r>
            <a:endParaRPr lang="en-US" sz="1750" dirty="0"/>
          </a:p>
        </p:txBody>
      </p:sp>
      <p:sp>
        <p:nvSpPr>
          <p:cNvPr id="9" name="Text 7"/>
          <p:cNvSpPr/>
          <p:nvPr/>
        </p:nvSpPr>
        <p:spPr>
          <a:xfrm>
            <a:off x="793790" y="5707975"/>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C2821"/>
                </a:solidFill>
                <a:latin typeface="Lora" pitchFamily="34" charset="0"/>
                <a:ea typeface="Lora" pitchFamily="34" charset="-122"/>
                <a:cs typeface="Lora" pitchFamily="34" charset="-120"/>
              </a:rPr>
              <a:t>Highlights the importance of personalized recommendations for health-related queries.</a:t>
            </a:r>
            <a:endParaRPr lang="en-US" sz="1750" dirty="0"/>
          </a:p>
        </p:txBody>
      </p:sp>
      <p:sp>
        <p:nvSpPr>
          <p:cNvPr id="10" name="Text 8"/>
          <p:cNvSpPr/>
          <p:nvPr/>
        </p:nvSpPr>
        <p:spPr>
          <a:xfrm>
            <a:off x="793790" y="6150173"/>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C2821"/>
                </a:solidFill>
                <a:latin typeface="Lora" pitchFamily="34" charset="0"/>
                <a:ea typeface="Lora" pitchFamily="34" charset="-122"/>
                <a:cs typeface="Lora" pitchFamily="34" charset="-120"/>
              </a:rPr>
              <a:t>Naive Bayes provided the highest accuracy (79%-85%) for symptom classification​.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33425" y="916543"/>
            <a:ext cx="5238869" cy="654844"/>
          </a:xfrm>
          <a:prstGeom prst="rect">
            <a:avLst/>
          </a:prstGeom>
          <a:noFill/>
          <a:ln/>
        </p:spPr>
        <p:txBody>
          <a:bodyPr wrap="none" lIns="0" tIns="0" rIns="0" bIns="0" rtlCol="0" anchor="t"/>
          <a:lstStyle/>
          <a:p>
            <a:pPr indent="0" marL="0">
              <a:lnSpc>
                <a:spcPts val="5150"/>
              </a:lnSpc>
              <a:buNone/>
            </a:pPr>
            <a:r>
              <a:rPr lang="en-US" sz="4100" dirty="0">
                <a:solidFill>
                  <a:srgbClr val="233E32"/>
                </a:solidFill>
                <a:latin typeface="Alice" pitchFamily="34" charset="0"/>
                <a:ea typeface="Alice" pitchFamily="34" charset="-122"/>
                <a:cs typeface="Alice" pitchFamily="34" charset="-120"/>
              </a:rPr>
              <a:t>Voice Based Assistant</a:t>
            </a:r>
            <a:endParaRPr lang="en-US" sz="4100" dirty="0"/>
          </a:p>
        </p:txBody>
      </p:sp>
      <p:sp>
        <p:nvSpPr>
          <p:cNvPr id="3" name="Text 1"/>
          <p:cNvSpPr/>
          <p:nvPr/>
        </p:nvSpPr>
        <p:spPr>
          <a:xfrm>
            <a:off x="733425" y="1990487"/>
            <a:ext cx="13163550" cy="335280"/>
          </a:xfrm>
          <a:prstGeom prst="rect">
            <a:avLst/>
          </a:prstGeom>
          <a:noFill/>
          <a:ln/>
        </p:spPr>
        <p:txBody>
          <a:bodyPr wrap="none" lIns="0" tIns="0" rIns="0" bIns="0" rtlCol="0" anchor="t"/>
          <a:lstStyle/>
          <a:p>
            <a:pPr indent="0" marL="0">
              <a:lnSpc>
                <a:spcPts val="2600"/>
              </a:lnSpc>
              <a:buNone/>
            </a:pPr>
            <a:endParaRPr lang="en-US" sz="1650" dirty="0"/>
          </a:p>
        </p:txBody>
      </p:sp>
      <p:sp>
        <p:nvSpPr>
          <p:cNvPr id="4" name="Text 2"/>
          <p:cNvSpPr/>
          <p:nvPr/>
        </p:nvSpPr>
        <p:spPr>
          <a:xfrm>
            <a:off x="733425" y="2561511"/>
            <a:ext cx="13163550" cy="335280"/>
          </a:xfrm>
          <a:prstGeom prst="rect">
            <a:avLst/>
          </a:prstGeom>
          <a:noFill/>
          <a:ln/>
        </p:spPr>
        <p:txBody>
          <a:bodyPr wrap="none" lIns="0" tIns="0" rIns="0" bIns="0" rtlCol="0" anchor="t"/>
          <a:lstStyle/>
          <a:p>
            <a:pPr indent="0" marL="0">
              <a:lnSpc>
                <a:spcPts val="2600"/>
              </a:lnSpc>
              <a:buNone/>
            </a:pPr>
            <a:r>
              <a:rPr lang="en-US" sz="1650" u="sng" dirty="0">
                <a:solidFill>
                  <a:srgbClr val="1B5F39"/>
                </a:solidFill>
                <a:latin typeface="Lora" pitchFamily="34" charset="0"/>
                <a:ea typeface="Lora" pitchFamily="34" charset="-122"/>
                <a:cs typeface="Lora" pitchFamily="34" charset="-120"/>
                <a:hlinkClick r:id="rId1" invalidUrl="" action="" tgtFrame="" tooltip="" history="1" highlightClick="0" endSnd="0">
                  <a:extLst>
                    <a:ext uri="{A12FA001-AC4F-418D-AE19-62706E023703}">
                      <ahyp:hlinkClr xmlns:ahyp="http://schemas.microsoft.com/office/drawing/2018/hyperlinkcolor" val="tx"/>
                    </a:ext>
                  </a:extLst>
                </a:hlinkClick>
              </a:rPr>
              <a:t>Voice-Based_Smart_Assistant_System_for_Vehicles_Using_RASA.pdf</a:t>
            </a:r>
            <a:endParaRPr lang="en-US" sz="1650" dirty="0"/>
          </a:p>
        </p:txBody>
      </p:sp>
      <p:sp>
        <p:nvSpPr>
          <p:cNvPr id="5" name="Text 3"/>
          <p:cNvSpPr/>
          <p:nvPr/>
        </p:nvSpPr>
        <p:spPr>
          <a:xfrm>
            <a:off x="733425" y="3132534"/>
            <a:ext cx="13163550" cy="335280"/>
          </a:xfrm>
          <a:prstGeom prst="rect">
            <a:avLst/>
          </a:prstGeom>
          <a:noFill/>
          <a:ln/>
        </p:spPr>
        <p:txBody>
          <a:bodyPr wrap="none" lIns="0" tIns="0" rIns="0" bIns="0" rtlCol="0" anchor="t"/>
          <a:lstStyle/>
          <a:p>
            <a:pPr algn="l" marL="342900" indent="-342900">
              <a:lnSpc>
                <a:spcPts val="2600"/>
              </a:lnSpc>
              <a:buSzPct val="100000"/>
              <a:buChar char="•"/>
            </a:pPr>
            <a:r>
              <a:rPr lang="en-US" sz="1650" b="1" dirty="0">
                <a:solidFill>
                  <a:srgbClr val="2C2821"/>
                </a:solidFill>
                <a:latin typeface="Lora" pitchFamily="34" charset="0"/>
                <a:ea typeface="Lora" pitchFamily="34" charset="-122"/>
                <a:cs typeface="Lora" pitchFamily="34" charset="-120"/>
              </a:rPr>
              <a:t>Objective</a:t>
            </a:r>
            <a:pPr algn="l" indent="0" marL="0">
              <a:lnSpc>
                <a:spcPts val="2600"/>
              </a:lnSpc>
              <a:buNone/>
            </a:pPr>
            <a:r>
              <a:rPr lang="en-US" sz="1650" dirty="0">
                <a:solidFill>
                  <a:srgbClr val="2C2821"/>
                </a:solidFill>
                <a:latin typeface="Lora" pitchFamily="34" charset="0"/>
                <a:ea typeface="Lora" pitchFamily="34" charset="-122"/>
                <a:cs typeface="Lora" pitchFamily="34" charset="-120"/>
              </a:rPr>
              <a:t>: A voice-based smart assistant for vehicles to automate tasks like navigation, weather updates, and music control.</a:t>
            </a:r>
            <a:endParaRPr lang="en-US" sz="1650" dirty="0"/>
          </a:p>
        </p:txBody>
      </p:sp>
      <p:sp>
        <p:nvSpPr>
          <p:cNvPr id="6" name="Text 4"/>
          <p:cNvSpPr/>
          <p:nvPr/>
        </p:nvSpPr>
        <p:spPr>
          <a:xfrm>
            <a:off x="733425" y="3703558"/>
            <a:ext cx="13163550" cy="335280"/>
          </a:xfrm>
          <a:prstGeom prst="rect">
            <a:avLst/>
          </a:prstGeom>
          <a:noFill/>
          <a:ln/>
        </p:spPr>
        <p:txBody>
          <a:bodyPr wrap="none" lIns="0" tIns="0" rIns="0" bIns="0" rtlCol="0" anchor="t"/>
          <a:lstStyle/>
          <a:p>
            <a:pPr indent="0" marL="0">
              <a:lnSpc>
                <a:spcPts val="2600"/>
              </a:lnSpc>
              <a:buNone/>
            </a:pPr>
            <a:r>
              <a:rPr lang="en-US" sz="1650" b="1" dirty="0">
                <a:solidFill>
                  <a:srgbClr val="2C2821"/>
                </a:solidFill>
                <a:latin typeface="Lora" pitchFamily="34" charset="0"/>
                <a:ea typeface="Lora" pitchFamily="34" charset="-122"/>
                <a:cs typeface="Lora" pitchFamily="34" charset="-120"/>
              </a:rPr>
              <a:t>Approach</a:t>
            </a:r>
            <a:pPr indent="0" marL="0">
              <a:lnSpc>
                <a:spcPts val="2600"/>
              </a:lnSpc>
              <a:buNone/>
            </a:pPr>
            <a:r>
              <a:rPr lang="en-US" sz="1650" dirty="0">
                <a:solidFill>
                  <a:srgbClr val="2C2821"/>
                </a:solidFill>
                <a:latin typeface="Lora" pitchFamily="34" charset="0"/>
                <a:ea typeface="Lora" pitchFamily="34" charset="-122"/>
                <a:cs typeface="Lora" pitchFamily="34" charset="-120"/>
              </a:rPr>
              <a:t>:</a:t>
            </a:r>
            <a:endParaRPr lang="en-US" sz="1650" dirty="0"/>
          </a:p>
        </p:txBody>
      </p:sp>
      <p:sp>
        <p:nvSpPr>
          <p:cNvPr id="7" name="Text 5"/>
          <p:cNvSpPr/>
          <p:nvPr/>
        </p:nvSpPr>
        <p:spPr>
          <a:xfrm>
            <a:off x="733425" y="4274582"/>
            <a:ext cx="13163550" cy="335280"/>
          </a:xfrm>
          <a:prstGeom prst="rect">
            <a:avLst/>
          </a:prstGeom>
          <a:noFill/>
          <a:ln/>
        </p:spPr>
        <p:txBody>
          <a:bodyPr wrap="none" lIns="0" tIns="0" rIns="0" bIns="0" rtlCol="0" anchor="t"/>
          <a:lstStyle/>
          <a:p>
            <a:pPr algn="l" marL="342900" indent="-342900">
              <a:lnSpc>
                <a:spcPts val="2600"/>
              </a:lnSpc>
              <a:buSzPct val="100000"/>
              <a:buChar char="•"/>
            </a:pPr>
            <a:r>
              <a:rPr lang="en-US" sz="1650" dirty="0">
                <a:solidFill>
                  <a:srgbClr val="2C2821"/>
                </a:solidFill>
                <a:latin typeface="Lora" pitchFamily="34" charset="0"/>
                <a:ea typeface="Lora" pitchFamily="34" charset="-122"/>
                <a:cs typeface="Lora" pitchFamily="34" charset="-120"/>
              </a:rPr>
              <a:t>Built on the RASA framework using RASA NLU and RASA Core.</a:t>
            </a:r>
            <a:endParaRPr lang="en-US" sz="1650" dirty="0"/>
          </a:p>
        </p:txBody>
      </p:sp>
      <p:sp>
        <p:nvSpPr>
          <p:cNvPr id="8" name="Text 6"/>
          <p:cNvSpPr/>
          <p:nvPr/>
        </p:nvSpPr>
        <p:spPr>
          <a:xfrm>
            <a:off x="733425" y="4683204"/>
            <a:ext cx="13163550" cy="670560"/>
          </a:xfrm>
          <a:prstGeom prst="rect">
            <a:avLst/>
          </a:prstGeom>
          <a:noFill/>
          <a:ln/>
        </p:spPr>
        <p:txBody>
          <a:bodyPr wrap="square" lIns="0" tIns="0" rIns="0" bIns="0" rtlCol="0" anchor="t"/>
          <a:lstStyle/>
          <a:p>
            <a:pPr algn="l" marL="342900" indent="-342900">
              <a:lnSpc>
                <a:spcPts val="2600"/>
              </a:lnSpc>
              <a:buSzPct val="100000"/>
              <a:buChar char="•"/>
            </a:pPr>
            <a:r>
              <a:rPr lang="en-US" sz="1650" dirty="0">
                <a:solidFill>
                  <a:srgbClr val="2C2821"/>
                </a:solidFill>
                <a:latin typeface="Lora" pitchFamily="34" charset="0"/>
                <a:ea typeface="Lora" pitchFamily="34" charset="-122"/>
                <a:cs typeface="Lora" pitchFamily="34" charset="-120"/>
              </a:rPr>
              <a:t>The bot utilizes </a:t>
            </a:r>
            <a:pPr algn="l" indent="0" marL="0">
              <a:lnSpc>
                <a:spcPts val="2600"/>
              </a:lnSpc>
              <a:buNone/>
            </a:pPr>
            <a:r>
              <a:rPr lang="en-US" sz="1650" dirty="0">
                <a:solidFill>
                  <a:srgbClr val="2C2821"/>
                </a:solidFill>
                <a:highlight>
                  <a:srgbClr val="D7F4E4"/>
                </a:highlight>
                <a:latin typeface="Consolas" pitchFamily="34" charset="0"/>
                <a:ea typeface="Consolas" pitchFamily="34" charset="-122"/>
                <a:cs typeface="Consolas" pitchFamily="34" charset="-120"/>
              </a:rPr>
              <a:t>pyttsx3</a:t>
            </a:r>
            <a:pPr algn="l" indent="0" marL="0">
              <a:lnSpc>
                <a:spcPts val="2600"/>
              </a:lnSpc>
              <a:buNone/>
            </a:pPr>
            <a:r>
              <a:rPr lang="en-US" sz="1650" dirty="0">
                <a:solidFill>
                  <a:srgbClr val="2C2821"/>
                </a:solidFill>
                <a:latin typeface="Lora" pitchFamily="34" charset="0"/>
                <a:ea typeface="Lora" pitchFamily="34" charset="-122"/>
                <a:cs typeface="Lora" pitchFamily="34" charset="-120"/>
              </a:rPr>
              <a:t> for text-to-speech and </a:t>
            </a:r>
            <a:pPr algn="l" indent="0" marL="0">
              <a:lnSpc>
                <a:spcPts val="2600"/>
              </a:lnSpc>
              <a:buNone/>
            </a:pPr>
            <a:r>
              <a:rPr lang="en-US" sz="1650" dirty="0">
                <a:solidFill>
                  <a:srgbClr val="2C2821"/>
                </a:solidFill>
                <a:highlight>
                  <a:srgbClr val="D7F4E4"/>
                </a:highlight>
                <a:latin typeface="Consolas" pitchFamily="34" charset="0"/>
                <a:ea typeface="Consolas" pitchFamily="34" charset="-122"/>
                <a:cs typeface="Consolas" pitchFamily="34" charset="-120"/>
              </a:rPr>
              <a:t>speech-recognition</a:t>
            </a:r>
            <a:pPr algn="l" indent="0" marL="0">
              <a:lnSpc>
                <a:spcPts val="2600"/>
              </a:lnSpc>
              <a:buNone/>
            </a:pPr>
            <a:r>
              <a:rPr lang="en-US" sz="1650" dirty="0">
                <a:solidFill>
                  <a:srgbClr val="2C2821"/>
                </a:solidFill>
                <a:latin typeface="Lora" pitchFamily="34" charset="0"/>
                <a:ea typeface="Lora" pitchFamily="34" charset="-122"/>
                <a:cs typeface="Lora" pitchFamily="34" charset="-120"/>
              </a:rPr>
              <a:t> for speech-to-text, initializing with customizable properties like voice, rate, and volume, and processes user input upon activation through a RASA webhook for generating responses.</a:t>
            </a:r>
            <a:endParaRPr lang="en-US" sz="1650" dirty="0"/>
          </a:p>
        </p:txBody>
      </p:sp>
      <p:sp>
        <p:nvSpPr>
          <p:cNvPr id="9" name="Text 7"/>
          <p:cNvSpPr/>
          <p:nvPr/>
        </p:nvSpPr>
        <p:spPr>
          <a:xfrm>
            <a:off x="733425" y="5427107"/>
            <a:ext cx="13163550" cy="335280"/>
          </a:xfrm>
          <a:prstGeom prst="rect">
            <a:avLst/>
          </a:prstGeom>
          <a:noFill/>
          <a:ln/>
        </p:spPr>
        <p:txBody>
          <a:bodyPr wrap="none" lIns="0" tIns="0" rIns="0" bIns="0" rtlCol="0" anchor="t"/>
          <a:lstStyle/>
          <a:p>
            <a:pPr algn="l" marL="342900" indent="-342900">
              <a:lnSpc>
                <a:spcPts val="2600"/>
              </a:lnSpc>
              <a:buSzPct val="100000"/>
              <a:buChar char="•"/>
            </a:pPr>
            <a:r>
              <a:rPr lang="en-US" sz="1650" dirty="0">
                <a:solidFill>
                  <a:srgbClr val="2C2821"/>
                </a:solidFill>
                <a:latin typeface="Lora" pitchFamily="34" charset="0"/>
                <a:ea typeface="Lora" pitchFamily="34" charset="-122"/>
                <a:cs typeface="Lora" pitchFamily="34" charset="-120"/>
              </a:rPr>
              <a:t>Uses APIs (e.g., NewsAPI, WeatherAPI) for additional functionalities.</a:t>
            </a:r>
            <a:endParaRPr lang="en-US" sz="1650" dirty="0"/>
          </a:p>
        </p:txBody>
      </p:sp>
      <p:sp>
        <p:nvSpPr>
          <p:cNvPr id="10" name="Text 8"/>
          <p:cNvSpPr/>
          <p:nvPr/>
        </p:nvSpPr>
        <p:spPr>
          <a:xfrm>
            <a:off x="733425" y="5998131"/>
            <a:ext cx="13163550" cy="335280"/>
          </a:xfrm>
          <a:prstGeom prst="rect">
            <a:avLst/>
          </a:prstGeom>
          <a:noFill/>
          <a:ln/>
        </p:spPr>
        <p:txBody>
          <a:bodyPr wrap="none" lIns="0" tIns="0" rIns="0" bIns="0" rtlCol="0" anchor="t"/>
          <a:lstStyle/>
          <a:p>
            <a:pPr indent="0" marL="0">
              <a:lnSpc>
                <a:spcPts val="2600"/>
              </a:lnSpc>
              <a:buNone/>
            </a:pPr>
            <a:r>
              <a:rPr lang="en-US" sz="1650" b="1" dirty="0">
                <a:solidFill>
                  <a:srgbClr val="2C2821"/>
                </a:solidFill>
                <a:latin typeface="Lora" pitchFamily="34" charset="0"/>
                <a:ea typeface="Lora" pitchFamily="34" charset="-122"/>
                <a:cs typeface="Lora" pitchFamily="34" charset="-120"/>
              </a:rPr>
              <a:t>Key Insights</a:t>
            </a:r>
            <a:pPr indent="0" marL="0">
              <a:lnSpc>
                <a:spcPts val="2600"/>
              </a:lnSpc>
              <a:buNone/>
            </a:pPr>
            <a:r>
              <a:rPr lang="en-US" sz="1650" dirty="0">
                <a:solidFill>
                  <a:srgbClr val="2C2821"/>
                </a:solidFill>
                <a:latin typeface="Lora" pitchFamily="34" charset="0"/>
                <a:ea typeface="Lora" pitchFamily="34" charset="-122"/>
                <a:cs typeface="Lora" pitchFamily="34" charset="-120"/>
              </a:rPr>
              <a:t>:</a:t>
            </a:r>
            <a:endParaRPr lang="en-US" sz="1650" dirty="0"/>
          </a:p>
        </p:txBody>
      </p:sp>
      <p:sp>
        <p:nvSpPr>
          <p:cNvPr id="11" name="Text 9"/>
          <p:cNvSpPr/>
          <p:nvPr/>
        </p:nvSpPr>
        <p:spPr>
          <a:xfrm>
            <a:off x="733425" y="6569154"/>
            <a:ext cx="13163550" cy="335280"/>
          </a:xfrm>
          <a:prstGeom prst="rect">
            <a:avLst/>
          </a:prstGeom>
          <a:noFill/>
          <a:ln/>
        </p:spPr>
        <p:txBody>
          <a:bodyPr wrap="none" lIns="0" tIns="0" rIns="0" bIns="0" rtlCol="0" anchor="t"/>
          <a:lstStyle/>
          <a:p>
            <a:pPr algn="l" marL="342900" indent="-342900">
              <a:lnSpc>
                <a:spcPts val="2600"/>
              </a:lnSpc>
              <a:buSzPct val="100000"/>
              <a:buChar char="•"/>
            </a:pPr>
            <a:r>
              <a:rPr lang="en-US" sz="1650" dirty="0">
                <a:solidFill>
                  <a:srgbClr val="2C2821"/>
                </a:solidFill>
                <a:latin typeface="Lora" pitchFamily="34" charset="0"/>
                <a:ea typeface="Lora" pitchFamily="34" charset="-122"/>
                <a:cs typeface="Lora" pitchFamily="34" charset="-120"/>
              </a:rPr>
              <a:t>Demonstrates RASA's flexibility for intent recognition and dialogue management.</a:t>
            </a:r>
            <a:endParaRPr lang="en-US" sz="1650" dirty="0"/>
          </a:p>
        </p:txBody>
      </p:sp>
      <p:sp>
        <p:nvSpPr>
          <p:cNvPr id="12" name="Text 10"/>
          <p:cNvSpPr/>
          <p:nvPr/>
        </p:nvSpPr>
        <p:spPr>
          <a:xfrm>
            <a:off x="733425" y="6977777"/>
            <a:ext cx="13163550" cy="335280"/>
          </a:xfrm>
          <a:prstGeom prst="rect">
            <a:avLst/>
          </a:prstGeom>
          <a:noFill/>
          <a:ln/>
        </p:spPr>
        <p:txBody>
          <a:bodyPr wrap="none" lIns="0" tIns="0" rIns="0" bIns="0" rtlCol="0" anchor="t"/>
          <a:lstStyle/>
          <a:p>
            <a:pPr algn="l" marL="342900" indent="-342900">
              <a:lnSpc>
                <a:spcPts val="2600"/>
              </a:lnSpc>
              <a:buSzPct val="100000"/>
              <a:buChar char="•"/>
            </a:pPr>
            <a:r>
              <a:rPr lang="en-US" sz="1650" dirty="0">
                <a:solidFill>
                  <a:srgbClr val="2C2821"/>
                </a:solidFill>
                <a:latin typeface="Lora" pitchFamily="34" charset="0"/>
                <a:ea typeface="Lora" pitchFamily="34" charset="-122"/>
                <a:cs typeface="Lora" pitchFamily="34" charset="-120"/>
              </a:rPr>
              <a:t>Achieved 93.67% accuracy for intent classification, showcasing robust NLP capabilities​.</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115979"/>
            <a:ext cx="5670590" cy="708779"/>
          </a:xfrm>
          <a:prstGeom prst="rect">
            <a:avLst/>
          </a:prstGeom>
          <a:noFill/>
          <a:ln/>
        </p:spPr>
        <p:txBody>
          <a:bodyPr wrap="none" lIns="0" tIns="0" rIns="0" bIns="0" rtlCol="0" anchor="t"/>
          <a:lstStyle/>
          <a:p>
            <a:pPr indent="0" marL="0">
              <a:lnSpc>
                <a:spcPts val="5550"/>
              </a:lnSpc>
              <a:buNone/>
            </a:pPr>
            <a:r>
              <a:rPr lang="en-US" sz="4450" dirty="0">
                <a:solidFill>
                  <a:srgbClr val="233E32"/>
                </a:solidFill>
                <a:latin typeface="Alice" pitchFamily="34" charset="0"/>
                <a:ea typeface="Alice" pitchFamily="34" charset="-122"/>
                <a:cs typeface="Alice" pitchFamily="34" charset="-120"/>
              </a:rPr>
              <a:t>Other Resources</a:t>
            </a:r>
            <a:endParaRPr lang="en-US" sz="4450" dirty="0"/>
          </a:p>
        </p:txBody>
      </p:sp>
      <p:sp>
        <p:nvSpPr>
          <p:cNvPr id="3" name="Text 1"/>
          <p:cNvSpPr/>
          <p:nvPr/>
        </p:nvSpPr>
        <p:spPr>
          <a:xfrm>
            <a:off x="793790" y="3278386"/>
            <a:ext cx="13042821" cy="362903"/>
          </a:xfrm>
          <a:prstGeom prst="rect">
            <a:avLst/>
          </a:prstGeom>
          <a:noFill/>
          <a:ln/>
        </p:spPr>
        <p:txBody>
          <a:bodyPr wrap="none" lIns="0" tIns="0" rIns="0" bIns="0" rtlCol="0" anchor="t"/>
          <a:lstStyle/>
          <a:p>
            <a:pPr indent="0" marL="0">
              <a:lnSpc>
                <a:spcPts val="2850"/>
              </a:lnSpc>
              <a:buNone/>
            </a:pPr>
            <a:r>
              <a:rPr lang="en-US" sz="1750" u="sng" dirty="0">
                <a:solidFill>
                  <a:srgbClr val="1B5F39"/>
                </a:solidFill>
                <a:latin typeface="Lora" pitchFamily="34" charset="0"/>
                <a:ea typeface="Lora" pitchFamily="34" charset="-122"/>
                <a:cs typeface="Lora" pitchFamily="34" charset="-120"/>
                <a:hlinkClick r:id="rId1" invalidUrl="" action="" tgtFrame="" tooltip="" history="1" highlightClick="0" endSnd="0">
                  <a:extLst>
                    <a:ext uri="{A12FA001-AC4F-418D-AE19-62706E023703}">
                      <ahyp:hlinkClr xmlns:ahyp="http://schemas.microsoft.com/office/drawing/2018/hyperlinkcolor" val="tx"/>
                    </a:ext>
                  </a:extLst>
                </a:hlinkClick>
              </a:rPr>
              <a:t>Introduction to Rasa Pro</a:t>
            </a:r>
            <a:pPr indent="0" marL="0">
              <a:lnSpc>
                <a:spcPts val="2850"/>
              </a:lnSpc>
              <a:buNone/>
            </a:pPr>
            <a:r>
              <a:rPr lang="en-US" sz="1750" dirty="0">
                <a:solidFill>
                  <a:srgbClr val="2C2821"/>
                </a:solidFill>
                <a:latin typeface="Lora" pitchFamily="34" charset="0"/>
                <a:ea typeface="Lora" pitchFamily="34" charset="-122"/>
                <a:cs typeface="Lora" pitchFamily="34" charset="-120"/>
              </a:rPr>
              <a:t>   -  Rasa Documentation</a:t>
            </a:r>
            <a:endParaRPr lang="en-US" sz="1750" dirty="0"/>
          </a:p>
        </p:txBody>
      </p:sp>
      <p:sp>
        <p:nvSpPr>
          <p:cNvPr id="4" name="Text 2"/>
          <p:cNvSpPr/>
          <p:nvPr/>
        </p:nvSpPr>
        <p:spPr>
          <a:xfrm>
            <a:off x="793790" y="3896439"/>
            <a:ext cx="13042821" cy="362903"/>
          </a:xfrm>
          <a:prstGeom prst="rect">
            <a:avLst/>
          </a:prstGeom>
          <a:noFill/>
          <a:ln/>
        </p:spPr>
        <p:txBody>
          <a:bodyPr wrap="none" lIns="0" tIns="0" rIns="0" bIns="0" rtlCol="0" anchor="t"/>
          <a:lstStyle/>
          <a:p>
            <a:pPr indent="0" marL="0">
              <a:lnSpc>
                <a:spcPts val="2850"/>
              </a:lnSpc>
              <a:buNone/>
            </a:pPr>
            <a:r>
              <a:rPr lang="en-US" sz="1750" u="sng" dirty="0">
                <a:solidFill>
                  <a:srgbClr val="1B5F39"/>
                </a:solidFill>
                <a:latin typeface="Lora" pitchFamily="34" charset="0"/>
                <a:ea typeface="Lora" pitchFamily="34" charset="-122"/>
                <a:cs typeface="Lora" pitchFamily="34" charset="-120"/>
                <a:hlinkClick r:id="rId2" invalidUrl="" action="" tgtFrame="" tooltip="" history="1" highlightClick="0" endSnd="0">
                  <a:extLst>
                    <a:ext uri="{A12FA001-AC4F-418D-AE19-62706E023703}">
                      <ahyp:hlinkClr xmlns:ahyp="http://schemas.microsoft.com/office/drawing/2018/hyperlinkcolor" val="tx"/>
                    </a:ext>
                  </a:extLst>
                </a:hlinkClick>
              </a:rPr>
              <a:t>Building and Deploying a Chatbot from Scratch using Rasa Framework: A Complete  Guide for Beginners</a:t>
            </a:r>
            <a:endParaRPr lang="en-US" sz="1750" dirty="0"/>
          </a:p>
        </p:txBody>
      </p:sp>
      <p:sp>
        <p:nvSpPr>
          <p:cNvPr id="5" name="Text 3"/>
          <p:cNvSpPr/>
          <p:nvPr/>
        </p:nvSpPr>
        <p:spPr>
          <a:xfrm>
            <a:off x="793790" y="4514493"/>
            <a:ext cx="13042821" cy="362903"/>
          </a:xfrm>
          <a:prstGeom prst="rect">
            <a:avLst/>
          </a:prstGeom>
          <a:noFill/>
          <a:ln/>
        </p:spPr>
        <p:txBody>
          <a:bodyPr wrap="none" lIns="0" tIns="0" rIns="0" bIns="0" rtlCol="0" anchor="t"/>
          <a:lstStyle/>
          <a:p>
            <a:pPr indent="0" marL="0">
              <a:lnSpc>
                <a:spcPts val="2850"/>
              </a:lnSpc>
              <a:buNone/>
            </a:pPr>
            <a:r>
              <a:rPr lang="en-US" sz="1750" u="sng" dirty="0">
                <a:solidFill>
                  <a:srgbClr val="1B5F39"/>
                </a:solidFill>
                <a:latin typeface="Lora" pitchFamily="34" charset="0"/>
                <a:ea typeface="Lora" pitchFamily="34" charset="-122"/>
                <a:cs typeface="Lora" pitchFamily="34" charset="-120"/>
                <a:hlinkClick r:id="rId3" invalidUrl="" action="" tgtFrame="" tooltip="" history="1" highlightClick="0" endSnd="0">
                  <a:extLst>
                    <a:ext uri="{A12FA001-AC4F-418D-AE19-62706E023703}">
                      <ahyp:hlinkClr xmlns:ahyp="http://schemas.microsoft.com/office/drawing/2018/hyperlinkcolor" val="tx"/>
                    </a:ext>
                  </a:extLst>
                </a:hlinkClick>
              </a:rPr>
              <a:t>A step-by-step Guide for Developing a Chatbot for Healthcare Apps • QuickBlox</a:t>
            </a:r>
            <a:endParaRPr lang="en-US" sz="1750" dirty="0"/>
          </a:p>
        </p:txBody>
      </p:sp>
      <p:sp>
        <p:nvSpPr>
          <p:cNvPr id="6" name="Text 4"/>
          <p:cNvSpPr/>
          <p:nvPr/>
        </p:nvSpPr>
        <p:spPr>
          <a:xfrm>
            <a:off x="793790" y="5132546"/>
            <a:ext cx="13042821" cy="362903"/>
          </a:xfrm>
          <a:prstGeom prst="rect">
            <a:avLst/>
          </a:prstGeom>
          <a:noFill/>
          <a:ln/>
        </p:spPr>
        <p:txBody>
          <a:bodyPr wrap="none" lIns="0" tIns="0" rIns="0" bIns="0" rtlCol="0" anchor="t"/>
          <a:lstStyle/>
          <a:p>
            <a:pPr indent="0" marL="0">
              <a:lnSpc>
                <a:spcPts val="2850"/>
              </a:lnSpc>
              <a:buNone/>
            </a:pPr>
            <a:r>
              <a:rPr lang="en-US" sz="1750" u="sng" dirty="0">
                <a:solidFill>
                  <a:srgbClr val="1B5F39"/>
                </a:solidFill>
                <a:latin typeface="Lora" pitchFamily="34" charset="0"/>
                <a:ea typeface="Lora" pitchFamily="34" charset="-122"/>
                <a:cs typeface="Lora" pitchFamily="34" charset="-120"/>
                <a:hlinkClick r:id="rId4" invalidUrl="" action="" tgtFrame="" tooltip="" history="1" highlightClick="0" endSnd="0">
                  <a:extLst>
                    <a:ext uri="{A12FA001-AC4F-418D-AE19-62706E023703}">
                      <ahyp:hlinkClr xmlns:ahyp="http://schemas.microsoft.com/office/drawing/2018/hyperlinkcolor" val="tx"/>
                    </a:ext>
                  </a:extLst>
                </a:hlinkClick>
              </a:rPr>
              <a:t>A Developer Guide for Creating a Multi-Modal Chatbot Using LangChain Agents</a:t>
            </a:r>
            <a:endParaRPr lang="en-US" sz="1750" dirty="0"/>
          </a:p>
        </p:txBody>
      </p:sp>
      <p:sp>
        <p:nvSpPr>
          <p:cNvPr id="7" name="Text 5"/>
          <p:cNvSpPr/>
          <p:nvPr/>
        </p:nvSpPr>
        <p:spPr>
          <a:xfrm>
            <a:off x="793790" y="5750600"/>
            <a:ext cx="13042821" cy="362903"/>
          </a:xfrm>
          <a:prstGeom prst="rect">
            <a:avLst/>
          </a:prstGeom>
          <a:noFill/>
          <a:ln/>
        </p:spPr>
        <p:txBody>
          <a:bodyPr wrap="none" lIns="0" tIns="0" rIns="0" bIns="0" rtlCol="0" anchor="t"/>
          <a:lstStyle/>
          <a:p>
            <a:pPr indent="0" marL="0">
              <a:lnSpc>
                <a:spcPts val="2850"/>
              </a:lnSpc>
              <a:buNone/>
            </a:pP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69000" y="447080"/>
            <a:ext cx="4065032" cy="508040"/>
          </a:xfrm>
          <a:prstGeom prst="rect">
            <a:avLst/>
          </a:prstGeom>
          <a:noFill/>
          <a:ln/>
        </p:spPr>
        <p:txBody>
          <a:bodyPr wrap="none" lIns="0" tIns="0" rIns="0" bIns="0" rtlCol="0" anchor="t"/>
          <a:lstStyle/>
          <a:p>
            <a:pPr indent="0" marL="0">
              <a:lnSpc>
                <a:spcPts val="4000"/>
              </a:lnSpc>
              <a:buNone/>
            </a:pPr>
            <a:r>
              <a:rPr lang="en-US" sz="3200" dirty="0">
                <a:solidFill>
                  <a:srgbClr val="233E32"/>
                </a:solidFill>
                <a:latin typeface="Alice" pitchFamily="34" charset="0"/>
                <a:ea typeface="Alice" pitchFamily="34" charset="-122"/>
                <a:cs typeface="Alice" pitchFamily="34" charset="-120"/>
              </a:rPr>
              <a:t>Chatbot Flow</a:t>
            </a:r>
            <a:endParaRPr lang="en-US" sz="3200" dirty="0"/>
          </a:p>
        </p:txBody>
      </p:sp>
      <p:pic>
        <p:nvPicPr>
          <p:cNvPr id="3" name="Image 0" descr="preencoded.png">    </p:cNvPr>
          <p:cNvPicPr>
            <a:picLocks noChangeAspect="1"/>
          </p:cNvPicPr>
          <p:nvPr/>
        </p:nvPicPr>
        <p:blipFill>
          <a:blip r:embed="rId1"/>
          <a:stretch>
            <a:fillRect/>
          </a:stretch>
        </p:blipFill>
        <p:spPr>
          <a:xfrm>
            <a:off x="569000" y="1280279"/>
            <a:ext cx="812959" cy="1300758"/>
          </a:xfrm>
          <a:prstGeom prst="rect">
            <a:avLst/>
          </a:prstGeom>
        </p:spPr>
      </p:pic>
      <p:sp>
        <p:nvSpPr>
          <p:cNvPr id="4" name="Text 1"/>
          <p:cNvSpPr/>
          <p:nvPr/>
        </p:nvSpPr>
        <p:spPr>
          <a:xfrm>
            <a:off x="1625798" y="1442799"/>
            <a:ext cx="2032516" cy="253960"/>
          </a:xfrm>
          <a:prstGeom prst="rect">
            <a:avLst/>
          </a:prstGeom>
          <a:noFill/>
          <a:ln/>
        </p:spPr>
        <p:txBody>
          <a:bodyPr wrap="none" lIns="0" tIns="0" rIns="0" bIns="0" rtlCol="0" anchor="t"/>
          <a:lstStyle/>
          <a:p>
            <a:pPr algn="l" indent="0" marL="0">
              <a:lnSpc>
                <a:spcPts val="2000"/>
              </a:lnSpc>
              <a:buNone/>
            </a:pPr>
            <a:r>
              <a:rPr lang="en-US" sz="1600" dirty="0">
                <a:solidFill>
                  <a:srgbClr val="2C2821"/>
                </a:solidFill>
                <a:latin typeface="Alice" pitchFamily="34" charset="0"/>
                <a:ea typeface="Alice" pitchFamily="34" charset="-122"/>
                <a:cs typeface="Alice" pitchFamily="34" charset="-120"/>
              </a:rPr>
              <a:t>User Interaction</a:t>
            </a:r>
            <a:endParaRPr lang="en-US" sz="1600" dirty="0"/>
          </a:p>
        </p:txBody>
      </p:sp>
      <p:sp>
        <p:nvSpPr>
          <p:cNvPr id="5" name="Text 2"/>
          <p:cNvSpPr/>
          <p:nvPr/>
        </p:nvSpPr>
        <p:spPr>
          <a:xfrm>
            <a:off x="1625798" y="1794272"/>
            <a:ext cx="12435602" cy="260152"/>
          </a:xfrm>
          <a:prstGeom prst="rect">
            <a:avLst/>
          </a:prstGeom>
          <a:noFill/>
          <a:ln/>
        </p:spPr>
        <p:txBody>
          <a:bodyPr wrap="none" lIns="0" tIns="0" rIns="0" bIns="0" rtlCol="0" anchor="t"/>
          <a:lstStyle/>
          <a:p>
            <a:pPr algn="l" indent="0" marL="0">
              <a:lnSpc>
                <a:spcPts val="2000"/>
              </a:lnSpc>
              <a:buNone/>
            </a:pPr>
            <a:r>
              <a:rPr lang="en-US" sz="1250" dirty="0">
                <a:solidFill>
                  <a:srgbClr val="2C2821"/>
                </a:solidFill>
                <a:latin typeface="Lora" pitchFamily="34" charset="0"/>
                <a:ea typeface="Lora" pitchFamily="34" charset="-122"/>
                <a:cs typeface="Lora" pitchFamily="34" charset="-120"/>
              </a:rPr>
              <a:t>User provides input through text.</a:t>
            </a:r>
            <a:endParaRPr lang="en-US" sz="1250" dirty="0"/>
          </a:p>
        </p:txBody>
      </p:sp>
      <p:pic>
        <p:nvPicPr>
          <p:cNvPr id="6" name="Image 1" descr="preencoded.png">    </p:cNvPr>
          <p:cNvPicPr>
            <a:picLocks noChangeAspect="1"/>
          </p:cNvPicPr>
          <p:nvPr/>
        </p:nvPicPr>
        <p:blipFill>
          <a:blip r:embed="rId2"/>
          <a:stretch>
            <a:fillRect/>
          </a:stretch>
        </p:blipFill>
        <p:spPr>
          <a:xfrm>
            <a:off x="569000" y="2581037"/>
            <a:ext cx="812959" cy="1300758"/>
          </a:xfrm>
          <a:prstGeom prst="rect">
            <a:avLst/>
          </a:prstGeom>
        </p:spPr>
      </p:pic>
      <p:sp>
        <p:nvSpPr>
          <p:cNvPr id="7" name="Text 3"/>
          <p:cNvSpPr/>
          <p:nvPr/>
        </p:nvSpPr>
        <p:spPr>
          <a:xfrm>
            <a:off x="1625798" y="2743557"/>
            <a:ext cx="2032516" cy="253960"/>
          </a:xfrm>
          <a:prstGeom prst="rect">
            <a:avLst/>
          </a:prstGeom>
          <a:noFill/>
          <a:ln/>
        </p:spPr>
        <p:txBody>
          <a:bodyPr wrap="none" lIns="0" tIns="0" rIns="0" bIns="0" rtlCol="0" anchor="t"/>
          <a:lstStyle/>
          <a:p>
            <a:pPr algn="l" indent="0" marL="0">
              <a:lnSpc>
                <a:spcPts val="2000"/>
              </a:lnSpc>
              <a:buNone/>
            </a:pPr>
            <a:r>
              <a:rPr lang="en-US" sz="1600" dirty="0">
                <a:solidFill>
                  <a:srgbClr val="2C2821"/>
                </a:solidFill>
                <a:latin typeface="Alice" pitchFamily="34" charset="0"/>
                <a:ea typeface="Alice" pitchFamily="34" charset="-122"/>
                <a:cs typeface="Alice" pitchFamily="34" charset="-120"/>
              </a:rPr>
              <a:t>Intent Recognition</a:t>
            </a:r>
            <a:endParaRPr lang="en-US" sz="1600" dirty="0"/>
          </a:p>
        </p:txBody>
      </p:sp>
      <p:sp>
        <p:nvSpPr>
          <p:cNvPr id="8" name="Text 4"/>
          <p:cNvSpPr/>
          <p:nvPr/>
        </p:nvSpPr>
        <p:spPr>
          <a:xfrm>
            <a:off x="1625798" y="3095030"/>
            <a:ext cx="12435602" cy="260152"/>
          </a:xfrm>
          <a:prstGeom prst="rect">
            <a:avLst/>
          </a:prstGeom>
          <a:noFill/>
          <a:ln/>
        </p:spPr>
        <p:txBody>
          <a:bodyPr wrap="none" lIns="0" tIns="0" rIns="0" bIns="0" rtlCol="0" anchor="t"/>
          <a:lstStyle/>
          <a:p>
            <a:pPr algn="l" indent="0" marL="0">
              <a:lnSpc>
                <a:spcPts val="2000"/>
              </a:lnSpc>
              <a:buNone/>
            </a:pPr>
            <a:r>
              <a:rPr lang="en-US" sz="1250" dirty="0">
                <a:solidFill>
                  <a:srgbClr val="2C2821"/>
                </a:solidFill>
                <a:latin typeface="Lora" pitchFamily="34" charset="0"/>
                <a:ea typeface="Lora" pitchFamily="34" charset="-122"/>
                <a:cs typeface="Lora" pitchFamily="34" charset="-120"/>
              </a:rPr>
              <a:t>The system identifies the intent using NLP techniques.</a:t>
            </a:r>
            <a:endParaRPr lang="en-US" sz="1250" dirty="0"/>
          </a:p>
        </p:txBody>
      </p:sp>
      <p:pic>
        <p:nvPicPr>
          <p:cNvPr id="9" name="Image 2" descr="preencoded.png">    </p:cNvPr>
          <p:cNvPicPr>
            <a:picLocks noChangeAspect="1"/>
          </p:cNvPicPr>
          <p:nvPr/>
        </p:nvPicPr>
        <p:blipFill>
          <a:blip r:embed="rId3"/>
          <a:stretch>
            <a:fillRect/>
          </a:stretch>
        </p:blipFill>
        <p:spPr>
          <a:xfrm>
            <a:off x="569000" y="3881795"/>
            <a:ext cx="812959" cy="1300758"/>
          </a:xfrm>
          <a:prstGeom prst="rect">
            <a:avLst/>
          </a:prstGeom>
        </p:spPr>
      </p:pic>
      <p:sp>
        <p:nvSpPr>
          <p:cNvPr id="10" name="Text 5"/>
          <p:cNvSpPr/>
          <p:nvPr/>
        </p:nvSpPr>
        <p:spPr>
          <a:xfrm>
            <a:off x="1625798" y="4044315"/>
            <a:ext cx="2032516" cy="253960"/>
          </a:xfrm>
          <a:prstGeom prst="rect">
            <a:avLst/>
          </a:prstGeom>
          <a:noFill/>
          <a:ln/>
        </p:spPr>
        <p:txBody>
          <a:bodyPr wrap="none" lIns="0" tIns="0" rIns="0" bIns="0" rtlCol="0" anchor="t"/>
          <a:lstStyle/>
          <a:p>
            <a:pPr algn="l" indent="0" marL="0">
              <a:lnSpc>
                <a:spcPts val="2000"/>
              </a:lnSpc>
              <a:buNone/>
            </a:pPr>
            <a:r>
              <a:rPr lang="en-US" sz="1600" dirty="0">
                <a:solidFill>
                  <a:srgbClr val="2C2821"/>
                </a:solidFill>
                <a:latin typeface="Alice" pitchFamily="34" charset="0"/>
                <a:ea typeface="Alice" pitchFamily="34" charset="-122"/>
                <a:cs typeface="Alice" pitchFamily="34" charset="-120"/>
              </a:rPr>
              <a:t>Response Generation</a:t>
            </a:r>
            <a:endParaRPr lang="en-US" sz="1600" dirty="0"/>
          </a:p>
        </p:txBody>
      </p:sp>
      <p:sp>
        <p:nvSpPr>
          <p:cNvPr id="11" name="Text 6"/>
          <p:cNvSpPr/>
          <p:nvPr/>
        </p:nvSpPr>
        <p:spPr>
          <a:xfrm>
            <a:off x="1625798" y="4395788"/>
            <a:ext cx="12435602" cy="260152"/>
          </a:xfrm>
          <a:prstGeom prst="rect">
            <a:avLst/>
          </a:prstGeom>
          <a:noFill/>
          <a:ln/>
        </p:spPr>
        <p:txBody>
          <a:bodyPr wrap="none" lIns="0" tIns="0" rIns="0" bIns="0" rtlCol="0" anchor="t"/>
          <a:lstStyle/>
          <a:p>
            <a:pPr algn="l" indent="0" marL="0">
              <a:lnSpc>
                <a:spcPts val="2000"/>
              </a:lnSpc>
              <a:buNone/>
            </a:pPr>
            <a:r>
              <a:rPr lang="en-US" sz="1250" dirty="0">
                <a:solidFill>
                  <a:srgbClr val="2C2821"/>
                </a:solidFill>
                <a:latin typeface="Lora" pitchFamily="34" charset="0"/>
                <a:ea typeface="Lora" pitchFamily="34" charset="-122"/>
                <a:cs typeface="Lora" pitchFamily="34" charset="-120"/>
              </a:rPr>
              <a:t>The system generates a response with home remedies, yoga asanas, or a health schedule.</a:t>
            </a:r>
            <a:endParaRPr lang="en-US" sz="1250" dirty="0"/>
          </a:p>
        </p:txBody>
      </p:sp>
      <p:pic>
        <p:nvPicPr>
          <p:cNvPr id="12" name="Image 3" descr="preencoded.png">    </p:cNvPr>
          <p:cNvPicPr>
            <a:picLocks noChangeAspect="1"/>
          </p:cNvPicPr>
          <p:nvPr/>
        </p:nvPicPr>
        <p:blipFill>
          <a:blip r:embed="rId4"/>
          <a:stretch>
            <a:fillRect/>
          </a:stretch>
        </p:blipFill>
        <p:spPr>
          <a:xfrm>
            <a:off x="569000" y="5182553"/>
            <a:ext cx="812959" cy="1300758"/>
          </a:xfrm>
          <a:prstGeom prst="rect">
            <a:avLst/>
          </a:prstGeom>
        </p:spPr>
      </p:pic>
      <p:sp>
        <p:nvSpPr>
          <p:cNvPr id="13" name="Text 7"/>
          <p:cNvSpPr/>
          <p:nvPr/>
        </p:nvSpPr>
        <p:spPr>
          <a:xfrm>
            <a:off x="1625798" y="5345073"/>
            <a:ext cx="2304812" cy="253960"/>
          </a:xfrm>
          <a:prstGeom prst="rect">
            <a:avLst/>
          </a:prstGeom>
          <a:noFill/>
          <a:ln/>
        </p:spPr>
        <p:txBody>
          <a:bodyPr wrap="none" lIns="0" tIns="0" rIns="0" bIns="0" rtlCol="0" anchor="t"/>
          <a:lstStyle/>
          <a:p>
            <a:pPr algn="l" indent="0" marL="0">
              <a:lnSpc>
                <a:spcPts val="2000"/>
              </a:lnSpc>
              <a:buNone/>
            </a:pPr>
            <a:r>
              <a:rPr lang="en-US" sz="1600" dirty="0">
                <a:solidFill>
                  <a:srgbClr val="2C2821"/>
                </a:solidFill>
                <a:latin typeface="Alice" pitchFamily="34" charset="0"/>
                <a:ea typeface="Alice" pitchFamily="34" charset="-122"/>
                <a:cs typeface="Alice" pitchFamily="34" charset="-120"/>
              </a:rPr>
              <a:t>Health Schedule Creation</a:t>
            </a:r>
            <a:endParaRPr lang="en-US" sz="1600" dirty="0"/>
          </a:p>
        </p:txBody>
      </p:sp>
      <p:sp>
        <p:nvSpPr>
          <p:cNvPr id="14" name="Text 8"/>
          <p:cNvSpPr/>
          <p:nvPr/>
        </p:nvSpPr>
        <p:spPr>
          <a:xfrm>
            <a:off x="1625798" y="5696545"/>
            <a:ext cx="12435602" cy="260152"/>
          </a:xfrm>
          <a:prstGeom prst="rect">
            <a:avLst/>
          </a:prstGeom>
          <a:noFill/>
          <a:ln/>
        </p:spPr>
        <p:txBody>
          <a:bodyPr wrap="none" lIns="0" tIns="0" rIns="0" bIns="0" rtlCol="0" anchor="t"/>
          <a:lstStyle/>
          <a:p>
            <a:pPr algn="l" indent="0" marL="0">
              <a:lnSpc>
                <a:spcPts val="2000"/>
              </a:lnSpc>
              <a:buNone/>
            </a:pPr>
            <a:r>
              <a:rPr lang="en-US" sz="1250" dirty="0">
                <a:solidFill>
                  <a:srgbClr val="2C2821"/>
                </a:solidFill>
                <a:latin typeface="Lora" pitchFamily="34" charset="0"/>
                <a:ea typeface="Lora" pitchFamily="34" charset="-122"/>
                <a:cs typeface="Lora" pitchFamily="34" charset="-120"/>
              </a:rPr>
              <a:t>The system suggests activities based on user preferences and health conditions.</a:t>
            </a:r>
            <a:endParaRPr lang="en-US" sz="1250" dirty="0"/>
          </a:p>
        </p:txBody>
      </p:sp>
      <p:pic>
        <p:nvPicPr>
          <p:cNvPr id="15" name="Image 4" descr="preencoded.png">    </p:cNvPr>
          <p:cNvPicPr>
            <a:picLocks noChangeAspect="1"/>
          </p:cNvPicPr>
          <p:nvPr/>
        </p:nvPicPr>
        <p:blipFill>
          <a:blip r:embed="rId5"/>
          <a:stretch>
            <a:fillRect/>
          </a:stretch>
        </p:blipFill>
        <p:spPr>
          <a:xfrm>
            <a:off x="569000" y="6483310"/>
            <a:ext cx="812959" cy="1300758"/>
          </a:xfrm>
          <a:prstGeom prst="rect">
            <a:avLst/>
          </a:prstGeom>
        </p:spPr>
      </p:pic>
      <p:sp>
        <p:nvSpPr>
          <p:cNvPr id="16" name="Text 9"/>
          <p:cNvSpPr/>
          <p:nvPr/>
        </p:nvSpPr>
        <p:spPr>
          <a:xfrm>
            <a:off x="1625798" y="6645831"/>
            <a:ext cx="2036326" cy="253960"/>
          </a:xfrm>
          <a:prstGeom prst="rect">
            <a:avLst/>
          </a:prstGeom>
          <a:noFill/>
          <a:ln/>
        </p:spPr>
        <p:txBody>
          <a:bodyPr wrap="none" lIns="0" tIns="0" rIns="0" bIns="0" rtlCol="0" anchor="t"/>
          <a:lstStyle/>
          <a:p>
            <a:pPr algn="l" indent="0" marL="0">
              <a:lnSpc>
                <a:spcPts val="2000"/>
              </a:lnSpc>
              <a:buNone/>
            </a:pPr>
            <a:r>
              <a:rPr lang="en-US" sz="1600" dirty="0">
                <a:solidFill>
                  <a:srgbClr val="2C2821"/>
                </a:solidFill>
                <a:latin typeface="Alice" pitchFamily="34" charset="0"/>
                <a:ea typeface="Alice" pitchFamily="34" charset="-122"/>
                <a:cs typeface="Alice" pitchFamily="34" charset="-120"/>
              </a:rPr>
              <a:t>Real-Time Notification</a:t>
            </a:r>
            <a:endParaRPr lang="en-US" sz="1600" dirty="0"/>
          </a:p>
        </p:txBody>
      </p:sp>
      <p:sp>
        <p:nvSpPr>
          <p:cNvPr id="17" name="Text 10"/>
          <p:cNvSpPr/>
          <p:nvPr/>
        </p:nvSpPr>
        <p:spPr>
          <a:xfrm>
            <a:off x="1625798" y="6997303"/>
            <a:ext cx="12435602" cy="260152"/>
          </a:xfrm>
          <a:prstGeom prst="rect">
            <a:avLst/>
          </a:prstGeom>
          <a:noFill/>
          <a:ln/>
        </p:spPr>
        <p:txBody>
          <a:bodyPr wrap="none" lIns="0" tIns="0" rIns="0" bIns="0" rtlCol="0" anchor="t"/>
          <a:lstStyle/>
          <a:p>
            <a:pPr algn="l" indent="0" marL="0">
              <a:lnSpc>
                <a:spcPts val="2000"/>
              </a:lnSpc>
              <a:buNone/>
            </a:pPr>
            <a:r>
              <a:rPr lang="en-US" sz="1250" dirty="0">
                <a:solidFill>
                  <a:srgbClr val="2C2821"/>
                </a:solidFill>
                <a:latin typeface="Lora" pitchFamily="34" charset="0"/>
                <a:ea typeface="Lora" pitchFamily="34" charset="-122"/>
                <a:cs typeface="Lora" pitchFamily="34" charset="-120"/>
              </a:rPr>
              <a:t>Sends time-based notifications to remind the user of their schedule.</a:t>
            </a:r>
            <a:endParaRPr lang="en-US" sz="12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237774"/>
            <a:ext cx="5670590" cy="708779"/>
          </a:xfrm>
          <a:prstGeom prst="rect">
            <a:avLst/>
          </a:prstGeom>
          <a:noFill/>
          <a:ln/>
        </p:spPr>
        <p:txBody>
          <a:bodyPr wrap="none" lIns="0" tIns="0" rIns="0" bIns="0" rtlCol="0" anchor="t"/>
          <a:lstStyle/>
          <a:p>
            <a:pPr indent="0" marL="0">
              <a:lnSpc>
                <a:spcPts val="5550"/>
              </a:lnSpc>
              <a:buNone/>
            </a:pPr>
            <a:r>
              <a:rPr lang="en-US" sz="4450" dirty="0">
                <a:solidFill>
                  <a:srgbClr val="233E32"/>
                </a:solidFill>
                <a:latin typeface="Alice" pitchFamily="34" charset="0"/>
                <a:ea typeface="Alice" pitchFamily="34" charset="-122"/>
                <a:cs typeface="Alice" pitchFamily="34" charset="-120"/>
              </a:rPr>
              <a:t>Dataset</a:t>
            </a:r>
            <a:endParaRPr lang="en-US" sz="4450" dirty="0"/>
          </a:p>
        </p:txBody>
      </p:sp>
      <p:pic>
        <p:nvPicPr>
          <p:cNvPr id="4" name="Image 1" descr="preencoded.png">
            <a:hlinkClick r:id="rId3" tooltip=""/>
          </p:cNvPr>
          <p:cNvPicPr>
            <a:picLocks noChangeAspect="1"/>
          </p:cNvPicPr>
          <p:nvPr/>
        </p:nvPicPr>
        <p:blipFill>
          <a:blip r:embed="rId2"/>
          <a:stretch>
            <a:fillRect/>
          </a:stretch>
        </p:blipFill>
        <p:spPr>
          <a:xfrm>
            <a:off x="793790" y="2286714"/>
            <a:ext cx="7556421" cy="623768"/>
          </a:xfrm>
          <a:prstGeom prst="rect">
            <a:avLst/>
          </a:prstGeom>
        </p:spPr>
      </p:pic>
      <p:sp>
        <p:nvSpPr>
          <p:cNvPr id="5" name="Shape 1"/>
          <p:cNvSpPr/>
          <p:nvPr/>
        </p:nvSpPr>
        <p:spPr>
          <a:xfrm>
            <a:off x="793790" y="3165634"/>
            <a:ext cx="7556421" cy="2329101"/>
          </a:xfrm>
          <a:prstGeom prst="roundRect">
            <a:avLst>
              <a:gd name="adj" fmla="val 1461"/>
            </a:avLst>
          </a:prstGeom>
          <a:noFill/>
          <a:ln w="7620">
            <a:solidFill>
              <a:srgbClr val="000000">
                <a:alpha val="8000"/>
              </a:srgbClr>
            </a:solidFill>
            <a:prstDash val="solid"/>
          </a:ln>
        </p:spPr>
      </p:sp>
      <p:sp>
        <p:nvSpPr>
          <p:cNvPr id="6" name="Shape 2"/>
          <p:cNvSpPr/>
          <p:nvPr/>
        </p:nvSpPr>
        <p:spPr>
          <a:xfrm>
            <a:off x="801410" y="3173254"/>
            <a:ext cx="7541181" cy="650319"/>
          </a:xfrm>
          <a:prstGeom prst="rect">
            <a:avLst/>
          </a:prstGeom>
          <a:solidFill>
            <a:srgbClr val="FFFFFF">
              <a:alpha val="4000"/>
            </a:srgbClr>
          </a:solidFill>
          <a:ln/>
        </p:spPr>
      </p:sp>
      <p:sp>
        <p:nvSpPr>
          <p:cNvPr id="7" name="Text 3"/>
          <p:cNvSpPr/>
          <p:nvPr/>
        </p:nvSpPr>
        <p:spPr>
          <a:xfrm>
            <a:off x="1028343" y="3316962"/>
            <a:ext cx="1206817" cy="362903"/>
          </a:xfrm>
          <a:prstGeom prst="rect">
            <a:avLst/>
          </a:prstGeom>
          <a:noFill/>
          <a:ln/>
        </p:spPr>
        <p:txBody>
          <a:bodyPr wrap="none" lIns="0" tIns="0" rIns="0" bIns="0" rtlCol="0" anchor="t"/>
          <a:lstStyle/>
          <a:p>
            <a:pPr indent="0" marL="0">
              <a:lnSpc>
                <a:spcPts val="2850"/>
              </a:lnSpc>
              <a:buNone/>
            </a:pPr>
            <a:r>
              <a:rPr lang="en-US" sz="1750" dirty="0">
                <a:solidFill>
                  <a:srgbClr val="2C2821"/>
                </a:solidFill>
                <a:latin typeface="Lora" pitchFamily="34" charset="0"/>
                <a:ea typeface="Lora" pitchFamily="34" charset="-122"/>
                <a:cs typeface="Lora" pitchFamily="34" charset="-120"/>
              </a:rPr>
              <a:t>Dataset</a:t>
            </a:r>
            <a:endParaRPr lang="en-US" sz="1750" dirty="0"/>
          </a:p>
        </p:txBody>
      </p:sp>
      <p:sp>
        <p:nvSpPr>
          <p:cNvPr id="8" name="Text 4"/>
          <p:cNvSpPr/>
          <p:nvPr/>
        </p:nvSpPr>
        <p:spPr>
          <a:xfrm>
            <a:off x="2696408" y="3316962"/>
            <a:ext cx="5419368" cy="362903"/>
          </a:xfrm>
          <a:prstGeom prst="rect">
            <a:avLst/>
          </a:prstGeom>
          <a:noFill/>
          <a:ln/>
        </p:spPr>
        <p:txBody>
          <a:bodyPr wrap="none" lIns="0" tIns="0" rIns="0" bIns="0" rtlCol="0" anchor="t"/>
          <a:lstStyle/>
          <a:p>
            <a:pPr indent="0" marL="0">
              <a:lnSpc>
                <a:spcPts val="2850"/>
              </a:lnSpc>
              <a:buNone/>
            </a:pPr>
            <a:r>
              <a:rPr lang="en-US" sz="1750" dirty="0">
                <a:solidFill>
                  <a:srgbClr val="2C2821"/>
                </a:solidFill>
                <a:latin typeface="Lora" pitchFamily="34" charset="0"/>
                <a:ea typeface="Lora" pitchFamily="34" charset="-122"/>
                <a:cs typeface="Lora" pitchFamily="34" charset="-120"/>
              </a:rPr>
              <a:t>Kaggle Home Remedies Dataset</a:t>
            </a:r>
            <a:endParaRPr lang="en-US" sz="1750" dirty="0"/>
          </a:p>
        </p:txBody>
      </p:sp>
      <p:sp>
        <p:nvSpPr>
          <p:cNvPr id="9" name="Shape 5"/>
          <p:cNvSpPr/>
          <p:nvPr/>
        </p:nvSpPr>
        <p:spPr>
          <a:xfrm>
            <a:off x="801410" y="3823573"/>
            <a:ext cx="7541181" cy="650319"/>
          </a:xfrm>
          <a:prstGeom prst="rect">
            <a:avLst/>
          </a:prstGeom>
          <a:solidFill>
            <a:srgbClr val="000000">
              <a:alpha val="4000"/>
            </a:srgbClr>
          </a:solidFill>
          <a:ln/>
        </p:spPr>
      </p:sp>
      <p:sp>
        <p:nvSpPr>
          <p:cNvPr id="10" name="Text 6"/>
          <p:cNvSpPr/>
          <p:nvPr/>
        </p:nvSpPr>
        <p:spPr>
          <a:xfrm>
            <a:off x="1028343" y="3967282"/>
            <a:ext cx="1206817" cy="362903"/>
          </a:xfrm>
          <a:prstGeom prst="rect">
            <a:avLst/>
          </a:prstGeom>
          <a:noFill/>
          <a:ln/>
        </p:spPr>
        <p:txBody>
          <a:bodyPr wrap="none" lIns="0" tIns="0" rIns="0" bIns="0" rtlCol="0" anchor="t"/>
          <a:lstStyle/>
          <a:p>
            <a:pPr indent="0" marL="0">
              <a:lnSpc>
                <a:spcPts val="2850"/>
              </a:lnSpc>
              <a:buNone/>
            </a:pPr>
            <a:r>
              <a:rPr lang="en-US" sz="1750" dirty="0">
                <a:solidFill>
                  <a:srgbClr val="2C2821"/>
                </a:solidFill>
                <a:latin typeface="Lora" pitchFamily="34" charset="0"/>
                <a:ea typeface="Lora" pitchFamily="34" charset="-122"/>
                <a:cs typeface="Lora" pitchFamily="34" charset="-120"/>
              </a:rPr>
              <a:t>Content</a:t>
            </a:r>
            <a:endParaRPr lang="en-US" sz="1750" dirty="0"/>
          </a:p>
        </p:txBody>
      </p:sp>
      <p:sp>
        <p:nvSpPr>
          <p:cNvPr id="11" name="Text 7"/>
          <p:cNvSpPr/>
          <p:nvPr/>
        </p:nvSpPr>
        <p:spPr>
          <a:xfrm>
            <a:off x="2696408" y="3967282"/>
            <a:ext cx="5419368" cy="362903"/>
          </a:xfrm>
          <a:prstGeom prst="rect">
            <a:avLst/>
          </a:prstGeom>
          <a:noFill/>
          <a:ln/>
        </p:spPr>
        <p:txBody>
          <a:bodyPr wrap="none" lIns="0" tIns="0" rIns="0" bIns="0" rtlCol="0" anchor="t"/>
          <a:lstStyle/>
          <a:p>
            <a:pPr indent="0" marL="0">
              <a:lnSpc>
                <a:spcPts val="2850"/>
              </a:lnSpc>
              <a:buNone/>
            </a:pPr>
            <a:r>
              <a:rPr lang="en-US" sz="1750" dirty="0">
                <a:solidFill>
                  <a:srgbClr val="2C2821"/>
                </a:solidFill>
                <a:latin typeface="Lora" pitchFamily="34" charset="0"/>
                <a:ea typeface="Lora" pitchFamily="34" charset="-122"/>
                <a:cs typeface="Lora" pitchFamily="34" charset="-120"/>
              </a:rPr>
              <a:t>Home remedies for various health issues</a:t>
            </a:r>
            <a:endParaRPr lang="en-US" sz="1750" dirty="0"/>
          </a:p>
        </p:txBody>
      </p:sp>
      <p:sp>
        <p:nvSpPr>
          <p:cNvPr id="12" name="Shape 8"/>
          <p:cNvSpPr/>
          <p:nvPr/>
        </p:nvSpPr>
        <p:spPr>
          <a:xfrm>
            <a:off x="801410" y="4473893"/>
            <a:ext cx="7541181" cy="1013222"/>
          </a:xfrm>
          <a:prstGeom prst="rect">
            <a:avLst/>
          </a:prstGeom>
          <a:solidFill>
            <a:srgbClr val="FFFFFF">
              <a:alpha val="4000"/>
            </a:srgbClr>
          </a:solidFill>
          <a:ln/>
        </p:spPr>
      </p:sp>
      <p:sp>
        <p:nvSpPr>
          <p:cNvPr id="13" name="Text 9"/>
          <p:cNvSpPr/>
          <p:nvPr/>
        </p:nvSpPr>
        <p:spPr>
          <a:xfrm>
            <a:off x="1028343" y="4617601"/>
            <a:ext cx="1206817" cy="362903"/>
          </a:xfrm>
          <a:prstGeom prst="rect">
            <a:avLst/>
          </a:prstGeom>
          <a:noFill/>
          <a:ln/>
        </p:spPr>
        <p:txBody>
          <a:bodyPr wrap="none" lIns="0" tIns="0" rIns="0" bIns="0" rtlCol="0" anchor="t"/>
          <a:lstStyle/>
          <a:p>
            <a:pPr indent="0" marL="0">
              <a:lnSpc>
                <a:spcPts val="2850"/>
              </a:lnSpc>
              <a:buNone/>
            </a:pPr>
            <a:r>
              <a:rPr lang="en-US" sz="1750" dirty="0">
                <a:solidFill>
                  <a:srgbClr val="2C2821"/>
                </a:solidFill>
                <a:latin typeface="Lora" pitchFamily="34" charset="0"/>
                <a:ea typeface="Lora" pitchFamily="34" charset="-122"/>
                <a:cs typeface="Lora" pitchFamily="34" charset="-120"/>
              </a:rPr>
              <a:t>Features</a:t>
            </a:r>
            <a:endParaRPr lang="en-US" sz="1750" dirty="0"/>
          </a:p>
        </p:txBody>
      </p:sp>
      <p:sp>
        <p:nvSpPr>
          <p:cNvPr id="14" name="Text 10"/>
          <p:cNvSpPr/>
          <p:nvPr/>
        </p:nvSpPr>
        <p:spPr>
          <a:xfrm>
            <a:off x="2696408" y="4617601"/>
            <a:ext cx="5419368" cy="725805"/>
          </a:xfrm>
          <a:prstGeom prst="rect">
            <a:avLst/>
          </a:prstGeom>
          <a:noFill/>
          <a:ln/>
        </p:spPr>
        <p:txBody>
          <a:bodyPr wrap="square" lIns="0" tIns="0" rIns="0" bIns="0" rtlCol="0" anchor="t"/>
          <a:lstStyle/>
          <a:p>
            <a:pPr indent="0" marL="0">
              <a:lnSpc>
                <a:spcPts val="2850"/>
              </a:lnSpc>
              <a:buNone/>
            </a:pPr>
            <a:r>
              <a:rPr lang="en-US" sz="1750" dirty="0">
                <a:solidFill>
                  <a:srgbClr val="2C2821"/>
                </a:solidFill>
                <a:latin typeface="Lora" pitchFamily="34" charset="0"/>
                <a:ea typeface="Lora" pitchFamily="34" charset="-122"/>
                <a:cs typeface="Lora" pitchFamily="34" charset="-120"/>
              </a:rPr>
              <a:t>Ingredients, recipes, traditional remedies, yoga asanas, and health tips</a:t>
            </a:r>
            <a:endParaRPr lang="en-US" sz="1750" dirty="0"/>
          </a:p>
        </p:txBody>
      </p:sp>
      <p:sp>
        <p:nvSpPr>
          <p:cNvPr id="15" name="Text 11"/>
          <p:cNvSpPr/>
          <p:nvPr/>
        </p:nvSpPr>
        <p:spPr>
          <a:xfrm>
            <a:off x="793790" y="5749885"/>
            <a:ext cx="7556421" cy="362903"/>
          </a:xfrm>
          <a:prstGeom prst="rect">
            <a:avLst/>
          </a:prstGeom>
          <a:noFill/>
          <a:ln/>
        </p:spPr>
        <p:txBody>
          <a:bodyPr wrap="none" lIns="0" tIns="0" rIns="0" bIns="0" rtlCol="0" anchor="t"/>
          <a:lstStyle/>
          <a:p>
            <a:pPr indent="0" marL="0">
              <a:lnSpc>
                <a:spcPts val="2850"/>
              </a:lnSpc>
              <a:buNone/>
            </a:pPr>
            <a:r>
              <a:rPr lang="en-US" sz="1750" dirty="0">
                <a:solidFill>
                  <a:srgbClr val="2C2821"/>
                </a:solidFill>
                <a:latin typeface="Lora" pitchFamily="34" charset="0"/>
                <a:ea typeface="Lora" pitchFamily="34" charset="-122"/>
                <a:cs typeface="Lora" pitchFamily="34" charset="-120"/>
              </a:rPr>
              <a:t>ARTICLES:</a:t>
            </a:r>
            <a:endParaRPr lang="en-US" sz="1750" dirty="0"/>
          </a:p>
        </p:txBody>
      </p:sp>
      <p:pic>
        <p:nvPicPr>
          <p:cNvPr id="16" name="Image 2" descr="preencoded.png">
            <a:hlinkClick r:id="rId5" tooltip=""/>
          </p:cNvPr>
          <p:cNvPicPr>
            <a:picLocks noChangeAspect="1"/>
          </p:cNvPicPr>
          <p:nvPr/>
        </p:nvPicPr>
        <p:blipFill>
          <a:blip r:embed="rId4"/>
          <a:stretch>
            <a:fillRect/>
          </a:stretch>
        </p:blipFill>
        <p:spPr>
          <a:xfrm>
            <a:off x="793790" y="6367939"/>
            <a:ext cx="7121962" cy="6237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895588"/>
            <a:ext cx="5670590" cy="708779"/>
          </a:xfrm>
          <a:prstGeom prst="rect">
            <a:avLst/>
          </a:prstGeom>
          <a:noFill/>
          <a:ln/>
        </p:spPr>
        <p:txBody>
          <a:bodyPr wrap="none" lIns="0" tIns="0" rIns="0" bIns="0" rtlCol="0" anchor="t"/>
          <a:lstStyle/>
          <a:p>
            <a:pPr indent="0" marL="0">
              <a:lnSpc>
                <a:spcPts val="5550"/>
              </a:lnSpc>
              <a:buNone/>
            </a:pPr>
            <a:r>
              <a:rPr lang="en-US" sz="4450" dirty="0">
                <a:solidFill>
                  <a:srgbClr val="233E32"/>
                </a:solidFill>
                <a:latin typeface="Alice" pitchFamily="34" charset="0"/>
                <a:ea typeface="Alice" pitchFamily="34" charset="-122"/>
                <a:cs typeface="Alice" pitchFamily="34" charset="-120"/>
              </a:rPr>
              <a:t>Project Architecture</a:t>
            </a:r>
            <a:endParaRPr lang="en-US" sz="4450" dirty="0"/>
          </a:p>
        </p:txBody>
      </p:sp>
      <p:pic>
        <p:nvPicPr>
          <p:cNvPr id="3" name="Image 0" descr="preencoded.png">    </p:cNvPr>
          <p:cNvPicPr>
            <a:picLocks noChangeAspect="1"/>
          </p:cNvPicPr>
          <p:nvPr/>
        </p:nvPicPr>
        <p:blipFill>
          <a:blip r:embed="rId1"/>
          <a:stretch>
            <a:fillRect/>
          </a:stretch>
        </p:blipFill>
        <p:spPr>
          <a:xfrm>
            <a:off x="793790" y="2057995"/>
            <a:ext cx="9451062" cy="52760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2024-11-29T16:10:47Z</dcterms:created>
  <dcterms:modified xsi:type="dcterms:W3CDTF">2024-11-29T16:10:47Z</dcterms:modified>
</cp:coreProperties>
</file>