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5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914400" y="514350"/>
            <a:ext cx="535781" cy="4286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7515225" y="1028700"/>
            <a:ext cx="257175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828800" y="3857625"/>
            <a:ext cx="642938" cy="5143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7693819" y="3429000"/>
            <a:ext cx="535781" cy="4286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203806" y="1557338"/>
            <a:ext cx="680782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Service Intake e-Form</a:t>
            </a:r>
            <a:endParaRPr lang="en-US" sz="3600" dirty="0"/>
          </a:p>
        </p:txBody>
      </p:sp>
      <p:sp>
        <p:nvSpPr>
          <p:cNvPr id="8" name="Text 1"/>
          <p:cNvSpPr/>
          <p:nvPr/>
        </p:nvSpPr>
        <p:spPr>
          <a:xfrm>
            <a:off x="1203806" y="2357438"/>
            <a:ext cx="6807826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Proof of Concept</a:t>
            </a:r>
            <a:endParaRPr lang="en-US" sz="1350" dirty="0"/>
          </a:p>
        </p:txBody>
      </p:sp>
      <p:sp>
        <p:nvSpPr>
          <p:cNvPr id="9" name="Shape 2"/>
          <p:cNvSpPr/>
          <p:nvPr/>
        </p:nvSpPr>
        <p:spPr>
          <a:xfrm>
            <a:off x="1203806" y="2843213"/>
            <a:ext cx="6736389" cy="74295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Text 3"/>
          <p:cNvSpPr/>
          <p:nvPr/>
        </p:nvSpPr>
        <p:spPr>
          <a:xfrm>
            <a:off x="1375256" y="3014663"/>
            <a:ext cx="646492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Modernizing Client Intake with React &amp; Express.js</a:t>
            </a:r>
            <a:endParaRPr lang="en-US" sz="1013" dirty="0"/>
          </a:p>
        </p:txBody>
      </p:sp>
      <p:sp>
        <p:nvSpPr>
          <p:cNvPr id="11" name="Text 4"/>
          <p:cNvSpPr/>
          <p:nvPr/>
        </p:nvSpPr>
        <p:spPr>
          <a:xfrm>
            <a:off x="1375256" y="3271838"/>
            <a:ext cx="646492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Replacing PDF-based forms with intelligent digital experiences</a:t>
            </a:r>
            <a:endParaRPr lang="en-US" sz="788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5521" y="4793456"/>
            <a:ext cx="87511" cy="100013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3870182" y="4775597"/>
            <a:ext cx="1619734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Interview Presentation</a:t>
            </a:r>
            <a:endParaRPr lang="en-US" sz="78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 Context &amp; User Needs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680177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Challenges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34302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343025"/>
            <a:ext cx="28575" cy="7715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" y="1550194"/>
            <a:ext cx="9644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3666" y="1526977"/>
            <a:ext cx="137313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Outdated PDF Forms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600075" y="177165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Static, non-interactive documents requiring manual processing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28625" y="2286000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2286000"/>
            <a:ext cx="28575" cy="7715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5" y="2493169"/>
            <a:ext cx="128588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85813" y="2469952"/>
            <a:ext cx="125509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 Processing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600075" y="27146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Time-consuming data entry and validation workflows</a:t>
            </a:r>
            <a:endParaRPr lang="en-US" sz="900" dirty="0"/>
          </a:p>
        </p:txBody>
      </p:sp>
      <p:sp>
        <p:nvSpPr>
          <p:cNvPr id="16" name="Shape 10"/>
          <p:cNvSpPr/>
          <p:nvPr/>
        </p:nvSpPr>
        <p:spPr>
          <a:xfrm>
            <a:off x="428625" y="322897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3228975"/>
            <a:ext cx="28575" cy="7715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5" y="3436144"/>
            <a:ext cx="96441" cy="12858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53666" y="3412927"/>
            <a:ext cx="1548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Poor Mobile Experience</a:t>
            </a:r>
            <a:endParaRPr lang="en-US" sz="1013" dirty="0"/>
          </a:p>
        </p:txBody>
      </p:sp>
      <p:sp>
        <p:nvSpPr>
          <p:cNvPr id="20" name="Text 13"/>
          <p:cNvSpPr/>
          <p:nvPr/>
        </p:nvSpPr>
        <p:spPr>
          <a:xfrm>
            <a:off x="600075" y="3657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PDFs not optimized for mobile devices and modern browsers</a:t>
            </a:r>
            <a:endParaRPr lang="en-US" sz="900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0" y="971550"/>
            <a:ext cx="214313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986338" y="939403"/>
            <a:ext cx="1679981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Requirements</a:t>
            </a:r>
            <a:endParaRPr lang="en-US" sz="1350" dirty="0"/>
          </a:p>
        </p:txBody>
      </p:sp>
      <p:sp>
        <p:nvSpPr>
          <p:cNvPr id="23" name="Shape 15"/>
          <p:cNvSpPr/>
          <p:nvPr/>
        </p:nvSpPr>
        <p:spPr>
          <a:xfrm>
            <a:off x="4686300" y="134302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4" name="Shape 16"/>
          <p:cNvSpPr/>
          <p:nvPr/>
        </p:nvSpPr>
        <p:spPr>
          <a:xfrm>
            <a:off x="4686300" y="1343025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550194"/>
            <a:ext cx="128588" cy="128588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043488" y="1526977"/>
            <a:ext cx="12140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Behavior</a:t>
            </a:r>
            <a:endParaRPr lang="en-US" sz="1013" dirty="0"/>
          </a:p>
        </p:txBody>
      </p:sp>
      <p:sp>
        <p:nvSpPr>
          <p:cNvPr id="27" name="Text 18"/>
          <p:cNvSpPr/>
          <p:nvPr/>
        </p:nvSpPr>
        <p:spPr>
          <a:xfrm>
            <a:off x="4857750" y="177165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forms that adapt based on user input and context</a:t>
            </a:r>
            <a:endParaRPr lang="en-US" sz="900" dirty="0"/>
          </a:p>
        </p:txBody>
      </p:sp>
      <p:sp>
        <p:nvSpPr>
          <p:cNvPr id="28" name="Shape 19"/>
          <p:cNvSpPr/>
          <p:nvPr/>
        </p:nvSpPr>
        <p:spPr>
          <a:xfrm>
            <a:off x="4686300" y="2286000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0"/>
          <p:cNvSpPr/>
          <p:nvPr/>
        </p:nvSpPr>
        <p:spPr>
          <a:xfrm>
            <a:off x="4686300" y="2286000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50" y="2493169"/>
            <a:ext cx="128588" cy="128588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5043488" y="2469952"/>
            <a:ext cx="10376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Validation</a:t>
            </a:r>
            <a:endParaRPr lang="en-US" sz="1013" dirty="0"/>
          </a:p>
        </p:txBody>
      </p:sp>
      <p:sp>
        <p:nvSpPr>
          <p:cNvPr id="32" name="Text 22"/>
          <p:cNvSpPr/>
          <p:nvPr/>
        </p:nvSpPr>
        <p:spPr>
          <a:xfrm>
            <a:off x="4857750" y="27146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validation with clear error messaging</a:t>
            </a:r>
            <a:endParaRPr lang="en-US" sz="900" dirty="0"/>
          </a:p>
        </p:txBody>
      </p:sp>
      <p:sp>
        <p:nvSpPr>
          <p:cNvPr id="33" name="Shape 23"/>
          <p:cNvSpPr/>
          <p:nvPr/>
        </p:nvSpPr>
        <p:spPr>
          <a:xfrm>
            <a:off x="4686300" y="322897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4"/>
          <p:cNvSpPr/>
          <p:nvPr/>
        </p:nvSpPr>
        <p:spPr>
          <a:xfrm>
            <a:off x="4686300" y="3228975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3436144"/>
            <a:ext cx="112514" cy="128588"/>
          </a:xfrm>
          <a:prstGeom prst="rect">
            <a:avLst/>
          </a:prstGeom>
        </p:spPr>
      </p:pic>
      <p:sp>
        <p:nvSpPr>
          <p:cNvPr id="36" name="Text 25"/>
          <p:cNvSpPr/>
          <p:nvPr/>
        </p:nvSpPr>
        <p:spPr>
          <a:xfrm>
            <a:off x="5027414" y="3412927"/>
            <a:ext cx="12774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Integration</a:t>
            </a:r>
            <a:endParaRPr lang="en-US" sz="1013" dirty="0"/>
          </a:p>
        </p:txBody>
      </p:sp>
      <p:sp>
        <p:nvSpPr>
          <p:cNvPr id="37" name="Text 26"/>
          <p:cNvSpPr/>
          <p:nvPr/>
        </p:nvSpPr>
        <p:spPr>
          <a:xfrm>
            <a:off x="4857750" y="3657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Seamless data flow to backend systems and APIs</a:t>
            </a:r>
            <a:endParaRPr lang="en-US" sz="900" dirty="0"/>
          </a:p>
        </p:txBody>
      </p:sp>
      <p:sp>
        <p:nvSpPr>
          <p:cNvPr id="38" name="Shape 27"/>
          <p:cNvSpPr/>
          <p:nvPr/>
        </p:nvSpPr>
        <p:spPr>
          <a:xfrm>
            <a:off x="4686300" y="4171950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8"/>
          <p:cNvSpPr/>
          <p:nvPr/>
        </p:nvSpPr>
        <p:spPr>
          <a:xfrm>
            <a:off x="4686300" y="4171950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0" y="4379119"/>
            <a:ext cx="112514" cy="128588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5027414" y="4355902"/>
            <a:ext cx="70848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Scalability</a:t>
            </a:r>
            <a:endParaRPr lang="en-US" sz="1013" dirty="0"/>
          </a:p>
        </p:txBody>
      </p:sp>
      <p:sp>
        <p:nvSpPr>
          <p:cNvPr id="42" name="Text 30"/>
          <p:cNvSpPr/>
          <p:nvPr/>
        </p:nvSpPr>
        <p:spPr>
          <a:xfrm>
            <a:off x="4857750" y="460057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Foundation for enterprise-grade solutions like AEM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364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 Design &amp; Architecture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519693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Stack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343025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343025"/>
            <a:ext cx="28575" cy="9429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731" y="1485900"/>
            <a:ext cx="257175" cy="2571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1828800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React.js</a:t>
            </a:r>
            <a:endParaRPr lang="en-US" sz="900" dirty="0"/>
          </a:p>
        </p:txBody>
      </p:sp>
      <p:sp>
        <p:nvSpPr>
          <p:cNvPr id="10" name="Text 5"/>
          <p:cNvSpPr/>
          <p:nvPr/>
        </p:nvSpPr>
        <p:spPr>
          <a:xfrm>
            <a:off x="571500" y="2000250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Framework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2500313" y="1343025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2500313" y="1343025"/>
            <a:ext cx="28575" cy="94297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492" y="1485900"/>
            <a:ext cx="225028" cy="2571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643188" y="1828800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Express.js</a:t>
            </a:r>
            <a:endParaRPr lang="en-US" sz="900" dirty="0"/>
          </a:p>
        </p:txBody>
      </p:sp>
      <p:sp>
        <p:nvSpPr>
          <p:cNvPr id="15" name="Text 9"/>
          <p:cNvSpPr/>
          <p:nvPr/>
        </p:nvSpPr>
        <p:spPr>
          <a:xfrm>
            <a:off x="2643188" y="2000250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28625" y="2400300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2400300"/>
            <a:ext cx="28575" cy="942975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878" y="2543175"/>
            <a:ext cx="192881" cy="2571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71500" y="2886075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CSS3</a:t>
            </a:r>
            <a:endParaRPr lang="en-US" sz="900" dirty="0"/>
          </a:p>
        </p:txBody>
      </p:sp>
      <p:sp>
        <p:nvSpPr>
          <p:cNvPr id="20" name="Text 13"/>
          <p:cNvSpPr/>
          <p:nvPr/>
        </p:nvSpPr>
        <p:spPr>
          <a:xfrm>
            <a:off x="571500" y="3057525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</a:t>
            </a:r>
            <a:endParaRPr lang="en-US" sz="788" dirty="0"/>
          </a:p>
        </p:txBody>
      </p:sp>
      <p:sp>
        <p:nvSpPr>
          <p:cNvPr id="21" name="Shape 14"/>
          <p:cNvSpPr/>
          <p:nvPr/>
        </p:nvSpPr>
        <p:spPr>
          <a:xfrm>
            <a:off x="2500313" y="2400300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5"/>
          <p:cNvSpPr/>
          <p:nvPr/>
        </p:nvSpPr>
        <p:spPr>
          <a:xfrm>
            <a:off x="2500313" y="2400300"/>
            <a:ext cx="28575" cy="94297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492" y="2543175"/>
            <a:ext cx="225028" cy="257175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2643188" y="2886075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2643188" y="3057525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Storage</a:t>
            </a:r>
            <a:endParaRPr lang="en-US" sz="788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00" y="971550"/>
            <a:ext cx="192881" cy="17145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4964906" y="939403"/>
            <a:ext cx="1399338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This Stack?</a:t>
            </a:r>
            <a:endParaRPr lang="en-US" sz="1350" dirty="0"/>
          </a:p>
        </p:txBody>
      </p:sp>
      <p:sp>
        <p:nvSpPr>
          <p:cNvPr id="28" name="Shape 19"/>
          <p:cNvSpPr/>
          <p:nvPr/>
        </p:nvSpPr>
        <p:spPr>
          <a:xfrm>
            <a:off x="4686300" y="1343025"/>
            <a:ext cx="4029075" cy="6286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1493044"/>
            <a:ext cx="128588" cy="128588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986338" y="1469827"/>
            <a:ext cx="130292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Rapid Development</a:t>
            </a:r>
            <a:endParaRPr lang="en-US" sz="1013" dirty="0"/>
          </a:p>
        </p:txBody>
      </p:sp>
      <p:sp>
        <p:nvSpPr>
          <p:cNvPr id="31" name="Text 21"/>
          <p:cNvSpPr/>
          <p:nvPr/>
        </p:nvSpPr>
        <p:spPr>
          <a:xfrm>
            <a:off x="4800600" y="171450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React's component-based architecture enables fast prototyping</a:t>
            </a:r>
            <a:endParaRPr lang="en-US" sz="788" dirty="0"/>
          </a:p>
        </p:txBody>
      </p:sp>
      <p:sp>
        <p:nvSpPr>
          <p:cNvPr id="32" name="Shape 22"/>
          <p:cNvSpPr/>
          <p:nvPr/>
        </p:nvSpPr>
        <p:spPr>
          <a:xfrm>
            <a:off x="4686300" y="2085975"/>
            <a:ext cx="4029075" cy="6286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2235994"/>
            <a:ext cx="96441" cy="128588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4954191" y="2212777"/>
            <a:ext cx="8180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Mobile-First</a:t>
            </a:r>
            <a:endParaRPr lang="en-US" sz="1013" dirty="0"/>
          </a:p>
        </p:txBody>
      </p:sp>
      <p:sp>
        <p:nvSpPr>
          <p:cNvPr id="35" name="Text 24"/>
          <p:cNvSpPr/>
          <p:nvPr/>
        </p:nvSpPr>
        <p:spPr>
          <a:xfrm>
            <a:off x="4800600" y="24574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 ensures optimal experience across devices</a:t>
            </a:r>
            <a:endParaRPr lang="en-US" sz="788" dirty="0"/>
          </a:p>
        </p:txBody>
      </p:sp>
      <p:sp>
        <p:nvSpPr>
          <p:cNvPr id="36" name="Shape 25"/>
          <p:cNvSpPr/>
          <p:nvPr/>
        </p:nvSpPr>
        <p:spPr>
          <a:xfrm>
            <a:off x="4686300" y="2828925"/>
            <a:ext cx="4029075" cy="6286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2978944"/>
            <a:ext cx="112514" cy="128588"/>
          </a:xfrm>
          <a:prstGeom prst="rect">
            <a:avLst/>
          </a:prstGeom>
        </p:spPr>
      </p:pic>
      <p:sp>
        <p:nvSpPr>
          <p:cNvPr id="38" name="Text 26"/>
          <p:cNvSpPr/>
          <p:nvPr/>
        </p:nvSpPr>
        <p:spPr>
          <a:xfrm>
            <a:off x="4970264" y="2955727"/>
            <a:ext cx="5868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</a:t>
            </a:r>
            <a:endParaRPr lang="en-US" sz="1013" dirty="0"/>
          </a:p>
        </p:txBody>
      </p:sp>
      <p:sp>
        <p:nvSpPr>
          <p:cNvPr id="39" name="Text 27"/>
          <p:cNvSpPr/>
          <p:nvPr/>
        </p:nvSpPr>
        <p:spPr>
          <a:xfrm>
            <a:off x="4800600" y="320040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Foundation ready for enterprise integration with AEM</a:t>
            </a:r>
            <a:endParaRPr lang="en-US" sz="788" dirty="0"/>
          </a:p>
        </p:txBody>
      </p:sp>
      <p:sp>
        <p:nvSpPr>
          <p:cNvPr id="40" name="Shape 28"/>
          <p:cNvSpPr/>
          <p:nvPr/>
        </p:nvSpPr>
        <p:spPr>
          <a:xfrm>
            <a:off x="428625" y="3686175"/>
            <a:ext cx="8286750" cy="162163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Text 29"/>
          <p:cNvSpPr/>
          <p:nvPr/>
        </p:nvSpPr>
        <p:spPr>
          <a:xfrm>
            <a:off x="600075" y="3857625"/>
            <a:ext cx="80152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Architecture Flow</a:t>
            </a:r>
            <a:endParaRPr lang="en-US" sz="1125" dirty="0"/>
          </a:p>
        </p:txBody>
      </p:sp>
      <p:sp>
        <p:nvSpPr>
          <p:cNvPr id="42" name="Shape 30"/>
          <p:cNvSpPr/>
          <p:nvPr/>
        </p:nvSpPr>
        <p:spPr>
          <a:xfrm>
            <a:off x="600075" y="4200525"/>
            <a:ext cx="799654" cy="421481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4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892" y="4314825"/>
            <a:ext cx="150019" cy="17145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600075" y="4679156"/>
            <a:ext cx="8710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Interface</a:t>
            </a:r>
            <a:endParaRPr lang="en-US" sz="900" dirty="0"/>
          </a:p>
        </p:txBody>
      </p:sp>
      <p:sp>
        <p:nvSpPr>
          <p:cNvPr id="45" name="Text 32"/>
          <p:cNvSpPr/>
          <p:nvPr/>
        </p:nvSpPr>
        <p:spPr>
          <a:xfrm>
            <a:off x="600075" y="4850606"/>
            <a:ext cx="87109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 Frontend</a:t>
            </a:r>
            <a:endParaRPr lang="en-US" sz="788" dirty="0"/>
          </a:p>
        </p:txBody>
      </p:sp>
      <p:pic>
        <p:nvPicPr>
          <p:cNvPr id="46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1390" y="4482703"/>
            <a:ext cx="200025" cy="228600"/>
          </a:xfrm>
          <a:prstGeom prst="rect">
            <a:avLst/>
          </a:prstGeom>
        </p:spPr>
      </p:pic>
      <p:sp>
        <p:nvSpPr>
          <p:cNvPr id="47" name="Shape 33"/>
          <p:cNvSpPr/>
          <p:nvPr/>
        </p:nvSpPr>
        <p:spPr>
          <a:xfrm>
            <a:off x="4163076" y="4200525"/>
            <a:ext cx="890318" cy="421481"/>
          </a:xfrm>
          <a:prstGeom prst="rect">
            <a:avLst/>
          </a:prstGeom>
          <a:solidFill>
            <a:srgbClr val="D1FAE5"/>
          </a:solidFill>
          <a:ln/>
        </p:spPr>
      </p:sp>
      <p:pic>
        <p:nvPicPr>
          <p:cNvPr id="4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2496" y="4314825"/>
            <a:ext cx="171450" cy="17145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4163076" y="4679156"/>
            <a:ext cx="9617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Layer</a:t>
            </a:r>
            <a:endParaRPr lang="en-US" sz="900" dirty="0"/>
          </a:p>
        </p:txBody>
      </p:sp>
      <p:sp>
        <p:nvSpPr>
          <p:cNvPr id="50" name="Text 35"/>
          <p:cNvSpPr/>
          <p:nvPr/>
        </p:nvSpPr>
        <p:spPr>
          <a:xfrm>
            <a:off x="4163076" y="4850606"/>
            <a:ext cx="96175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Express.js Backend</a:t>
            </a:r>
            <a:endParaRPr lang="en-US" sz="788" dirty="0"/>
          </a:p>
        </p:txBody>
      </p:sp>
      <p:pic>
        <p:nvPicPr>
          <p:cNvPr id="51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055" y="4482703"/>
            <a:ext cx="200025" cy="228600"/>
          </a:xfrm>
          <a:prstGeom prst="rect">
            <a:avLst/>
          </a:prstGeom>
        </p:spPr>
      </p:pic>
      <p:sp>
        <p:nvSpPr>
          <p:cNvPr id="52" name="Shape 36"/>
          <p:cNvSpPr/>
          <p:nvPr/>
        </p:nvSpPr>
        <p:spPr>
          <a:xfrm>
            <a:off x="7816741" y="4200525"/>
            <a:ext cx="727184" cy="421481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53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5310" y="4314825"/>
            <a:ext cx="150019" cy="171450"/>
          </a:xfrm>
          <a:prstGeom prst="rect">
            <a:avLst/>
          </a:prstGeom>
        </p:spPr>
      </p:pic>
      <p:sp>
        <p:nvSpPr>
          <p:cNvPr id="54" name="Text 37"/>
          <p:cNvSpPr/>
          <p:nvPr/>
        </p:nvSpPr>
        <p:spPr>
          <a:xfrm>
            <a:off x="7816741" y="4679156"/>
            <a:ext cx="79862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Storage</a:t>
            </a:r>
            <a:endParaRPr lang="en-US" sz="900" dirty="0"/>
          </a:p>
        </p:txBody>
      </p:sp>
      <p:sp>
        <p:nvSpPr>
          <p:cNvPr id="55" name="Text 38"/>
          <p:cNvSpPr/>
          <p:nvPr/>
        </p:nvSpPr>
        <p:spPr>
          <a:xfrm>
            <a:off x="7816741" y="4850606"/>
            <a:ext cx="7986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 Logging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4251"/>
            <a:ext cx="9144000" cy="57435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Behavior &amp; Integration Flow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575057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Features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285875"/>
            <a:ext cx="4029075" cy="10858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285875"/>
            <a:ext cx="28575" cy="10858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464469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3311" y="1441252"/>
            <a:ext cx="11600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Conditional Logic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71500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Fields appear/hide based on service type selection</a:t>
            </a:r>
            <a:endParaRPr lang="en-US" sz="788" dirty="0"/>
          </a:p>
        </p:txBody>
      </p:sp>
      <p:sp>
        <p:nvSpPr>
          <p:cNvPr id="11" name="Text 6"/>
          <p:cNvSpPr/>
          <p:nvPr/>
        </p:nvSpPr>
        <p:spPr>
          <a:xfrm>
            <a:off x="571500" y="1884164"/>
            <a:ext cx="1332393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Consultation → Urgency Level</a:t>
            </a:r>
            <a:endParaRPr lang="en-US" sz="675" dirty="0"/>
          </a:p>
        </p:txBody>
      </p:sp>
      <p:sp>
        <p:nvSpPr>
          <p:cNvPr id="12" name="Text 7"/>
          <p:cNvSpPr/>
          <p:nvPr/>
        </p:nvSpPr>
        <p:spPr>
          <a:xfrm>
            <a:off x="571500" y="1998464"/>
            <a:ext cx="110820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Support → Issue Priority</a:t>
            </a:r>
            <a:endParaRPr lang="en-US" sz="675" dirty="0"/>
          </a:p>
        </p:txBody>
      </p:sp>
      <p:sp>
        <p:nvSpPr>
          <p:cNvPr id="13" name="Text 8"/>
          <p:cNvSpPr/>
          <p:nvPr/>
        </p:nvSpPr>
        <p:spPr>
          <a:xfrm>
            <a:off x="571500" y="2112764"/>
            <a:ext cx="1541125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Development → Budget &amp; Timeline</a:t>
            </a:r>
            <a:endParaRPr lang="en-US" sz="675" dirty="0"/>
          </a:p>
        </p:txBody>
      </p:sp>
      <p:sp>
        <p:nvSpPr>
          <p:cNvPr id="14" name="Shape 9"/>
          <p:cNvSpPr/>
          <p:nvPr/>
        </p:nvSpPr>
        <p:spPr>
          <a:xfrm>
            <a:off x="428625" y="2486025"/>
            <a:ext cx="4029075" cy="9715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Shape 10"/>
          <p:cNvSpPr/>
          <p:nvPr/>
        </p:nvSpPr>
        <p:spPr>
          <a:xfrm>
            <a:off x="428625" y="24860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664619"/>
            <a:ext cx="128588" cy="12858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57238" y="2641402"/>
            <a:ext cx="140877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Client-Side Validation</a:t>
            </a:r>
            <a:endParaRPr lang="en-US" sz="1013" dirty="0"/>
          </a:p>
        </p:txBody>
      </p:sp>
      <p:sp>
        <p:nvSpPr>
          <p:cNvPr id="18" name="Text 12"/>
          <p:cNvSpPr/>
          <p:nvPr/>
        </p:nvSpPr>
        <p:spPr>
          <a:xfrm>
            <a:off x="571500" y="288607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validation with Canadian format checks</a:t>
            </a:r>
            <a:endParaRPr lang="en-US" sz="788" dirty="0"/>
          </a:p>
        </p:txBody>
      </p:sp>
      <p:sp>
        <p:nvSpPr>
          <p:cNvPr id="19" name="Text 13"/>
          <p:cNvSpPr/>
          <p:nvPr/>
        </p:nvSpPr>
        <p:spPr>
          <a:xfrm>
            <a:off x="571500" y="3084314"/>
            <a:ext cx="125068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Email: .ca domain validation</a:t>
            </a:r>
            <a:endParaRPr lang="en-US" sz="675" dirty="0"/>
          </a:p>
        </p:txBody>
      </p:sp>
      <p:sp>
        <p:nvSpPr>
          <p:cNvPr id="20" name="Text 14"/>
          <p:cNvSpPr/>
          <p:nvPr/>
        </p:nvSpPr>
        <p:spPr>
          <a:xfrm>
            <a:off x="571500" y="3198614"/>
            <a:ext cx="1319194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Phone: (123) 456-7890 format</a:t>
            </a:r>
            <a:endParaRPr lang="en-US" sz="675" dirty="0"/>
          </a:p>
        </p:txBody>
      </p:sp>
      <p:sp>
        <p:nvSpPr>
          <p:cNvPr id="21" name="Shape 15"/>
          <p:cNvSpPr/>
          <p:nvPr/>
        </p:nvSpPr>
        <p:spPr>
          <a:xfrm>
            <a:off x="428625" y="3571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6"/>
          <p:cNvSpPr/>
          <p:nvPr/>
        </p:nvSpPr>
        <p:spPr>
          <a:xfrm>
            <a:off x="428625" y="35718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750469"/>
            <a:ext cx="144661" cy="12858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773311" y="3727252"/>
            <a:ext cx="8504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Prefill</a:t>
            </a:r>
            <a:endParaRPr lang="en-US" sz="1013" dirty="0"/>
          </a:p>
        </p:txBody>
      </p:sp>
      <p:sp>
        <p:nvSpPr>
          <p:cNvPr id="25" name="Text 18"/>
          <p:cNvSpPr/>
          <p:nvPr/>
        </p:nvSpPr>
        <p:spPr>
          <a:xfrm>
            <a:off x="571500" y="3971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 data from JSON for quick testing</a:t>
            </a:r>
            <a:endParaRPr lang="en-US" sz="788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0" y="971550"/>
            <a:ext cx="171450" cy="17145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4943475" y="939403"/>
            <a:ext cx="1458469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Flow</a:t>
            </a:r>
            <a:endParaRPr lang="en-US" sz="1350" dirty="0"/>
          </a:p>
        </p:txBody>
      </p:sp>
      <p:sp>
        <p:nvSpPr>
          <p:cNvPr id="28" name="Shape 20"/>
          <p:cNvSpPr/>
          <p:nvPr/>
        </p:nvSpPr>
        <p:spPr>
          <a:xfrm>
            <a:off x="4686300" y="1285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1"/>
          <p:cNvSpPr/>
          <p:nvPr/>
        </p:nvSpPr>
        <p:spPr>
          <a:xfrm>
            <a:off x="4686300" y="12858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464469"/>
            <a:ext cx="128588" cy="128588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5014913" y="1441252"/>
            <a:ext cx="11524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Submission</a:t>
            </a:r>
            <a:endParaRPr lang="en-US" sz="1013" dirty="0"/>
          </a:p>
        </p:txBody>
      </p:sp>
      <p:sp>
        <p:nvSpPr>
          <p:cNvPr id="32" name="Text 23"/>
          <p:cNvSpPr/>
          <p:nvPr/>
        </p:nvSpPr>
        <p:spPr>
          <a:xfrm>
            <a:off x="4829175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 to /api/submit with validation</a:t>
            </a:r>
            <a:endParaRPr lang="en-US" sz="788" dirty="0"/>
          </a:p>
        </p:txBody>
      </p:sp>
      <p:sp>
        <p:nvSpPr>
          <p:cNvPr id="33" name="Shape 24"/>
          <p:cNvSpPr/>
          <p:nvPr/>
        </p:nvSpPr>
        <p:spPr>
          <a:xfrm>
            <a:off x="4686300" y="20859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5"/>
          <p:cNvSpPr/>
          <p:nvPr/>
        </p:nvSpPr>
        <p:spPr>
          <a:xfrm>
            <a:off x="4686300" y="20859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5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2264569"/>
            <a:ext cx="128588" cy="128588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5014913" y="2241352"/>
            <a:ext cx="1321203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Processing</a:t>
            </a:r>
            <a:endParaRPr lang="en-US" sz="1013" dirty="0"/>
          </a:p>
        </p:txBody>
      </p:sp>
      <p:sp>
        <p:nvSpPr>
          <p:cNvPr id="37" name="Text 27"/>
          <p:cNvSpPr/>
          <p:nvPr/>
        </p:nvSpPr>
        <p:spPr>
          <a:xfrm>
            <a:off x="4829175" y="24860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Express.js API with error handling</a:t>
            </a:r>
            <a:endParaRPr lang="en-US" sz="788" dirty="0"/>
          </a:p>
        </p:txBody>
      </p:sp>
      <p:sp>
        <p:nvSpPr>
          <p:cNvPr id="38" name="Shape 28"/>
          <p:cNvSpPr/>
          <p:nvPr/>
        </p:nvSpPr>
        <p:spPr>
          <a:xfrm>
            <a:off x="4686300" y="28860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9"/>
          <p:cNvSpPr/>
          <p:nvPr/>
        </p:nvSpPr>
        <p:spPr>
          <a:xfrm>
            <a:off x="4686300" y="28860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064669"/>
            <a:ext cx="96441" cy="128588"/>
          </a:xfrm>
          <a:prstGeom prst="rect">
            <a:avLst/>
          </a:prstGeom>
        </p:spPr>
      </p:pic>
      <p:sp>
        <p:nvSpPr>
          <p:cNvPr id="41" name="Text 30"/>
          <p:cNvSpPr/>
          <p:nvPr/>
        </p:nvSpPr>
        <p:spPr>
          <a:xfrm>
            <a:off x="4982766" y="3041452"/>
            <a:ext cx="9135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Logging</a:t>
            </a:r>
            <a:endParaRPr lang="en-US" sz="1013" dirty="0"/>
          </a:p>
        </p:txBody>
      </p:sp>
      <p:sp>
        <p:nvSpPr>
          <p:cNvPr id="42" name="Text 31"/>
          <p:cNvSpPr/>
          <p:nvPr/>
        </p:nvSpPr>
        <p:spPr>
          <a:xfrm>
            <a:off x="4829175" y="32861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 format with timestamps and IDs</a:t>
            </a:r>
            <a:endParaRPr lang="en-US" sz="788" dirty="0"/>
          </a:p>
        </p:txBody>
      </p:sp>
      <p:sp>
        <p:nvSpPr>
          <p:cNvPr id="43" name="Shape 32"/>
          <p:cNvSpPr/>
          <p:nvPr/>
        </p:nvSpPr>
        <p:spPr>
          <a:xfrm>
            <a:off x="4686300" y="36861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4" name="Shape 33"/>
          <p:cNvSpPr/>
          <p:nvPr/>
        </p:nvSpPr>
        <p:spPr>
          <a:xfrm>
            <a:off x="4686300" y="36861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5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175" y="3864769"/>
            <a:ext cx="96441" cy="128588"/>
          </a:xfrm>
          <a:prstGeom prst="rect">
            <a:avLst/>
          </a:prstGeom>
        </p:spPr>
      </p:pic>
      <p:sp>
        <p:nvSpPr>
          <p:cNvPr id="46" name="Text 34"/>
          <p:cNvSpPr/>
          <p:nvPr/>
        </p:nvSpPr>
        <p:spPr>
          <a:xfrm>
            <a:off x="4982766" y="3841552"/>
            <a:ext cx="12448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</a:t>
            </a:r>
            <a:endParaRPr lang="en-US" sz="1013" dirty="0"/>
          </a:p>
        </p:txBody>
      </p:sp>
      <p:sp>
        <p:nvSpPr>
          <p:cNvPr id="47" name="Text 35"/>
          <p:cNvSpPr/>
          <p:nvPr/>
        </p:nvSpPr>
        <p:spPr>
          <a:xfrm>
            <a:off x="4829175" y="40862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for desktop and mobile</a:t>
            </a:r>
            <a:endParaRPr lang="en-US" sz="788" dirty="0"/>
          </a:p>
        </p:txBody>
      </p:sp>
      <p:sp>
        <p:nvSpPr>
          <p:cNvPr id="50" name="Text 37"/>
          <p:cNvSpPr/>
          <p:nvPr/>
        </p:nvSpPr>
        <p:spPr>
          <a:xfrm>
            <a:off x="800100" y="4727432"/>
            <a:ext cx="1561356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125" dirty="0"/>
          </a:p>
        </p:txBody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075" y="5022056"/>
            <a:ext cx="62508" cy="100013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745741" y="5004197"/>
            <a:ext cx="9386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Form: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1612953" y="5004197"/>
            <a:ext cx="11792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field updates</a:t>
            </a:r>
            <a:endParaRPr lang="en-US" sz="788" dirty="0"/>
          </a:p>
        </p:txBody>
      </p:sp>
      <p:pic>
        <p:nvPicPr>
          <p:cNvPr id="5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6125" y="5022056"/>
            <a:ext cx="100013" cy="100013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3469295" y="5004197"/>
            <a:ext cx="6096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Validation:</a:t>
            </a:r>
            <a:endParaRPr lang="en-US" sz="788" dirty="0"/>
          </a:p>
        </p:txBody>
      </p:sp>
      <p:sp>
        <p:nvSpPr>
          <p:cNvPr id="56" name="Text 41"/>
          <p:cNvSpPr/>
          <p:nvPr/>
        </p:nvSpPr>
        <p:spPr>
          <a:xfrm>
            <a:off x="4007476" y="5004197"/>
            <a:ext cx="11497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Instant error feedback</a:t>
            </a:r>
            <a:endParaRPr lang="en-US" sz="788" dirty="0"/>
          </a:p>
        </p:txBody>
      </p:sp>
      <p:pic>
        <p:nvPicPr>
          <p:cNvPr id="57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2175" y="5022056"/>
            <a:ext cx="87511" cy="100013"/>
          </a:xfrm>
          <a:prstGeom prst="rect">
            <a:avLst/>
          </a:prstGeom>
        </p:spPr>
      </p:pic>
      <p:sp>
        <p:nvSpPr>
          <p:cNvPr id="58" name="Text 42"/>
          <p:cNvSpPr/>
          <p:nvPr/>
        </p:nvSpPr>
        <p:spPr>
          <a:xfrm>
            <a:off x="6142844" y="5004197"/>
            <a:ext cx="5291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Backend:</a:t>
            </a:r>
            <a:endParaRPr lang="en-US" sz="788" dirty="0"/>
          </a:p>
        </p:txBody>
      </p:sp>
      <p:sp>
        <p:nvSpPr>
          <p:cNvPr id="59" name="Text 43"/>
          <p:cNvSpPr/>
          <p:nvPr/>
        </p:nvSpPr>
        <p:spPr>
          <a:xfrm>
            <a:off x="6600518" y="5004197"/>
            <a:ext cx="138072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Successful data submission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435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&amp; Privacy Considerations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85775" y="944761"/>
            <a:ext cx="10184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428625" y="125730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1257300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428750"/>
            <a:ext cx="114300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2950" y="1407319"/>
            <a:ext cx="9801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CORS Protection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571500" y="16287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Cross-origin request handling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428625" y="202882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Shape 7"/>
          <p:cNvSpPr/>
          <p:nvPr/>
        </p:nvSpPr>
        <p:spPr>
          <a:xfrm>
            <a:off x="428625" y="2028825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2200275"/>
            <a:ext cx="114300" cy="1143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2950" y="2178844"/>
            <a:ext cx="10171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Headers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571500" y="240030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X-Content-Type, X-Frame-Options, XSS Protection</a:t>
            </a:r>
            <a:endParaRPr lang="en-US" sz="788" dirty="0"/>
          </a:p>
        </p:txBody>
      </p:sp>
      <p:sp>
        <p:nvSpPr>
          <p:cNvPr id="15" name="Shape 10"/>
          <p:cNvSpPr/>
          <p:nvPr/>
        </p:nvSpPr>
        <p:spPr>
          <a:xfrm>
            <a:off x="428625" y="280035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1"/>
          <p:cNvSpPr/>
          <p:nvPr/>
        </p:nvSpPr>
        <p:spPr>
          <a:xfrm>
            <a:off x="428625" y="2800350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971800"/>
            <a:ext cx="114300" cy="1143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42950" y="2950369"/>
            <a:ext cx="9723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 Validation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571500" y="317182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 &amp; server-side validation</a:t>
            </a:r>
            <a:endParaRPr lang="en-US" sz="788" dirty="0"/>
          </a:p>
        </p:txBody>
      </p:sp>
      <p:sp>
        <p:nvSpPr>
          <p:cNvPr id="20" name="Shape 14"/>
          <p:cNvSpPr/>
          <p:nvPr/>
        </p:nvSpPr>
        <p:spPr>
          <a:xfrm>
            <a:off x="428625" y="357187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5"/>
          <p:cNvSpPr/>
          <p:nvPr/>
        </p:nvSpPr>
        <p:spPr>
          <a:xfrm>
            <a:off x="428625" y="3571875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743325"/>
            <a:ext cx="114300" cy="11430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42950" y="3721894"/>
            <a:ext cx="8924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</a:t>
            </a:r>
            <a:endParaRPr lang="en-US" sz="900" dirty="0"/>
          </a:p>
        </p:txBody>
      </p:sp>
      <p:sp>
        <p:nvSpPr>
          <p:cNvPr id="24" name="Text 17"/>
          <p:cNvSpPr/>
          <p:nvPr/>
        </p:nvSpPr>
        <p:spPr>
          <a:xfrm>
            <a:off x="571500" y="394335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Graceful error management</a:t>
            </a:r>
            <a:endParaRPr lang="en-US" sz="788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06" y="971550"/>
            <a:ext cx="142875" cy="142875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3448031" y="944761"/>
            <a:ext cx="11174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Considerations</a:t>
            </a:r>
            <a:endParaRPr lang="en-US" sz="1125" dirty="0"/>
          </a:p>
        </p:txBody>
      </p:sp>
      <p:sp>
        <p:nvSpPr>
          <p:cNvPr id="27" name="Shape 19"/>
          <p:cNvSpPr/>
          <p:nvPr/>
        </p:nvSpPr>
        <p:spPr>
          <a:xfrm>
            <a:off x="3248006" y="1257300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0"/>
          <p:cNvSpPr/>
          <p:nvPr/>
        </p:nvSpPr>
        <p:spPr>
          <a:xfrm>
            <a:off x="3248006" y="1257300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881" y="1428750"/>
            <a:ext cx="100013" cy="11430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3548044" y="1407319"/>
            <a:ext cx="7986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Storage</a:t>
            </a:r>
            <a:endParaRPr lang="en-US" sz="900" dirty="0"/>
          </a:p>
        </p:txBody>
      </p:sp>
      <p:sp>
        <p:nvSpPr>
          <p:cNvPr id="31" name="Text 22"/>
          <p:cNvSpPr/>
          <p:nvPr/>
        </p:nvSpPr>
        <p:spPr>
          <a:xfrm>
            <a:off x="3390881" y="1628775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Currently using file logging - needs encryption</a:t>
            </a:r>
            <a:endParaRPr lang="en-US" sz="788" dirty="0"/>
          </a:p>
        </p:txBody>
      </p:sp>
      <p:sp>
        <p:nvSpPr>
          <p:cNvPr id="32" name="Shape 23"/>
          <p:cNvSpPr/>
          <p:nvPr/>
        </p:nvSpPr>
        <p:spPr>
          <a:xfrm>
            <a:off x="3248006" y="2028825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4"/>
          <p:cNvSpPr/>
          <p:nvPr/>
        </p:nvSpPr>
        <p:spPr>
          <a:xfrm>
            <a:off x="3248006" y="2028825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3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881" y="2200275"/>
            <a:ext cx="114300" cy="114300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3562331" y="2178844"/>
            <a:ext cx="9075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900" dirty="0"/>
          </a:p>
        </p:txBody>
      </p:sp>
      <p:sp>
        <p:nvSpPr>
          <p:cNvPr id="36" name="Text 26"/>
          <p:cNvSpPr/>
          <p:nvPr/>
        </p:nvSpPr>
        <p:spPr>
          <a:xfrm>
            <a:off x="3390881" y="2400300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auth layer in POC - required for production</a:t>
            </a:r>
            <a:endParaRPr lang="en-US" sz="788" dirty="0"/>
          </a:p>
        </p:txBody>
      </p:sp>
      <p:sp>
        <p:nvSpPr>
          <p:cNvPr id="37" name="Shape 27"/>
          <p:cNvSpPr/>
          <p:nvPr/>
        </p:nvSpPr>
        <p:spPr>
          <a:xfrm>
            <a:off x="3248006" y="2800350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Shape 28"/>
          <p:cNvSpPr/>
          <p:nvPr/>
        </p:nvSpPr>
        <p:spPr>
          <a:xfrm>
            <a:off x="3248006" y="2800350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39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881" y="2971800"/>
            <a:ext cx="100013" cy="114300"/>
          </a:xfrm>
          <a:prstGeom prst="rect">
            <a:avLst/>
          </a:prstGeom>
        </p:spPr>
      </p:pic>
      <p:sp>
        <p:nvSpPr>
          <p:cNvPr id="40" name="Text 29"/>
          <p:cNvSpPr/>
          <p:nvPr/>
        </p:nvSpPr>
        <p:spPr>
          <a:xfrm>
            <a:off x="3548044" y="2950369"/>
            <a:ext cx="4240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</a:t>
            </a:r>
            <a:endParaRPr lang="en-US" sz="900" dirty="0"/>
          </a:p>
        </p:txBody>
      </p:sp>
      <p:sp>
        <p:nvSpPr>
          <p:cNvPr id="41" name="Text 30"/>
          <p:cNvSpPr/>
          <p:nvPr/>
        </p:nvSpPr>
        <p:spPr>
          <a:xfrm>
            <a:off x="3390881" y="3171825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SSL/TLS encryption needed for production</a:t>
            </a:r>
            <a:endParaRPr lang="en-US" sz="788" dirty="0"/>
          </a:p>
        </p:txBody>
      </p:sp>
      <p:sp>
        <p:nvSpPr>
          <p:cNvPr id="42" name="Shape 31"/>
          <p:cNvSpPr/>
          <p:nvPr/>
        </p:nvSpPr>
        <p:spPr>
          <a:xfrm>
            <a:off x="3248006" y="3571875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Shape 32"/>
          <p:cNvSpPr/>
          <p:nvPr/>
        </p:nvSpPr>
        <p:spPr>
          <a:xfrm>
            <a:off x="3248006" y="3571875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4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0881" y="3743325"/>
            <a:ext cx="142875" cy="114300"/>
          </a:xfrm>
          <a:prstGeom prst="rect">
            <a:avLst/>
          </a:prstGeom>
        </p:spPr>
      </p:pic>
      <p:sp>
        <p:nvSpPr>
          <p:cNvPr id="45" name="Text 33"/>
          <p:cNvSpPr/>
          <p:nvPr/>
        </p:nvSpPr>
        <p:spPr>
          <a:xfrm>
            <a:off x="3590906" y="3721894"/>
            <a:ext cx="8381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PII Protection</a:t>
            </a:r>
            <a:endParaRPr lang="en-US" sz="900" dirty="0"/>
          </a:p>
        </p:txBody>
      </p:sp>
      <p:sp>
        <p:nvSpPr>
          <p:cNvPr id="46" name="Text 34"/>
          <p:cNvSpPr/>
          <p:nvPr/>
        </p:nvSpPr>
        <p:spPr>
          <a:xfrm>
            <a:off x="3390881" y="3943350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 data requires special handling</a:t>
            </a:r>
            <a:endParaRPr lang="en-US" sz="788" dirty="0"/>
          </a:p>
        </p:txBody>
      </p:sp>
      <p:pic>
        <p:nvPicPr>
          <p:cNvPr id="47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7416" y="971550"/>
            <a:ext cx="160734" cy="142875"/>
          </a:xfrm>
          <a:prstGeom prst="rect">
            <a:avLst/>
          </a:prstGeom>
        </p:spPr>
      </p:pic>
      <p:sp>
        <p:nvSpPr>
          <p:cNvPr id="48" name="Text 35"/>
          <p:cNvSpPr/>
          <p:nvPr/>
        </p:nvSpPr>
        <p:spPr>
          <a:xfrm>
            <a:off x="6285300" y="944761"/>
            <a:ext cx="1302758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Production Ready</a:t>
            </a:r>
            <a:endParaRPr lang="en-US" sz="1125" dirty="0"/>
          </a:p>
        </p:txBody>
      </p:sp>
      <p:sp>
        <p:nvSpPr>
          <p:cNvPr id="49" name="Shape 36"/>
          <p:cNvSpPr/>
          <p:nvPr/>
        </p:nvSpPr>
        <p:spPr>
          <a:xfrm>
            <a:off x="6067416" y="125730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0" name="Shape 37"/>
          <p:cNvSpPr/>
          <p:nvPr/>
        </p:nvSpPr>
        <p:spPr>
          <a:xfrm>
            <a:off x="6067416" y="1257300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0291" y="1428750"/>
            <a:ext cx="100013" cy="114300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6367453" y="1407319"/>
            <a:ext cx="10015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 Database</a:t>
            </a:r>
            <a:endParaRPr lang="en-US" sz="900" dirty="0"/>
          </a:p>
        </p:txBody>
      </p:sp>
      <p:sp>
        <p:nvSpPr>
          <p:cNvPr id="53" name="Text 39"/>
          <p:cNvSpPr/>
          <p:nvPr/>
        </p:nvSpPr>
        <p:spPr>
          <a:xfrm>
            <a:off x="6210291" y="16287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with encryption at rest</a:t>
            </a:r>
            <a:endParaRPr lang="en-US" sz="788" dirty="0"/>
          </a:p>
        </p:txBody>
      </p:sp>
      <p:sp>
        <p:nvSpPr>
          <p:cNvPr id="54" name="Shape 40"/>
          <p:cNvSpPr/>
          <p:nvPr/>
        </p:nvSpPr>
        <p:spPr>
          <a:xfrm>
            <a:off x="6067416" y="202882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5" name="Shape 41"/>
          <p:cNvSpPr/>
          <p:nvPr/>
        </p:nvSpPr>
        <p:spPr>
          <a:xfrm>
            <a:off x="6067416" y="2028825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0291" y="2200275"/>
            <a:ext cx="85725" cy="114300"/>
          </a:xfrm>
          <a:prstGeom prst="rect">
            <a:avLst/>
          </a:prstGeom>
        </p:spPr>
      </p:pic>
      <p:sp>
        <p:nvSpPr>
          <p:cNvPr id="57" name="Text 42"/>
          <p:cNvSpPr/>
          <p:nvPr/>
        </p:nvSpPr>
        <p:spPr>
          <a:xfrm>
            <a:off x="6353166" y="2178844"/>
            <a:ext cx="6217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OAuth 2.0</a:t>
            </a:r>
            <a:endParaRPr lang="en-US" sz="900" dirty="0"/>
          </a:p>
        </p:txBody>
      </p:sp>
      <p:sp>
        <p:nvSpPr>
          <p:cNvPr id="58" name="Text 43"/>
          <p:cNvSpPr/>
          <p:nvPr/>
        </p:nvSpPr>
        <p:spPr>
          <a:xfrm>
            <a:off x="6210291" y="240030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Industry-standard authentication</a:t>
            </a:r>
            <a:endParaRPr lang="en-US" sz="788" dirty="0"/>
          </a:p>
        </p:txBody>
      </p:sp>
      <p:sp>
        <p:nvSpPr>
          <p:cNvPr id="59" name="Shape 44"/>
          <p:cNvSpPr/>
          <p:nvPr/>
        </p:nvSpPr>
        <p:spPr>
          <a:xfrm>
            <a:off x="6067416" y="280035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0" name="Shape 45"/>
          <p:cNvSpPr/>
          <p:nvPr/>
        </p:nvSpPr>
        <p:spPr>
          <a:xfrm>
            <a:off x="6067416" y="2800350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1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0291" y="2971800"/>
            <a:ext cx="114300" cy="114300"/>
          </a:xfrm>
          <a:prstGeom prst="rect">
            <a:avLst/>
          </a:prstGeom>
        </p:spPr>
      </p:pic>
      <p:sp>
        <p:nvSpPr>
          <p:cNvPr id="62" name="Text 46"/>
          <p:cNvSpPr/>
          <p:nvPr/>
        </p:nvSpPr>
        <p:spPr>
          <a:xfrm>
            <a:off x="6381741" y="2950369"/>
            <a:ext cx="8178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Rate Limiting</a:t>
            </a:r>
            <a:endParaRPr lang="en-US" sz="900" dirty="0"/>
          </a:p>
        </p:txBody>
      </p:sp>
      <p:sp>
        <p:nvSpPr>
          <p:cNvPr id="63" name="Text 47"/>
          <p:cNvSpPr/>
          <p:nvPr/>
        </p:nvSpPr>
        <p:spPr>
          <a:xfrm>
            <a:off x="6210291" y="31146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throttling and abuse prevention</a:t>
            </a:r>
            <a:endParaRPr lang="en-US" sz="788" dirty="0"/>
          </a:p>
        </p:txBody>
      </p:sp>
      <p:sp>
        <p:nvSpPr>
          <p:cNvPr id="64" name="Shape 48"/>
          <p:cNvSpPr/>
          <p:nvPr/>
        </p:nvSpPr>
        <p:spPr>
          <a:xfrm>
            <a:off x="6067416" y="357187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Shape 49"/>
          <p:cNvSpPr/>
          <p:nvPr/>
        </p:nvSpPr>
        <p:spPr>
          <a:xfrm>
            <a:off x="6067416" y="3571875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10291" y="3743325"/>
            <a:ext cx="85725" cy="114300"/>
          </a:xfrm>
          <a:prstGeom prst="rect">
            <a:avLst/>
          </a:prstGeom>
        </p:spPr>
      </p:pic>
      <p:sp>
        <p:nvSpPr>
          <p:cNvPr id="67" name="Text 50"/>
          <p:cNvSpPr/>
          <p:nvPr/>
        </p:nvSpPr>
        <p:spPr>
          <a:xfrm>
            <a:off x="6353166" y="3721894"/>
            <a:ext cx="10672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GDPR Compliance</a:t>
            </a:r>
            <a:endParaRPr lang="en-US" sz="900" dirty="0"/>
          </a:p>
        </p:txBody>
      </p:sp>
      <p:sp>
        <p:nvSpPr>
          <p:cNvPr id="68" name="Text 51"/>
          <p:cNvSpPr/>
          <p:nvPr/>
        </p:nvSpPr>
        <p:spPr>
          <a:xfrm>
            <a:off x="6210291" y="394335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privacy and consent management</a:t>
            </a:r>
            <a:endParaRPr lang="en-US" sz="788" dirty="0"/>
          </a:p>
        </p:txBody>
      </p:sp>
      <p:sp>
        <p:nvSpPr>
          <p:cNvPr id="69" name="Shape 52"/>
          <p:cNvSpPr/>
          <p:nvPr/>
        </p:nvSpPr>
        <p:spPr>
          <a:xfrm>
            <a:off x="428625" y="4457700"/>
            <a:ext cx="8286750" cy="75723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pic>
        <p:nvPicPr>
          <p:cNvPr id="70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2925" y="4600575"/>
            <a:ext cx="85725" cy="114300"/>
          </a:xfrm>
          <a:prstGeom prst="rect">
            <a:avLst/>
          </a:prstGeom>
        </p:spPr>
      </p:pic>
      <p:sp>
        <p:nvSpPr>
          <p:cNvPr id="71" name="Text 53"/>
          <p:cNvSpPr/>
          <p:nvPr/>
        </p:nvSpPr>
        <p:spPr>
          <a:xfrm>
            <a:off x="685800" y="4579144"/>
            <a:ext cx="1372409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Security-First Approach</a:t>
            </a:r>
            <a:endParaRPr lang="en-US" sz="900" dirty="0"/>
          </a:p>
        </p:txBody>
      </p:sp>
      <p:sp>
        <p:nvSpPr>
          <p:cNvPr id="72" name="Text 54"/>
          <p:cNvSpPr/>
          <p:nvPr/>
        </p:nvSpPr>
        <p:spPr>
          <a:xfrm>
            <a:off x="542925" y="4800600"/>
            <a:ext cx="81295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POC demonstrates security awareness with basic protections. Production deployment would implement comprehensive security measures including encryption, authentication, and compliance frameworks.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704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Enhancements &amp; AEM Mapping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786803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Phase Features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285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2858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464469"/>
            <a:ext cx="112514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1164" y="1441252"/>
            <a:ext cx="143678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Auto-Save &amp; Recovery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71500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Prevent data loss with automatic form state saving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428625" y="20859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20859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264569"/>
            <a:ext cx="96441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25091" y="2241352"/>
            <a:ext cx="11323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File Attachments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571500" y="24860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document uploads with validation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28625" y="28860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28860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064669"/>
            <a:ext cx="128588" cy="12858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57238" y="3041452"/>
            <a:ext cx="135834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 Dashboard</a:t>
            </a:r>
            <a:endParaRPr lang="en-US" sz="1013" dirty="0"/>
          </a:p>
        </p:txBody>
      </p:sp>
      <p:sp>
        <p:nvSpPr>
          <p:cNvPr id="20" name="Text 13"/>
          <p:cNvSpPr/>
          <p:nvPr/>
        </p:nvSpPr>
        <p:spPr>
          <a:xfrm>
            <a:off x="571500" y="32861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completion rates and user behavior insights</a:t>
            </a:r>
            <a:endParaRPr lang="en-US" sz="788" dirty="0"/>
          </a:p>
        </p:txBody>
      </p:sp>
      <p:sp>
        <p:nvSpPr>
          <p:cNvPr id="21" name="Shape 14"/>
          <p:cNvSpPr/>
          <p:nvPr/>
        </p:nvSpPr>
        <p:spPr>
          <a:xfrm>
            <a:off x="428625" y="36861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5"/>
          <p:cNvSpPr/>
          <p:nvPr/>
        </p:nvSpPr>
        <p:spPr>
          <a:xfrm>
            <a:off x="428625" y="36861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3864769"/>
            <a:ext cx="112514" cy="128588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741164" y="3841552"/>
            <a:ext cx="8797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Notifications</a:t>
            </a:r>
            <a:endParaRPr lang="en-US" sz="1013" dirty="0"/>
          </a:p>
        </p:txBody>
      </p:sp>
      <p:sp>
        <p:nvSpPr>
          <p:cNvPr id="25" name="Text 17"/>
          <p:cNvSpPr/>
          <p:nvPr/>
        </p:nvSpPr>
        <p:spPr>
          <a:xfrm>
            <a:off x="571500" y="40862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Email confirmations and status updates</a:t>
            </a:r>
            <a:endParaRPr lang="en-US" sz="788" dirty="0"/>
          </a:p>
        </p:txBody>
      </p:sp>
      <p:sp>
        <p:nvSpPr>
          <p:cNvPr id="26" name="Text 18"/>
          <p:cNvSpPr/>
          <p:nvPr/>
        </p:nvSpPr>
        <p:spPr>
          <a:xfrm>
            <a:off x="4772025" y="939403"/>
            <a:ext cx="1874062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AEM Integration Path</a:t>
            </a:r>
            <a:endParaRPr lang="en-US" sz="1350" dirty="0"/>
          </a:p>
        </p:txBody>
      </p:sp>
      <p:sp>
        <p:nvSpPr>
          <p:cNvPr id="27" name="Shape 19"/>
          <p:cNvSpPr/>
          <p:nvPr/>
        </p:nvSpPr>
        <p:spPr>
          <a:xfrm>
            <a:off x="4686300" y="1285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0"/>
          <p:cNvSpPr/>
          <p:nvPr/>
        </p:nvSpPr>
        <p:spPr>
          <a:xfrm>
            <a:off x="4686300" y="12858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464469"/>
            <a:ext cx="128588" cy="128588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5014913" y="1441252"/>
            <a:ext cx="7739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AEM Forms</a:t>
            </a:r>
            <a:endParaRPr lang="en-US" sz="1013" dirty="0"/>
          </a:p>
        </p:txBody>
      </p:sp>
      <p:sp>
        <p:nvSpPr>
          <p:cNvPr id="31" name="Text 22"/>
          <p:cNvSpPr/>
          <p:nvPr/>
        </p:nvSpPr>
        <p:spPr>
          <a:xfrm>
            <a:off x="4829175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Migrate to AEM's adaptive forms framework</a:t>
            </a:r>
            <a:endParaRPr lang="en-US" sz="788" dirty="0"/>
          </a:p>
        </p:txBody>
      </p:sp>
      <p:sp>
        <p:nvSpPr>
          <p:cNvPr id="32" name="Shape 23"/>
          <p:cNvSpPr/>
          <p:nvPr/>
        </p:nvSpPr>
        <p:spPr>
          <a:xfrm>
            <a:off x="4686300" y="20859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4"/>
          <p:cNvSpPr/>
          <p:nvPr/>
        </p:nvSpPr>
        <p:spPr>
          <a:xfrm>
            <a:off x="4686300" y="20859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34" name="Text 25"/>
          <p:cNvSpPr/>
          <p:nvPr/>
        </p:nvSpPr>
        <p:spPr>
          <a:xfrm>
            <a:off x="4886325" y="2241352"/>
            <a:ext cx="11325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 Engine</a:t>
            </a:r>
            <a:endParaRPr lang="en-US" sz="1013" dirty="0"/>
          </a:p>
        </p:txBody>
      </p:sp>
      <p:sp>
        <p:nvSpPr>
          <p:cNvPr id="35" name="Text 26"/>
          <p:cNvSpPr/>
          <p:nvPr/>
        </p:nvSpPr>
        <p:spPr>
          <a:xfrm>
            <a:off x="4829175" y="24860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 AEM's built-in approval workflows</a:t>
            </a:r>
            <a:endParaRPr lang="en-US" sz="788" dirty="0"/>
          </a:p>
        </p:txBody>
      </p:sp>
      <p:sp>
        <p:nvSpPr>
          <p:cNvPr id="36" name="Shape 27"/>
          <p:cNvSpPr/>
          <p:nvPr/>
        </p:nvSpPr>
        <p:spPr>
          <a:xfrm>
            <a:off x="4686300" y="28860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7" name="Shape 28"/>
          <p:cNvSpPr/>
          <p:nvPr/>
        </p:nvSpPr>
        <p:spPr>
          <a:xfrm>
            <a:off x="4686300" y="28860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064669"/>
            <a:ext cx="160734" cy="128588"/>
          </a:xfrm>
          <a:prstGeom prst="rect">
            <a:avLst/>
          </a:prstGeom>
        </p:spPr>
      </p:pic>
      <p:sp>
        <p:nvSpPr>
          <p:cNvPr id="39" name="Text 29"/>
          <p:cNvSpPr/>
          <p:nvPr/>
        </p:nvSpPr>
        <p:spPr>
          <a:xfrm>
            <a:off x="5047059" y="3041452"/>
            <a:ext cx="12369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Management</a:t>
            </a:r>
            <a:endParaRPr lang="en-US" sz="1013" dirty="0"/>
          </a:p>
        </p:txBody>
      </p:sp>
      <p:sp>
        <p:nvSpPr>
          <p:cNvPr id="40" name="Text 30"/>
          <p:cNvSpPr/>
          <p:nvPr/>
        </p:nvSpPr>
        <p:spPr>
          <a:xfrm>
            <a:off x="4829175" y="32861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with enterprise identity systems</a:t>
            </a:r>
            <a:endParaRPr lang="en-US" sz="788" dirty="0"/>
          </a:p>
        </p:txBody>
      </p:sp>
      <p:sp>
        <p:nvSpPr>
          <p:cNvPr id="41" name="Shape 31"/>
          <p:cNvSpPr/>
          <p:nvPr/>
        </p:nvSpPr>
        <p:spPr>
          <a:xfrm>
            <a:off x="4686300" y="36861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Shape 32"/>
          <p:cNvSpPr/>
          <p:nvPr/>
        </p:nvSpPr>
        <p:spPr>
          <a:xfrm>
            <a:off x="4686300" y="36861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864769"/>
            <a:ext cx="160734" cy="128588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5047059" y="3841552"/>
            <a:ext cx="9765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Services</a:t>
            </a:r>
            <a:endParaRPr lang="en-US" sz="1013" dirty="0"/>
          </a:p>
        </p:txBody>
      </p:sp>
      <p:sp>
        <p:nvSpPr>
          <p:cNvPr id="45" name="Text 34"/>
          <p:cNvSpPr/>
          <p:nvPr/>
        </p:nvSpPr>
        <p:spPr>
          <a:xfrm>
            <a:off x="4829175" y="40862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to Adobe Cloud and third-party APIs</a:t>
            </a:r>
            <a:endParaRPr lang="en-US" sz="788" dirty="0"/>
          </a:p>
        </p:txBody>
      </p:sp>
      <p:sp>
        <p:nvSpPr>
          <p:cNvPr id="46" name="Shape 35"/>
          <p:cNvSpPr/>
          <p:nvPr/>
        </p:nvSpPr>
        <p:spPr>
          <a:xfrm>
            <a:off x="428625" y="4543425"/>
            <a:ext cx="8286750" cy="1498402"/>
          </a:xfrm>
          <a:prstGeom prst="rect">
            <a:avLst/>
          </a:prstGeom>
          <a:solidFill>
            <a:srgbClr val="764BA2"/>
          </a:solidFill>
          <a:ln/>
        </p:spPr>
      </p:sp>
      <p:sp>
        <p:nvSpPr>
          <p:cNvPr id="48" name="Text 36"/>
          <p:cNvSpPr/>
          <p:nvPr/>
        </p:nvSpPr>
        <p:spPr>
          <a:xfrm>
            <a:off x="817959" y="4727432"/>
            <a:ext cx="1910255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125" dirty="0"/>
          </a:p>
        </p:txBody>
      </p:sp>
      <p:sp>
        <p:nvSpPr>
          <p:cNvPr id="51" name="Text 38"/>
          <p:cNvSpPr/>
          <p:nvPr/>
        </p:nvSpPr>
        <p:spPr>
          <a:xfrm>
            <a:off x="1585879" y="5452562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2" name="Text 39"/>
          <p:cNvSpPr/>
          <p:nvPr/>
        </p:nvSpPr>
        <p:spPr>
          <a:xfrm>
            <a:off x="1585866" y="5595437"/>
            <a:ext cx="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3" name="Text 40"/>
          <p:cNvSpPr/>
          <p:nvPr/>
        </p:nvSpPr>
        <p:spPr>
          <a:xfrm>
            <a:off x="1585881" y="5753252"/>
            <a:ext cx="64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  <p:sp>
        <p:nvSpPr>
          <p:cNvPr id="56" name="Text 42"/>
          <p:cNvSpPr/>
          <p:nvPr/>
        </p:nvSpPr>
        <p:spPr>
          <a:xfrm>
            <a:off x="3600417" y="5452562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7" name="Text 43"/>
          <p:cNvSpPr/>
          <p:nvPr/>
        </p:nvSpPr>
        <p:spPr>
          <a:xfrm>
            <a:off x="3600417" y="5595437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8" name="Text 44"/>
          <p:cNvSpPr/>
          <p:nvPr/>
        </p:nvSpPr>
        <p:spPr>
          <a:xfrm>
            <a:off x="3600417" y="5753252"/>
            <a:ext cx="64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  <p:sp>
        <p:nvSpPr>
          <p:cNvPr id="61" name="Text 46"/>
          <p:cNvSpPr/>
          <p:nvPr/>
        </p:nvSpPr>
        <p:spPr>
          <a:xfrm>
            <a:off x="5614954" y="5452562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2" name="Text 47"/>
          <p:cNvSpPr/>
          <p:nvPr/>
        </p:nvSpPr>
        <p:spPr>
          <a:xfrm>
            <a:off x="5614942" y="5595437"/>
            <a:ext cx="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3" name="Text 48"/>
          <p:cNvSpPr/>
          <p:nvPr/>
        </p:nvSpPr>
        <p:spPr>
          <a:xfrm>
            <a:off x="5614955" y="5753252"/>
            <a:ext cx="65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  <p:sp>
        <p:nvSpPr>
          <p:cNvPr id="65" name="Text 50"/>
          <p:cNvSpPr/>
          <p:nvPr/>
        </p:nvSpPr>
        <p:spPr>
          <a:xfrm>
            <a:off x="7629492" y="5411486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6" name="Text 51"/>
          <p:cNvSpPr/>
          <p:nvPr/>
        </p:nvSpPr>
        <p:spPr>
          <a:xfrm>
            <a:off x="7629493" y="5554361"/>
            <a:ext cx="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7" name="Text 52"/>
          <p:cNvSpPr/>
          <p:nvPr/>
        </p:nvSpPr>
        <p:spPr>
          <a:xfrm>
            <a:off x="7629478" y="5712175"/>
            <a:ext cx="64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8833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60" y="430411"/>
            <a:ext cx="342900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720485" y="366117"/>
            <a:ext cx="4203064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Demo Walkthrough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2594800" y="887611"/>
            <a:ext cx="402581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demonstration of the digital service intake form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2997110" y="1459111"/>
            <a:ext cx="3149780" cy="671513"/>
          </a:xfrm>
          <a:prstGeom prst="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266" y="1594842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32866" y="1562695"/>
            <a:ext cx="2778305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 URL: http://localhost:3000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3104266" y="1868492"/>
            <a:ext cx="3006905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00" dirty="0"/>
          </a:p>
        </p:txBody>
      </p:sp>
      <p:sp>
        <p:nvSpPr>
          <p:cNvPr id="10" name="Shape 5"/>
          <p:cNvSpPr/>
          <p:nvPr/>
        </p:nvSpPr>
        <p:spPr>
          <a:xfrm>
            <a:off x="1785938" y="23449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11" name="Shape 6"/>
          <p:cNvSpPr/>
          <p:nvPr/>
        </p:nvSpPr>
        <p:spPr>
          <a:xfrm>
            <a:off x="1928813" y="24878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1928813" y="24878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2321719" y="2530673"/>
            <a:ext cx="80001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Prefill</a:t>
            </a:r>
            <a:endParaRPr lang="en-US" sz="1013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813" y="2880717"/>
            <a:ext cx="112514" cy="10001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098477" y="2862858"/>
            <a:ext cx="199938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 demo user to auto-populate fields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714875" y="23449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17" name="Shape 11"/>
          <p:cNvSpPr/>
          <p:nvPr/>
        </p:nvSpPr>
        <p:spPr>
          <a:xfrm>
            <a:off x="4857750" y="24878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Text 12"/>
          <p:cNvSpPr/>
          <p:nvPr/>
        </p:nvSpPr>
        <p:spPr>
          <a:xfrm>
            <a:off x="4857750" y="24878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5250656" y="2530673"/>
            <a:ext cx="70617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</a:t>
            </a:r>
            <a:endParaRPr lang="en-US" sz="1013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2880717"/>
            <a:ext cx="100013" cy="100013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014913" y="2862858"/>
            <a:ext cx="205840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Canadian email and phone validation</a:t>
            </a:r>
            <a:endParaRPr lang="en-US" sz="788" dirty="0"/>
          </a:p>
        </p:txBody>
      </p:sp>
      <p:sp>
        <p:nvSpPr>
          <p:cNvPr id="22" name="Shape 15"/>
          <p:cNvSpPr/>
          <p:nvPr/>
        </p:nvSpPr>
        <p:spPr>
          <a:xfrm>
            <a:off x="1785938" y="343078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23" name="Shape 16"/>
          <p:cNvSpPr/>
          <p:nvPr/>
        </p:nvSpPr>
        <p:spPr>
          <a:xfrm>
            <a:off x="1928813" y="357366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4" name="Text 17"/>
          <p:cNvSpPr/>
          <p:nvPr/>
        </p:nvSpPr>
        <p:spPr>
          <a:xfrm>
            <a:off x="1928813" y="357366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25" name="Text 18"/>
          <p:cNvSpPr/>
          <p:nvPr/>
        </p:nvSpPr>
        <p:spPr>
          <a:xfrm>
            <a:off x="2321719" y="3616523"/>
            <a:ext cx="116007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Conditional Logic</a:t>
            </a:r>
            <a:endParaRPr lang="en-US" sz="1013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813" y="3966567"/>
            <a:ext cx="112514" cy="100013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2098477" y="3948708"/>
            <a:ext cx="2068702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Watch fields appear based on service type</a:t>
            </a:r>
            <a:endParaRPr lang="en-US" sz="788" dirty="0"/>
          </a:p>
        </p:txBody>
      </p:sp>
      <p:sp>
        <p:nvSpPr>
          <p:cNvPr id="28" name="Shape 20"/>
          <p:cNvSpPr/>
          <p:nvPr/>
        </p:nvSpPr>
        <p:spPr>
          <a:xfrm>
            <a:off x="4714875" y="343078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29" name="Shape 21"/>
          <p:cNvSpPr/>
          <p:nvPr/>
        </p:nvSpPr>
        <p:spPr>
          <a:xfrm>
            <a:off x="4857750" y="357366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0" name="Text 22"/>
          <p:cNvSpPr/>
          <p:nvPr/>
        </p:nvSpPr>
        <p:spPr>
          <a:xfrm>
            <a:off x="4857750" y="357366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31" name="Text 23"/>
          <p:cNvSpPr/>
          <p:nvPr/>
        </p:nvSpPr>
        <p:spPr>
          <a:xfrm>
            <a:off x="5250656" y="3616523"/>
            <a:ext cx="79050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Submission</a:t>
            </a:r>
            <a:endParaRPr lang="en-US" sz="1013" dirty="0"/>
          </a:p>
        </p:txBody>
      </p:sp>
      <p:pic>
        <p:nvPicPr>
          <p:cNvPr id="3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3966567"/>
            <a:ext cx="100013" cy="100013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5014913" y="3948708"/>
            <a:ext cx="1987190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Submit form and verify backend logging</a:t>
            </a:r>
            <a:endParaRPr lang="en-US" sz="788" dirty="0"/>
          </a:p>
        </p:txBody>
      </p:sp>
      <p:sp>
        <p:nvSpPr>
          <p:cNvPr id="34" name="Shape 25"/>
          <p:cNvSpPr/>
          <p:nvPr/>
        </p:nvSpPr>
        <p:spPr>
          <a:xfrm>
            <a:off x="1785938" y="45166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35" name="Shape 26"/>
          <p:cNvSpPr/>
          <p:nvPr/>
        </p:nvSpPr>
        <p:spPr>
          <a:xfrm>
            <a:off x="1928813" y="46595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6" name="Text 27"/>
          <p:cNvSpPr/>
          <p:nvPr/>
        </p:nvSpPr>
        <p:spPr>
          <a:xfrm>
            <a:off x="1928813" y="46595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00" dirty="0"/>
          </a:p>
        </p:txBody>
      </p:sp>
      <p:sp>
        <p:nvSpPr>
          <p:cNvPr id="37" name="Text 28"/>
          <p:cNvSpPr/>
          <p:nvPr/>
        </p:nvSpPr>
        <p:spPr>
          <a:xfrm>
            <a:off x="2321719" y="4702373"/>
            <a:ext cx="82920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 View</a:t>
            </a:r>
            <a:endParaRPr lang="en-US" sz="1013" dirty="0"/>
          </a:p>
        </p:txBody>
      </p:sp>
      <p:pic>
        <p:nvPicPr>
          <p:cNvPr id="3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8813" y="5052417"/>
            <a:ext cx="75009" cy="100013"/>
          </a:xfrm>
          <a:prstGeom prst="rect">
            <a:avLst/>
          </a:prstGeom>
        </p:spPr>
      </p:pic>
      <p:sp>
        <p:nvSpPr>
          <p:cNvPr id="39" name="Text 29"/>
          <p:cNvSpPr/>
          <p:nvPr/>
        </p:nvSpPr>
        <p:spPr>
          <a:xfrm>
            <a:off x="2060972" y="5034558"/>
            <a:ext cx="1589931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Demonstrate responsive design</a:t>
            </a:r>
            <a:endParaRPr lang="en-US" sz="788" dirty="0"/>
          </a:p>
        </p:txBody>
      </p:sp>
      <p:sp>
        <p:nvSpPr>
          <p:cNvPr id="40" name="Shape 30"/>
          <p:cNvSpPr/>
          <p:nvPr/>
        </p:nvSpPr>
        <p:spPr>
          <a:xfrm>
            <a:off x="4714875" y="45166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41" name="Shape 31"/>
          <p:cNvSpPr/>
          <p:nvPr/>
        </p:nvSpPr>
        <p:spPr>
          <a:xfrm>
            <a:off x="4857750" y="46595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2" name="Text 32"/>
          <p:cNvSpPr/>
          <p:nvPr/>
        </p:nvSpPr>
        <p:spPr>
          <a:xfrm>
            <a:off x="4857750" y="46595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900" dirty="0"/>
          </a:p>
        </p:txBody>
      </p:sp>
      <p:sp>
        <p:nvSpPr>
          <p:cNvPr id="43" name="Text 33"/>
          <p:cNvSpPr/>
          <p:nvPr/>
        </p:nvSpPr>
        <p:spPr>
          <a:xfrm>
            <a:off x="5250656" y="4702373"/>
            <a:ext cx="85711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1013" dirty="0"/>
          </a:p>
        </p:txBody>
      </p:sp>
      <p:pic>
        <p:nvPicPr>
          <p:cNvPr id="4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5052417"/>
            <a:ext cx="100013" cy="100013"/>
          </a:xfrm>
          <a:prstGeom prst="rect">
            <a:avLst/>
          </a:prstGeom>
        </p:spPr>
      </p:pic>
      <p:sp>
        <p:nvSpPr>
          <p:cNvPr id="45" name="Text 34"/>
          <p:cNvSpPr/>
          <p:nvPr/>
        </p:nvSpPr>
        <p:spPr>
          <a:xfrm>
            <a:off x="5014913" y="5034558"/>
            <a:ext cx="1699543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Show API endpoints and data flow</a:t>
            </a:r>
            <a:endParaRPr lang="en-US" sz="788" dirty="0"/>
          </a:p>
        </p:txBody>
      </p:sp>
      <p:sp>
        <p:nvSpPr>
          <p:cNvPr id="46" name="Shape 35"/>
          <p:cNvSpPr/>
          <p:nvPr/>
        </p:nvSpPr>
        <p:spPr>
          <a:xfrm>
            <a:off x="3453724" y="5616773"/>
            <a:ext cx="2236552" cy="60007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pic>
        <p:nvPicPr>
          <p:cNvPr id="4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7931" y="5759648"/>
            <a:ext cx="114300" cy="114300"/>
          </a:xfrm>
          <a:prstGeom prst="rect">
            <a:avLst/>
          </a:prstGeom>
        </p:spPr>
      </p:pic>
      <p:sp>
        <p:nvSpPr>
          <p:cNvPr id="48" name="Text 36"/>
          <p:cNvSpPr/>
          <p:nvPr/>
        </p:nvSpPr>
        <p:spPr>
          <a:xfrm>
            <a:off x="3889381" y="5738217"/>
            <a:ext cx="1608097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 Duration: ~5 minutes</a:t>
            </a:r>
            <a:endParaRPr lang="en-US" sz="900" dirty="0"/>
          </a:p>
        </p:txBody>
      </p:sp>
      <p:sp>
        <p:nvSpPr>
          <p:cNvPr id="49" name="Text 37"/>
          <p:cNvSpPr/>
          <p:nvPr/>
        </p:nvSpPr>
        <p:spPr>
          <a:xfrm>
            <a:off x="3568024" y="5959673"/>
            <a:ext cx="207938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Allowing time for questions and discussion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Summary &amp; Key Learnings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971550"/>
            <a:ext cx="16073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46509" y="944761"/>
            <a:ext cx="10532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Achievements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428625" y="125730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257300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421606"/>
            <a:ext cx="100013" cy="10001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28663" y="1403747"/>
            <a:ext cx="8166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Functional POC</a:t>
            </a:r>
            <a:endParaRPr lang="en-US" sz="788" dirty="0"/>
          </a:p>
        </p:txBody>
      </p:sp>
      <p:sp>
        <p:nvSpPr>
          <p:cNvPr id="10" name="Text 5"/>
          <p:cNvSpPr/>
          <p:nvPr/>
        </p:nvSpPr>
        <p:spPr>
          <a:xfrm>
            <a:off x="571500" y="157162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working form with all requirements</a:t>
            </a:r>
            <a:endParaRPr lang="en-US" sz="675" dirty="0"/>
          </a:p>
        </p:txBody>
      </p:sp>
      <p:sp>
        <p:nvSpPr>
          <p:cNvPr id="11" name="Shape 6"/>
          <p:cNvSpPr/>
          <p:nvPr/>
        </p:nvSpPr>
        <p:spPr>
          <a:xfrm>
            <a:off x="428625" y="191452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1914525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2078831"/>
            <a:ext cx="75009" cy="10001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3659" y="2060972"/>
            <a:ext cx="9840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571500" y="222885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for desktop and mobile devices</a:t>
            </a:r>
            <a:endParaRPr lang="en-US" sz="675" dirty="0"/>
          </a:p>
        </p:txBody>
      </p:sp>
      <p:sp>
        <p:nvSpPr>
          <p:cNvPr id="16" name="Shape 10"/>
          <p:cNvSpPr/>
          <p:nvPr/>
        </p:nvSpPr>
        <p:spPr>
          <a:xfrm>
            <a:off x="428625" y="257175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2571750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736056"/>
            <a:ext cx="100013" cy="100013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28663" y="2718197"/>
            <a:ext cx="96016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Behavior</a:t>
            </a:r>
            <a:endParaRPr lang="en-US" sz="788" dirty="0"/>
          </a:p>
        </p:txBody>
      </p:sp>
      <p:sp>
        <p:nvSpPr>
          <p:cNvPr id="20" name="Text 13"/>
          <p:cNvSpPr/>
          <p:nvPr/>
        </p:nvSpPr>
        <p:spPr>
          <a:xfrm>
            <a:off x="571500" y="288607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Conditional logic and real-time validation</a:t>
            </a:r>
            <a:endParaRPr lang="en-US" sz="675" dirty="0"/>
          </a:p>
        </p:txBody>
      </p:sp>
      <p:sp>
        <p:nvSpPr>
          <p:cNvPr id="21" name="Shape 14"/>
          <p:cNvSpPr/>
          <p:nvPr/>
        </p:nvSpPr>
        <p:spPr>
          <a:xfrm>
            <a:off x="428625" y="322897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5"/>
          <p:cNvSpPr/>
          <p:nvPr/>
        </p:nvSpPr>
        <p:spPr>
          <a:xfrm>
            <a:off x="428625" y="3228975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393281"/>
            <a:ext cx="100013" cy="100013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728663" y="3375422"/>
            <a:ext cx="8216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Integration</a:t>
            </a:r>
            <a:endParaRPr lang="en-US" sz="788" dirty="0"/>
          </a:p>
        </p:txBody>
      </p:sp>
      <p:sp>
        <p:nvSpPr>
          <p:cNvPr id="25" name="Text 17"/>
          <p:cNvSpPr/>
          <p:nvPr/>
        </p:nvSpPr>
        <p:spPr>
          <a:xfrm>
            <a:off x="571500" y="354330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Full-stack implementation with data flow</a:t>
            </a:r>
            <a:endParaRPr lang="en-US" sz="675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06" y="971550"/>
            <a:ext cx="107156" cy="142875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3412313" y="944761"/>
            <a:ext cx="10515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Learnings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3248006" y="1257300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0"/>
          <p:cNvSpPr/>
          <p:nvPr/>
        </p:nvSpPr>
        <p:spPr>
          <a:xfrm>
            <a:off x="3248006" y="1257300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881" y="1421606"/>
            <a:ext cx="125016" cy="100013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3573047" y="1403747"/>
            <a:ext cx="8588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Experience</a:t>
            </a:r>
            <a:endParaRPr lang="en-US" sz="788" dirty="0"/>
          </a:p>
        </p:txBody>
      </p:sp>
      <p:sp>
        <p:nvSpPr>
          <p:cNvPr id="32" name="Text 22"/>
          <p:cNvSpPr/>
          <p:nvPr/>
        </p:nvSpPr>
        <p:spPr>
          <a:xfrm>
            <a:off x="3390881" y="1571625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UX significantly impacts completion rates</a:t>
            </a:r>
            <a:endParaRPr lang="en-US" sz="675" dirty="0"/>
          </a:p>
        </p:txBody>
      </p:sp>
      <p:sp>
        <p:nvSpPr>
          <p:cNvPr id="33" name="Shape 23"/>
          <p:cNvSpPr/>
          <p:nvPr/>
        </p:nvSpPr>
        <p:spPr>
          <a:xfrm>
            <a:off x="3248006" y="1914525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4"/>
          <p:cNvSpPr/>
          <p:nvPr/>
        </p:nvSpPr>
        <p:spPr>
          <a:xfrm>
            <a:off x="3248006" y="1914525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881" y="2078831"/>
            <a:ext cx="100013" cy="100013"/>
          </a:xfrm>
          <a:prstGeom prst="rect">
            <a:avLst/>
          </a:prstGeom>
        </p:spPr>
      </p:pic>
      <p:sp>
        <p:nvSpPr>
          <p:cNvPr id="36" name="Text 25"/>
          <p:cNvSpPr/>
          <p:nvPr/>
        </p:nvSpPr>
        <p:spPr>
          <a:xfrm>
            <a:off x="3548044" y="2060972"/>
            <a:ext cx="7088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First</a:t>
            </a:r>
            <a:endParaRPr lang="en-US" sz="788" dirty="0"/>
          </a:p>
        </p:txBody>
      </p:sp>
      <p:sp>
        <p:nvSpPr>
          <p:cNvPr id="37" name="Text 26"/>
          <p:cNvSpPr/>
          <p:nvPr/>
        </p:nvSpPr>
        <p:spPr>
          <a:xfrm>
            <a:off x="3390881" y="2228850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considerations must be built-in from start</a:t>
            </a:r>
            <a:endParaRPr lang="en-US" sz="675" dirty="0"/>
          </a:p>
        </p:txBody>
      </p:sp>
      <p:sp>
        <p:nvSpPr>
          <p:cNvPr id="38" name="Shape 27"/>
          <p:cNvSpPr/>
          <p:nvPr/>
        </p:nvSpPr>
        <p:spPr>
          <a:xfrm>
            <a:off x="3248006" y="2571750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8"/>
          <p:cNvSpPr/>
          <p:nvPr/>
        </p:nvSpPr>
        <p:spPr>
          <a:xfrm>
            <a:off x="3248006" y="2571750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881" y="2736056"/>
            <a:ext cx="87511" cy="100013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3535542" y="2718197"/>
            <a:ext cx="5669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Scalability</a:t>
            </a:r>
            <a:endParaRPr lang="en-US" sz="788" dirty="0"/>
          </a:p>
        </p:txBody>
      </p:sp>
      <p:sp>
        <p:nvSpPr>
          <p:cNvPr id="42" name="Text 30"/>
          <p:cNvSpPr/>
          <p:nvPr/>
        </p:nvSpPr>
        <p:spPr>
          <a:xfrm>
            <a:off x="3390881" y="2886075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choices impact future growth</a:t>
            </a:r>
            <a:endParaRPr lang="en-US" sz="675" dirty="0"/>
          </a:p>
        </p:txBody>
      </p:sp>
      <p:sp>
        <p:nvSpPr>
          <p:cNvPr id="43" name="Shape 31"/>
          <p:cNvSpPr/>
          <p:nvPr/>
        </p:nvSpPr>
        <p:spPr>
          <a:xfrm>
            <a:off x="3248006" y="3228975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4" name="Shape 32"/>
          <p:cNvSpPr/>
          <p:nvPr/>
        </p:nvSpPr>
        <p:spPr>
          <a:xfrm>
            <a:off x="3248006" y="3228975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5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0881" y="3393281"/>
            <a:ext cx="100013" cy="100013"/>
          </a:xfrm>
          <a:prstGeom prst="rect">
            <a:avLst/>
          </a:prstGeom>
        </p:spPr>
      </p:pic>
      <p:sp>
        <p:nvSpPr>
          <p:cNvPr id="46" name="Text 33"/>
          <p:cNvSpPr/>
          <p:nvPr/>
        </p:nvSpPr>
        <p:spPr>
          <a:xfrm>
            <a:off x="3548044" y="3375422"/>
            <a:ext cx="100347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Strategy</a:t>
            </a:r>
            <a:endParaRPr lang="en-US" sz="788" dirty="0"/>
          </a:p>
        </p:txBody>
      </p:sp>
      <p:sp>
        <p:nvSpPr>
          <p:cNvPr id="47" name="Text 34"/>
          <p:cNvSpPr/>
          <p:nvPr/>
        </p:nvSpPr>
        <p:spPr>
          <a:xfrm>
            <a:off x="3390881" y="3543300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Multi-layer validation ensures data quality</a:t>
            </a:r>
            <a:endParaRPr lang="en-US" sz="675" dirty="0"/>
          </a:p>
        </p:txBody>
      </p:sp>
      <p:sp>
        <p:nvSpPr>
          <p:cNvPr id="48" name="Text 35"/>
          <p:cNvSpPr/>
          <p:nvPr/>
        </p:nvSpPr>
        <p:spPr>
          <a:xfrm>
            <a:off x="6124566" y="944761"/>
            <a:ext cx="8191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</a:t>
            </a:r>
            <a:endParaRPr lang="en-US" sz="1125" dirty="0"/>
          </a:p>
        </p:txBody>
      </p:sp>
      <p:sp>
        <p:nvSpPr>
          <p:cNvPr id="49" name="Shape 36"/>
          <p:cNvSpPr/>
          <p:nvPr/>
        </p:nvSpPr>
        <p:spPr>
          <a:xfrm>
            <a:off x="6067416" y="125730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0" name="Shape 37"/>
          <p:cNvSpPr/>
          <p:nvPr/>
        </p:nvSpPr>
        <p:spPr>
          <a:xfrm>
            <a:off x="6067416" y="1257300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0291" y="1421606"/>
            <a:ext cx="87511" cy="100013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6354952" y="1403747"/>
            <a:ext cx="8283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Layer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6210291" y="157162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proper database with encryption</a:t>
            </a:r>
            <a:endParaRPr lang="en-US" sz="675" dirty="0"/>
          </a:p>
        </p:txBody>
      </p:sp>
      <p:sp>
        <p:nvSpPr>
          <p:cNvPr id="54" name="Shape 40"/>
          <p:cNvSpPr/>
          <p:nvPr/>
        </p:nvSpPr>
        <p:spPr>
          <a:xfrm>
            <a:off x="6067416" y="191452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5" name="Shape 41"/>
          <p:cNvSpPr/>
          <p:nvPr/>
        </p:nvSpPr>
        <p:spPr>
          <a:xfrm>
            <a:off x="6067416" y="1914525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6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0291" y="2078831"/>
            <a:ext cx="100013" cy="100013"/>
          </a:xfrm>
          <a:prstGeom prst="rect">
            <a:avLst/>
          </a:prstGeom>
        </p:spPr>
      </p:pic>
      <p:sp>
        <p:nvSpPr>
          <p:cNvPr id="57" name="Text 42"/>
          <p:cNvSpPr/>
          <p:nvPr/>
        </p:nvSpPr>
        <p:spPr>
          <a:xfrm>
            <a:off x="6367453" y="2060972"/>
            <a:ext cx="8030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788" dirty="0"/>
          </a:p>
        </p:txBody>
      </p:sp>
      <p:sp>
        <p:nvSpPr>
          <p:cNvPr id="58" name="Text 43"/>
          <p:cNvSpPr/>
          <p:nvPr/>
        </p:nvSpPr>
        <p:spPr>
          <a:xfrm>
            <a:off x="6210291" y="222885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 OAuth 2.0 or similar auth system</a:t>
            </a:r>
            <a:endParaRPr lang="en-US" sz="675" dirty="0"/>
          </a:p>
        </p:txBody>
      </p:sp>
      <p:sp>
        <p:nvSpPr>
          <p:cNvPr id="59" name="Shape 44"/>
          <p:cNvSpPr/>
          <p:nvPr/>
        </p:nvSpPr>
        <p:spPr>
          <a:xfrm>
            <a:off x="6067416" y="257175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0" name="Shape 45"/>
          <p:cNvSpPr/>
          <p:nvPr/>
        </p:nvSpPr>
        <p:spPr>
          <a:xfrm>
            <a:off x="6067416" y="2571750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1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0291" y="2736056"/>
            <a:ext cx="100013" cy="100013"/>
          </a:xfrm>
          <a:prstGeom prst="rect">
            <a:avLst/>
          </a:prstGeom>
        </p:spPr>
      </p:pic>
      <p:sp>
        <p:nvSpPr>
          <p:cNvPr id="62" name="Text 46"/>
          <p:cNvSpPr/>
          <p:nvPr/>
        </p:nvSpPr>
        <p:spPr>
          <a:xfrm>
            <a:off x="6367453" y="2718197"/>
            <a:ext cx="5134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</a:t>
            </a:r>
            <a:endParaRPr lang="en-US" sz="788" dirty="0"/>
          </a:p>
        </p:txBody>
      </p:sp>
      <p:sp>
        <p:nvSpPr>
          <p:cNvPr id="63" name="Text 47"/>
          <p:cNvSpPr/>
          <p:nvPr/>
        </p:nvSpPr>
        <p:spPr>
          <a:xfrm>
            <a:off x="6210291" y="288607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form analytics and monitoring</a:t>
            </a:r>
            <a:endParaRPr lang="en-US" sz="675" dirty="0"/>
          </a:p>
        </p:txBody>
      </p:sp>
      <p:sp>
        <p:nvSpPr>
          <p:cNvPr id="64" name="Shape 48"/>
          <p:cNvSpPr/>
          <p:nvPr/>
        </p:nvSpPr>
        <p:spPr>
          <a:xfrm>
            <a:off x="6067416" y="322897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Shape 49"/>
          <p:cNvSpPr/>
          <p:nvPr/>
        </p:nvSpPr>
        <p:spPr>
          <a:xfrm>
            <a:off x="6067416" y="3228975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66" name="Text 50"/>
          <p:cNvSpPr/>
          <p:nvPr/>
        </p:nvSpPr>
        <p:spPr>
          <a:xfrm>
            <a:off x="6267441" y="3375422"/>
            <a:ext cx="7931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AEM Migration</a:t>
            </a:r>
            <a:endParaRPr lang="en-US" sz="788" dirty="0"/>
          </a:p>
        </p:txBody>
      </p:sp>
      <p:sp>
        <p:nvSpPr>
          <p:cNvPr id="67" name="Text 51"/>
          <p:cNvSpPr/>
          <p:nvPr/>
        </p:nvSpPr>
        <p:spPr>
          <a:xfrm>
            <a:off x="6210291" y="354330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 transition to Adobe Experience Manager</a:t>
            </a:r>
            <a:endParaRPr lang="en-US" sz="675" dirty="0"/>
          </a:p>
        </p:txBody>
      </p:sp>
      <p:pic>
        <p:nvPicPr>
          <p:cNvPr id="69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9014" y="4171950"/>
            <a:ext cx="192881" cy="171450"/>
          </a:xfrm>
          <a:prstGeom prst="rect">
            <a:avLst/>
          </a:prstGeom>
        </p:spPr>
      </p:pic>
      <p:sp>
        <p:nvSpPr>
          <p:cNvPr id="70" name="Text 53"/>
          <p:cNvSpPr/>
          <p:nvPr/>
        </p:nvSpPr>
        <p:spPr>
          <a:xfrm>
            <a:off x="4059045" y="4139803"/>
            <a:ext cx="1347378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Success</a:t>
            </a:r>
            <a:endParaRPr lang="en-US" sz="1350" dirty="0"/>
          </a:p>
        </p:txBody>
      </p:sp>
      <p:sp>
        <p:nvSpPr>
          <p:cNvPr id="71" name="Text 54"/>
          <p:cNvSpPr/>
          <p:nvPr/>
        </p:nvSpPr>
        <p:spPr>
          <a:xfrm>
            <a:off x="600075" y="4486275"/>
            <a:ext cx="260506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688" dirty="0"/>
          </a:p>
        </p:txBody>
      </p:sp>
      <p:sp>
        <p:nvSpPr>
          <p:cNvPr id="72" name="Text 55"/>
          <p:cNvSpPr/>
          <p:nvPr/>
        </p:nvSpPr>
        <p:spPr>
          <a:xfrm>
            <a:off x="600075" y="4800600"/>
            <a:ext cx="26050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Requirements Met</a:t>
            </a:r>
            <a:endParaRPr lang="en-US" sz="788" dirty="0"/>
          </a:p>
        </p:txBody>
      </p:sp>
      <p:sp>
        <p:nvSpPr>
          <p:cNvPr id="73" name="Text 56"/>
          <p:cNvSpPr/>
          <p:nvPr/>
        </p:nvSpPr>
        <p:spPr>
          <a:xfrm>
            <a:off x="3305156" y="4486275"/>
            <a:ext cx="260509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15min</a:t>
            </a:r>
            <a:endParaRPr lang="en-US" sz="1688" dirty="0"/>
          </a:p>
        </p:txBody>
      </p:sp>
      <p:sp>
        <p:nvSpPr>
          <p:cNvPr id="74" name="Text 57"/>
          <p:cNvSpPr/>
          <p:nvPr/>
        </p:nvSpPr>
        <p:spPr>
          <a:xfrm>
            <a:off x="3305156" y="4800600"/>
            <a:ext cx="260509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 Duration</a:t>
            </a:r>
            <a:endParaRPr lang="en-US" sz="788" dirty="0"/>
          </a:p>
        </p:txBody>
      </p:sp>
      <p:sp>
        <p:nvSpPr>
          <p:cNvPr id="75" name="Text 58"/>
          <p:cNvSpPr/>
          <p:nvPr/>
        </p:nvSpPr>
        <p:spPr>
          <a:xfrm>
            <a:off x="6010266" y="4486275"/>
            <a:ext cx="260506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Ready</a:t>
            </a:r>
            <a:endParaRPr lang="en-US" sz="1688" dirty="0"/>
          </a:p>
        </p:txBody>
      </p:sp>
      <p:sp>
        <p:nvSpPr>
          <p:cNvPr id="76" name="Text 59"/>
          <p:cNvSpPr/>
          <p:nvPr/>
        </p:nvSpPr>
        <p:spPr>
          <a:xfrm>
            <a:off x="6010266" y="4800600"/>
            <a:ext cx="26050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Production Planning</a:t>
            </a:r>
            <a:endParaRPr lang="en-US" sz="788" dirty="0"/>
          </a:p>
        </p:txBody>
      </p:sp>
      <p:pic>
        <p:nvPicPr>
          <p:cNvPr id="7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0660" y="5093494"/>
            <a:ext cx="114300" cy="128588"/>
          </a:xfrm>
          <a:prstGeom prst="rect">
            <a:avLst/>
          </a:prstGeom>
        </p:spPr>
      </p:pic>
      <p:sp>
        <p:nvSpPr>
          <p:cNvPr id="78" name="Text 60"/>
          <p:cNvSpPr/>
          <p:nvPr/>
        </p:nvSpPr>
        <p:spPr>
          <a:xfrm>
            <a:off x="1702110" y="5070277"/>
            <a:ext cx="581121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Successfully demonstrated modern form capabilities with clear path to enterprise deployment</a:t>
            </a:r>
            <a:endParaRPr lang="en-US" sz="1013" dirty="0"/>
          </a:p>
        </p:txBody>
      </p:sp>
      <p:pic>
        <p:nvPicPr>
          <p:cNvPr id="79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99040" y="5093494"/>
            <a:ext cx="114300" cy="128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692</Words>
  <Application>Microsoft Office PowerPoint</Application>
  <PresentationFormat>On-screen Show (16:9)</PresentationFormat>
  <Paragraphs>190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Chandu Lingamneni</cp:lastModifiedBy>
  <cp:revision>2</cp:revision>
  <dcterms:created xsi:type="dcterms:W3CDTF">2025-06-16T05:22:29Z</dcterms:created>
  <dcterms:modified xsi:type="dcterms:W3CDTF">2025-06-16T05:31:50Z</dcterms:modified>
</cp:coreProperties>
</file>