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09" d="100"/>
          <a:sy n="109" d="100"/>
        </p:scale>
        <p:origin x="70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2582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17" Type="http://schemas.openxmlformats.org/officeDocument/2006/relationships/image" Target="../media/image30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5" Type="http://schemas.openxmlformats.org/officeDocument/2006/relationships/image" Target="../media/image2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1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5" Type="http://schemas.openxmlformats.org/officeDocument/2006/relationships/image" Target="../media/image4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Relationship Id="rId14" Type="http://schemas.openxmlformats.org/officeDocument/2006/relationships/image" Target="../media/image4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54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12" Type="http://schemas.openxmlformats.org/officeDocument/2006/relationships/image" Target="../media/image53.png"/><Relationship Id="rId17" Type="http://schemas.openxmlformats.org/officeDocument/2006/relationships/image" Target="../media/image58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5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7.png"/><Relationship Id="rId11" Type="http://schemas.openxmlformats.org/officeDocument/2006/relationships/image" Target="../media/image52.png"/><Relationship Id="rId5" Type="http://schemas.openxmlformats.org/officeDocument/2006/relationships/image" Target="../media/image46.png"/><Relationship Id="rId15" Type="http://schemas.openxmlformats.org/officeDocument/2006/relationships/image" Target="../media/image56.png"/><Relationship Id="rId10" Type="http://schemas.openxmlformats.org/officeDocument/2006/relationships/image" Target="../media/image51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Relationship Id="rId14" Type="http://schemas.openxmlformats.org/officeDocument/2006/relationships/image" Target="../media/image5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image" Target="../media/image59.png"/><Relationship Id="rId7" Type="http://schemas.openxmlformats.org/officeDocument/2006/relationships/image" Target="../media/image6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2.png"/><Relationship Id="rId11" Type="http://schemas.openxmlformats.org/officeDocument/2006/relationships/image" Target="../media/image67.png"/><Relationship Id="rId5" Type="http://schemas.openxmlformats.org/officeDocument/2006/relationships/image" Target="../media/image61.png"/><Relationship Id="rId10" Type="http://schemas.openxmlformats.org/officeDocument/2006/relationships/image" Target="../media/image66.png"/><Relationship Id="rId4" Type="http://schemas.openxmlformats.org/officeDocument/2006/relationships/image" Target="../media/image60.png"/><Relationship Id="rId9" Type="http://schemas.openxmlformats.org/officeDocument/2006/relationships/image" Target="../media/image6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3" Type="http://schemas.openxmlformats.org/officeDocument/2006/relationships/image" Target="../media/image68.png"/><Relationship Id="rId7" Type="http://schemas.openxmlformats.org/officeDocument/2006/relationships/image" Target="../media/image7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1.png"/><Relationship Id="rId11" Type="http://schemas.openxmlformats.org/officeDocument/2006/relationships/image" Target="../media/image76.png"/><Relationship Id="rId5" Type="http://schemas.openxmlformats.org/officeDocument/2006/relationships/image" Target="../media/image70.png"/><Relationship Id="rId10" Type="http://schemas.openxmlformats.org/officeDocument/2006/relationships/image" Target="../media/image75.png"/><Relationship Id="rId4" Type="http://schemas.openxmlformats.org/officeDocument/2006/relationships/image" Target="../media/image69.png"/><Relationship Id="rId9" Type="http://schemas.openxmlformats.org/officeDocument/2006/relationships/image" Target="../media/image7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13" Type="http://schemas.openxmlformats.org/officeDocument/2006/relationships/image" Target="../media/image87.png"/><Relationship Id="rId18" Type="http://schemas.openxmlformats.org/officeDocument/2006/relationships/image" Target="../media/image92.png"/><Relationship Id="rId3" Type="http://schemas.openxmlformats.org/officeDocument/2006/relationships/image" Target="../media/image77.png"/><Relationship Id="rId7" Type="http://schemas.openxmlformats.org/officeDocument/2006/relationships/image" Target="../media/image81.png"/><Relationship Id="rId12" Type="http://schemas.openxmlformats.org/officeDocument/2006/relationships/image" Target="../media/image86.png"/><Relationship Id="rId17" Type="http://schemas.openxmlformats.org/officeDocument/2006/relationships/image" Target="../media/image91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9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0.png"/><Relationship Id="rId11" Type="http://schemas.openxmlformats.org/officeDocument/2006/relationships/image" Target="../media/image85.png"/><Relationship Id="rId5" Type="http://schemas.openxmlformats.org/officeDocument/2006/relationships/image" Target="../media/image79.png"/><Relationship Id="rId15" Type="http://schemas.openxmlformats.org/officeDocument/2006/relationships/image" Target="../media/image89.png"/><Relationship Id="rId10" Type="http://schemas.openxmlformats.org/officeDocument/2006/relationships/image" Target="../media/image84.png"/><Relationship Id="rId4" Type="http://schemas.openxmlformats.org/officeDocument/2006/relationships/image" Target="../media/image78.png"/><Relationship Id="rId9" Type="http://schemas.openxmlformats.org/officeDocument/2006/relationships/image" Target="../media/image83.png"/><Relationship Id="rId14" Type="http://schemas.openxmlformats.org/officeDocument/2006/relationships/image" Target="../media/image8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>
            <a:alphaModFix amt="10000"/>
          </a:blip>
          <a:stretch>
            <a:fillRect/>
          </a:stretch>
        </p:blipFill>
        <p:spPr>
          <a:xfrm>
            <a:off x="914400" y="514350"/>
            <a:ext cx="535781" cy="428625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5">
            <a:alphaModFix amt="10000"/>
          </a:blip>
          <a:stretch>
            <a:fillRect/>
          </a:stretch>
        </p:blipFill>
        <p:spPr>
          <a:xfrm>
            <a:off x="7515225" y="1028700"/>
            <a:ext cx="257175" cy="342900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6">
            <a:alphaModFix amt="10000"/>
          </a:blip>
          <a:stretch>
            <a:fillRect/>
          </a:stretch>
        </p:blipFill>
        <p:spPr>
          <a:xfrm>
            <a:off x="1828800" y="3857625"/>
            <a:ext cx="642938" cy="514350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7">
            <a:alphaModFix amt="10000"/>
          </a:blip>
          <a:stretch>
            <a:fillRect/>
          </a:stretch>
        </p:blipFill>
        <p:spPr>
          <a:xfrm>
            <a:off x="7693819" y="3429000"/>
            <a:ext cx="535781" cy="428625"/>
          </a:xfrm>
          <a:prstGeom prst="rect">
            <a:avLst/>
          </a:prstGeom>
        </p:spPr>
      </p:pic>
      <p:sp>
        <p:nvSpPr>
          <p:cNvPr id="7" name="Text 0"/>
          <p:cNvSpPr/>
          <p:nvPr/>
        </p:nvSpPr>
        <p:spPr>
          <a:xfrm>
            <a:off x="1203806" y="1557338"/>
            <a:ext cx="6807826" cy="6858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360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Digital Service Intake e-Form</a:t>
            </a:r>
            <a:endParaRPr lang="en-US" sz="3600" dirty="0"/>
          </a:p>
        </p:txBody>
      </p:sp>
      <p:sp>
        <p:nvSpPr>
          <p:cNvPr id="8" name="Text 1"/>
          <p:cNvSpPr/>
          <p:nvPr/>
        </p:nvSpPr>
        <p:spPr>
          <a:xfrm>
            <a:off x="1203806" y="2382151"/>
            <a:ext cx="6807826" cy="207749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endParaRPr lang="en-US" sz="1350" dirty="0"/>
          </a:p>
        </p:txBody>
      </p:sp>
      <p:sp>
        <p:nvSpPr>
          <p:cNvPr id="9" name="Shape 2"/>
          <p:cNvSpPr/>
          <p:nvPr/>
        </p:nvSpPr>
        <p:spPr>
          <a:xfrm>
            <a:off x="1203806" y="2843213"/>
            <a:ext cx="6736389" cy="742950"/>
          </a:xfrm>
          <a:prstGeom prst="rect">
            <a:avLst/>
          </a:prstGeom>
          <a:solidFill>
            <a:srgbClr val="FFFFFF">
              <a:alpha val="20000"/>
            </a:srgbClr>
          </a:solidFill>
          <a:ln/>
        </p:spPr>
      </p:sp>
      <p:sp>
        <p:nvSpPr>
          <p:cNvPr id="10" name="Text 3"/>
          <p:cNvSpPr/>
          <p:nvPr/>
        </p:nvSpPr>
        <p:spPr>
          <a:xfrm>
            <a:off x="1375256" y="3014663"/>
            <a:ext cx="6464926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013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Modernizing Client Intake with React &amp; Express.js</a:t>
            </a:r>
            <a:endParaRPr lang="en-US" sz="1013" dirty="0"/>
          </a:p>
        </p:txBody>
      </p:sp>
      <p:sp>
        <p:nvSpPr>
          <p:cNvPr id="11" name="Text 4"/>
          <p:cNvSpPr/>
          <p:nvPr/>
        </p:nvSpPr>
        <p:spPr>
          <a:xfrm>
            <a:off x="1375256" y="3271838"/>
            <a:ext cx="6464926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788" dirty="0">
                <a:solidFill>
                  <a:srgbClr val="FFFFFF">
                    <a:alpha val="80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Replacing PDF-based forms with intelligent digital experiences</a:t>
            </a:r>
            <a:endParaRPr lang="en-US" sz="788" dirty="0"/>
          </a:p>
        </p:txBody>
      </p:sp>
      <p:sp>
        <p:nvSpPr>
          <p:cNvPr id="13" name="Text 5"/>
          <p:cNvSpPr/>
          <p:nvPr/>
        </p:nvSpPr>
        <p:spPr>
          <a:xfrm>
            <a:off x="3870182" y="4782836"/>
            <a:ext cx="1619734" cy="121252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endParaRPr lang="en-US" sz="788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3721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428625" y="428625"/>
            <a:ext cx="8358188" cy="2857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2025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Problem Context &amp; User Needs</a:t>
            </a:r>
            <a:endParaRPr lang="en-US" sz="2025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625" y="971550"/>
            <a:ext cx="171450" cy="17145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85800" y="939403"/>
            <a:ext cx="1680177" cy="23395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b="1" dirty="0">
                <a:solidFill>
                  <a:srgbClr val="DC262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Current Challenges</a:t>
            </a:r>
            <a:endParaRPr lang="en-US" sz="1350" dirty="0"/>
          </a:p>
        </p:txBody>
      </p:sp>
      <p:sp>
        <p:nvSpPr>
          <p:cNvPr id="6" name="Shape 2"/>
          <p:cNvSpPr/>
          <p:nvPr/>
        </p:nvSpPr>
        <p:spPr>
          <a:xfrm>
            <a:off x="428625" y="1343025"/>
            <a:ext cx="4029075" cy="771525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7" name="Shape 3"/>
          <p:cNvSpPr/>
          <p:nvPr/>
        </p:nvSpPr>
        <p:spPr>
          <a:xfrm>
            <a:off x="428625" y="1343025"/>
            <a:ext cx="28575" cy="771525"/>
          </a:xfrm>
          <a:prstGeom prst="rect">
            <a:avLst/>
          </a:prstGeom>
          <a:solidFill>
            <a:srgbClr val="EF4444"/>
          </a:solidFill>
          <a:ln/>
        </p:spPr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0075" y="1550194"/>
            <a:ext cx="96441" cy="128588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753666" y="1526977"/>
            <a:ext cx="1373135" cy="175022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Outdated PDF Forms</a:t>
            </a:r>
            <a:endParaRPr lang="en-US" sz="1013" dirty="0"/>
          </a:p>
        </p:txBody>
      </p:sp>
      <p:sp>
        <p:nvSpPr>
          <p:cNvPr id="10" name="Text 5"/>
          <p:cNvSpPr/>
          <p:nvPr/>
        </p:nvSpPr>
        <p:spPr>
          <a:xfrm>
            <a:off x="600075" y="1771650"/>
            <a:ext cx="3757613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Static, non-interactive documents requiring manual processing</a:t>
            </a:r>
            <a:endParaRPr lang="en-US" sz="900" dirty="0"/>
          </a:p>
        </p:txBody>
      </p:sp>
      <p:sp>
        <p:nvSpPr>
          <p:cNvPr id="11" name="Shape 6"/>
          <p:cNvSpPr/>
          <p:nvPr/>
        </p:nvSpPr>
        <p:spPr>
          <a:xfrm>
            <a:off x="428625" y="2286000"/>
            <a:ext cx="4029075" cy="771525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12" name="Shape 7"/>
          <p:cNvSpPr/>
          <p:nvPr/>
        </p:nvSpPr>
        <p:spPr>
          <a:xfrm>
            <a:off x="428625" y="2286000"/>
            <a:ext cx="28575" cy="771525"/>
          </a:xfrm>
          <a:prstGeom prst="rect">
            <a:avLst/>
          </a:prstGeom>
          <a:solidFill>
            <a:srgbClr val="EF4444"/>
          </a:solidFill>
          <a:ln/>
        </p:spPr>
      </p:sp>
      <p:pic>
        <p:nvPicPr>
          <p:cNvPr id="13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0075" y="2493169"/>
            <a:ext cx="128588" cy="128588"/>
          </a:xfrm>
          <a:prstGeom prst="rect">
            <a:avLst/>
          </a:prstGeom>
        </p:spPr>
      </p:pic>
      <p:sp>
        <p:nvSpPr>
          <p:cNvPr id="14" name="Text 8"/>
          <p:cNvSpPr/>
          <p:nvPr/>
        </p:nvSpPr>
        <p:spPr>
          <a:xfrm>
            <a:off x="785813" y="2469952"/>
            <a:ext cx="1255095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Manual Processing</a:t>
            </a:r>
            <a:endParaRPr lang="en-US" sz="1013" dirty="0"/>
          </a:p>
        </p:txBody>
      </p:sp>
      <p:sp>
        <p:nvSpPr>
          <p:cNvPr id="15" name="Text 9"/>
          <p:cNvSpPr/>
          <p:nvPr/>
        </p:nvSpPr>
        <p:spPr>
          <a:xfrm>
            <a:off x="600075" y="2714625"/>
            <a:ext cx="3757613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Time-consuming data entry and validation workflows</a:t>
            </a:r>
            <a:endParaRPr lang="en-US" sz="900" dirty="0"/>
          </a:p>
        </p:txBody>
      </p:sp>
      <p:sp>
        <p:nvSpPr>
          <p:cNvPr id="16" name="Shape 10"/>
          <p:cNvSpPr/>
          <p:nvPr/>
        </p:nvSpPr>
        <p:spPr>
          <a:xfrm>
            <a:off x="428625" y="3228975"/>
            <a:ext cx="4029075" cy="771525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17" name="Shape 11"/>
          <p:cNvSpPr/>
          <p:nvPr/>
        </p:nvSpPr>
        <p:spPr>
          <a:xfrm>
            <a:off x="428625" y="3228975"/>
            <a:ext cx="28575" cy="771525"/>
          </a:xfrm>
          <a:prstGeom prst="rect">
            <a:avLst/>
          </a:prstGeom>
          <a:solidFill>
            <a:srgbClr val="EF4444"/>
          </a:solidFill>
          <a:ln/>
        </p:spPr>
      </p:sp>
      <p:pic>
        <p:nvPicPr>
          <p:cNvPr id="18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0075" y="3436144"/>
            <a:ext cx="96441" cy="128588"/>
          </a:xfrm>
          <a:prstGeom prst="rect">
            <a:avLst/>
          </a:prstGeom>
        </p:spPr>
      </p:pic>
      <p:sp>
        <p:nvSpPr>
          <p:cNvPr id="19" name="Text 12"/>
          <p:cNvSpPr/>
          <p:nvPr/>
        </p:nvSpPr>
        <p:spPr>
          <a:xfrm>
            <a:off x="753666" y="3412927"/>
            <a:ext cx="1548408" cy="175022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Poor Mobile Experience</a:t>
            </a:r>
            <a:endParaRPr lang="en-US" sz="1013" dirty="0"/>
          </a:p>
        </p:txBody>
      </p:sp>
      <p:sp>
        <p:nvSpPr>
          <p:cNvPr id="20" name="Text 13"/>
          <p:cNvSpPr/>
          <p:nvPr/>
        </p:nvSpPr>
        <p:spPr>
          <a:xfrm>
            <a:off x="600075" y="3657600"/>
            <a:ext cx="3757613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PDFs not optimized for mobile devices and modern browsers</a:t>
            </a:r>
            <a:endParaRPr lang="en-US" sz="900" dirty="0"/>
          </a:p>
        </p:txBody>
      </p:sp>
      <p:pic>
        <p:nvPicPr>
          <p:cNvPr id="21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86300" y="971550"/>
            <a:ext cx="214313" cy="171450"/>
          </a:xfrm>
          <a:prstGeom prst="rect">
            <a:avLst/>
          </a:prstGeom>
        </p:spPr>
      </p:pic>
      <p:sp>
        <p:nvSpPr>
          <p:cNvPr id="22" name="Text 14"/>
          <p:cNvSpPr/>
          <p:nvPr/>
        </p:nvSpPr>
        <p:spPr>
          <a:xfrm>
            <a:off x="4986338" y="939403"/>
            <a:ext cx="1679981" cy="23395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b="1" dirty="0">
                <a:solidFill>
                  <a:srgbClr val="059669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User Requirements</a:t>
            </a:r>
            <a:endParaRPr lang="en-US" sz="1350" dirty="0"/>
          </a:p>
        </p:txBody>
      </p:sp>
      <p:sp>
        <p:nvSpPr>
          <p:cNvPr id="23" name="Shape 15"/>
          <p:cNvSpPr/>
          <p:nvPr/>
        </p:nvSpPr>
        <p:spPr>
          <a:xfrm>
            <a:off x="4686300" y="1343025"/>
            <a:ext cx="4029075" cy="771525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24" name="Shape 16"/>
          <p:cNvSpPr/>
          <p:nvPr/>
        </p:nvSpPr>
        <p:spPr>
          <a:xfrm>
            <a:off x="4686300" y="1343025"/>
            <a:ext cx="28575" cy="771525"/>
          </a:xfrm>
          <a:prstGeom prst="rect">
            <a:avLst/>
          </a:prstGeom>
          <a:solidFill>
            <a:srgbClr val="10B981"/>
          </a:solidFill>
          <a:ln/>
        </p:spPr>
      </p:sp>
      <p:pic>
        <p:nvPicPr>
          <p:cNvPr id="25" name="Image 6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57750" y="1550194"/>
            <a:ext cx="128588" cy="128588"/>
          </a:xfrm>
          <a:prstGeom prst="rect">
            <a:avLst/>
          </a:prstGeom>
        </p:spPr>
      </p:pic>
      <p:sp>
        <p:nvSpPr>
          <p:cNvPr id="26" name="Text 17"/>
          <p:cNvSpPr/>
          <p:nvPr/>
        </p:nvSpPr>
        <p:spPr>
          <a:xfrm>
            <a:off x="5043488" y="1526977"/>
            <a:ext cx="1214075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Dynamic Behavior</a:t>
            </a:r>
            <a:endParaRPr lang="en-US" sz="1013" dirty="0"/>
          </a:p>
        </p:txBody>
      </p:sp>
      <p:sp>
        <p:nvSpPr>
          <p:cNvPr id="27" name="Text 18"/>
          <p:cNvSpPr/>
          <p:nvPr/>
        </p:nvSpPr>
        <p:spPr>
          <a:xfrm>
            <a:off x="4857750" y="1771650"/>
            <a:ext cx="3757613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Smart forms that adapt based on user input and context</a:t>
            </a:r>
            <a:endParaRPr lang="en-US" sz="900" dirty="0"/>
          </a:p>
        </p:txBody>
      </p:sp>
      <p:sp>
        <p:nvSpPr>
          <p:cNvPr id="28" name="Shape 19"/>
          <p:cNvSpPr/>
          <p:nvPr/>
        </p:nvSpPr>
        <p:spPr>
          <a:xfrm>
            <a:off x="4686300" y="2286000"/>
            <a:ext cx="4029075" cy="771525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29" name="Shape 20"/>
          <p:cNvSpPr/>
          <p:nvPr/>
        </p:nvSpPr>
        <p:spPr>
          <a:xfrm>
            <a:off x="4686300" y="2286000"/>
            <a:ext cx="28575" cy="771525"/>
          </a:xfrm>
          <a:prstGeom prst="rect">
            <a:avLst/>
          </a:prstGeom>
          <a:solidFill>
            <a:srgbClr val="10B981"/>
          </a:solidFill>
          <a:ln/>
        </p:spPr>
      </p:sp>
      <p:pic>
        <p:nvPicPr>
          <p:cNvPr id="30" name="Image 7" descr="preencod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57750" y="2493169"/>
            <a:ext cx="128588" cy="128588"/>
          </a:xfrm>
          <a:prstGeom prst="rect">
            <a:avLst/>
          </a:prstGeom>
        </p:spPr>
      </p:pic>
      <p:sp>
        <p:nvSpPr>
          <p:cNvPr id="31" name="Text 21"/>
          <p:cNvSpPr/>
          <p:nvPr/>
        </p:nvSpPr>
        <p:spPr>
          <a:xfrm>
            <a:off x="5043488" y="2469952"/>
            <a:ext cx="1037658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Data Validation</a:t>
            </a:r>
            <a:endParaRPr lang="en-US" sz="1013" dirty="0"/>
          </a:p>
        </p:txBody>
      </p:sp>
      <p:sp>
        <p:nvSpPr>
          <p:cNvPr id="32" name="Text 22"/>
          <p:cNvSpPr/>
          <p:nvPr/>
        </p:nvSpPr>
        <p:spPr>
          <a:xfrm>
            <a:off x="4857750" y="2714625"/>
            <a:ext cx="3757613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Real-time validation with clear error messaging</a:t>
            </a:r>
            <a:endParaRPr lang="en-US" sz="900" dirty="0"/>
          </a:p>
        </p:txBody>
      </p:sp>
      <p:sp>
        <p:nvSpPr>
          <p:cNvPr id="33" name="Shape 23"/>
          <p:cNvSpPr/>
          <p:nvPr/>
        </p:nvSpPr>
        <p:spPr>
          <a:xfrm>
            <a:off x="4686300" y="3228975"/>
            <a:ext cx="4029075" cy="771525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34" name="Shape 24"/>
          <p:cNvSpPr/>
          <p:nvPr/>
        </p:nvSpPr>
        <p:spPr>
          <a:xfrm>
            <a:off x="4686300" y="3228975"/>
            <a:ext cx="28575" cy="771525"/>
          </a:xfrm>
          <a:prstGeom prst="rect">
            <a:avLst/>
          </a:prstGeom>
          <a:solidFill>
            <a:srgbClr val="10B981"/>
          </a:solidFill>
          <a:ln/>
        </p:spPr>
      </p:sp>
      <p:pic>
        <p:nvPicPr>
          <p:cNvPr id="35" name="Image 8" descr="preencoded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857750" y="3436144"/>
            <a:ext cx="112514" cy="128588"/>
          </a:xfrm>
          <a:prstGeom prst="rect">
            <a:avLst/>
          </a:prstGeom>
        </p:spPr>
      </p:pic>
      <p:sp>
        <p:nvSpPr>
          <p:cNvPr id="36" name="Text 25"/>
          <p:cNvSpPr/>
          <p:nvPr/>
        </p:nvSpPr>
        <p:spPr>
          <a:xfrm>
            <a:off x="5027414" y="3412927"/>
            <a:ext cx="1277476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System Integration</a:t>
            </a:r>
            <a:endParaRPr lang="en-US" sz="1013" dirty="0"/>
          </a:p>
        </p:txBody>
      </p:sp>
      <p:sp>
        <p:nvSpPr>
          <p:cNvPr id="37" name="Text 26"/>
          <p:cNvSpPr/>
          <p:nvPr/>
        </p:nvSpPr>
        <p:spPr>
          <a:xfrm>
            <a:off x="4857750" y="3657600"/>
            <a:ext cx="3757613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Seamless data flow to backend systems and APIs</a:t>
            </a:r>
            <a:endParaRPr lang="en-US" sz="900" dirty="0"/>
          </a:p>
        </p:txBody>
      </p:sp>
      <p:sp>
        <p:nvSpPr>
          <p:cNvPr id="38" name="Shape 27"/>
          <p:cNvSpPr/>
          <p:nvPr/>
        </p:nvSpPr>
        <p:spPr>
          <a:xfrm>
            <a:off x="4686300" y="4171950"/>
            <a:ext cx="4029075" cy="771525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39" name="Shape 28"/>
          <p:cNvSpPr/>
          <p:nvPr/>
        </p:nvSpPr>
        <p:spPr>
          <a:xfrm>
            <a:off x="4686300" y="4171950"/>
            <a:ext cx="28575" cy="771525"/>
          </a:xfrm>
          <a:prstGeom prst="rect">
            <a:avLst/>
          </a:prstGeom>
          <a:solidFill>
            <a:srgbClr val="10B981"/>
          </a:solidFill>
          <a:ln/>
        </p:spPr>
      </p:sp>
      <p:pic>
        <p:nvPicPr>
          <p:cNvPr id="40" name="Image 9" descr="preencoded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857750" y="4379119"/>
            <a:ext cx="112514" cy="128588"/>
          </a:xfrm>
          <a:prstGeom prst="rect">
            <a:avLst/>
          </a:prstGeom>
        </p:spPr>
      </p:pic>
      <p:sp>
        <p:nvSpPr>
          <p:cNvPr id="41" name="Text 29"/>
          <p:cNvSpPr/>
          <p:nvPr/>
        </p:nvSpPr>
        <p:spPr>
          <a:xfrm>
            <a:off x="5027414" y="4355902"/>
            <a:ext cx="708487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Scalability</a:t>
            </a:r>
            <a:endParaRPr lang="en-US" sz="1013" dirty="0"/>
          </a:p>
        </p:txBody>
      </p:sp>
      <p:sp>
        <p:nvSpPr>
          <p:cNvPr id="42" name="Text 30"/>
          <p:cNvSpPr/>
          <p:nvPr/>
        </p:nvSpPr>
        <p:spPr>
          <a:xfrm>
            <a:off x="4857750" y="4600575"/>
            <a:ext cx="3757613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Foundation for enterprise-grade solutions like AEM</a:t>
            </a:r>
            <a:endParaRPr lang="en-US" sz="9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736431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428625" y="428625"/>
            <a:ext cx="8358188" cy="2857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2025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Solution Design &amp; Architecture</a:t>
            </a:r>
            <a:endParaRPr lang="en-US" sz="2025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625" y="971550"/>
            <a:ext cx="171450" cy="17145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85800" y="939403"/>
            <a:ext cx="1519693" cy="23395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b="1" dirty="0">
                <a:solidFill>
                  <a:srgbClr val="2563E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Technology Stack</a:t>
            </a:r>
            <a:endParaRPr lang="en-US" sz="1350" dirty="0"/>
          </a:p>
        </p:txBody>
      </p:sp>
      <p:sp>
        <p:nvSpPr>
          <p:cNvPr id="6" name="Shape 2"/>
          <p:cNvSpPr/>
          <p:nvPr/>
        </p:nvSpPr>
        <p:spPr>
          <a:xfrm>
            <a:off x="428625" y="1343025"/>
            <a:ext cx="1957388" cy="942975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7" name="Shape 3"/>
          <p:cNvSpPr/>
          <p:nvPr/>
        </p:nvSpPr>
        <p:spPr>
          <a:xfrm>
            <a:off x="428625" y="1343025"/>
            <a:ext cx="28575" cy="942975"/>
          </a:xfrm>
          <a:prstGeom prst="rect">
            <a:avLst/>
          </a:prstGeom>
          <a:solidFill>
            <a:srgbClr val="3B82F6"/>
          </a:solidFill>
          <a:ln/>
        </p:spPr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8731" y="1485900"/>
            <a:ext cx="257175" cy="257175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571500" y="1828800"/>
            <a:ext cx="1743075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900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React.js</a:t>
            </a:r>
            <a:endParaRPr lang="en-US" sz="900" dirty="0"/>
          </a:p>
        </p:txBody>
      </p:sp>
      <p:sp>
        <p:nvSpPr>
          <p:cNvPr id="10" name="Text 5"/>
          <p:cNvSpPr/>
          <p:nvPr/>
        </p:nvSpPr>
        <p:spPr>
          <a:xfrm>
            <a:off x="571500" y="2000250"/>
            <a:ext cx="1743075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788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Frontend Framework</a:t>
            </a:r>
            <a:endParaRPr lang="en-US" sz="788" dirty="0"/>
          </a:p>
        </p:txBody>
      </p:sp>
      <p:sp>
        <p:nvSpPr>
          <p:cNvPr id="11" name="Shape 6"/>
          <p:cNvSpPr/>
          <p:nvPr/>
        </p:nvSpPr>
        <p:spPr>
          <a:xfrm>
            <a:off x="2500313" y="1343025"/>
            <a:ext cx="1957388" cy="942975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12" name="Shape 7"/>
          <p:cNvSpPr/>
          <p:nvPr/>
        </p:nvSpPr>
        <p:spPr>
          <a:xfrm>
            <a:off x="2500313" y="1343025"/>
            <a:ext cx="28575" cy="942975"/>
          </a:xfrm>
          <a:prstGeom prst="rect">
            <a:avLst/>
          </a:prstGeom>
          <a:solidFill>
            <a:srgbClr val="10B981"/>
          </a:solidFill>
          <a:ln/>
        </p:spPr>
      </p:sp>
      <p:pic>
        <p:nvPicPr>
          <p:cNvPr id="13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66492" y="1485900"/>
            <a:ext cx="225028" cy="257175"/>
          </a:xfrm>
          <a:prstGeom prst="rect">
            <a:avLst/>
          </a:prstGeom>
        </p:spPr>
      </p:pic>
      <p:sp>
        <p:nvSpPr>
          <p:cNvPr id="14" name="Text 8"/>
          <p:cNvSpPr/>
          <p:nvPr/>
        </p:nvSpPr>
        <p:spPr>
          <a:xfrm>
            <a:off x="2643188" y="1828800"/>
            <a:ext cx="1743075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900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Express.js</a:t>
            </a:r>
            <a:endParaRPr lang="en-US" sz="900" dirty="0"/>
          </a:p>
        </p:txBody>
      </p:sp>
      <p:sp>
        <p:nvSpPr>
          <p:cNvPr id="15" name="Text 9"/>
          <p:cNvSpPr/>
          <p:nvPr/>
        </p:nvSpPr>
        <p:spPr>
          <a:xfrm>
            <a:off x="2643188" y="2000250"/>
            <a:ext cx="1743075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788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Backend API</a:t>
            </a:r>
            <a:endParaRPr lang="en-US" sz="788" dirty="0"/>
          </a:p>
        </p:txBody>
      </p:sp>
      <p:sp>
        <p:nvSpPr>
          <p:cNvPr id="16" name="Shape 10"/>
          <p:cNvSpPr/>
          <p:nvPr/>
        </p:nvSpPr>
        <p:spPr>
          <a:xfrm>
            <a:off x="428625" y="2400300"/>
            <a:ext cx="1957388" cy="942975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17" name="Shape 11"/>
          <p:cNvSpPr/>
          <p:nvPr/>
        </p:nvSpPr>
        <p:spPr>
          <a:xfrm>
            <a:off x="428625" y="2400300"/>
            <a:ext cx="28575" cy="942975"/>
          </a:xfrm>
          <a:prstGeom prst="rect">
            <a:avLst/>
          </a:prstGeom>
          <a:solidFill>
            <a:srgbClr val="8B5CF6"/>
          </a:solidFill>
          <a:ln/>
        </p:spPr>
      </p:sp>
      <p:pic>
        <p:nvPicPr>
          <p:cNvPr id="18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10878" y="2543175"/>
            <a:ext cx="192881" cy="257175"/>
          </a:xfrm>
          <a:prstGeom prst="rect">
            <a:avLst/>
          </a:prstGeom>
        </p:spPr>
      </p:pic>
      <p:sp>
        <p:nvSpPr>
          <p:cNvPr id="19" name="Text 12"/>
          <p:cNvSpPr/>
          <p:nvPr/>
        </p:nvSpPr>
        <p:spPr>
          <a:xfrm>
            <a:off x="571500" y="2886075"/>
            <a:ext cx="1743075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900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CSS3</a:t>
            </a:r>
            <a:endParaRPr lang="en-US" sz="900" dirty="0"/>
          </a:p>
        </p:txBody>
      </p:sp>
      <p:sp>
        <p:nvSpPr>
          <p:cNvPr id="20" name="Text 13"/>
          <p:cNvSpPr/>
          <p:nvPr/>
        </p:nvSpPr>
        <p:spPr>
          <a:xfrm>
            <a:off x="571500" y="3057525"/>
            <a:ext cx="1743075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788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Responsive Design</a:t>
            </a:r>
            <a:endParaRPr lang="en-US" sz="788" dirty="0"/>
          </a:p>
        </p:txBody>
      </p:sp>
      <p:sp>
        <p:nvSpPr>
          <p:cNvPr id="21" name="Shape 14"/>
          <p:cNvSpPr/>
          <p:nvPr/>
        </p:nvSpPr>
        <p:spPr>
          <a:xfrm>
            <a:off x="2500313" y="2400300"/>
            <a:ext cx="1957388" cy="942975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22" name="Shape 15"/>
          <p:cNvSpPr/>
          <p:nvPr/>
        </p:nvSpPr>
        <p:spPr>
          <a:xfrm>
            <a:off x="2500313" y="2400300"/>
            <a:ext cx="28575" cy="942975"/>
          </a:xfrm>
          <a:prstGeom prst="rect">
            <a:avLst/>
          </a:prstGeom>
          <a:solidFill>
            <a:srgbClr val="F59E0B"/>
          </a:solidFill>
          <a:ln/>
        </p:spPr>
      </p:sp>
      <p:pic>
        <p:nvPicPr>
          <p:cNvPr id="23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66492" y="2543175"/>
            <a:ext cx="225028" cy="257175"/>
          </a:xfrm>
          <a:prstGeom prst="rect">
            <a:avLst/>
          </a:prstGeom>
        </p:spPr>
      </p:pic>
      <p:sp>
        <p:nvSpPr>
          <p:cNvPr id="24" name="Text 16"/>
          <p:cNvSpPr/>
          <p:nvPr/>
        </p:nvSpPr>
        <p:spPr>
          <a:xfrm>
            <a:off x="2643188" y="2886075"/>
            <a:ext cx="1743075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900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JSON</a:t>
            </a:r>
            <a:endParaRPr lang="en-US" sz="900" dirty="0"/>
          </a:p>
        </p:txBody>
      </p:sp>
      <p:sp>
        <p:nvSpPr>
          <p:cNvPr id="25" name="Text 17"/>
          <p:cNvSpPr/>
          <p:nvPr/>
        </p:nvSpPr>
        <p:spPr>
          <a:xfrm>
            <a:off x="2643188" y="3057525"/>
            <a:ext cx="1743075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788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Data Storage</a:t>
            </a:r>
            <a:endParaRPr lang="en-US" sz="788" dirty="0"/>
          </a:p>
        </p:txBody>
      </p:sp>
      <p:pic>
        <p:nvPicPr>
          <p:cNvPr id="26" name="Image 6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86300" y="971550"/>
            <a:ext cx="192881" cy="171450"/>
          </a:xfrm>
          <a:prstGeom prst="rect">
            <a:avLst/>
          </a:prstGeom>
        </p:spPr>
      </p:pic>
      <p:sp>
        <p:nvSpPr>
          <p:cNvPr id="27" name="Text 18"/>
          <p:cNvSpPr/>
          <p:nvPr/>
        </p:nvSpPr>
        <p:spPr>
          <a:xfrm>
            <a:off x="4964906" y="939403"/>
            <a:ext cx="1399338" cy="23395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b="1" dirty="0">
                <a:solidFill>
                  <a:srgbClr val="2563E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Why This Stack?</a:t>
            </a:r>
            <a:endParaRPr lang="en-US" sz="1350" dirty="0"/>
          </a:p>
        </p:txBody>
      </p:sp>
      <p:sp>
        <p:nvSpPr>
          <p:cNvPr id="28" name="Shape 19"/>
          <p:cNvSpPr/>
          <p:nvPr/>
        </p:nvSpPr>
        <p:spPr>
          <a:xfrm>
            <a:off x="4686300" y="1343025"/>
            <a:ext cx="4029075" cy="62865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29" name="Image 7" descr="preencod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00600" y="1493044"/>
            <a:ext cx="128588" cy="128588"/>
          </a:xfrm>
          <a:prstGeom prst="rect">
            <a:avLst/>
          </a:prstGeom>
        </p:spPr>
      </p:pic>
      <p:sp>
        <p:nvSpPr>
          <p:cNvPr id="30" name="Text 20"/>
          <p:cNvSpPr/>
          <p:nvPr/>
        </p:nvSpPr>
        <p:spPr>
          <a:xfrm>
            <a:off x="4986338" y="1469827"/>
            <a:ext cx="1302925" cy="175022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Rapid Development</a:t>
            </a:r>
            <a:endParaRPr lang="en-US" sz="1013" dirty="0"/>
          </a:p>
        </p:txBody>
      </p:sp>
      <p:sp>
        <p:nvSpPr>
          <p:cNvPr id="31" name="Text 21"/>
          <p:cNvSpPr/>
          <p:nvPr/>
        </p:nvSpPr>
        <p:spPr>
          <a:xfrm>
            <a:off x="4800600" y="1714500"/>
            <a:ext cx="3871913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React's component-based architecture enables fast prototyping</a:t>
            </a:r>
            <a:endParaRPr lang="en-US" sz="788" dirty="0"/>
          </a:p>
        </p:txBody>
      </p:sp>
      <p:sp>
        <p:nvSpPr>
          <p:cNvPr id="32" name="Shape 22"/>
          <p:cNvSpPr/>
          <p:nvPr/>
        </p:nvSpPr>
        <p:spPr>
          <a:xfrm>
            <a:off x="4686300" y="2085975"/>
            <a:ext cx="4029075" cy="62865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33" name="Image 8" descr="preencoded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800600" y="2235994"/>
            <a:ext cx="96441" cy="128588"/>
          </a:xfrm>
          <a:prstGeom prst="rect">
            <a:avLst/>
          </a:prstGeom>
        </p:spPr>
      </p:pic>
      <p:sp>
        <p:nvSpPr>
          <p:cNvPr id="34" name="Text 23"/>
          <p:cNvSpPr/>
          <p:nvPr/>
        </p:nvSpPr>
        <p:spPr>
          <a:xfrm>
            <a:off x="4954191" y="2212777"/>
            <a:ext cx="818043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Mobile-First</a:t>
            </a:r>
            <a:endParaRPr lang="en-US" sz="1013" dirty="0"/>
          </a:p>
        </p:txBody>
      </p:sp>
      <p:sp>
        <p:nvSpPr>
          <p:cNvPr id="35" name="Text 24"/>
          <p:cNvSpPr/>
          <p:nvPr/>
        </p:nvSpPr>
        <p:spPr>
          <a:xfrm>
            <a:off x="4800600" y="2457450"/>
            <a:ext cx="3871913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Responsive design ensures optimal experience across devices</a:t>
            </a:r>
            <a:endParaRPr lang="en-US" sz="788" dirty="0"/>
          </a:p>
        </p:txBody>
      </p:sp>
      <p:sp>
        <p:nvSpPr>
          <p:cNvPr id="36" name="Shape 25"/>
          <p:cNvSpPr/>
          <p:nvPr/>
        </p:nvSpPr>
        <p:spPr>
          <a:xfrm>
            <a:off x="4686300" y="2828925"/>
            <a:ext cx="4029075" cy="62865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37" name="Image 9" descr="preencoded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800600" y="2978944"/>
            <a:ext cx="112514" cy="128588"/>
          </a:xfrm>
          <a:prstGeom prst="rect">
            <a:avLst/>
          </a:prstGeom>
        </p:spPr>
      </p:pic>
      <p:sp>
        <p:nvSpPr>
          <p:cNvPr id="38" name="Text 26"/>
          <p:cNvSpPr/>
          <p:nvPr/>
        </p:nvSpPr>
        <p:spPr>
          <a:xfrm>
            <a:off x="4970264" y="2955727"/>
            <a:ext cx="586820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Scalable</a:t>
            </a:r>
            <a:endParaRPr lang="en-US" sz="1013" dirty="0"/>
          </a:p>
        </p:txBody>
      </p:sp>
      <p:sp>
        <p:nvSpPr>
          <p:cNvPr id="39" name="Text 27"/>
          <p:cNvSpPr/>
          <p:nvPr/>
        </p:nvSpPr>
        <p:spPr>
          <a:xfrm>
            <a:off x="4800600" y="3200400"/>
            <a:ext cx="3871913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Foundation ready for enterprise integration with AEM</a:t>
            </a:r>
            <a:endParaRPr lang="en-US" sz="788" dirty="0"/>
          </a:p>
        </p:txBody>
      </p:sp>
      <p:sp>
        <p:nvSpPr>
          <p:cNvPr id="40" name="Shape 28"/>
          <p:cNvSpPr/>
          <p:nvPr/>
        </p:nvSpPr>
        <p:spPr>
          <a:xfrm>
            <a:off x="428625" y="3686175"/>
            <a:ext cx="8286750" cy="1621631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1" name="Text 29"/>
          <p:cNvSpPr/>
          <p:nvPr/>
        </p:nvSpPr>
        <p:spPr>
          <a:xfrm>
            <a:off x="600075" y="3857625"/>
            <a:ext cx="8015288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125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System Architecture Flow</a:t>
            </a:r>
            <a:endParaRPr lang="en-US" sz="1125" dirty="0"/>
          </a:p>
        </p:txBody>
      </p:sp>
      <p:sp>
        <p:nvSpPr>
          <p:cNvPr id="42" name="Shape 30"/>
          <p:cNvSpPr/>
          <p:nvPr/>
        </p:nvSpPr>
        <p:spPr>
          <a:xfrm>
            <a:off x="600075" y="4200525"/>
            <a:ext cx="799654" cy="421481"/>
          </a:xfrm>
          <a:prstGeom prst="rect">
            <a:avLst/>
          </a:prstGeom>
          <a:solidFill>
            <a:srgbClr val="DBEAFE"/>
          </a:solidFill>
          <a:ln/>
        </p:spPr>
      </p:sp>
      <p:pic>
        <p:nvPicPr>
          <p:cNvPr id="43" name="Image 10" descr="preencoded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24892" y="4314825"/>
            <a:ext cx="150019" cy="171450"/>
          </a:xfrm>
          <a:prstGeom prst="rect">
            <a:avLst/>
          </a:prstGeom>
        </p:spPr>
      </p:pic>
      <p:sp>
        <p:nvSpPr>
          <p:cNvPr id="44" name="Text 31"/>
          <p:cNvSpPr/>
          <p:nvPr/>
        </p:nvSpPr>
        <p:spPr>
          <a:xfrm>
            <a:off x="600075" y="4679156"/>
            <a:ext cx="871091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900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User Interface</a:t>
            </a:r>
            <a:endParaRPr lang="en-US" sz="900" dirty="0"/>
          </a:p>
        </p:txBody>
      </p:sp>
      <p:sp>
        <p:nvSpPr>
          <p:cNvPr id="45" name="Text 32"/>
          <p:cNvSpPr/>
          <p:nvPr/>
        </p:nvSpPr>
        <p:spPr>
          <a:xfrm>
            <a:off x="600075" y="4850606"/>
            <a:ext cx="871091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788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React Frontend</a:t>
            </a:r>
            <a:endParaRPr lang="en-US" sz="788" dirty="0"/>
          </a:p>
        </p:txBody>
      </p:sp>
      <p:pic>
        <p:nvPicPr>
          <p:cNvPr id="46" name="Image 11" descr="preencoded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681390" y="4482703"/>
            <a:ext cx="200025" cy="228600"/>
          </a:xfrm>
          <a:prstGeom prst="rect">
            <a:avLst/>
          </a:prstGeom>
        </p:spPr>
      </p:pic>
      <p:sp>
        <p:nvSpPr>
          <p:cNvPr id="47" name="Shape 33"/>
          <p:cNvSpPr/>
          <p:nvPr/>
        </p:nvSpPr>
        <p:spPr>
          <a:xfrm>
            <a:off x="4163076" y="4200525"/>
            <a:ext cx="890318" cy="421481"/>
          </a:xfrm>
          <a:prstGeom prst="rect">
            <a:avLst/>
          </a:prstGeom>
          <a:solidFill>
            <a:srgbClr val="D1FAE5"/>
          </a:solidFill>
          <a:ln/>
        </p:spPr>
      </p:sp>
      <p:pic>
        <p:nvPicPr>
          <p:cNvPr id="48" name="Image 12" descr="preencoded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522496" y="4314825"/>
            <a:ext cx="171450" cy="171450"/>
          </a:xfrm>
          <a:prstGeom prst="rect">
            <a:avLst/>
          </a:prstGeom>
        </p:spPr>
      </p:pic>
      <p:sp>
        <p:nvSpPr>
          <p:cNvPr id="49" name="Text 34"/>
          <p:cNvSpPr/>
          <p:nvPr/>
        </p:nvSpPr>
        <p:spPr>
          <a:xfrm>
            <a:off x="4163076" y="4679156"/>
            <a:ext cx="961755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900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API Layer</a:t>
            </a:r>
            <a:endParaRPr lang="en-US" sz="900" dirty="0"/>
          </a:p>
        </p:txBody>
      </p:sp>
      <p:sp>
        <p:nvSpPr>
          <p:cNvPr id="50" name="Text 35"/>
          <p:cNvSpPr/>
          <p:nvPr/>
        </p:nvSpPr>
        <p:spPr>
          <a:xfrm>
            <a:off x="4163076" y="4850606"/>
            <a:ext cx="961755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788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Express.js Backend</a:t>
            </a:r>
            <a:endParaRPr lang="en-US" sz="788" dirty="0"/>
          </a:p>
        </p:txBody>
      </p:sp>
      <p:pic>
        <p:nvPicPr>
          <p:cNvPr id="51" name="Image 13" descr="preencoded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335055" y="4482703"/>
            <a:ext cx="200025" cy="228600"/>
          </a:xfrm>
          <a:prstGeom prst="rect">
            <a:avLst/>
          </a:prstGeom>
        </p:spPr>
      </p:pic>
      <p:sp>
        <p:nvSpPr>
          <p:cNvPr id="52" name="Shape 36"/>
          <p:cNvSpPr/>
          <p:nvPr/>
        </p:nvSpPr>
        <p:spPr>
          <a:xfrm>
            <a:off x="7816741" y="4200525"/>
            <a:ext cx="727184" cy="421481"/>
          </a:xfrm>
          <a:prstGeom prst="rect">
            <a:avLst/>
          </a:prstGeom>
          <a:solidFill>
            <a:srgbClr val="FEF3C7"/>
          </a:solidFill>
          <a:ln/>
        </p:spPr>
      </p:sp>
      <p:pic>
        <p:nvPicPr>
          <p:cNvPr id="53" name="Image 14" descr="preencoded.png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105310" y="4314825"/>
            <a:ext cx="150019" cy="171450"/>
          </a:xfrm>
          <a:prstGeom prst="rect">
            <a:avLst/>
          </a:prstGeom>
        </p:spPr>
      </p:pic>
      <p:sp>
        <p:nvSpPr>
          <p:cNvPr id="54" name="Text 37"/>
          <p:cNvSpPr/>
          <p:nvPr/>
        </p:nvSpPr>
        <p:spPr>
          <a:xfrm>
            <a:off x="7816741" y="4679156"/>
            <a:ext cx="798621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900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Data Storage</a:t>
            </a:r>
            <a:endParaRPr lang="en-US" sz="900" dirty="0"/>
          </a:p>
        </p:txBody>
      </p:sp>
      <p:sp>
        <p:nvSpPr>
          <p:cNvPr id="55" name="Text 38"/>
          <p:cNvSpPr/>
          <p:nvPr/>
        </p:nvSpPr>
        <p:spPr>
          <a:xfrm>
            <a:off x="7816741" y="4850606"/>
            <a:ext cx="798621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788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JSON Logging</a:t>
            </a:r>
            <a:endParaRPr lang="en-US" sz="788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44251"/>
            <a:ext cx="9144000" cy="574357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428625" y="428625"/>
            <a:ext cx="8358188" cy="2857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2025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Form Behavior &amp; Integration Flow</a:t>
            </a:r>
            <a:endParaRPr lang="en-US" sz="2025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625" y="971550"/>
            <a:ext cx="171450" cy="17145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85800" y="939403"/>
            <a:ext cx="1575057" cy="23395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b="1" dirty="0">
                <a:solidFill>
                  <a:srgbClr val="2563E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Dynamic Features</a:t>
            </a:r>
            <a:endParaRPr lang="en-US" sz="1350" dirty="0"/>
          </a:p>
        </p:txBody>
      </p:sp>
      <p:sp>
        <p:nvSpPr>
          <p:cNvPr id="6" name="Shape 2"/>
          <p:cNvSpPr/>
          <p:nvPr/>
        </p:nvSpPr>
        <p:spPr>
          <a:xfrm>
            <a:off x="428625" y="1285875"/>
            <a:ext cx="4029075" cy="108585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7" name="Shape 3"/>
          <p:cNvSpPr/>
          <p:nvPr/>
        </p:nvSpPr>
        <p:spPr>
          <a:xfrm>
            <a:off x="428625" y="1285875"/>
            <a:ext cx="28575" cy="1085850"/>
          </a:xfrm>
          <a:prstGeom prst="rect">
            <a:avLst/>
          </a:prstGeom>
          <a:solidFill>
            <a:srgbClr val="3B82F6"/>
          </a:solidFill>
          <a:ln/>
        </p:spPr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500" y="1464469"/>
            <a:ext cx="144661" cy="128588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773311" y="1441252"/>
            <a:ext cx="1160078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Conditional Logic</a:t>
            </a:r>
            <a:endParaRPr lang="en-US" sz="1013" dirty="0"/>
          </a:p>
        </p:txBody>
      </p:sp>
      <p:sp>
        <p:nvSpPr>
          <p:cNvPr id="10" name="Text 5"/>
          <p:cNvSpPr/>
          <p:nvPr/>
        </p:nvSpPr>
        <p:spPr>
          <a:xfrm>
            <a:off x="571500" y="1685925"/>
            <a:ext cx="3814763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Fields appear/hide based on service type selection</a:t>
            </a:r>
            <a:endParaRPr lang="en-US" sz="788" dirty="0"/>
          </a:p>
        </p:txBody>
      </p:sp>
      <p:sp>
        <p:nvSpPr>
          <p:cNvPr id="11" name="Text 6"/>
          <p:cNvSpPr/>
          <p:nvPr/>
        </p:nvSpPr>
        <p:spPr>
          <a:xfrm>
            <a:off x="571500" y="1884164"/>
            <a:ext cx="1332393" cy="116086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75" dirty="0">
                <a:solidFill>
                  <a:srgbClr val="6B728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Consultation → Urgency Level</a:t>
            </a:r>
            <a:endParaRPr lang="en-US" sz="675" dirty="0"/>
          </a:p>
        </p:txBody>
      </p:sp>
      <p:sp>
        <p:nvSpPr>
          <p:cNvPr id="12" name="Text 7"/>
          <p:cNvSpPr/>
          <p:nvPr/>
        </p:nvSpPr>
        <p:spPr>
          <a:xfrm>
            <a:off x="571500" y="1998464"/>
            <a:ext cx="1108202" cy="11608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75" dirty="0">
                <a:solidFill>
                  <a:srgbClr val="6B728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Support → Issue Priority</a:t>
            </a:r>
            <a:endParaRPr lang="en-US" sz="675" dirty="0"/>
          </a:p>
        </p:txBody>
      </p:sp>
      <p:sp>
        <p:nvSpPr>
          <p:cNvPr id="13" name="Text 8"/>
          <p:cNvSpPr/>
          <p:nvPr/>
        </p:nvSpPr>
        <p:spPr>
          <a:xfrm>
            <a:off x="571500" y="2112764"/>
            <a:ext cx="1541125" cy="116086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75" dirty="0">
                <a:solidFill>
                  <a:srgbClr val="6B728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Development → Budget &amp; Timeline</a:t>
            </a:r>
            <a:endParaRPr lang="en-US" sz="675" dirty="0"/>
          </a:p>
        </p:txBody>
      </p:sp>
      <p:sp>
        <p:nvSpPr>
          <p:cNvPr id="14" name="Shape 9"/>
          <p:cNvSpPr/>
          <p:nvPr/>
        </p:nvSpPr>
        <p:spPr>
          <a:xfrm>
            <a:off x="428625" y="2486025"/>
            <a:ext cx="4029075" cy="97155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15" name="Shape 10"/>
          <p:cNvSpPr/>
          <p:nvPr/>
        </p:nvSpPr>
        <p:spPr>
          <a:xfrm>
            <a:off x="428625" y="2486025"/>
            <a:ext cx="28575" cy="971550"/>
          </a:xfrm>
          <a:prstGeom prst="rect">
            <a:avLst/>
          </a:prstGeom>
          <a:solidFill>
            <a:srgbClr val="3B82F6"/>
          </a:solidFill>
          <a:ln/>
        </p:spPr>
      </p:sp>
      <p:pic>
        <p:nvPicPr>
          <p:cNvPr id="16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1500" y="2664619"/>
            <a:ext cx="128588" cy="128588"/>
          </a:xfrm>
          <a:prstGeom prst="rect">
            <a:avLst/>
          </a:prstGeom>
        </p:spPr>
      </p:pic>
      <p:sp>
        <p:nvSpPr>
          <p:cNvPr id="17" name="Text 11"/>
          <p:cNvSpPr/>
          <p:nvPr/>
        </p:nvSpPr>
        <p:spPr>
          <a:xfrm>
            <a:off x="757238" y="2641402"/>
            <a:ext cx="1408770" cy="175022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Client-Side Validation</a:t>
            </a:r>
            <a:endParaRPr lang="en-US" sz="1013" dirty="0"/>
          </a:p>
        </p:txBody>
      </p:sp>
      <p:sp>
        <p:nvSpPr>
          <p:cNvPr id="18" name="Text 12"/>
          <p:cNvSpPr/>
          <p:nvPr/>
        </p:nvSpPr>
        <p:spPr>
          <a:xfrm>
            <a:off x="571500" y="2886075"/>
            <a:ext cx="3814763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Real-time validation with Canadian format checks</a:t>
            </a:r>
            <a:endParaRPr lang="en-US" sz="788" dirty="0"/>
          </a:p>
        </p:txBody>
      </p:sp>
      <p:sp>
        <p:nvSpPr>
          <p:cNvPr id="19" name="Text 13"/>
          <p:cNvSpPr/>
          <p:nvPr/>
        </p:nvSpPr>
        <p:spPr>
          <a:xfrm>
            <a:off x="571500" y="3084314"/>
            <a:ext cx="1250686" cy="11608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75" dirty="0">
                <a:solidFill>
                  <a:srgbClr val="6B728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Email: .ca domain validation</a:t>
            </a:r>
            <a:endParaRPr lang="en-US" sz="675" dirty="0"/>
          </a:p>
        </p:txBody>
      </p:sp>
      <p:sp>
        <p:nvSpPr>
          <p:cNvPr id="20" name="Text 14"/>
          <p:cNvSpPr/>
          <p:nvPr/>
        </p:nvSpPr>
        <p:spPr>
          <a:xfrm>
            <a:off x="571500" y="3198614"/>
            <a:ext cx="1319194" cy="116086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75" dirty="0">
                <a:solidFill>
                  <a:srgbClr val="6B728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Phone: (123) 456-7890 format</a:t>
            </a:r>
            <a:endParaRPr lang="en-US" sz="675" dirty="0"/>
          </a:p>
        </p:txBody>
      </p:sp>
      <p:sp>
        <p:nvSpPr>
          <p:cNvPr id="21" name="Shape 15"/>
          <p:cNvSpPr/>
          <p:nvPr/>
        </p:nvSpPr>
        <p:spPr>
          <a:xfrm>
            <a:off x="428625" y="3571875"/>
            <a:ext cx="4029075" cy="6858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22" name="Shape 16"/>
          <p:cNvSpPr/>
          <p:nvPr/>
        </p:nvSpPr>
        <p:spPr>
          <a:xfrm>
            <a:off x="428625" y="3571875"/>
            <a:ext cx="28575" cy="685800"/>
          </a:xfrm>
          <a:prstGeom prst="rect">
            <a:avLst/>
          </a:prstGeom>
          <a:solidFill>
            <a:srgbClr val="3B82F6"/>
          </a:solidFill>
          <a:ln/>
        </p:spPr>
      </p:sp>
      <p:pic>
        <p:nvPicPr>
          <p:cNvPr id="2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1500" y="3750469"/>
            <a:ext cx="144661" cy="128588"/>
          </a:xfrm>
          <a:prstGeom prst="rect">
            <a:avLst/>
          </a:prstGeom>
        </p:spPr>
      </p:pic>
      <p:sp>
        <p:nvSpPr>
          <p:cNvPr id="24" name="Text 17"/>
          <p:cNvSpPr/>
          <p:nvPr/>
        </p:nvSpPr>
        <p:spPr>
          <a:xfrm>
            <a:off x="773311" y="3727252"/>
            <a:ext cx="850441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Smart Prefill</a:t>
            </a:r>
            <a:endParaRPr lang="en-US" sz="1013" dirty="0"/>
          </a:p>
        </p:txBody>
      </p:sp>
      <p:sp>
        <p:nvSpPr>
          <p:cNvPr id="25" name="Text 18"/>
          <p:cNvSpPr/>
          <p:nvPr/>
        </p:nvSpPr>
        <p:spPr>
          <a:xfrm>
            <a:off x="571500" y="3971925"/>
            <a:ext cx="3814763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Demo data from JSON for quick testing</a:t>
            </a:r>
            <a:endParaRPr lang="en-US" sz="788" dirty="0"/>
          </a:p>
        </p:txBody>
      </p:sp>
      <p:pic>
        <p:nvPicPr>
          <p:cNvPr id="26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86300" y="971550"/>
            <a:ext cx="171450" cy="171450"/>
          </a:xfrm>
          <a:prstGeom prst="rect">
            <a:avLst/>
          </a:prstGeom>
        </p:spPr>
      </p:pic>
      <p:sp>
        <p:nvSpPr>
          <p:cNvPr id="27" name="Text 19"/>
          <p:cNvSpPr/>
          <p:nvPr/>
        </p:nvSpPr>
        <p:spPr>
          <a:xfrm>
            <a:off x="4943475" y="939403"/>
            <a:ext cx="1458469" cy="23395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b="1" dirty="0">
                <a:solidFill>
                  <a:srgbClr val="2563E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Integration Flow</a:t>
            </a:r>
            <a:endParaRPr lang="en-US" sz="1350" dirty="0"/>
          </a:p>
        </p:txBody>
      </p:sp>
      <p:sp>
        <p:nvSpPr>
          <p:cNvPr id="28" name="Shape 20"/>
          <p:cNvSpPr/>
          <p:nvPr/>
        </p:nvSpPr>
        <p:spPr>
          <a:xfrm>
            <a:off x="4686300" y="1285875"/>
            <a:ext cx="4029075" cy="6858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29" name="Shape 21"/>
          <p:cNvSpPr/>
          <p:nvPr/>
        </p:nvSpPr>
        <p:spPr>
          <a:xfrm>
            <a:off x="4686300" y="1285875"/>
            <a:ext cx="28575" cy="685800"/>
          </a:xfrm>
          <a:prstGeom prst="rect">
            <a:avLst/>
          </a:prstGeom>
          <a:solidFill>
            <a:srgbClr val="3B82F6"/>
          </a:solidFill>
          <a:ln/>
        </p:spPr>
      </p:sp>
      <p:pic>
        <p:nvPicPr>
          <p:cNvPr id="30" name="Image 6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29175" y="1464469"/>
            <a:ext cx="128588" cy="128588"/>
          </a:xfrm>
          <a:prstGeom prst="rect">
            <a:avLst/>
          </a:prstGeom>
        </p:spPr>
      </p:pic>
      <p:sp>
        <p:nvSpPr>
          <p:cNvPr id="31" name="Text 22"/>
          <p:cNvSpPr/>
          <p:nvPr/>
        </p:nvSpPr>
        <p:spPr>
          <a:xfrm>
            <a:off x="5014913" y="1441252"/>
            <a:ext cx="1152488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Form Submission</a:t>
            </a:r>
            <a:endParaRPr lang="en-US" sz="1013" dirty="0"/>
          </a:p>
        </p:txBody>
      </p:sp>
      <p:sp>
        <p:nvSpPr>
          <p:cNvPr id="32" name="Text 23"/>
          <p:cNvSpPr/>
          <p:nvPr/>
        </p:nvSpPr>
        <p:spPr>
          <a:xfrm>
            <a:off x="4829175" y="1685925"/>
            <a:ext cx="3814763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POST to /api/submit with validation</a:t>
            </a:r>
            <a:endParaRPr lang="en-US" sz="788" dirty="0"/>
          </a:p>
        </p:txBody>
      </p:sp>
      <p:sp>
        <p:nvSpPr>
          <p:cNvPr id="33" name="Shape 24"/>
          <p:cNvSpPr/>
          <p:nvPr/>
        </p:nvSpPr>
        <p:spPr>
          <a:xfrm>
            <a:off x="4686300" y="2085975"/>
            <a:ext cx="4029075" cy="6858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34" name="Shape 25"/>
          <p:cNvSpPr/>
          <p:nvPr/>
        </p:nvSpPr>
        <p:spPr>
          <a:xfrm>
            <a:off x="4686300" y="2085975"/>
            <a:ext cx="28575" cy="685800"/>
          </a:xfrm>
          <a:prstGeom prst="rect">
            <a:avLst/>
          </a:prstGeom>
          <a:solidFill>
            <a:srgbClr val="3B82F6"/>
          </a:solidFill>
          <a:ln/>
        </p:spPr>
      </p:sp>
      <p:pic>
        <p:nvPicPr>
          <p:cNvPr id="35" name="Image 7" descr="preencod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29175" y="2264569"/>
            <a:ext cx="128588" cy="128588"/>
          </a:xfrm>
          <a:prstGeom prst="rect">
            <a:avLst/>
          </a:prstGeom>
        </p:spPr>
      </p:pic>
      <p:sp>
        <p:nvSpPr>
          <p:cNvPr id="36" name="Text 26"/>
          <p:cNvSpPr/>
          <p:nvPr/>
        </p:nvSpPr>
        <p:spPr>
          <a:xfrm>
            <a:off x="5014913" y="2241352"/>
            <a:ext cx="1321203" cy="175022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Backend Processing</a:t>
            </a:r>
            <a:endParaRPr lang="en-US" sz="1013" dirty="0"/>
          </a:p>
        </p:txBody>
      </p:sp>
      <p:sp>
        <p:nvSpPr>
          <p:cNvPr id="37" name="Text 27"/>
          <p:cNvSpPr/>
          <p:nvPr/>
        </p:nvSpPr>
        <p:spPr>
          <a:xfrm>
            <a:off x="4829175" y="2486025"/>
            <a:ext cx="3814763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Express.js API with error handling</a:t>
            </a:r>
            <a:endParaRPr lang="en-US" sz="788" dirty="0"/>
          </a:p>
        </p:txBody>
      </p:sp>
      <p:sp>
        <p:nvSpPr>
          <p:cNvPr id="38" name="Shape 28"/>
          <p:cNvSpPr/>
          <p:nvPr/>
        </p:nvSpPr>
        <p:spPr>
          <a:xfrm>
            <a:off x="4686300" y="2886075"/>
            <a:ext cx="4029075" cy="6858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39" name="Shape 29"/>
          <p:cNvSpPr/>
          <p:nvPr/>
        </p:nvSpPr>
        <p:spPr>
          <a:xfrm>
            <a:off x="4686300" y="2886075"/>
            <a:ext cx="28575" cy="685800"/>
          </a:xfrm>
          <a:prstGeom prst="rect">
            <a:avLst/>
          </a:prstGeom>
          <a:solidFill>
            <a:srgbClr val="3B82F6"/>
          </a:solidFill>
          <a:ln/>
        </p:spPr>
      </p:sp>
      <p:pic>
        <p:nvPicPr>
          <p:cNvPr id="40" name="Image 8" descr="preencoded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829175" y="3064669"/>
            <a:ext cx="96441" cy="128588"/>
          </a:xfrm>
          <a:prstGeom prst="rect">
            <a:avLst/>
          </a:prstGeom>
        </p:spPr>
      </p:pic>
      <p:sp>
        <p:nvSpPr>
          <p:cNvPr id="41" name="Text 30"/>
          <p:cNvSpPr/>
          <p:nvPr/>
        </p:nvSpPr>
        <p:spPr>
          <a:xfrm>
            <a:off x="4982766" y="3041452"/>
            <a:ext cx="913563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Data Logging</a:t>
            </a:r>
            <a:endParaRPr lang="en-US" sz="1013" dirty="0"/>
          </a:p>
        </p:txBody>
      </p:sp>
      <p:sp>
        <p:nvSpPr>
          <p:cNvPr id="42" name="Text 31"/>
          <p:cNvSpPr/>
          <p:nvPr/>
        </p:nvSpPr>
        <p:spPr>
          <a:xfrm>
            <a:off x="4829175" y="3286125"/>
            <a:ext cx="3814763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JSON format with timestamps and IDs</a:t>
            </a:r>
            <a:endParaRPr lang="en-US" sz="788" dirty="0"/>
          </a:p>
        </p:txBody>
      </p:sp>
      <p:sp>
        <p:nvSpPr>
          <p:cNvPr id="43" name="Shape 32"/>
          <p:cNvSpPr/>
          <p:nvPr/>
        </p:nvSpPr>
        <p:spPr>
          <a:xfrm>
            <a:off x="4686300" y="3686175"/>
            <a:ext cx="4029075" cy="6858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4" name="Shape 33"/>
          <p:cNvSpPr/>
          <p:nvPr/>
        </p:nvSpPr>
        <p:spPr>
          <a:xfrm>
            <a:off x="4686300" y="3686175"/>
            <a:ext cx="28575" cy="685800"/>
          </a:xfrm>
          <a:prstGeom prst="rect">
            <a:avLst/>
          </a:prstGeom>
          <a:solidFill>
            <a:srgbClr val="3B82F6"/>
          </a:solidFill>
          <a:ln/>
        </p:spPr>
      </p:sp>
      <p:pic>
        <p:nvPicPr>
          <p:cNvPr id="45" name="Image 9" descr="preencoded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829175" y="3864769"/>
            <a:ext cx="96441" cy="128588"/>
          </a:xfrm>
          <a:prstGeom prst="rect">
            <a:avLst/>
          </a:prstGeom>
        </p:spPr>
      </p:pic>
      <p:sp>
        <p:nvSpPr>
          <p:cNvPr id="46" name="Text 34"/>
          <p:cNvSpPr/>
          <p:nvPr/>
        </p:nvSpPr>
        <p:spPr>
          <a:xfrm>
            <a:off x="4982766" y="3841552"/>
            <a:ext cx="1244826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Responsive Design</a:t>
            </a:r>
            <a:endParaRPr lang="en-US" sz="1013" dirty="0"/>
          </a:p>
        </p:txBody>
      </p:sp>
      <p:sp>
        <p:nvSpPr>
          <p:cNvPr id="47" name="Text 35"/>
          <p:cNvSpPr/>
          <p:nvPr/>
        </p:nvSpPr>
        <p:spPr>
          <a:xfrm>
            <a:off x="4829175" y="4086225"/>
            <a:ext cx="3814763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Optimized for desktop and mobile</a:t>
            </a:r>
            <a:endParaRPr lang="en-US" sz="788" dirty="0"/>
          </a:p>
        </p:txBody>
      </p:sp>
      <p:sp>
        <p:nvSpPr>
          <p:cNvPr id="50" name="Text 37"/>
          <p:cNvSpPr/>
          <p:nvPr/>
        </p:nvSpPr>
        <p:spPr>
          <a:xfrm>
            <a:off x="800100" y="4727432"/>
            <a:ext cx="1561356" cy="173124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endParaRPr lang="en-US" sz="1125" dirty="0"/>
          </a:p>
        </p:txBody>
      </p:sp>
      <p:pic>
        <p:nvPicPr>
          <p:cNvPr id="51" name="Image 11" descr="preencoded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00075" y="5022056"/>
            <a:ext cx="62508" cy="100013"/>
          </a:xfrm>
          <a:prstGeom prst="rect">
            <a:avLst/>
          </a:prstGeom>
        </p:spPr>
      </p:pic>
      <p:sp>
        <p:nvSpPr>
          <p:cNvPr id="52" name="Text 38"/>
          <p:cNvSpPr/>
          <p:nvPr/>
        </p:nvSpPr>
        <p:spPr>
          <a:xfrm>
            <a:off x="745741" y="5004197"/>
            <a:ext cx="938650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Interactive Form:</a:t>
            </a:r>
            <a:endParaRPr lang="en-US" sz="788" dirty="0"/>
          </a:p>
        </p:txBody>
      </p:sp>
      <p:sp>
        <p:nvSpPr>
          <p:cNvPr id="53" name="Text 39"/>
          <p:cNvSpPr/>
          <p:nvPr/>
        </p:nvSpPr>
        <p:spPr>
          <a:xfrm>
            <a:off x="1612953" y="5004197"/>
            <a:ext cx="1179277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Real-time field updates</a:t>
            </a:r>
            <a:endParaRPr lang="en-US" sz="788" dirty="0"/>
          </a:p>
        </p:txBody>
      </p:sp>
      <p:pic>
        <p:nvPicPr>
          <p:cNvPr id="54" name="Image 12" descr="preencoded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286125" y="5022056"/>
            <a:ext cx="100013" cy="100013"/>
          </a:xfrm>
          <a:prstGeom prst="rect">
            <a:avLst/>
          </a:prstGeom>
        </p:spPr>
      </p:pic>
      <p:sp>
        <p:nvSpPr>
          <p:cNvPr id="55" name="Text 40"/>
          <p:cNvSpPr/>
          <p:nvPr/>
        </p:nvSpPr>
        <p:spPr>
          <a:xfrm>
            <a:off x="3469295" y="5004197"/>
            <a:ext cx="609619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Validation:</a:t>
            </a:r>
            <a:endParaRPr lang="en-US" sz="788" dirty="0"/>
          </a:p>
        </p:txBody>
      </p:sp>
      <p:sp>
        <p:nvSpPr>
          <p:cNvPr id="56" name="Text 41"/>
          <p:cNvSpPr/>
          <p:nvPr/>
        </p:nvSpPr>
        <p:spPr>
          <a:xfrm>
            <a:off x="4007476" y="5004197"/>
            <a:ext cx="1149781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Instant error feedback</a:t>
            </a:r>
            <a:endParaRPr lang="en-US" sz="788" dirty="0"/>
          </a:p>
        </p:txBody>
      </p:sp>
      <p:pic>
        <p:nvPicPr>
          <p:cNvPr id="57" name="Image 13" descr="preencoded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972175" y="5022056"/>
            <a:ext cx="87511" cy="100013"/>
          </a:xfrm>
          <a:prstGeom prst="rect">
            <a:avLst/>
          </a:prstGeom>
        </p:spPr>
      </p:pic>
      <p:sp>
        <p:nvSpPr>
          <p:cNvPr id="58" name="Text 42"/>
          <p:cNvSpPr/>
          <p:nvPr/>
        </p:nvSpPr>
        <p:spPr>
          <a:xfrm>
            <a:off x="6142844" y="5004197"/>
            <a:ext cx="529112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Backend:</a:t>
            </a:r>
            <a:endParaRPr lang="en-US" sz="788" dirty="0"/>
          </a:p>
        </p:txBody>
      </p:sp>
      <p:sp>
        <p:nvSpPr>
          <p:cNvPr id="59" name="Text 43"/>
          <p:cNvSpPr/>
          <p:nvPr/>
        </p:nvSpPr>
        <p:spPr>
          <a:xfrm>
            <a:off x="6600518" y="5004197"/>
            <a:ext cx="1380725" cy="13573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Successful data submission</a:t>
            </a:r>
            <a:endParaRPr lang="en-US" sz="788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643563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428625" y="428625"/>
            <a:ext cx="8358188" cy="2857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2025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Security &amp; Privacy Considerations</a:t>
            </a:r>
            <a:endParaRPr lang="en-US" sz="2025" dirty="0"/>
          </a:p>
        </p:txBody>
      </p:sp>
      <p:sp>
        <p:nvSpPr>
          <p:cNvPr id="4" name="Text 1"/>
          <p:cNvSpPr/>
          <p:nvPr/>
        </p:nvSpPr>
        <p:spPr>
          <a:xfrm>
            <a:off x="485775" y="944761"/>
            <a:ext cx="1018431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059669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Implemented</a:t>
            </a:r>
            <a:endParaRPr lang="en-US" sz="1125" dirty="0"/>
          </a:p>
        </p:txBody>
      </p:sp>
      <p:sp>
        <p:nvSpPr>
          <p:cNvPr id="5" name="Shape 2"/>
          <p:cNvSpPr/>
          <p:nvPr/>
        </p:nvSpPr>
        <p:spPr>
          <a:xfrm>
            <a:off x="428625" y="1257300"/>
            <a:ext cx="2647931" cy="657225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6" name="Shape 3"/>
          <p:cNvSpPr/>
          <p:nvPr/>
        </p:nvSpPr>
        <p:spPr>
          <a:xfrm>
            <a:off x="428625" y="1257300"/>
            <a:ext cx="28575" cy="657225"/>
          </a:xfrm>
          <a:prstGeom prst="rect">
            <a:avLst/>
          </a:prstGeom>
          <a:solidFill>
            <a:srgbClr val="10B981"/>
          </a:solidFill>
          <a:ln/>
        </p:spPr>
      </p:sp>
      <p:pic>
        <p:nvPicPr>
          <p:cNvPr id="7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00" y="1428750"/>
            <a:ext cx="114300" cy="114300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742950" y="1407319"/>
            <a:ext cx="980145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CORS Protection</a:t>
            </a:r>
            <a:endParaRPr lang="en-US" sz="900" dirty="0"/>
          </a:p>
        </p:txBody>
      </p:sp>
      <p:sp>
        <p:nvSpPr>
          <p:cNvPr id="9" name="Text 5"/>
          <p:cNvSpPr/>
          <p:nvPr/>
        </p:nvSpPr>
        <p:spPr>
          <a:xfrm>
            <a:off x="571500" y="1628775"/>
            <a:ext cx="2433619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Cross-origin request handling</a:t>
            </a:r>
            <a:endParaRPr lang="en-US" sz="788" dirty="0"/>
          </a:p>
        </p:txBody>
      </p:sp>
      <p:sp>
        <p:nvSpPr>
          <p:cNvPr id="10" name="Shape 6"/>
          <p:cNvSpPr/>
          <p:nvPr/>
        </p:nvSpPr>
        <p:spPr>
          <a:xfrm>
            <a:off x="428625" y="2028825"/>
            <a:ext cx="2647931" cy="657225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11" name="Shape 7"/>
          <p:cNvSpPr/>
          <p:nvPr/>
        </p:nvSpPr>
        <p:spPr>
          <a:xfrm>
            <a:off x="428625" y="2028825"/>
            <a:ext cx="28575" cy="657225"/>
          </a:xfrm>
          <a:prstGeom prst="rect">
            <a:avLst/>
          </a:prstGeom>
          <a:solidFill>
            <a:srgbClr val="10B981"/>
          </a:solidFill>
          <a:ln/>
        </p:spPr>
      </p:sp>
      <p:pic>
        <p:nvPicPr>
          <p:cNvPr id="12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500" y="2200275"/>
            <a:ext cx="114300" cy="114300"/>
          </a:xfrm>
          <a:prstGeom prst="rect">
            <a:avLst/>
          </a:prstGeom>
        </p:spPr>
      </p:pic>
      <p:sp>
        <p:nvSpPr>
          <p:cNvPr id="13" name="Text 8"/>
          <p:cNvSpPr/>
          <p:nvPr/>
        </p:nvSpPr>
        <p:spPr>
          <a:xfrm>
            <a:off x="742950" y="2178844"/>
            <a:ext cx="1017175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Security Headers</a:t>
            </a:r>
            <a:endParaRPr lang="en-US" sz="900" dirty="0"/>
          </a:p>
        </p:txBody>
      </p:sp>
      <p:sp>
        <p:nvSpPr>
          <p:cNvPr id="14" name="Text 9"/>
          <p:cNvSpPr/>
          <p:nvPr/>
        </p:nvSpPr>
        <p:spPr>
          <a:xfrm>
            <a:off x="571500" y="2400300"/>
            <a:ext cx="2433619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X-Content-Type, X-Frame-Options, XSS Protection</a:t>
            </a:r>
            <a:endParaRPr lang="en-US" sz="788" dirty="0"/>
          </a:p>
        </p:txBody>
      </p:sp>
      <p:sp>
        <p:nvSpPr>
          <p:cNvPr id="15" name="Shape 10"/>
          <p:cNvSpPr/>
          <p:nvPr/>
        </p:nvSpPr>
        <p:spPr>
          <a:xfrm>
            <a:off x="428625" y="2800350"/>
            <a:ext cx="2647931" cy="657225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16" name="Shape 11"/>
          <p:cNvSpPr/>
          <p:nvPr/>
        </p:nvSpPr>
        <p:spPr>
          <a:xfrm>
            <a:off x="428625" y="2800350"/>
            <a:ext cx="28575" cy="657225"/>
          </a:xfrm>
          <a:prstGeom prst="rect">
            <a:avLst/>
          </a:prstGeom>
          <a:solidFill>
            <a:srgbClr val="10B981"/>
          </a:solidFill>
          <a:ln/>
        </p:spPr>
      </p:sp>
      <p:pic>
        <p:nvPicPr>
          <p:cNvPr id="17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1500" y="2971800"/>
            <a:ext cx="114300" cy="114300"/>
          </a:xfrm>
          <a:prstGeom prst="rect">
            <a:avLst/>
          </a:prstGeom>
        </p:spPr>
      </p:pic>
      <p:sp>
        <p:nvSpPr>
          <p:cNvPr id="18" name="Text 12"/>
          <p:cNvSpPr/>
          <p:nvPr/>
        </p:nvSpPr>
        <p:spPr>
          <a:xfrm>
            <a:off x="742950" y="2950369"/>
            <a:ext cx="972359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Input Validation</a:t>
            </a:r>
            <a:endParaRPr lang="en-US" sz="900" dirty="0"/>
          </a:p>
        </p:txBody>
      </p:sp>
      <p:sp>
        <p:nvSpPr>
          <p:cNvPr id="19" name="Text 13"/>
          <p:cNvSpPr/>
          <p:nvPr/>
        </p:nvSpPr>
        <p:spPr>
          <a:xfrm>
            <a:off x="571500" y="3171825"/>
            <a:ext cx="2433619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Client &amp; server-side validation</a:t>
            </a:r>
            <a:endParaRPr lang="en-US" sz="788" dirty="0"/>
          </a:p>
        </p:txBody>
      </p:sp>
      <p:sp>
        <p:nvSpPr>
          <p:cNvPr id="20" name="Shape 14"/>
          <p:cNvSpPr/>
          <p:nvPr/>
        </p:nvSpPr>
        <p:spPr>
          <a:xfrm>
            <a:off x="428625" y="3571875"/>
            <a:ext cx="2647931" cy="657225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21" name="Shape 15"/>
          <p:cNvSpPr/>
          <p:nvPr/>
        </p:nvSpPr>
        <p:spPr>
          <a:xfrm>
            <a:off x="428625" y="3571875"/>
            <a:ext cx="28575" cy="657225"/>
          </a:xfrm>
          <a:prstGeom prst="rect">
            <a:avLst/>
          </a:prstGeom>
          <a:solidFill>
            <a:srgbClr val="10B981"/>
          </a:solidFill>
          <a:ln/>
        </p:spPr>
      </p:sp>
      <p:pic>
        <p:nvPicPr>
          <p:cNvPr id="22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1500" y="3743325"/>
            <a:ext cx="114300" cy="114300"/>
          </a:xfrm>
          <a:prstGeom prst="rect">
            <a:avLst/>
          </a:prstGeom>
        </p:spPr>
      </p:pic>
      <p:sp>
        <p:nvSpPr>
          <p:cNvPr id="23" name="Text 16"/>
          <p:cNvSpPr/>
          <p:nvPr/>
        </p:nvSpPr>
        <p:spPr>
          <a:xfrm>
            <a:off x="742950" y="3721894"/>
            <a:ext cx="892466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Error Handling</a:t>
            </a:r>
            <a:endParaRPr lang="en-US" sz="900" dirty="0"/>
          </a:p>
        </p:txBody>
      </p:sp>
      <p:sp>
        <p:nvSpPr>
          <p:cNvPr id="24" name="Text 17"/>
          <p:cNvSpPr/>
          <p:nvPr/>
        </p:nvSpPr>
        <p:spPr>
          <a:xfrm>
            <a:off x="571500" y="3943350"/>
            <a:ext cx="2433619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Graceful error management</a:t>
            </a:r>
            <a:endParaRPr lang="en-US" sz="788" dirty="0"/>
          </a:p>
        </p:txBody>
      </p:sp>
      <p:pic>
        <p:nvPicPr>
          <p:cNvPr id="25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48006" y="971550"/>
            <a:ext cx="142875" cy="142875"/>
          </a:xfrm>
          <a:prstGeom prst="rect">
            <a:avLst/>
          </a:prstGeom>
        </p:spPr>
      </p:pic>
      <p:sp>
        <p:nvSpPr>
          <p:cNvPr id="26" name="Text 18"/>
          <p:cNvSpPr/>
          <p:nvPr/>
        </p:nvSpPr>
        <p:spPr>
          <a:xfrm>
            <a:off x="3448031" y="944761"/>
            <a:ext cx="1117439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DC262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Considerations</a:t>
            </a:r>
            <a:endParaRPr lang="en-US" sz="1125" dirty="0"/>
          </a:p>
        </p:txBody>
      </p:sp>
      <p:sp>
        <p:nvSpPr>
          <p:cNvPr id="27" name="Shape 19"/>
          <p:cNvSpPr/>
          <p:nvPr/>
        </p:nvSpPr>
        <p:spPr>
          <a:xfrm>
            <a:off x="3248006" y="1257300"/>
            <a:ext cx="2647959" cy="657225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28" name="Shape 20"/>
          <p:cNvSpPr/>
          <p:nvPr/>
        </p:nvSpPr>
        <p:spPr>
          <a:xfrm>
            <a:off x="3248006" y="1257300"/>
            <a:ext cx="28575" cy="657225"/>
          </a:xfrm>
          <a:prstGeom prst="rect">
            <a:avLst/>
          </a:prstGeom>
          <a:solidFill>
            <a:srgbClr val="EF4444"/>
          </a:solidFill>
          <a:ln/>
        </p:spPr>
      </p:sp>
      <p:pic>
        <p:nvPicPr>
          <p:cNvPr id="29" name="Image 6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390881" y="1428750"/>
            <a:ext cx="100013" cy="114300"/>
          </a:xfrm>
          <a:prstGeom prst="rect">
            <a:avLst/>
          </a:prstGeom>
        </p:spPr>
      </p:pic>
      <p:sp>
        <p:nvSpPr>
          <p:cNvPr id="30" name="Text 21"/>
          <p:cNvSpPr/>
          <p:nvPr/>
        </p:nvSpPr>
        <p:spPr>
          <a:xfrm>
            <a:off x="3548044" y="1407319"/>
            <a:ext cx="798621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Data Storage</a:t>
            </a:r>
            <a:endParaRPr lang="en-US" sz="900" dirty="0"/>
          </a:p>
        </p:txBody>
      </p:sp>
      <p:sp>
        <p:nvSpPr>
          <p:cNvPr id="31" name="Text 22"/>
          <p:cNvSpPr/>
          <p:nvPr/>
        </p:nvSpPr>
        <p:spPr>
          <a:xfrm>
            <a:off x="3390881" y="1628775"/>
            <a:ext cx="2433647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Currently using file logging - needs encryption</a:t>
            </a:r>
            <a:endParaRPr lang="en-US" sz="788" dirty="0"/>
          </a:p>
        </p:txBody>
      </p:sp>
      <p:sp>
        <p:nvSpPr>
          <p:cNvPr id="32" name="Shape 23"/>
          <p:cNvSpPr/>
          <p:nvPr/>
        </p:nvSpPr>
        <p:spPr>
          <a:xfrm>
            <a:off x="3248006" y="2028825"/>
            <a:ext cx="2647959" cy="657225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33" name="Shape 24"/>
          <p:cNvSpPr/>
          <p:nvPr/>
        </p:nvSpPr>
        <p:spPr>
          <a:xfrm>
            <a:off x="3248006" y="2028825"/>
            <a:ext cx="28575" cy="657225"/>
          </a:xfrm>
          <a:prstGeom prst="rect">
            <a:avLst/>
          </a:prstGeom>
          <a:solidFill>
            <a:srgbClr val="EF4444"/>
          </a:solidFill>
          <a:ln/>
        </p:spPr>
      </p:sp>
      <p:pic>
        <p:nvPicPr>
          <p:cNvPr id="34" name="Image 7" descr="preencod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390881" y="2200275"/>
            <a:ext cx="114300" cy="114300"/>
          </a:xfrm>
          <a:prstGeom prst="rect">
            <a:avLst/>
          </a:prstGeom>
        </p:spPr>
      </p:pic>
      <p:sp>
        <p:nvSpPr>
          <p:cNvPr id="35" name="Text 25"/>
          <p:cNvSpPr/>
          <p:nvPr/>
        </p:nvSpPr>
        <p:spPr>
          <a:xfrm>
            <a:off x="3562331" y="2178844"/>
            <a:ext cx="907563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Authentication</a:t>
            </a:r>
            <a:endParaRPr lang="en-US" sz="900" dirty="0"/>
          </a:p>
        </p:txBody>
      </p:sp>
      <p:sp>
        <p:nvSpPr>
          <p:cNvPr id="36" name="Text 26"/>
          <p:cNvSpPr/>
          <p:nvPr/>
        </p:nvSpPr>
        <p:spPr>
          <a:xfrm>
            <a:off x="3390881" y="2400300"/>
            <a:ext cx="2433647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No auth layer in POC - required for production</a:t>
            </a:r>
            <a:endParaRPr lang="en-US" sz="788" dirty="0"/>
          </a:p>
        </p:txBody>
      </p:sp>
      <p:sp>
        <p:nvSpPr>
          <p:cNvPr id="37" name="Shape 27"/>
          <p:cNvSpPr/>
          <p:nvPr/>
        </p:nvSpPr>
        <p:spPr>
          <a:xfrm>
            <a:off x="3248006" y="2800350"/>
            <a:ext cx="2647959" cy="657225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38" name="Shape 28"/>
          <p:cNvSpPr/>
          <p:nvPr/>
        </p:nvSpPr>
        <p:spPr>
          <a:xfrm>
            <a:off x="3248006" y="2800350"/>
            <a:ext cx="28575" cy="657225"/>
          </a:xfrm>
          <a:prstGeom prst="rect">
            <a:avLst/>
          </a:prstGeom>
          <a:solidFill>
            <a:srgbClr val="EF4444"/>
          </a:solidFill>
          <a:ln/>
        </p:spPr>
      </p:sp>
      <p:pic>
        <p:nvPicPr>
          <p:cNvPr id="39" name="Image 8" descr="preencoded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390881" y="2971800"/>
            <a:ext cx="100013" cy="114300"/>
          </a:xfrm>
          <a:prstGeom prst="rect">
            <a:avLst/>
          </a:prstGeom>
        </p:spPr>
      </p:pic>
      <p:sp>
        <p:nvSpPr>
          <p:cNvPr id="40" name="Text 29"/>
          <p:cNvSpPr/>
          <p:nvPr/>
        </p:nvSpPr>
        <p:spPr>
          <a:xfrm>
            <a:off x="3548044" y="2950369"/>
            <a:ext cx="424076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HTTPS</a:t>
            </a:r>
            <a:endParaRPr lang="en-US" sz="900" dirty="0"/>
          </a:p>
        </p:txBody>
      </p:sp>
      <p:sp>
        <p:nvSpPr>
          <p:cNvPr id="41" name="Text 30"/>
          <p:cNvSpPr/>
          <p:nvPr/>
        </p:nvSpPr>
        <p:spPr>
          <a:xfrm>
            <a:off x="3390881" y="3171825"/>
            <a:ext cx="2433647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SSL/TLS encryption needed for production</a:t>
            </a:r>
            <a:endParaRPr lang="en-US" sz="788" dirty="0"/>
          </a:p>
        </p:txBody>
      </p:sp>
      <p:sp>
        <p:nvSpPr>
          <p:cNvPr id="42" name="Shape 31"/>
          <p:cNvSpPr/>
          <p:nvPr/>
        </p:nvSpPr>
        <p:spPr>
          <a:xfrm>
            <a:off x="3248006" y="3571875"/>
            <a:ext cx="2647959" cy="657225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3" name="Shape 32"/>
          <p:cNvSpPr/>
          <p:nvPr/>
        </p:nvSpPr>
        <p:spPr>
          <a:xfrm>
            <a:off x="3248006" y="3571875"/>
            <a:ext cx="28575" cy="657225"/>
          </a:xfrm>
          <a:prstGeom prst="rect">
            <a:avLst/>
          </a:prstGeom>
          <a:solidFill>
            <a:srgbClr val="EF4444"/>
          </a:solidFill>
          <a:ln/>
        </p:spPr>
      </p:sp>
      <p:pic>
        <p:nvPicPr>
          <p:cNvPr id="44" name="Image 9" descr="preencoded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390881" y="3743325"/>
            <a:ext cx="142875" cy="114300"/>
          </a:xfrm>
          <a:prstGeom prst="rect">
            <a:avLst/>
          </a:prstGeom>
        </p:spPr>
      </p:pic>
      <p:sp>
        <p:nvSpPr>
          <p:cNvPr id="45" name="Text 33"/>
          <p:cNvSpPr/>
          <p:nvPr/>
        </p:nvSpPr>
        <p:spPr>
          <a:xfrm>
            <a:off x="3590906" y="3721894"/>
            <a:ext cx="838163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PII Protection</a:t>
            </a:r>
            <a:endParaRPr lang="en-US" sz="900" dirty="0"/>
          </a:p>
        </p:txBody>
      </p:sp>
      <p:sp>
        <p:nvSpPr>
          <p:cNvPr id="46" name="Text 34"/>
          <p:cNvSpPr/>
          <p:nvPr/>
        </p:nvSpPr>
        <p:spPr>
          <a:xfrm>
            <a:off x="3390881" y="3943350"/>
            <a:ext cx="2433647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Personal data requires special handling</a:t>
            </a:r>
            <a:endParaRPr lang="en-US" sz="788" dirty="0"/>
          </a:p>
        </p:txBody>
      </p:sp>
      <p:pic>
        <p:nvPicPr>
          <p:cNvPr id="47" name="Image 10" descr="preencoded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067416" y="971550"/>
            <a:ext cx="160734" cy="142875"/>
          </a:xfrm>
          <a:prstGeom prst="rect">
            <a:avLst/>
          </a:prstGeom>
        </p:spPr>
      </p:pic>
      <p:sp>
        <p:nvSpPr>
          <p:cNvPr id="48" name="Text 35"/>
          <p:cNvSpPr/>
          <p:nvPr/>
        </p:nvSpPr>
        <p:spPr>
          <a:xfrm>
            <a:off x="6285300" y="944761"/>
            <a:ext cx="1302758" cy="194667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D9770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Production Ready</a:t>
            </a:r>
            <a:endParaRPr lang="en-US" sz="1125" dirty="0"/>
          </a:p>
        </p:txBody>
      </p:sp>
      <p:sp>
        <p:nvSpPr>
          <p:cNvPr id="49" name="Shape 36"/>
          <p:cNvSpPr/>
          <p:nvPr/>
        </p:nvSpPr>
        <p:spPr>
          <a:xfrm>
            <a:off x="6067416" y="1257300"/>
            <a:ext cx="2647931" cy="657225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50" name="Shape 37"/>
          <p:cNvSpPr/>
          <p:nvPr/>
        </p:nvSpPr>
        <p:spPr>
          <a:xfrm>
            <a:off x="6067416" y="1257300"/>
            <a:ext cx="28575" cy="657225"/>
          </a:xfrm>
          <a:prstGeom prst="rect">
            <a:avLst/>
          </a:prstGeom>
          <a:solidFill>
            <a:srgbClr val="F59E0B"/>
          </a:solidFill>
          <a:ln/>
        </p:spPr>
      </p:sp>
      <p:pic>
        <p:nvPicPr>
          <p:cNvPr id="51" name="Image 11" descr="preencoded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210291" y="1428750"/>
            <a:ext cx="100013" cy="114300"/>
          </a:xfrm>
          <a:prstGeom prst="rect">
            <a:avLst/>
          </a:prstGeom>
        </p:spPr>
      </p:pic>
      <p:sp>
        <p:nvSpPr>
          <p:cNvPr id="52" name="Text 38"/>
          <p:cNvSpPr/>
          <p:nvPr/>
        </p:nvSpPr>
        <p:spPr>
          <a:xfrm>
            <a:off x="6367453" y="1407319"/>
            <a:ext cx="1001520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Secure Database</a:t>
            </a:r>
            <a:endParaRPr lang="en-US" sz="900" dirty="0"/>
          </a:p>
        </p:txBody>
      </p:sp>
      <p:sp>
        <p:nvSpPr>
          <p:cNvPr id="53" name="Text 39"/>
          <p:cNvSpPr/>
          <p:nvPr/>
        </p:nvSpPr>
        <p:spPr>
          <a:xfrm>
            <a:off x="6210291" y="1628775"/>
            <a:ext cx="2433619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PostgreSQL with encryption at rest</a:t>
            </a:r>
            <a:endParaRPr lang="en-US" sz="788" dirty="0"/>
          </a:p>
        </p:txBody>
      </p:sp>
      <p:sp>
        <p:nvSpPr>
          <p:cNvPr id="54" name="Shape 40"/>
          <p:cNvSpPr/>
          <p:nvPr/>
        </p:nvSpPr>
        <p:spPr>
          <a:xfrm>
            <a:off x="6067416" y="2028825"/>
            <a:ext cx="2647931" cy="657225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55" name="Shape 41"/>
          <p:cNvSpPr/>
          <p:nvPr/>
        </p:nvSpPr>
        <p:spPr>
          <a:xfrm>
            <a:off x="6067416" y="2028825"/>
            <a:ext cx="28575" cy="657225"/>
          </a:xfrm>
          <a:prstGeom prst="rect">
            <a:avLst/>
          </a:prstGeom>
          <a:solidFill>
            <a:srgbClr val="F59E0B"/>
          </a:solidFill>
          <a:ln/>
        </p:spPr>
      </p:sp>
      <p:pic>
        <p:nvPicPr>
          <p:cNvPr id="56" name="Image 12" descr="preencoded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210291" y="2200275"/>
            <a:ext cx="85725" cy="114300"/>
          </a:xfrm>
          <a:prstGeom prst="rect">
            <a:avLst/>
          </a:prstGeom>
        </p:spPr>
      </p:pic>
      <p:sp>
        <p:nvSpPr>
          <p:cNvPr id="57" name="Text 42"/>
          <p:cNvSpPr/>
          <p:nvPr/>
        </p:nvSpPr>
        <p:spPr>
          <a:xfrm>
            <a:off x="6353166" y="2178844"/>
            <a:ext cx="621702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OAuth 2.0</a:t>
            </a:r>
            <a:endParaRPr lang="en-US" sz="900" dirty="0"/>
          </a:p>
        </p:txBody>
      </p:sp>
      <p:sp>
        <p:nvSpPr>
          <p:cNvPr id="58" name="Text 43"/>
          <p:cNvSpPr/>
          <p:nvPr/>
        </p:nvSpPr>
        <p:spPr>
          <a:xfrm>
            <a:off x="6210291" y="2400300"/>
            <a:ext cx="2433619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Industry-standard authentication</a:t>
            </a:r>
            <a:endParaRPr lang="en-US" sz="788" dirty="0"/>
          </a:p>
        </p:txBody>
      </p:sp>
      <p:sp>
        <p:nvSpPr>
          <p:cNvPr id="59" name="Shape 44"/>
          <p:cNvSpPr/>
          <p:nvPr/>
        </p:nvSpPr>
        <p:spPr>
          <a:xfrm>
            <a:off x="6067416" y="2800350"/>
            <a:ext cx="2647931" cy="657225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60" name="Shape 45"/>
          <p:cNvSpPr/>
          <p:nvPr/>
        </p:nvSpPr>
        <p:spPr>
          <a:xfrm>
            <a:off x="6067416" y="2800350"/>
            <a:ext cx="28575" cy="657225"/>
          </a:xfrm>
          <a:prstGeom prst="rect">
            <a:avLst/>
          </a:prstGeom>
          <a:solidFill>
            <a:srgbClr val="F59E0B"/>
          </a:solidFill>
          <a:ln/>
        </p:spPr>
      </p:sp>
      <p:pic>
        <p:nvPicPr>
          <p:cNvPr id="61" name="Image 13" descr="preencoded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210291" y="2971800"/>
            <a:ext cx="114300" cy="114300"/>
          </a:xfrm>
          <a:prstGeom prst="rect">
            <a:avLst/>
          </a:prstGeom>
        </p:spPr>
      </p:pic>
      <p:sp>
        <p:nvSpPr>
          <p:cNvPr id="62" name="Text 46"/>
          <p:cNvSpPr/>
          <p:nvPr/>
        </p:nvSpPr>
        <p:spPr>
          <a:xfrm>
            <a:off x="6381741" y="2950369"/>
            <a:ext cx="817820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Rate Limiting</a:t>
            </a:r>
            <a:endParaRPr lang="en-US" sz="900" dirty="0"/>
          </a:p>
        </p:txBody>
      </p:sp>
      <p:sp>
        <p:nvSpPr>
          <p:cNvPr id="63" name="Text 47"/>
          <p:cNvSpPr/>
          <p:nvPr/>
        </p:nvSpPr>
        <p:spPr>
          <a:xfrm>
            <a:off x="6210291" y="3114675"/>
            <a:ext cx="2433619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b="1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API throttling and abuse prevention</a:t>
            </a:r>
            <a:endParaRPr lang="en-US" sz="788" dirty="0"/>
          </a:p>
        </p:txBody>
      </p:sp>
      <p:sp>
        <p:nvSpPr>
          <p:cNvPr id="64" name="Shape 48"/>
          <p:cNvSpPr/>
          <p:nvPr/>
        </p:nvSpPr>
        <p:spPr>
          <a:xfrm>
            <a:off x="6067416" y="3571875"/>
            <a:ext cx="2647931" cy="657225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65" name="Shape 49"/>
          <p:cNvSpPr/>
          <p:nvPr/>
        </p:nvSpPr>
        <p:spPr>
          <a:xfrm>
            <a:off x="6067416" y="3571875"/>
            <a:ext cx="28575" cy="657225"/>
          </a:xfrm>
          <a:prstGeom prst="rect">
            <a:avLst/>
          </a:prstGeom>
          <a:solidFill>
            <a:srgbClr val="F59E0B"/>
          </a:solidFill>
          <a:ln/>
        </p:spPr>
      </p:sp>
      <p:pic>
        <p:nvPicPr>
          <p:cNvPr id="66" name="Image 14" descr="preencoded.png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210291" y="3743325"/>
            <a:ext cx="85725" cy="114300"/>
          </a:xfrm>
          <a:prstGeom prst="rect">
            <a:avLst/>
          </a:prstGeom>
        </p:spPr>
      </p:pic>
      <p:sp>
        <p:nvSpPr>
          <p:cNvPr id="67" name="Text 50"/>
          <p:cNvSpPr/>
          <p:nvPr/>
        </p:nvSpPr>
        <p:spPr>
          <a:xfrm>
            <a:off x="6353166" y="3721894"/>
            <a:ext cx="1067237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GDPR Compliance</a:t>
            </a:r>
            <a:endParaRPr lang="en-US" sz="900" dirty="0"/>
          </a:p>
        </p:txBody>
      </p:sp>
      <p:sp>
        <p:nvSpPr>
          <p:cNvPr id="68" name="Text 51"/>
          <p:cNvSpPr/>
          <p:nvPr/>
        </p:nvSpPr>
        <p:spPr>
          <a:xfrm>
            <a:off x="6210291" y="3943350"/>
            <a:ext cx="2433619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Data privacy and consent management</a:t>
            </a:r>
            <a:endParaRPr lang="en-US" sz="788" dirty="0"/>
          </a:p>
        </p:txBody>
      </p:sp>
      <p:sp>
        <p:nvSpPr>
          <p:cNvPr id="71" name="Text 53"/>
          <p:cNvSpPr/>
          <p:nvPr/>
        </p:nvSpPr>
        <p:spPr>
          <a:xfrm>
            <a:off x="685800" y="4587583"/>
            <a:ext cx="1372409" cy="138499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endParaRPr lang="en-US" sz="900" dirty="0"/>
          </a:p>
        </p:txBody>
      </p:sp>
      <p:sp>
        <p:nvSpPr>
          <p:cNvPr id="72" name="Text 54"/>
          <p:cNvSpPr/>
          <p:nvPr/>
        </p:nvSpPr>
        <p:spPr>
          <a:xfrm>
            <a:off x="542925" y="4882849"/>
            <a:ext cx="8129588" cy="121252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endParaRPr lang="en-US" sz="788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470452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428625" y="428625"/>
            <a:ext cx="8358188" cy="2857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2025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Future Enhancements &amp; AEM Mapping</a:t>
            </a:r>
            <a:endParaRPr lang="en-US" sz="2025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625" y="971550"/>
            <a:ext cx="171450" cy="17145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85800" y="939403"/>
            <a:ext cx="1786803" cy="23395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b="1" dirty="0">
                <a:solidFill>
                  <a:srgbClr val="7C3AED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Next Phase Features</a:t>
            </a:r>
            <a:endParaRPr lang="en-US" sz="1350" dirty="0"/>
          </a:p>
        </p:txBody>
      </p:sp>
      <p:sp>
        <p:nvSpPr>
          <p:cNvPr id="6" name="Shape 2"/>
          <p:cNvSpPr/>
          <p:nvPr/>
        </p:nvSpPr>
        <p:spPr>
          <a:xfrm>
            <a:off x="428625" y="1285875"/>
            <a:ext cx="4029075" cy="6858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7" name="Shape 3"/>
          <p:cNvSpPr/>
          <p:nvPr/>
        </p:nvSpPr>
        <p:spPr>
          <a:xfrm>
            <a:off x="428625" y="1285875"/>
            <a:ext cx="28575" cy="685800"/>
          </a:xfrm>
          <a:prstGeom prst="rect">
            <a:avLst/>
          </a:prstGeom>
          <a:solidFill>
            <a:srgbClr val="8B5CF6"/>
          </a:solidFill>
          <a:ln/>
        </p:spPr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500" y="1464469"/>
            <a:ext cx="112514" cy="128588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741164" y="1441252"/>
            <a:ext cx="1436787" cy="175022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Auto-Save &amp; Recovery</a:t>
            </a:r>
            <a:endParaRPr lang="en-US" sz="1013" dirty="0"/>
          </a:p>
        </p:txBody>
      </p:sp>
      <p:sp>
        <p:nvSpPr>
          <p:cNvPr id="10" name="Text 5"/>
          <p:cNvSpPr/>
          <p:nvPr/>
        </p:nvSpPr>
        <p:spPr>
          <a:xfrm>
            <a:off x="571500" y="1685925"/>
            <a:ext cx="3814763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Prevent data loss with automatic form state saving</a:t>
            </a:r>
            <a:endParaRPr lang="en-US" sz="788" dirty="0"/>
          </a:p>
        </p:txBody>
      </p:sp>
      <p:sp>
        <p:nvSpPr>
          <p:cNvPr id="11" name="Shape 6"/>
          <p:cNvSpPr/>
          <p:nvPr/>
        </p:nvSpPr>
        <p:spPr>
          <a:xfrm>
            <a:off x="428625" y="2085975"/>
            <a:ext cx="4029075" cy="6858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12" name="Shape 7"/>
          <p:cNvSpPr/>
          <p:nvPr/>
        </p:nvSpPr>
        <p:spPr>
          <a:xfrm>
            <a:off x="428625" y="2085975"/>
            <a:ext cx="28575" cy="685800"/>
          </a:xfrm>
          <a:prstGeom prst="rect">
            <a:avLst/>
          </a:prstGeom>
          <a:solidFill>
            <a:srgbClr val="8B5CF6"/>
          </a:solidFill>
          <a:ln/>
        </p:spPr>
      </p:sp>
      <p:pic>
        <p:nvPicPr>
          <p:cNvPr id="13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1500" y="2264569"/>
            <a:ext cx="96441" cy="128588"/>
          </a:xfrm>
          <a:prstGeom prst="rect">
            <a:avLst/>
          </a:prstGeom>
        </p:spPr>
      </p:pic>
      <p:sp>
        <p:nvSpPr>
          <p:cNvPr id="14" name="Text 8"/>
          <p:cNvSpPr/>
          <p:nvPr/>
        </p:nvSpPr>
        <p:spPr>
          <a:xfrm>
            <a:off x="725091" y="2241352"/>
            <a:ext cx="1132312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File Attachments</a:t>
            </a:r>
            <a:endParaRPr lang="en-US" sz="1013" dirty="0"/>
          </a:p>
        </p:txBody>
      </p:sp>
      <p:sp>
        <p:nvSpPr>
          <p:cNvPr id="15" name="Text 9"/>
          <p:cNvSpPr/>
          <p:nvPr/>
        </p:nvSpPr>
        <p:spPr>
          <a:xfrm>
            <a:off x="571500" y="2486025"/>
            <a:ext cx="3814763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Support for document uploads with validation</a:t>
            </a:r>
            <a:endParaRPr lang="en-US" sz="788" dirty="0"/>
          </a:p>
        </p:txBody>
      </p:sp>
      <p:sp>
        <p:nvSpPr>
          <p:cNvPr id="16" name="Shape 10"/>
          <p:cNvSpPr/>
          <p:nvPr/>
        </p:nvSpPr>
        <p:spPr>
          <a:xfrm>
            <a:off x="428625" y="2886075"/>
            <a:ext cx="4029075" cy="6858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17" name="Shape 11"/>
          <p:cNvSpPr/>
          <p:nvPr/>
        </p:nvSpPr>
        <p:spPr>
          <a:xfrm>
            <a:off x="428625" y="2886075"/>
            <a:ext cx="28575" cy="685800"/>
          </a:xfrm>
          <a:prstGeom prst="rect">
            <a:avLst/>
          </a:prstGeom>
          <a:solidFill>
            <a:srgbClr val="8B5CF6"/>
          </a:solidFill>
          <a:ln/>
        </p:spPr>
      </p:sp>
      <p:pic>
        <p:nvPicPr>
          <p:cNvPr id="18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1500" y="3064669"/>
            <a:ext cx="128588" cy="128588"/>
          </a:xfrm>
          <a:prstGeom prst="rect">
            <a:avLst/>
          </a:prstGeom>
        </p:spPr>
      </p:pic>
      <p:sp>
        <p:nvSpPr>
          <p:cNvPr id="19" name="Text 12"/>
          <p:cNvSpPr/>
          <p:nvPr/>
        </p:nvSpPr>
        <p:spPr>
          <a:xfrm>
            <a:off x="757238" y="3041452"/>
            <a:ext cx="1358345" cy="175022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Analytics Dashboard</a:t>
            </a:r>
            <a:endParaRPr lang="en-US" sz="1013" dirty="0"/>
          </a:p>
        </p:txBody>
      </p:sp>
      <p:sp>
        <p:nvSpPr>
          <p:cNvPr id="20" name="Text 13"/>
          <p:cNvSpPr/>
          <p:nvPr/>
        </p:nvSpPr>
        <p:spPr>
          <a:xfrm>
            <a:off x="571500" y="3286125"/>
            <a:ext cx="3814763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Form completion rates and user behavior insights</a:t>
            </a:r>
            <a:endParaRPr lang="en-US" sz="788" dirty="0"/>
          </a:p>
        </p:txBody>
      </p:sp>
      <p:sp>
        <p:nvSpPr>
          <p:cNvPr id="21" name="Shape 14"/>
          <p:cNvSpPr/>
          <p:nvPr/>
        </p:nvSpPr>
        <p:spPr>
          <a:xfrm>
            <a:off x="428625" y="3686175"/>
            <a:ext cx="4029075" cy="6858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22" name="Shape 15"/>
          <p:cNvSpPr/>
          <p:nvPr/>
        </p:nvSpPr>
        <p:spPr>
          <a:xfrm>
            <a:off x="428625" y="3686175"/>
            <a:ext cx="28575" cy="685800"/>
          </a:xfrm>
          <a:prstGeom prst="rect">
            <a:avLst/>
          </a:prstGeom>
          <a:solidFill>
            <a:srgbClr val="8B5CF6"/>
          </a:solidFill>
          <a:ln/>
        </p:spPr>
      </p:sp>
      <p:pic>
        <p:nvPicPr>
          <p:cNvPr id="23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1500" y="3864769"/>
            <a:ext cx="112514" cy="128588"/>
          </a:xfrm>
          <a:prstGeom prst="rect">
            <a:avLst/>
          </a:prstGeom>
        </p:spPr>
      </p:pic>
      <p:sp>
        <p:nvSpPr>
          <p:cNvPr id="24" name="Text 16"/>
          <p:cNvSpPr/>
          <p:nvPr/>
        </p:nvSpPr>
        <p:spPr>
          <a:xfrm>
            <a:off x="741164" y="3841552"/>
            <a:ext cx="879742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Notifications</a:t>
            </a:r>
            <a:endParaRPr lang="en-US" sz="1013" dirty="0"/>
          </a:p>
        </p:txBody>
      </p:sp>
      <p:sp>
        <p:nvSpPr>
          <p:cNvPr id="25" name="Text 17"/>
          <p:cNvSpPr/>
          <p:nvPr/>
        </p:nvSpPr>
        <p:spPr>
          <a:xfrm>
            <a:off x="571500" y="4086225"/>
            <a:ext cx="3814763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Email confirmations and status updates</a:t>
            </a:r>
            <a:endParaRPr lang="en-US" sz="788" dirty="0"/>
          </a:p>
        </p:txBody>
      </p:sp>
      <p:sp>
        <p:nvSpPr>
          <p:cNvPr id="26" name="Text 18"/>
          <p:cNvSpPr/>
          <p:nvPr/>
        </p:nvSpPr>
        <p:spPr>
          <a:xfrm>
            <a:off x="4772025" y="939403"/>
            <a:ext cx="1874062" cy="23395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b="1" dirty="0">
                <a:solidFill>
                  <a:srgbClr val="D9770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AEM Integration Path</a:t>
            </a:r>
            <a:endParaRPr lang="en-US" sz="1350" dirty="0"/>
          </a:p>
        </p:txBody>
      </p:sp>
      <p:sp>
        <p:nvSpPr>
          <p:cNvPr id="27" name="Shape 19"/>
          <p:cNvSpPr/>
          <p:nvPr/>
        </p:nvSpPr>
        <p:spPr>
          <a:xfrm>
            <a:off x="4686300" y="1285875"/>
            <a:ext cx="4029075" cy="6858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28" name="Shape 20"/>
          <p:cNvSpPr/>
          <p:nvPr/>
        </p:nvSpPr>
        <p:spPr>
          <a:xfrm>
            <a:off x="4686300" y="1285875"/>
            <a:ext cx="28575" cy="685800"/>
          </a:xfrm>
          <a:prstGeom prst="rect">
            <a:avLst/>
          </a:prstGeom>
          <a:solidFill>
            <a:srgbClr val="F59E0B"/>
          </a:solidFill>
          <a:ln/>
        </p:spPr>
      </p:sp>
      <p:pic>
        <p:nvPicPr>
          <p:cNvPr id="29" name="Image 6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29175" y="1464469"/>
            <a:ext cx="128588" cy="128588"/>
          </a:xfrm>
          <a:prstGeom prst="rect">
            <a:avLst/>
          </a:prstGeom>
        </p:spPr>
      </p:pic>
      <p:sp>
        <p:nvSpPr>
          <p:cNvPr id="30" name="Text 21"/>
          <p:cNvSpPr/>
          <p:nvPr/>
        </p:nvSpPr>
        <p:spPr>
          <a:xfrm>
            <a:off x="5014913" y="1441252"/>
            <a:ext cx="773925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AEM Forms</a:t>
            </a:r>
            <a:endParaRPr lang="en-US" sz="1013" dirty="0"/>
          </a:p>
        </p:txBody>
      </p:sp>
      <p:sp>
        <p:nvSpPr>
          <p:cNvPr id="31" name="Text 22"/>
          <p:cNvSpPr/>
          <p:nvPr/>
        </p:nvSpPr>
        <p:spPr>
          <a:xfrm>
            <a:off x="4829175" y="1685925"/>
            <a:ext cx="3814763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Migrate to AEM's adaptive forms framework</a:t>
            </a:r>
            <a:endParaRPr lang="en-US" sz="788" dirty="0"/>
          </a:p>
        </p:txBody>
      </p:sp>
      <p:sp>
        <p:nvSpPr>
          <p:cNvPr id="32" name="Shape 23"/>
          <p:cNvSpPr/>
          <p:nvPr/>
        </p:nvSpPr>
        <p:spPr>
          <a:xfrm>
            <a:off x="4686300" y="2085975"/>
            <a:ext cx="4029075" cy="6858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33" name="Shape 24"/>
          <p:cNvSpPr/>
          <p:nvPr/>
        </p:nvSpPr>
        <p:spPr>
          <a:xfrm>
            <a:off x="4686300" y="2085975"/>
            <a:ext cx="28575" cy="685800"/>
          </a:xfrm>
          <a:prstGeom prst="rect">
            <a:avLst/>
          </a:prstGeom>
          <a:solidFill>
            <a:srgbClr val="F59E0B"/>
          </a:solidFill>
          <a:ln/>
        </p:spPr>
      </p:sp>
      <p:sp>
        <p:nvSpPr>
          <p:cNvPr id="34" name="Text 25"/>
          <p:cNvSpPr/>
          <p:nvPr/>
        </p:nvSpPr>
        <p:spPr>
          <a:xfrm>
            <a:off x="4886325" y="2241352"/>
            <a:ext cx="1132563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Workflow Engine</a:t>
            </a:r>
            <a:endParaRPr lang="en-US" sz="1013" dirty="0"/>
          </a:p>
        </p:txBody>
      </p:sp>
      <p:sp>
        <p:nvSpPr>
          <p:cNvPr id="35" name="Text 26"/>
          <p:cNvSpPr/>
          <p:nvPr/>
        </p:nvSpPr>
        <p:spPr>
          <a:xfrm>
            <a:off x="4829175" y="2486025"/>
            <a:ext cx="3814763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Leverage AEM's built-in approval workflows</a:t>
            </a:r>
            <a:endParaRPr lang="en-US" sz="788" dirty="0"/>
          </a:p>
        </p:txBody>
      </p:sp>
      <p:sp>
        <p:nvSpPr>
          <p:cNvPr id="36" name="Shape 27"/>
          <p:cNvSpPr/>
          <p:nvPr/>
        </p:nvSpPr>
        <p:spPr>
          <a:xfrm>
            <a:off x="4686300" y="2886075"/>
            <a:ext cx="4029075" cy="6858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37" name="Shape 28"/>
          <p:cNvSpPr/>
          <p:nvPr/>
        </p:nvSpPr>
        <p:spPr>
          <a:xfrm>
            <a:off x="4686300" y="2886075"/>
            <a:ext cx="28575" cy="685800"/>
          </a:xfrm>
          <a:prstGeom prst="rect">
            <a:avLst/>
          </a:prstGeom>
          <a:solidFill>
            <a:srgbClr val="F59E0B"/>
          </a:solidFill>
          <a:ln/>
        </p:spPr>
      </p:sp>
      <p:pic>
        <p:nvPicPr>
          <p:cNvPr id="38" name="Image 7" descr="preencod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29175" y="3064669"/>
            <a:ext cx="160734" cy="128588"/>
          </a:xfrm>
          <a:prstGeom prst="rect">
            <a:avLst/>
          </a:prstGeom>
        </p:spPr>
      </p:pic>
      <p:sp>
        <p:nvSpPr>
          <p:cNvPr id="39" name="Text 29"/>
          <p:cNvSpPr/>
          <p:nvPr/>
        </p:nvSpPr>
        <p:spPr>
          <a:xfrm>
            <a:off x="5047059" y="3041452"/>
            <a:ext cx="1236957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User Management</a:t>
            </a:r>
            <a:endParaRPr lang="en-US" sz="1013" dirty="0"/>
          </a:p>
        </p:txBody>
      </p:sp>
      <p:sp>
        <p:nvSpPr>
          <p:cNvPr id="40" name="Text 30"/>
          <p:cNvSpPr/>
          <p:nvPr/>
        </p:nvSpPr>
        <p:spPr>
          <a:xfrm>
            <a:off x="4829175" y="3286125"/>
            <a:ext cx="3814763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Integrate with enterprise identity systems</a:t>
            </a:r>
            <a:endParaRPr lang="en-US" sz="788" dirty="0"/>
          </a:p>
        </p:txBody>
      </p:sp>
      <p:sp>
        <p:nvSpPr>
          <p:cNvPr id="41" name="Shape 31"/>
          <p:cNvSpPr/>
          <p:nvPr/>
        </p:nvSpPr>
        <p:spPr>
          <a:xfrm>
            <a:off x="4686300" y="3686175"/>
            <a:ext cx="4029075" cy="6858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2" name="Shape 32"/>
          <p:cNvSpPr/>
          <p:nvPr/>
        </p:nvSpPr>
        <p:spPr>
          <a:xfrm>
            <a:off x="4686300" y="3686175"/>
            <a:ext cx="28575" cy="685800"/>
          </a:xfrm>
          <a:prstGeom prst="rect">
            <a:avLst/>
          </a:prstGeom>
          <a:solidFill>
            <a:srgbClr val="F59E0B"/>
          </a:solidFill>
          <a:ln/>
        </p:spPr>
      </p:sp>
      <p:pic>
        <p:nvPicPr>
          <p:cNvPr id="43" name="Image 8" descr="preencoded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829175" y="3864769"/>
            <a:ext cx="160734" cy="128588"/>
          </a:xfrm>
          <a:prstGeom prst="rect">
            <a:avLst/>
          </a:prstGeom>
        </p:spPr>
      </p:pic>
      <p:sp>
        <p:nvSpPr>
          <p:cNvPr id="44" name="Text 33"/>
          <p:cNvSpPr/>
          <p:nvPr/>
        </p:nvSpPr>
        <p:spPr>
          <a:xfrm>
            <a:off x="5047059" y="3841552"/>
            <a:ext cx="976573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Cloud Services</a:t>
            </a:r>
            <a:endParaRPr lang="en-US" sz="1013" dirty="0"/>
          </a:p>
        </p:txBody>
      </p:sp>
      <p:sp>
        <p:nvSpPr>
          <p:cNvPr id="45" name="Text 34"/>
          <p:cNvSpPr/>
          <p:nvPr/>
        </p:nvSpPr>
        <p:spPr>
          <a:xfrm>
            <a:off x="4829175" y="4086225"/>
            <a:ext cx="3814763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Connect to Adobe Cloud and third-party APIs</a:t>
            </a:r>
            <a:endParaRPr lang="en-US" sz="788" dirty="0"/>
          </a:p>
        </p:txBody>
      </p:sp>
      <p:sp>
        <p:nvSpPr>
          <p:cNvPr id="48" name="Text 36"/>
          <p:cNvSpPr/>
          <p:nvPr/>
        </p:nvSpPr>
        <p:spPr>
          <a:xfrm>
            <a:off x="817959" y="4727432"/>
            <a:ext cx="1910255" cy="173124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endParaRPr lang="en-US" sz="1125" dirty="0"/>
          </a:p>
        </p:txBody>
      </p:sp>
      <p:sp>
        <p:nvSpPr>
          <p:cNvPr id="51" name="Text 38"/>
          <p:cNvSpPr/>
          <p:nvPr/>
        </p:nvSpPr>
        <p:spPr>
          <a:xfrm>
            <a:off x="1585879" y="5452562"/>
            <a:ext cx="65" cy="12125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endParaRPr lang="en-US" sz="788" dirty="0"/>
          </a:p>
        </p:txBody>
      </p:sp>
      <p:sp>
        <p:nvSpPr>
          <p:cNvPr id="52" name="Text 39"/>
          <p:cNvSpPr/>
          <p:nvPr/>
        </p:nvSpPr>
        <p:spPr>
          <a:xfrm>
            <a:off x="1585866" y="5595437"/>
            <a:ext cx="64" cy="12125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endParaRPr lang="en-US" sz="788" dirty="0"/>
          </a:p>
        </p:txBody>
      </p:sp>
      <p:sp>
        <p:nvSpPr>
          <p:cNvPr id="53" name="Text 40"/>
          <p:cNvSpPr/>
          <p:nvPr/>
        </p:nvSpPr>
        <p:spPr>
          <a:xfrm>
            <a:off x="1585881" y="5753252"/>
            <a:ext cx="64" cy="103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endParaRPr lang="en-US" sz="675" dirty="0"/>
          </a:p>
        </p:txBody>
      </p:sp>
      <p:sp>
        <p:nvSpPr>
          <p:cNvPr id="56" name="Text 42"/>
          <p:cNvSpPr/>
          <p:nvPr/>
        </p:nvSpPr>
        <p:spPr>
          <a:xfrm>
            <a:off x="3600417" y="5452562"/>
            <a:ext cx="65" cy="12125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endParaRPr lang="en-US" sz="788" dirty="0"/>
          </a:p>
        </p:txBody>
      </p:sp>
      <p:sp>
        <p:nvSpPr>
          <p:cNvPr id="57" name="Text 43"/>
          <p:cNvSpPr/>
          <p:nvPr/>
        </p:nvSpPr>
        <p:spPr>
          <a:xfrm>
            <a:off x="3600417" y="5595437"/>
            <a:ext cx="65" cy="12125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endParaRPr lang="en-US" sz="788" dirty="0"/>
          </a:p>
        </p:txBody>
      </p:sp>
      <p:sp>
        <p:nvSpPr>
          <p:cNvPr id="58" name="Text 44"/>
          <p:cNvSpPr/>
          <p:nvPr/>
        </p:nvSpPr>
        <p:spPr>
          <a:xfrm>
            <a:off x="3600417" y="5753252"/>
            <a:ext cx="64" cy="103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endParaRPr lang="en-US" sz="675" dirty="0"/>
          </a:p>
        </p:txBody>
      </p:sp>
      <p:sp>
        <p:nvSpPr>
          <p:cNvPr id="61" name="Text 46"/>
          <p:cNvSpPr/>
          <p:nvPr/>
        </p:nvSpPr>
        <p:spPr>
          <a:xfrm>
            <a:off x="5614954" y="5452562"/>
            <a:ext cx="65" cy="12125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endParaRPr lang="en-US" sz="788" dirty="0"/>
          </a:p>
        </p:txBody>
      </p:sp>
      <p:sp>
        <p:nvSpPr>
          <p:cNvPr id="62" name="Text 47"/>
          <p:cNvSpPr/>
          <p:nvPr/>
        </p:nvSpPr>
        <p:spPr>
          <a:xfrm>
            <a:off x="5614942" y="5595437"/>
            <a:ext cx="64" cy="12125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endParaRPr lang="en-US" sz="788" dirty="0"/>
          </a:p>
        </p:txBody>
      </p:sp>
      <p:sp>
        <p:nvSpPr>
          <p:cNvPr id="63" name="Text 48"/>
          <p:cNvSpPr/>
          <p:nvPr/>
        </p:nvSpPr>
        <p:spPr>
          <a:xfrm>
            <a:off x="5614955" y="5753252"/>
            <a:ext cx="65" cy="103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endParaRPr lang="en-US" sz="675" dirty="0"/>
          </a:p>
        </p:txBody>
      </p:sp>
      <p:sp>
        <p:nvSpPr>
          <p:cNvPr id="65" name="Text 50"/>
          <p:cNvSpPr/>
          <p:nvPr/>
        </p:nvSpPr>
        <p:spPr>
          <a:xfrm>
            <a:off x="7629492" y="5411486"/>
            <a:ext cx="65" cy="12125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endParaRPr lang="en-US" sz="788" dirty="0"/>
          </a:p>
        </p:txBody>
      </p:sp>
      <p:sp>
        <p:nvSpPr>
          <p:cNvPr id="66" name="Text 51"/>
          <p:cNvSpPr/>
          <p:nvPr/>
        </p:nvSpPr>
        <p:spPr>
          <a:xfrm>
            <a:off x="7629493" y="5554361"/>
            <a:ext cx="64" cy="12125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endParaRPr lang="en-US" sz="788" dirty="0"/>
          </a:p>
        </p:txBody>
      </p:sp>
      <p:sp>
        <p:nvSpPr>
          <p:cNvPr id="67" name="Text 52"/>
          <p:cNvSpPr/>
          <p:nvPr/>
        </p:nvSpPr>
        <p:spPr>
          <a:xfrm>
            <a:off x="7629478" y="5712175"/>
            <a:ext cx="64" cy="103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endParaRPr lang="en-US" sz="675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688336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1860" y="430411"/>
            <a:ext cx="342900" cy="3429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2720485" y="366117"/>
            <a:ext cx="4203064" cy="46613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270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Live Demo Walkthrough</a:t>
            </a:r>
            <a:endParaRPr lang="en-US" sz="2700" dirty="0"/>
          </a:p>
        </p:txBody>
      </p:sp>
      <p:sp>
        <p:nvSpPr>
          <p:cNvPr id="5" name="Text 1"/>
          <p:cNvSpPr/>
          <p:nvPr/>
        </p:nvSpPr>
        <p:spPr>
          <a:xfrm>
            <a:off x="2594800" y="887611"/>
            <a:ext cx="4025810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125" dirty="0">
                <a:solidFill>
                  <a:srgbClr val="FFFFFF">
                    <a:alpha val="90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Interactive demonstration of the digital service intake form</a:t>
            </a:r>
            <a:endParaRPr lang="en-US" sz="1125" dirty="0"/>
          </a:p>
        </p:txBody>
      </p:sp>
      <p:sp>
        <p:nvSpPr>
          <p:cNvPr id="6" name="Shape 2"/>
          <p:cNvSpPr/>
          <p:nvPr/>
        </p:nvSpPr>
        <p:spPr>
          <a:xfrm>
            <a:off x="2997110" y="1459111"/>
            <a:ext cx="3149780" cy="671513"/>
          </a:xfrm>
          <a:prstGeom prst="rect">
            <a:avLst/>
          </a:prstGeom>
          <a:solidFill>
            <a:srgbClr val="FFFFFF">
              <a:alpha val="15000"/>
            </a:srgbClr>
          </a:solidFill>
          <a:ln/>
        </p:spPr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04266" y="1594842"/>
            <a:ext cx="171450" cy="171450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3332866" y="1562695"/>
            <a:ext cx="2778305" cy="23395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35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Demo URL: http://localhost:3000</a:t>
            </a:r>
            <a:endParaRPr lang="en-US" sz="1350" dirty="0"/>
          </a:p>
        </p:txBody>
      </p:sp>
      <p:sp>
        <p:nvSpPr>
          <p:cNvPr id="9" name="Text 4"/>
          <p:cNvSpPr/>
          <p:nvPr/>
        </p:nvSpPr>
        <p:spPr>
          <a:xfrm>
            <a:off x="3104266" y="1868492"/>
            <a:ext cx="3006905" cy="138499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endParaRPr lang="en-US" sz="900" dirty="0"/>
          </a:p>
        </p:txBody>
      </p:sp>
      <p:sp>
        <p:nvSpPr>
          <p:cNvPr id="10" name="Shape 5"/>
          <p:cNvSpPr/>
          <p:nvPr/>
        </p:nvSpPr>
        <p:spPr>
          <a:xfrm>
            <a:off x="1785938" y="2344936"/>
            <a:ext cx="2643188" cy="814388"/>
          </a:xfrm>
          <a:prstGeom prst="rect">
            <a:avLst/>
          </a:prstGeom>
          <a:solidFill>
            <a:srgbClr val="FFFFFF">
              <a:alpha val="10000"/>
            </a:srgbClr>
          </a:solidFill>
          <a:ln w="99">
            <a:solidFill>
              <a:srgbClr val="FFFFFF">
                <a:alpha val="20000"/>
              </a:srgbClr>
            </a:solidFill>
            <a:prstDash val="solid"/>
          </a:ln>
        </p:spPr>
      </p:sp>
      <p:sp>
        <p:nvSpPr>
          <p:cNvPr id="11" name="Shape 6"/>
          <p:cNvSpPr/>
          <p:nvPr/>
        </p:nvSpPr>
        <p:spPr>
          <a:xfrm>
            <a:off x="1928813" y="2487811"/>
            <a:ext cx="285750" cy="285750"/>
          </a:xfrm>
          <a:prstGeom prst="ellipse">
            <a:avLst/>
          </a:prstGeom>
          <a:solidFill>
            <a:srgbClr val="FFFFFF">
              <a:alpha val="20000"/>
            </a:srgbClr>
          </a:solidFill>
          <a:ln/>
        </p:spPr>
        <p:txBody>
          <a:bodyPr/>
          <a:lstStyle/>
          <a:p>
            <a:endParaRPr lang="en-IN" dirty="0"/>
          </a:p>
        </p:txBody>
      </p:sp>
      <p:sp>
        <p:nvSpPr>
          <p:cNvPr id="12" name="Text 7"/>
          <p:cNvSpPr/>
          <p:nvPr/>
        </p:nvSpPr>
        <p:spPr>
          <a:xfrm>
            <a:off x="1928813" y="2487811"/>
            <a:ext cx="357188" cy="2857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</a:t>
            </a:r>
            <a:endParaRPr lang="en-US" sz="900" dirty="0"/>
          </a:p>
        </p:txBody>
      </p:sp>
      <p:sp>
        <p:nvSpPr>
          <p:cNvPr id="13" name="Text 8"/>
          <p:cNvSpPr/>
          <p:nvPr/>
        </p:nvSpPr>
        <p:spPr>
          <a:xfrm>
            <a:off x="2321719" y="2530673"/>
            <a:ext cx="800016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Form Prefill</a:t>
            </a:r>
            <a:endParaRPr lang="en-US" sz="1013" dirty="0"/>
          </a:p>
        </p:txBody>
      </p:sp>
      <p:pic>
        <p:nvPicPr>
          <p:cNvPr id="14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28813" y="2880717"/>
            <a:ext cx="112514" cy="100013"/>
          </a:xfrm>
          <a:prstGeom prst="rect">
            <a:avLst/>
          </a:prstGeom>
        </p:spPr>
      </p:pic>
      <p:sp>
        <p:nvSpPr>
          <p:cNvPr id="15" name="Text 9"/>
          <p:cNvSpPr/>
          <p:nvPr/>
        </p:nvSpPr>
        <p:spPr>
          <a:xfrm>
            <a:off x="2098477" y="2862858"/>
            <a:ext cx="1999385" cy="13573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Select demo user to auto-populate fields</a:t>
            </a:r>
            <a:endParaRPr lang="en-US" sz="788" dirty="0"/>
          </a:p>
        </p:txBody>
      </p:sp>
      <p:sp>
        <p:nvSpPr>
          <p:cNvPr id="16" name="Shape 10"/>
          <p:cNvSpPr/>
          <p:nvPr/>
        </p:nvSpPr>
        <p:spPr>
          <a:xfrm>
            <a:off x="4714875" y="2344936"/>
            <a:ext cx="2643188" cy="814388"/>
          </a:xfrm>
          <a:prstGeom prst="rect">
            <a:avLst/>
          </a:prstGeom>
          <a:solidFill>
            <a:srgbClr val="FFFFFF">
              <a:alpha val="10000"/>
            </a:srgbClr>
          </a:solidFill>
          <a:ln w="99">
            <a:solidFill>
              <a:srgbClr val="FFFFFF">
                <a:alpha val="20000"/>
              </a:srgbClr>
            </a:solidFill>
            <a:prstDash val="solid"/>
          </a:ln>
        </p:spPr>
      </p:sp>
      <p:sp>
        <p:nvSpPr>
          <p:cNvPr id="17" name="Shape 11"/>
          <p:cNvSpPr/>
          <p:nvPr/>
        </p:nvSpPr>
        <p:spPr>
          <a:xfrm>
            <a:off x="4857750" y="2487811"/>
            <a:ext cx="285750" cy="285750"/>
          </a:xfrm>
          <a:prstGeom prst="ellipse">
            <a:avLst/>
          </a:prstGeom>
          <a:solidFill>
            <a:srgbClr val="FFFFFF">
              <a:alpha val="20000"/>
            </a:srgbClr>
          </a:solidFill>
          <a:ln/>
        </p:spPr>
      </p:sp>
      <p:sp>
        <p:nvSpPr>
          <p:cNvPr id="18" name="Text 12"/>
          <p:cNvSpPr/>
          <p:nvPr/>
        </p:nvSpPr>
        <p:spPr>
          <a:xfrm>
            <a:off x="4857750" y="2487811"/>
            <a:ext cx="357188" cy="2857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2</a:t>
            </a:r>
            <a:endParaRPr lang="en-US" sz="900" dirty="0"/>
          </a:p>
        </p:txBody>
      </p:sp>
      <p:sp>
        <p:nvSpPr>
          <p:cNvPr id="19" name="Text 13"/>
          <p:cNvSpPr/>
          <p:nvPr/>
        </p:nvSpPr>
        <p:spPr>
          <a:xfrm>
            <a:off x="5250656" y="2530673"/>
            <a:ext cx="706171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Validation</a:t>
            </a:r>
            <a:endParaRPr lang="en-US" sz="1013" dirty="0"/>
          </a:p>
        </p:txBody>
      </p:sp>
      <p:pic>
        <p:nvPicPr>
          <p:cNvPr id="20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57750" y="2880717"/>
            <a:ext cx="100013" cy="100013"/>
          </a:xfrm>
          <a:prstGeom prst="rect">
            <a:avLst/>
          </a:prstGeom>
        </p:spPr>
      </p:pic>
      <p:sp>
        <p:nvSpPr>
          <p:cNvPr id="21" name="Text 14"/>
          <p:cNvSpPr/>
          <p:nvPr/>
        </p:nvSpPr>
        <p:spPr>
          <a:xfrm>
            <a:off x="5014913" y="2862858"/>
            <a:ext cx="2058405" cy="13573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Test Canadian email and phone validation</a:t>
            </a:r>
            <a:endParaRPr lang="en-US" sz="788" dirty="0"/>
          </a:p>
        </p:txBody>
      </p:sp>
      <p:sp>
        <p:nvSpPr>
          <p:cNvPr id="22" name="Shape 15"/>
          <p:cNvSpPr/>
          <p:nvPr/>
        </p:nvSpPr>
        <p:spPr>
          <a:xfrm>
            <a:off x="1785938" y="3430786"/>
            <a:ext cx="2643188" cy="814388"/>
          </a:xfrm>
          <a:prstGeom prst="rect">
            <a:avLst/>
          </a:prstGeom>
          <a:solidFill>
            <a:srgbClr val="FFFFFF">
              <a:alpha val="10000"/>
            </a:srgbClr>
          </a:solidFill>
          <a:ln w="99">
            <a:solidFill>
              <a:srgbClr val="FFFFFF">
                <a:alpha val="20000"/>
              </a:srgbClr>
            </a:solidFill>
            <a:prstDash val="solid"/>
          </a:ln>
        </p:spPr>
      </p:sp>
      <p:sp>
        <p:nvSpPr>
          <p:cNvPr id="23" name="Shape 16"/>
          <p:cNvSpPr/>
          <p:nvPr/>
        </p:nvSpPr>
        <p:spPr>
          <a:xfrm>
            <a:off x="1928813" y="3573661"/>
            <a:ext cx="285750" cy="285750"/>
          </a:xfrm>
          <a:prstGeom prst="ellipse">
            <a:avLst/>
          </a:prstGeom>
          <a:solidFill>
            <a:srgbClr val="FFFFFF">
              <a:alpha val="20000"/>
            </a:srgbClr>
          </a:solidFill>
          <a:ln/>
        </p:spPr>
      </p:sp>
      <p:sp>
        <p:nvSpPr>
          <p:cNvPr id="24" name="Text 17"/>
          <p:cNvSpPr/>
          <p:nvPr/>
        </p:nvSpPr>
        <p:spPr>
          <a:xfrm>
            <a:off x="1928813" y="3573661"/>
            <a:ext cx="357188" cy="2857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3</a:t>
            </a:r>
            <a:endParaRPr lang="en-US" sz="900" dirty="0"/>
          </a:p>
        </p:txBody>
      </p:sp>
      <p:sp>
        <p:nvSpPr>
          <p:cNvPr id="25" name="Text 18"/>
          <p:cNvSpPr/>
          <p:nvPr/>
        </p:nvSpPr>
        <p:spPr>
          <a:xfrm>
            <a:off x="2321719" y="3616523"/>
            <a:ext cx="1160078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Conditional Logic</a:t>
            </a:r>
            <a:endParaRPr lang="en-US" sz="1013" dirty="0"/>
          </a:p>
        </p:txBody>
      </p:sp>
      <p:pic>
        <p:nvPicPr>
          <p:cNvPr id="26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28813" y="3966567"/>
            <a:ext cx="112514" cy="100013"/>
          </a:xfrm>
          <a:prstGeom prst="rect">
            <a:avLst/>
          </a:prstGeom>
        </p:spPr>
      </p:pic>
      <p:sp>
        <p:nvSpPr>
          <p:cNvPr id="27" name="Text 19"/>
          <p:cNvSpPr/>
          <p:nvPr/>
        </p:nvSpPr>
        <p:spPr>
          <a:xfrm>
            <a:off x="2098477" y="3948708"/>
            <a:ext cx="2068702" cy="13573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Watch fields appear based on service type</a:t>
            </a:r>
            <a:endParaRPr lang="en-US" sz="788" dirty="0"/>
          </a:p>
        </p:txBody>
      </p:sp>
      <p:sp>
        <p:nvSpPr>
          <p:cNvPr id="28" name="Shape 20"/>
          <p:cNvSpPr/>
          <p:nvPr/>
        </p:nvSpPr>
        <p:spPr>
          <a:xfrm>
            <a:off x="4714875" y="3430786"/>
            <a:ext cx="2643188" cy="814388"/>
          </a:xfrm>
          <a:prstGeom prst="rect">
            <a:avLst/>
          </a:prstGeom>
          <a:solidFill>
            <a:srgbClr val="FFFFFF">
              <a:alpha val="10000"/>
            </a:srgbClr>
          </a:solidFill>
          <a:ln w="99">
            <a:solidFill>
              <a:srgbClr val="FFFFFF">
                <a:alpha val="20000"/>
              </a:srgbClr>
            </a:solidFill>
            <a:prstDash val="solid"/>
          </a:ln>
        </p:spPr>
      </p:sp>
      <p:sp>
        <p:nvSpPr>
          <p:cNvPr id="29" name="Shape 21"/>
          <p:cNvSpPr/>
          <p:nvPr/>
        </p:nvSpPr>
        <p:spPr>
          <a:xfrm>
            <a:off x="4857750" y="3573661"/>
            <a:ext cx="285750" cy="285750"/>
          </a:xfrm>
          <a:prstGeom prst="ellipse">
            <a:avLst/>
          </a:prstGeom>
          <a:solidFill>
            <a:srgbClr val="FFFFFF">
              <a:alpha val="20000"/>
            </a:srgbClr>
          </a:solidFill>
          <a:ln/>
        </p:spPr>
      </p:sp>
      <p:sp>
        <p:nvSpPr>
          <p:cNvPr id="30" name="Text 22"/>
          <p:cNvSpPr/>
          <p:nvPr/>
        </p:nvSpPr>
        <p:spPr>
          <a:xfrm>
            <a:off x="4857750" y="3573661"/>
            <a:ext cx="357188" cy="2857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4</a:t>
            </a:r>
            <a:endParaRPr lang="en-US" sz="900" dirty="0"/>
          </a:p>
        </p:txBody>
      </p:sp>
      <p:sp>
        <p:nvSpPr>
          <p:cNvPr id="31" name="Text 23"/>
          <p:cNvSpPr/>
          <p:nvPr/>
        </p:nvSpPr>
        <p:spPr>
          <a:xfrm>
            <a:off x="5250656" y="3616523"/>
            <a:ext cx="790501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Submission</a:t>
            </a:r>
            <a:endParaRPr lang="en-US" sz="1013" dirty="0"/>
          </a:p>
        </p:txBody>
      </p:sp>
      <p:pic>
        <p:nvPicPr>
          <p:cNvPr id="32" name="Image 6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57750" y="3966567"/>
            <a:ext cx="100013" cy="100013"/>
          </a:xfrm>
          <a:prstGeom prst="rect">
            <a:avLst/>
          </a:prstGeom>
        </p:spPr>
      </p:pic>
      <p:sp>
        <p:nvSpPr>
          <p:cNvPr id="33" name="Text 24"/>
          <p:cNvSpPr/>
          <p:nvPr/>
        </p:nvSpPr>
        <p:spPr>
          <a:xfrm>
            <a:off x="5014913" y="3948708"/>
            <a:ext cx="1987190" cy="13573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Submit form and verify backend logging</a:t>
            </a:r>
            <a:endParaRPr lang="en-US" sz="788" dirty="0"/>
          </a:p>
        </p:txBody>
      </p:sp>
      <p:sp>
        <p:nvSpPr>
          <p:cNvPr id="34" name="Shape 25"/>
          <p:cNvSpPr/>
          <p:nvPr/>
        </p:nvSpPr>
        <p:spPr>
          <a:xfrm>
            <a:off x="1785938" y="4516636"/>
            <a:ext cx="2643188" cy="814388"/>
          </a:xfrm>
          <a:prstGeom prst="rect">
            <a:avLst/>
          </a:prstGeom>
          <a:solidFill>
            <a:srgbClr val="FFFFFF">
              <a:alpha val="10000"/>
            </a:srgbClr>
          </a:solidFill>
          <a:ln w="99">
            <a:solidFill>
              <a:srgbClr val="FFFFFF">
                <a:alpha val="20000"/>
              </a:srgbClr>
            </a:solidFill>
            <a:prstDash val="solid"/>
          </a:ln>
        </p:spPr>
      </p:sp>
      <p:sp>
        <p:nvSpPr>
          <p:cNvPr id="35" name="Shape 26"/>
          <p:cNvSpPr/>
          <p:nvPr/>
        </p:nvSpPr>
        <p:spPr>
          <a:xfrm>
            <a:off x="1928813" y="4659511"/>
            <a:ext cx="285750" cy="285750"/>
          </a:xfrm>
          <a:prstGeom prst="ellipse">
            <a:avLst/>
          </a:prstGeom>
          <a:solidFill>
            <a:srgbClr val="FFFFFF">
              <a:alpha val="20000"/>
            </a:srgbClr>
          </a:solidFill>
          <a:ln/>
        </p:spPr>
      </p:sp>
      <p:sp>
        <p:nvSpPr>
          <p:cNvPr id="36" name="Text 27"/>
          <p:cNvSpPr/>
          <p:nvPr/>
        </p:nvSpPr>
        <p:spPr>
          <a:xfrm>
            <a:off x="1928813" y="4659511"/>
            <a:ext cx="357188" cy="2857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5</a:t>
            </a:r>
            <a:endParaRPr lang="en-US" sz="900" dirty="0"/>
          </a:p>
        </p:txBody>
      </p:sp>
      <p:sp>
        <p:nvSpPr>
          <p:cNvPr id="37" name="Text 28"/>
          <p:cNvSpPr/>
          <p:nvPr/>
        </p:nvSpPr>
        <p:spPr>
          <a:xfrm>
            <a:off x="2321719" y="4702373"/>
            <a:ext cx="829205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Mobile View</a:t>
            </a:r>
            <a:endParaRPr lang="en-US" sz="1013" dirty="0"/>
          </a:p>
        </p:txBody>
      </p:sp>
      <p:pic>
        <p:nvPicPr>
          <p:cNvPr id="38" name="Image 7" descr="preencod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928813" y="5052417"/>
            <a:ext cx="75009" cy="100013"/>
          </a:xfrm>
          <a:prstGeom prst="rect">
            <a:avLst/>
          </a:prstGeom>
        </p:spPr>
      </p:pic>
      <p:sp>
        <p:nvSpPr>
          <p:cNvPr id="39" name="Text 29"/>
          <p:cNvSpPr/>
          <p:nvPr/>
        </p:nvSpPr>
        <p:spPr>
          <a:xfrm>
            <a:off x="2060972" y="5034558"/>
            <a:ext cx="1589931" cy="13573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Demonstrate responsive design</a:t>
            </a:r>
            <a:endParaRPr lang="en-US" sz="788" dirty="0"/>
          </a:p>
        </p:txBody>
      </p:sp>
      <p:sp>
        <p:nvSpPr>
          <p:cNvPr id="40" name="Shape 30"/>
          <p:cNvSpPr/>
          <p:nvPr/>
        </p:nvSpPr>
        <p:spPr>
          <a:xfrm>
            <a:off x="4714875" y="4516636"/>
            <a:ext cx="2643188" cy="814388"/>
          </a:xfrm>
          <a:prstGeom prst="rect">
            <a:avLst/>
          </a:prstGeom>
          <a:solidFill>
            <a:srgbClr val="FFFFFF">
              <a:alpha val="10000"/>
            </a:srgbClr>
          </a:solidFill>
          <a:ln w="99">
            <a:solidFill>
              <a:srgbClr val="FFFFFF">
                <a:alpha val="20000"/>
              </a:srgbClr>
            </a:solidFill>
            <a:prstDash val="solid"/>
          </a:ln>
        </p:spPr>
      </p:sp>
      <p:sp>
        <p:nvSpPr>
          <p:cNvPr id="41" name="Shape 31"/>
          <p:cNvSpPr/>
          <p:nvPr/>
        </p:nvSpPr>
        <p:spPr>
          <a:xfrm>
            <a:off x="4857750" y="4659511"/>
            <a:ext cx="285750" cy="285750"/>
          </a:xfrm>
          <a:prstGeom prst="ellipse">
            <a:avLst/>
          </a:prstGeom>
          <a:solidFill>
            <a:srgbClr val="FFFFFF">
              <a:alpha val="20000"/>
            </a:srgbClr>
          </a:solidFill>
          <a:ln/>
        </p:spPr>
      </p:sp>
      <p:sp>
        <p:nvSpPr>
          <p:cNvPr id="42" name="Text 32"/>
          <p:cNvSpPr/>
          <p:nvPr/>
        </p:nvSpPr>
        <p:spPr>
          <a:xfrm>
            <a:off x="4857750" y="4659511"/>
            <a:ext cx="357188" cy="2857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6</a:t>
            </a:r>
            <a:endParaRPr lang="en-US" sz="900" dirty="0"/>
          </a:p>
        </p:txBody>
      </p:sp>
      <p:sp>
        <p:nvSpPr>
          <p:cNvPr id="43" name="Text 33"/>
          <p:cNvSpPr/>
          <p:nvPr/>
        </p:nvSpPr>
        <p:spPr>
          <a:xfrm>
            <a:off x="5250656" y="4702373"/>
            <a:ext cx="857110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Backend API</a:t>
            </a:r>
            <a:endParaRPr lang="en-US" sz="1013" dirty="0"/>
          </a:p>
        </p:txBody>
      </p:sp>
      <p:pic>
        <p:nvPicPr>
          <p:cNvPr id="44" name="Image 8" descr="preencoded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857750" y="5052417"/>
            <a:ext cx="100013" cy="100013"/>
          </a:xfrm>
          <a:prstGeom prst="rect">
            <a:avLst/>
          </a:prstGeom>
        </p:spPr>
      </p:pic>
      <p:sp>
        <p:nvSpPr>
          <p:cNvPr id="45" name="Text 34"/>
          <p:cNvSpPr/>
          <p:nvPr/>
        </p:nvSpPr>
        <p:spPr>
          <a:xfrm>
            <a:off x="5014913" y="5034558"/>
            <a:ext cx="1699543" cy="13573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Show API endpoints and data flow</a:t>
            </a:r>
            <a:endParaRPr lang="en-US" sz="788" dirty="0"/>
          </a:p>
        </p:txBody>
      </p:sp>
      <p:sp>
        <p:nvSpPr>
          <p:cNvPr id="48" name="Text 36"/>
          <p:cNvSpPr/>
          <p:nvPr/>
        </p:nvSpPr>
        <p:spPr>
          <a:xfrm>
            <a:off x="3889381" y="5746656"/>
            <a:ext cx="1608097" cy="138499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endParaRPr lang="en-US" sz="900" dirty="0"/>
          </a:p>
        </p:txBody>
      </p:sp>
      <p:sp>
        <p:nvSpPr>
          <p:cNvPr id="49" name="Text 37"/>
          <p:cNvSpPr/>
          <p:nvPr/>
        </p:nvSpPr>
        <p:spPr>
          <a:xfrm>
            <a:off x="3568024" y="5970484"/>
            <a:ext cx="2079389" cy="121252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endParaRPr lang="en-US" sz="788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428625" y="428625"/>
            <a:ext cx="8358188" cy="2857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2025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Summary &amp; Key Learnings</a:t>
            </a:r>
            <a:endParaRPr lang="en-US" sz="2025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625" y="971550"/>
            <a:ext cx="160734" cy="142875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46509" y="944761"/>
            <a:ext cx="1053285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059669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Achievements</a:t>
            </a:r>
            <a:endParaRPr lang="en-US" sz="1125" dirty="0"/>
          </a:p>
        </p:txBody>
      </p:sp>
      <p:sp>
        <p:nvSpPr>
          <p:cNvPr id="6" name="Shape 2"/>
          <p:cNvSpPr/>
          <p:nvPr/>
        </p:nvSpPr>
        <p:spPr>
          <a:xfrm>
            <a:off x="428625" y="1257300"/>
            <a:ext cx="2647931" cy="5715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7" name="Shape 3"/>
          <p:cNvSpPr/>
          <p:nvPr/>
        </p:nvSpPr>
        <p:spPr>
          <a:xfrm>
            <a:off x="428625" y="1257300"/>
            <a:ext cx="28575" cy="571500"/>
          </a:xfrm>
          <a:prstGeom prst="rect">
            <a:avLst/>
          </a:prstGeom>
          <a:solidFill>
            <a:srgbClr val="10B981"/>
          </a:solidFill>
          <a:ln/>
        </p:spPr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00" y="1421606"/>
            <a:ext cx="100013" cy="100013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728663" y="1403747"/>
            <a:ext cx="816648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Functional POC</a:t>
            </a:r>
            <a:endParaRPr lang="en-US" sz="788" dirty="0"/>
          </a:p>
        </p:txBody>
      </p:sp>
      <p:sp>
        <p:nvSpPr>
          <p:cNvPr id="10" name="Text 5"/>
          <p:cNvSpPr/>
          <p:nvPr/>
        </p:nvSpPr>
        <p:spPr>
          <a:xfrm>
            <a:off x="571500" y="1571625"/>
            <a:ext cx="2433619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75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Complete working form with all requirements</a:t>
            </a:r>
            <a:endParaRPr lang="en-US" sz="675" dirty="0"/>
          </a:p>
        </p:txBody>
      </p:sp>
      <p:sp>
        <p:nvSpPr>
          <p:cNvPr id="11" name="Shape 6"/>
          <p:cNvSpPr/>
          <p:nvPr/>
        </p:nvSpPr>
        <p:spPr>
          <a:xfrm>
            <a:off x="428625" y="1914525"/>
            <a:ext cx="2647931" cy="5715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12" name="Shape 7"/>
          <p:cNvSpPr/>
          <p:nvPr/>
        </p:nvSpPr>
        <p:spPr>
          <a:xfrm>
            <a:off x="428625" y="1914525"/>
            <a:ext cx="28575" cy="571500"/>
          </a:xfrm>
          <a:prstGeom prst="rect">
            <a:avLst/>
          </a:prstGeom>
          <a:solidFill>
            <a:srgbClr val="10B981"/>
          </a:solidFill>
          <a:ln/>
        </p:spPr>
      </p:sp>
      <p:pic>
        <p:nvPicPr>
          <p:cNvPr id="13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500" y="2078831"/>
            <a:ext cx="75009" cy="100013"/>
          </a:xfrm>
          <a:prstGeom prst="rect">
            <a:avLst/>
          </a:prstGeom>
        </p:spPr>
      </p:pic>
      <p:sp>
        <p:nvSpPr>
          <p:cNvPr id="14" name="Text 8"/>
          <p:cNvSpPr/>
          <p:nvPr/>
        </p:nvSpPr>
        <p:spPr>
          <a:xfrm>
            <a:off x="703659" y="2060972"/>
            <a:ext cx="984052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Responsive Design</a:t>
            </a:r>
            <a:endParaRPr lang="en-US" sz="788" dirty="0"/>
          </a:p>
        </p:txBody>
      </p:sp>
      <p:sp>
        <p:nvSpPr>
          <p:cNvPr id="15" name="Text 9"/>
          <p:cNvSpPr/>
          <p:nvPr/>
        </p:nvSpPr>
        <p:spPr>
          <a:xfrm>
            <a:off x="571500" y="2228850"/>
            <a:ext cx="2433619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75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Optimized for desktop and mobile devices</a:t>
            </a:r>
            <a:endParaRPr lang="en-US" sz="675" dirty="0"/>
          </a:p>
        </p:txBody>
      </p:sp>
      <p:sp>
        <p:nvSpPr>
          <p:cNvPr id="16" name="Shape 10"/>
          <p:cNvSpPr/>
          <p:nvPr/>
        </p:nvSpPr>
        <p:spPr>
          <a:xfrm>
            <a:off x="428625" y="2571750"/>
            <a:ext cx="2647931" cy="5715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17" name="Shape 11"/>
          <p:cNvSpPr/>
          <p:nvPr/>
        </p:nvSpPr>
        <p:spPr>
          <a:xfrm>
            <a:off x="428625" y="2571750"/>
            <a:ext cx="28575" cy="571500"/>
          </a:xfrm>
          <a:prstGeom prst="rect">
            <a:avLst/>
          </a:prstGeom>
          <a:solidFill>
            <a:srgbClr val="10B981"/>
          </a:solidFill>
          <a:ln/>
        </p:spPr>
      </p:sp>
      <p:pic>
        <p:nvPicPr>
          <p:cNvPr id="18" name="Image 4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1500" y="2736056"/>
            <a:ext cx="100013" cy="100013"/>
          </a:xfrm>
          <a:prstGeom prst="rect">
            <a:avLst/>
          </a:prstGeom>
        </p:spPr>
      </p:pic>
      <p:sp>
        <p:nvSpPr>
          <p:cNvPr id="19" name="Text 12"/>
          <p:cNvSpPr/>
          <p:nvPr/>
        </p:nvSpPr>
        <p:spPr>
          <a:xfrm>
            <a:off x="728663" y="2718197"/>
            <a:ext cx="960165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Dynamic Behavior</a:t>
            </a:r>
            <a:endParaRPr lang="en-US" sz="788" dirty="0"/>
          </a:p>
        </p:txBody>
      </p:sp>
      <p:sp>
        <p:nvSpPr>
          <p:cNvPr id="20" name="Text 13"/>
          <p:cNvSpPr/>
          <p:nvPr/>
        </p:nvSpPr>
        <p:spPr>
          <a:xfrm>
            <a:off x="571500" y="2886075"/>
            <a:ext cx="2433619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75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Conditional logic and real-time validation</a:t>
            </a:r>
            <a:endParaRPr lang="en-US" sz="675" dirty="0"/>
          </a:p>
        </p:txBody>
      </p:sp>
      <p:sp>
        <p:nvSpPr>
          <p:cNvPr id="21" name="Shape 14"/>
          <p:cNvSpPr/>
          <p:nvPr/>
        </p:nvSpPr>
        <p:spPr>
          <a:xfrm>
            <a:off x="428625" y="3228975"/>
            <a:ext cx="2647931" cy="5715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22" name="Shape 15"/>
          <p:cNvSpPr/>
          <p:nvPr/>
        </p:nvSpPr>
        <p:spPr>
          <a:xfrm>
            <a:off x="428625" y="3228975"/>
            <a:ext cx="28575" cy="571500"/>
          </a:xfrm>
          <a:prstGeom prst="rect">
            <a:avLst/>
          </a:prstGeom>
          <a:solidFill>
            <a:srgbClr val="10B981"/>
          </a:solidFill>
          <a:ln/>
        </p:spPr>
      </p:sp>
      <p:pic>
        <p:nvPicPr>
          <p:cNvPr id="23" name="Image 5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1500" y="3393281"/>
            <a:ext cx="100013" cy="100013"/>
          </a:xfrm>
          <a:prstGeom prst="rect">
            <a:avLst/>
          </a:prstGeom>
        </p:spPr>
      </p:pic>
      <p:sp>
        <p:nvSpPr>
          <p:cNvPr id="24" name="Text 16"/>
          <p:cNvSpPr/>
          <p:nvPr/>
        </p:nvSpPr>
        <p:spPr>
          <a:xfrm>
            <a:off x="728663" y="3375422"/>
            <a:ext cx="821643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API Integration</a:t>
            </a:r>
            <a:endParaRPr lang="en-US" sz="788" dirty="0"/>
          </a:p>
        </p:txBody>
      </p:sp>
      <p:sp>
        <p:nvSpPr>
          <p:cNvPr id="25" name="Text 17"/>
          <p:cNvSpPr/>
          <p:nvPr/>
        </p:nvSpPr>
        <p:spPr>
          <a:xfrm>
            <a:off x="571500" y="3543300"/>
            <a:ext cx="2433619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75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Full-stack implementation with data flow</a:t>
            </a:r>
            <a:endParaRPr lang="en-US" sz="675" dirty="0"/>
          </a:p>
        </p:txBody>
      </p:sp>
      <p:pic>
        <p:nvPicPr>
          <p:cNvPr id="26" name="Image 6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48006" y="971550"/>
            <a:ext cx="107156" cy="142875"/>
          </a:xfrm>
          <a:prstGeom prst="rect">
            <a:avLst/>
          </a:prstGeom>
        </p:spPr>
      </p:pic>
      <p:sp>
        <p:nvSpPr>
          <p:cNvPr id="27" name="Text 18"/>
          <p:cNvSpPr/>
          <p:nvPr/>
        </p:nvSpPr>
        <p:spPr>
          <a:xfrm>
            <a:off x="3412313" y="944761"/>
            <a:ext cx="1051582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2563E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Key Learnings</a:t>
            </a:r>
            <a:endParaRPr lang="en-US" sz="1125" dirty="0"/>
          </a:p>
        </p:txBody>
      </p:sp>
      <p:sp>
        <p:nvSpPr>
          <p:cNvPr id="28" name="Shape 19"/>
          <p:cNvSpPr/>
          <p:nvPr/>
        </p:nvSpPr>
        <p:spPr>
          <a:xfrm>
            <a:off x="3248006" y="1257300"/>
            <a:ext cx="2647959" cy="5715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29" name="Shape 20"/>
          <p:cNvSpPr/>
          <p:nvPr/>
        </p:nvSpPr>
        <p:spPr>
          <a:xfrm>
            <a:off x="3248006" y="1257300"/>
            <a:ext cx="28575" cy="571500"/>
          </a:xfrm>
          <a:prstGeom prst="rect">
            <a:avLst/>
          </a:prstGeom>
          <a:solidFill>
            <a:srgbClr val="3B82F6"/>
          </a:solidFill>
          <a:ln/>
        </p:spPr>
      </p:sp>
      <p:pic>
        <p:nvPicPr>
          <p:cNvPr id="30" name="Image 7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390881" y="1421606"/>
            <a:ext cx="125016" cy="100013"/>
          </a:xfrm>
          <a:prstGeom prst="rect">
            <a:avLst/>
          </a:prstGeom>
        </p:spPr>
      </p:pic>
      <p:sp>
        <p:nvSpPr>
          <p:cNvPr id="31" name="Text 21"/>
          <p:cNvSpPr/>
          <p:nvPr/>
        </p:nvSpPr>
        <p:spPr>
          <a:xfrm>
            <a:off x="3573047" y="1403747"/>
            <a:ext cx="858841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User Experience</a:t>
            </a:r>
            <a:endParaRPr lang="en-US" sz="788" dirty="0"/>
          </a:p>
        </p:txBody>
      </p:sp>
      <p:sp>
        <p:nvSpPr>
          <p:cNvPr id="32" name="Text 22"/>
          <p:cNvSpPr/>
          <p:nvPr/>
        </p:nvSpPr>
        <p:spPr>
          <a:xfrm>
            <a:off x="3390881" y="1571625"/>
            <a:ext cx="2433647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75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Form UX significantly impacts completion rates</a:t>
            </a:r>
            <a:endParaRPr lang="en-US" sz="675" dirty="0"/>
          </a:p>
        </p:txBody>
      </p:sp>
      <p:sp>
        <p:nvSpPr>
          <p:cNvPr id="33" name="Shape 23"/>
          <p:cNvSpPr/>
          <p:nvPr/>
        </p:nvSpPr>
        <p:spPr>
          <a:xfrm>
            <a:off x="3248006" y="1914525"/>
            <a:ext cx="2647959" cy="5715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34" name="Shape 24"/>
          <p:cNvSpPr/>
          <p:nvPr/>
        </p:nvSpPr>
        <p:spPr>
          <a:xfrm>
            <a:off x="3248006" y="1914525"/>
            <a:ext cx="28575" cy="571500"/>
          </a:xfrm>
          <a:prstGeom prst="rect">
            <a:avLst/>
          </a:prstGeom>
          <a:solidFill>
            <a:srgbClr val="3B82F6"/>
          </a:solidFill>
          <a:ln/>
        </p:spPr>
      </p:sp>
      <p:pic>
        <p:nvPicPr>
          <p:cNvPr id="35" name="Image 8" descr="preencod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390881" y="2078831"/>
            <a:ext cx="100013" cy="100013"/>
          </a:xfrm>
          <a:prstGeom prst="rect">
            <a:avLst/>
          </a:prstGeom>
        </p:spPr>
      </p:pic>
      <p:sp>
        <p:nvSpPr>
          <p:cNvPr id="36" name="Text 25"/>
          <p:cNvSpPr/>
          <p:nvPr/>
        </p:nvSpPr>
        <p:spPr>
          <a:xfrm>
            <a:off x="3548044" y="2060972"/>
            <a:ext cx="708822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Security First</a:t>
            </a:r>
            <a:endParaRPr lang="en-US" sz="788" dirty="0"/>
          </a:p>
        </p:txBody>
      </p:sp>
      <p:sp>
        <p:nvSpPr>
          <p:cNvPr id="37" name="Text 26"/>
          <p:cNvSpPr/>
          <p:nvPr/>
        </p:nvSpPr>
        <p:spPr>
          <a:xfrm>
            <a:off x="3390881" y="2228850"/>
            <a:ext cx="2433647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75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Security considerations must be built-in from start</a:t>
            </a:r>
            <a:endParaRPr lang="en-US" sz="675" dirty="0"/>
          </a:p>
        </p:txBody>
      </p:sp>
      <p:sp>
        <p:nvSpPr>
          <p:cNvPr id="38" name="Shape 27"/>
          <p:cNvSpPr/>
          <p:nvPr/>
        </p:nvSpPr>
        <p:spPr>
          <a:xfrm>
            <a:off x="3248006" y="2571750"/>
            <a:ext cx="2647959" cy="5715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39" name="Shape 28"/>
          <p:cNvSpPr/>
          <p:nvPr/>
        </p:nvSpPr>
        <p:spPr>
          <a:xfrm>
            <a:off x="3248006" y="2571750"/>
            <a:ext cx="28575" cy="571500"/>
          </a:xfrm>
          <a:prstGeom prst="rect">
            <a:avLst/>
          </a:prstGeom>
          <a:solidFill>
            <a:srgbClr val="3B82F6"/>
          </a:solidFill>
          <a:ln/>
        </p:spPr>
      </p:sp>
      <p:pic>
        <p:nvPicPr>
          <p:cNvPr id="40" name="Image 9" descr="preencoded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390881" y="2736056"/>
            <a:ext cx="87511" cy="100013"/>
          </a:xfrm>
          <a:prstGeom prst="rect">
            <a:avLst/>
          </a:prstGeom>
        </p:spPr>
      </p:pic>
      <p:sp>
        <p:nvSpPr>
          <p:cNvPr id="41" name="Text 29"/>
          <p:cNvSpPr/>
          <p:nvPr/>
        </p:nvSpPr>
        <p:spPr>
          <a:xfrm>
            <a:off x="3535542" y="2718197"/>
            <a:ext cx="566924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Scalability</a:t>
            </a:r>
            <a:endParaRPr lang="en-US" sz="788" dirty="0"/>
          </a:p>
        </p:txBody>
      </p:sp>
      <p:sp>
        <p:nvSpPr>
          <p:cNvPr id="42" name="Text 30"/>
          <p:cNvSpPr/>
          <p:nvPr/>
        </p:nvSpPr>
        <p:spPr>
          <a:xfrm>
            <a:off x="3390881" y="2886075"/>
            <a:ext cx="2433647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75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Architecture choices impact future growth</a:t>
            </a:r>
            <a:endParaRPr lang="en-US" sz="675" dirty="0"/>
          </a:p>
        </p:txBody>
      </p:sp>
      <p:sp>
        <p:nvSpPr>
          <p:cNvPr id="43" name="Shape 31"/>
          <p:cNvSpPr/>
          <p:nvPr/>
        </p:nvSpPr>
        <p:spPr>
          <a:xfrm>
            <a:off x="3248006" y="3228975"/>
            <a:ext cx="2647959" cy="5715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4" name="Shape 32"/>
          <p:cNvSpPr/>
          <p:nvPr/>
        </p:nvSpPr>
        <p:spPr>
          <a:xfrm>
            <a:off x="3248006" y="3228975"/>
            <a:ext cx="28575" cy="571500"/>
          </a:xfrm>
          <a:prstGeom prst="rect">
            <a:avLst/>
          </a:prstGeom>
          <a:solidFill>
            <a:srgbClr val="3B82F6"/>
          </a:solidFill>
          <a:ln/>
        </p:spPr>
      </p:sp>
      <p:pic>
        <p:nvPicPr>
          <p:cNvPr id="45" name="Image 10" descr="preencoded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390881" y="3393281"/>
            <a:ext cx="100013" cy="100013"/>
          </a:xfrm>
          <a:prstGeom prst="rect">
            <a:avLst/>
          </a:prstGeom>
        </p:spPr>
      </p:pic>
      <p:sp>
        <p:nvSpPr>
          <p:cNvPr id="46" name="Text 33"/>
          <p:cNvSpPr/>
          <p:nvPr/>
        </p:nvSpPr>
        <p:spPr>
          <a:xfrm>
            <a:off x="3548044" y="3375422"/>
            <a:ext cx="1003474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Validation Strategy</a:t>
            </a:r>
            <a:endParaRPr lang="en-US" sz="788" dirty="0"/>
          </a:p>
        </p:txBody>
      </p:sp>
      <p:sp>
        <p:nvSpPr>
          <p:cNvPr id="47" name="Text 34"/>
          <p:cNvSpPr/>
          <p:nvPr/>
        </p:nvSpPr>
        <p:spPr>
          <a:xfrm>
            <a:off x="3390881" y="3543300"/>
            <a:ext cx="2433647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75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Multi-layer validation ensures data quality</a:t>
            </a:r>
            <a:endParaRPr lang="en-US" sz="675" dirty="0"/>
          </a:p>
        </p:txBody>
      </p:sp>
      <p:sp>
        <p:nvSpPr>
          <p:cNvPr id="48" name="Text 35"/>
          <p:cNvSpPr/>
          <p:nvPr/>
        </p:nvSpPr>
        <p:spPr>
          <a:xfrm>
            <a:off x="6124566" y="944761"/>
            <a:ext cx="819103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D9770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Next Steps</a:t>
            </a:r>
            <a:endParaRPr lang="en-US" sz="1125" dirty="0"/>
          </a:p>
        </p:txBody>
      </p:sp>
      <p:sp>
        <p:nvSpPr>
          <p:cNvPr id="49" name="Shape 36"/>
          <p:cNvSpPr/>
          <p:nvPr/>
        </p:nvSpPr>
        <p:spPr>
          <a:xfrm>
            <a:off x="6067416" y="1257300"/>
            <a:ext cx="2647931" cy="5715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50" name="Shape 37"/>
          <p:cNvSpPr/>
          <p:nvPr/>
        </p:nvSpPr>
        <p:spPr>
          <a:xfrm>
            <a:off x="6067416" y="1257300"/>
            <a:ext cx="28575" cy="571500"/>
          </a:xfrm>
          <a:prstGeom prst="rect">
            <a:avLst/>
          </a:prstGeom>
          <a:solidFill>
            <a:srgbClr val="F59E0B"/>
          </a:solidFill>
          <a:ln/>
        </p:spPr>
      </p:sp>
      <p:pic>
        <p:nvPicPr>
          <p:cNvPr id="51" name="Image 11" descr="preencoded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210291" y="1421606"/>
            <a:ext cx="87511" cy="100013"/>
          </a:xfrm>
          <a:prstGeom prst="rect">
            <a:avLst/>
          </a:prstGeom>
        </p:spPr>
      </p:pic>
      <p:sp>
        <p:nvSpPr>
          <p:cNvPr id="52" name="Text 38"/>
          <p:cNvSpPr/>
          <p:nvPr/>
        </p:nvSpPr>
        <p:spPr>
          <a:xfrm>
            <a:off x="6354952" y="1403747"/>
            <a:ext cx="828340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Database Layer</a:t>
            </a:r>
            <a:endParaRPr lang="en-US" sz="788" dirty="0"/>
          </a:p>
        </p:txBody>
      </p:sp>
      <p:sp>
        <p:nvSpPr>
          <p:cNvPr id="53" name="Text 39"/>
          <p:cNvSpPr/>
          <p:nvPr/>
        </p:nvSpPr>
        <p:spPr>
          <a:xfrm>
            <a:off x="6210291" y="1571625"/>
            <a:ext cx="2433619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75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Implement proper database with encryption</a:t>
            </a:r>
            <a:endParaRPr lang="en-US" sz="675" dirty="0"/>
          </a:p>
        </p:txBody>
      </p:sp>
      <p:sp>
        <p:nvSpPr>
          <p:cNvPr id="54" name="Shape 40"/>
          <p:cNvSpPr/>
          <p:nvPr/>
        </p:nvSpPr>
        <p:spPr>
          <a:xfrm>
            <a:off x="6067416" y="1914525"/>
            <a:ext cx="2647931" cy="5715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55" name="Shape 41"/>
          <p:cNvSpPr/>
          <p:nvPr/>
        </p:nvSpPr>
        <p:spPr>
          <a:xfrm>
            <a:off x="6067416" y="1914525"/>
            <a:ext cx="28575" cy="571500"/>
          </a:xfrm>
          <a:prstGeom prst="rect">
            <a:avLst/>
          </a:prstGeom>
          <a:solidFill>
            <a:srgbClr val="F59E0B"/>
          </a:solidFill>
          <a:ln/>
        </p:spPr>
      </p:sp>
      <p:pic>
        <p:nvPicPr>
          <p:cNvPr id="56" name="Image 12" descr="preencoded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210291" y="2078831"/>
            <a:ext cx="100013" cy="100013"/>
          </a:xfrm>
          <a:prstGeom prst="rect">
            <a:avLst/>
          </a:prstGeom>
        </p:spPr>
      </p:pic>
      <p:sp>
        <p:nvSpPr>
          <p:cNvPr id="57" name="Text 42"/>
          <p:cNvSpPr/>
          <p:nvPr/>
        </p:nvSpPr>
        <p:spPr>
          <a:xfrm>
            <a:off x="6367453" y="2060972"/>
            <a:ext cx="803030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Authentication</a:t>
            </a:r>
            <a:endParaRPr lang="en-US" sz="788" dirty="0"/>
          </a:p>
        </p:txBody>
      </p:sp>
      <p:sp>
        <p:nvSpPr>
          <p:cNvPr id="58" name="Text 43"/>
          <p:cNvSpPr/>
          <p:nvPr/>
        </p:nvSpPr>
        <p:spPr>
          <a:xfrm>
            <a:off x="6210291" y="2228850"/>
            <a:ext cx="2433619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75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Add OAuth 2.0 or similar auth system</a:t>
            </a:r>
            <a:endParaRPr lang="en-US" sz="675" dirty="0"/>
          </a:p>
        </p:txBody>
      </p:sp>
      <p:sp>
        <p:nvSpPr>
          <p:cNvPr id="59" name="Shape 44"/>
          <p:cNvSpPr/>
          <p:nvPr/>
        </p:nvSpPr>
        <p:spPr>
          <a:xfrm>
            <a:off x="6067416" y="2571750"/>
            <a:ext cx="2647931" cy="5715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60" name="Shape 45"/>
          <p:cNvSpPr/>
          <p:nvPr/>
        </p:nvSpPr>
        <p:spPr>
          <a:xfrm>
            <a:off x="6067416" y="2571750"/>
            <a:ext cx="28575" cy="571500"/>
          </a:xfrm>
          <a:prstGeom prst="rect">
            <a:avLst/>
          </a:prstGeom>
          <a:solidFill>
            <a:srgbClr val="F59E0B"/>
          </a:solidFill>
          <a:ln/>
        </p:spPr>
      </p:sp>
      <p:pic>
        <p:nvPicPr>
          <p:cNvPr id="61" name="Image 13" descr="preencoded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210291" y="2736056"/>
            <a:ext cx="100013" cy="100013"/>
          </a:xfrm>
          <a:prstGeom prst="rect">
            <a:avLst/>
          </a:prstGeom>
        </p:spPr>
      </p:pic>
      <p:sp>
        <p:nvSpPr>
          <p:cNvPr id="62" name="Text 46"/>
          <p:cNvSpPr/>
          <p:nvPr/>
        </p:nvSpPr>
        <p:spPr>
          <a:xfrm>
            <a:off x="6367453" y="2718197"/>
            <a:ext cx="513401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Analytics</a:t>
            </a:r>
            <a:endParaRPr lang="en-US" sz="788" dirty="0"/>
          </a:p>
        </p:txBody>
      </p:sp>
      <p:sp>
        <p:nvSpPr>
          <p:cNvPr id="63" name="Text 47"/>
          <p:cNvSpPr/>
          <p:nvPr/>
        </p:nvSpPr>
        <p:spPr>
          <a:xfrm>
            <a:off x="6210291" y="2886075"/>
            <a:ext cx="2433619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75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Implement form analytics and monitoring</a:t>
            </a:r>
            <a:endParaRPr lang="en-US" sz="675" dirty="0"/>
          </a:p>
        </p:txBody>
      </p:sp>
      <p:sp>
        <p:nvSpPr>
          <p:cNvPr id="64" name="Shape 48"/>
          <p:cNvSpPr/>
          <p:nvPr/>
        </p:nvSpPr>
        <p:spPr>
          <a:xfrm>
            <a:off x="6067416" y="3228975"/>
            <a:ext cx="2647931" cy="5715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65" name="Shape 49"/>
          <p:cNvSpPr/>
          <p:nvPr/>
        </p:nvSpPr>
        <p:spPr>
          <a:xfrm>
            <a:off x="6067416" y="3228975"/>
            <a:ext cx="28575" cy="571500"/>
          </a:xfrm>
          <a:prstGeom prst="rect">
            <a:avLst/>
          </a:prstGeom>
          <a:solidFill>
            <a:srgbClr val="F59E0B"/>
          </a:solidFill>
          <a:ln/>
        </p:spPr>
      </p:sp>
      <p:sp>
        <p:nvSpPr>
          <p:cNvPr id="66" name="Text 50"/>
          <p:cNvSpPr/>
          <p:nvPr/>
        </p:nvSpPr>
        <p:spPr>
          <a:xfrm>
            <a:off x="6267441" y="3375422"/>
            <a:ext cx="793152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AEM Migration</a:t>
            </a:r>
            <a:endParaRPr lang="en-US" sz="788" dirty="0"/>
          </a:p>
        </p:txBody>
      </p:sp>
      <p:sp>
        <p:nvSpPr>
          <p:cNvPr id="67" name="Text 51"/>
          <p:cNvSpPr/>
          <p:nvPr/>
        </p:nvSpPr>
        <p:spPr>
          <a:xfrm>
            <a:off x="6210291" y="3543300"/>
            <a:ext cx="2433619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75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Plan transition to Adobe Experience Manager</a:t>
            </a:r>
            <a:endParaRPr lang="en-US" sz="675" dirty="0"/>
          </a:p>
        </p:txBody>
      </p:sp>
      <p:pic>
        <p:nvPicPr>
          <p:cNvPr id="69" name="Image 14" descr="preencoded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809014" y="4171950"/>
            <a:ext cx="192881" cy="171450"/>
          </a:xfrm>
          <a:prstGeom prst="rect">
            <a:avLst/>
          </a:prstGeom>
        </p:spPr>
      </p:pic>
      <p:sp>
        <p:nvSpPr>
          <p:cNvPr id="70" name="Text 53"/>
          <p:cNvSpPr/>
          <p:nvPr/>
        </p:nvSpPr>
        <p:spPr>
          <a:xfrm>
            <a:off x="4059045" y="4139803"/>
            <a:ext cx="1347378" cy="23395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35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Project Success</a:t>
            </a:r>
            <a:endParaRPr lang="en-US" sz="1350" dirty="0"/>
          </a:p>
        </p:txBody>
      </p:sp>
      <p:sp>
        <p:nvSpPr>
          <p:cNvPr id="71" name="Text 54"/>
          <p:cNvSpPr/>
          <p:nvPr/>
        </p:nvSpPr>
        <p:spPr>
          <a:xfrm>
            <a:off x="600075" y="4486275"/>
            <a:ext cx="2605069" cy="2571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688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100%</a:t>
            </a:r>
            <a:endParaRPr lang="en-US" sz="1688" dirty="0"/>
          </a:p>
        </p:txBody>
      </p:sp>
      <p:sp>
        <p:nvSpPr>
          <p:cNvPr id="72" name="Text 55"/>
          <p:cNvSpPr/>
          <p:nvPr/>
        </p:nvSpPr>
        <p:spPr>
          <a:xfrm>
            <a:off x="600075" y="4800600"/>
            <a:ext cx="2605069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788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Requirements Met</a:t>
            </a:r>
            <a:endParaRPr lang="en-US" sz="788" dirty="0"/>
          </a:p>
        </p:txBody>
      </p:sp>
      <p:sp>
        <p:nvSpPr>
          <p:cNvPr id="73" name="Text 56"/>
          <p:cNvSpPr/>
          <p:nvPr/>
        </p:nvSpPr>
        <p:spPr>
          <a:xfrm>
            <a:off x="3305156" y="4486275"/>
            <a:ext cx="2605097" cy="2571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688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15min</a:t>
            </a:r>
            <a:endParaRPr lang="en-US" sz="1688" dirty="0"/>
          </a:p>
        </p:txBody>
      </p:sp>
      <p:sp>
        <p:nvSpPr>
          <p:cNvPr id="74" name="Text 57"/>
          <p:cNvSpPr/>
          <p:nvPr/>
        </p:nvSpPr>
        <p:spPr>
          <a:xfrm>
            <a:off x="3305156" y="4800600"/>
            <a:ext cx="2605097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788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Demo Duration</a:t>
            </a:r>
            <a:endParaRPr lang="en-US" sz="788" dirty="0"/>
          </a:p>
        </p:txBody>
      </p:sp>
      <p:sp>
        <p:nvSpPr>
          <p:cNvPr id="75" name="Text 58"/>
          <p:cNvSpPr/>
          <p:nvPr/>
        </p:nvSpPr>
        <p:spPr>
          <a:xfrm>
            <a:off x="6010266" y="4486275"/>
            <a:ext cx="2605069" cy="2571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688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Ready</a:t>
            </a:r>
            <a:endParaRPr lang="en-US" sz="1688" dirty="0"/>
          </a:p>
        </p:txBody>
      </p:sp>
      <p:sp>
        <p:nvSpPr>
          <p:cNvPr id="76" name="Text 59"/>
          <p:cNvSpPr/>
          <p:nvPr/>
        </p:nvSpPr>
        <p:spPr>
          <a:xfrm>
            <a:off x="6010266" y="4800600"/>
            <a:ext cx="2605069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788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For Production Planning</a:t>
            </a:r>
            <a:endParaRPr lang="en-US" sz="788" dirty="0"/>
          </a:p>
        </p:txBody>
      </p:sp>
      <p:pic>
        <p:nvPicPr>
          <p:cNvPr id="77" name="Image 15" descr="preencoded.png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530660" y="5093494"/>
            <a:ext cx="114300" cy="128588"/>
          </a:xfrm>
          <a:prstGeom prst="rect">
            <a:avLst/>
          </a:prstGeom>
        </p:spPr>
      </p:pic>
      <p:sp>
        <p:nvSpPr>
          <p:cNvPr id="78" name="Text 60"/>
          <p:cNvSpPr/>
          <p:nvPr/>
        </p:nvSpPr>
        <p:spPr>
          <a:xfrm>
            <a:off x="1702110" y="5070277"/>
            <a:ext cx="5811217" cy="175022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013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Successfully demonstrated modern form capabilities with clear path to enterprise deployment</a:t>
            </a:r>
            <a:endParaRPr lang="en-US" sz="1013" dirty="0"/>
          </a:p>
        </p:txBody>
      </p:sp>
      <p:pic>
        <p:nvPicPr>
          <p:cNvPr id="79" name="Image 16" descr="preencoded.png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499040" y="5093494"/>
            <a:ext cx="114300" cy="12858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647</Words>
  <Application>Microsoft Office PowerPoint</Application>
  <PresentationFormat>On-screen Show (16:9)</PresentationFormat>
  <Paragraphs>184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Noto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Sai Chandu Lingamneni</cp:lastModifiedBy>
  <cp:revision>3</cp:revision>
  <dcterms:created xsi:type="dcterms:W3CDTF">2025-06-16T05:22:29Z</dcterms:created>
  <dcterms:modified xsi:type="dcterms:W3CDTF">2025-06-19T19:52:34Z</dcterms:modified>
</cp:coreProperties>
</file>