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2" r:id="rId7"/>
    <p:sldId id="266" r:id="rId8"/>
    <p:sldId id="267" r:id="rId9"/>
    <p:sldId id="269" r:id="rId10"/>
    <p:sldId id="270" r:id="rId11"/>
    <p:sldId id="274" r:id="rId12"/>
    <p:sldId id="273" r:id="rId13"/>
    <p:sldId id="272" r:id="rId14"/>
    <p:sldId id="265" r:id="rId15"/>
    <p:sldId id="271" r:id="rId16"/>
    <p:sldId id="275" r:id="rId17"/>
    <p:sldId id="264" r:id="rId18"/>
    <p:sldId id="268" r:id="rId19"/>
    <p:sldId id="261" r:id="rId20"/>
    <p:sldId id="25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aurenrenaud.com/blog/2016/2/1/healthy-ride-pgh-bike-share-data" TargetMode="External"/><Relationship Id="rId3" Type="http://schemas.openxmlformats.org/officeDocument/2006/relationships/hyperlink" Target="https://www.ncdc.noaa.gov/" TargetMode="External"/><Relationship Id="rId7" Type="http://schemas.openxmlformats.org/officeDocument/2006/relationships/hyperlink" Target="http://lejnine.com/bike_analysis.html" TargetMode="External"/><Relationship Id="rId2" Type="http://schemas.openxmlformats.org/officeDocument/2006/relationships/hyperlink" Target="https://healthyridepgh.com/dat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uds-cmu.org/2016/04/21/whats-happening-with-healthy-ride/" TargetMode="External"/><Relationship Id="rId5" Type="http://schemas.openxmlformats.org/officeDocument/2006/relationships/hyperlink" Target="http://apps.pittsburghpa.gov/pcsc/2015%20Holiday%20Schedule.pdf" TargetMode="External"/><Relationship Id="rId4" Type="http://schemas.openxmlformats.org/officeDocument/2006/relationships/hyperlink" Target="http://apps.pittsburghpa.gov/pcsc/2016%20Holiday%20Schedule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healthyridepgh.com/data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038" y="1335024"/>
            <a:ext cx="9231408" cy="860016"/>
          </a:xfrm>
        </p:spPr>
        <p:txBody>
          <a:bodyPr/>
          <a:lstStyle/>
          <a:p>
            <a:r>
              <a:rPr lang="en-US" sz="4500" b="1" dirty="0"/>
              <a:t>Bike Sharing DEMAND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0038" y="3582362"/>
            <a:ext cx="4615704" cy="86370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Sai </a:t>
            </a:r>
            <a:r>
              <a:rPr lang="en-US" b="1" dirty="0" err="1"/>
              <a:t>Charan</a:t>
            </a:r>
            <a:r>
              <a:rPr lang="en-US" b="1" dirty="0"/>
              <a:t> </a:t>
            </a:r>
            <a:r>
              <a:rPr lang="en-US" b="1" dirty="0" err="1" smtClean="0"/>
              <a:t>Talipineni</a:t>
            </a:r>
            <a:r>
              <a:rPr lang="en-US" b="1" dirty="0" smtClean="0"/>
              <a:t> </a:t>
            </a:r>
            <a:r>
              <a:rPr lang="en-US" b="1" dirty="0"/>
              <a:t>(sat122)</a:t>
            </a:r>
          </a:p>
          <a:p>
            <a:r>
              <a:rPr lang="en-US" b="1" dirty="0"/>
              <a:t>Sai </a:t>
            </a:r>
            <a:r>
              <a:rPr lang="en-US" b="1" dirty="0" smtClean="0"/>
              <a:t>Rakesh </a:t>
            </a:r>
            <a:r>
              <a:rPr lang="en-US" b="1" dirty="0"/>
              <a:t>Ghanta (sag163)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098" y="2642616"/>
            <a:ext cx="300837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2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46"/>
    </mc:Choice>
    <mc:Fallback xmlns="">
      <p:transition spd="slow" advTm="1544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742" y="798021"/>
            <a:ext cx="5020888" cy="2709949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599" y="153784"/>
            <a:ext cx="9601200" cy="644237"/>
          </a:xfrm>
        </p:spPr>
        <p:txBody>
          <a:bodyPr>
            <a:normAutofit/>
          </a:bodyPr>
          <a:lstStyle/>
          <a:p>
            <a:r>
              <a:rPr lang="en-US" sz="4000" b="1" dirty="0"/>
              <a:t>Data Exploration &amp; Visualization </a:t>
            </a:r>
            <a:endParaRPr lang="en-US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742" y="3798916"/>
            <a:ext cx="5020888" cy="282807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7062" y="18298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/>
              <a:t>Plot </a:t>
            </a:r>
            <a:r>
              <a:rPr lang="en-US" b="1" dirty="0"/>
              <a:t>of the </a:t>
            </a:r>
            <a:r>
              <a:rPr lang="en-US" b="1" dirty="0" smtClean="0"/>
              <a:t>count </a:t>
            </a:r>
            <a:r>
              <a:rPr lang="en-US" b="1" dirty="0"/>
              <a:t>of bikes rented across</a:t>
            </a:r>
          </a:p>
          <a:p>
            <a:pPr algn="ctr"/>
            <a:r>
              <a:rPr lang="en-US" b="1" dirty="0"/>
              <a:t>different hours in different days of the week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83836" y="5028287"/>
            <a:ext cx="3802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Plot </a:t>
            </a:r>
            <a:r>
              <a:rPr lang="en-US" b="1" dirty="0"/>
              <a:t>of the spatial aspects of the trips</a:t>
            </a:r>
          </a:p>
        </p:txBody>
      </p:sp>
    </p:spTree>
    <p:extLst>
      <p:ext uri="{BB962C8B-B14F-4D97-AF65-F5344CB8AC3E}">
        <p14:creationId xmlns:p14="http://schemas.microsoft.com/office/powerpoint/2010/main" val="26881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84"/>
    </mc:Choice>
    <mc:Fallback xmlns="">
      <p:transition spd="slow" advTm="1508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410" y="187036"/>
            <a:ext cx="9601200" cy="619298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Data </a:t>
            </a:r>
            <a:r>
              <a:rPr lang="en-US" sz="4000" b="1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410" y="1055717"/>
            <a:ext cx="9601200" cy="5353396"/>
          </a:xfrm>
        </p:spPr>
        <p:txBody>
          <a:bodyPr>
            <a:normAutofit/>
          </a:bodyPr>
          <a:lstStyle/>
          <a:p>
            <a:r>
              <a:rPr lang="en-US" dirty="0" smtClean="0"/>
              <a:t>Divided the dataset attributes into two subsets based on the bikes rented and returned.</a:t>
            </a:r>
          </a:p>
          <a:p>
            <a:endParaRPr lang="en-US" dirty="0"/>
          </a:p>
          <a:p>
            <a:r>
              <a:rPr lang="en-US" dirty="0" smtClean="0"/>
              <a:t>Aggregated the count of bikes rented or returned at a particular hour of a day in a month at a particular station.</a:t>
            </a:r>
          </a:p>
          <a:p>
            <a:endParaRPr lang="en-US" dirty="0"/>
          </a:p>
          <a:p>
            <a:r>
              <a:rPr lang="en-US" dirty="0" smtClean="0"/>
              <a:t>Difference of rent ~ return count of bikes.</a:t>
            </a:r>
          </a:p>
          <a:p>
            <a:endParaRPr lang="en-US" dirty="0"/>
          </a:p>
          <a:p>
            <a:r>
              <a:rPr lang="en-US" dirty="0" smtClean="0"/>
              <a:t>If the bikes are balanced (rent=return) coded as 0 Else it is imbalanced and coded as 1 .</a:t>
            </a:r>
          </a:p>
          <a:p>
            <a:endParaRPr lang="en-US" dirty="0"/>
          </a:p>
          <a:p>
            <a:r>
              <a:rPr lang="en-US" dirty="0" smtClean="0"/>
              <a:t>Training data = 19 days Testing data = remaining days of a month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6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99"/>
    </mc:Choice>
    <mc:Fallback xmlns="">
      <p:transition spd="slow" advTm="15099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222" y="270163"/>
            <a:ext cx="9601200" cy="63592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97280"/>
            <a:ext cx="9601200" cy="4612178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 smtClean="0"/>
              <a:t>Classification</a:t>
            </a:r>
          </a:p>
          <a:p>
            <a:pPr marL="0" indent="0">
              <a:buNone/>
            </a:pPr>
            <a:endParaRPr lang="en-US" b="1" u="sng" dirty="0" smtClean="0"/>
          </a:p>
          <a:p>
            <a:r>
              <a:rPr lang="en-US" dirty="0" smtClean="0"/>
              <a:t>In our case, we applied binary classification techniques </a:t>
            </a:r>
            <a:r>
              <a:rPr lang="en-US" dirty="0" smtClean="0"/>
              <a:t>to predict the rebalancing problem. (Balanced = 0, Imbalanced = 1)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applied five different methods, including KNN, Logistic Regression, Naive Bayes, </a:t>
            </a:r>
            <a:r>
              <a:rPr lang="en-US" dirty="0" err="1" smtClean="0"/>
              <a:t>Dtree</a:t>
            </a:r>
            <a:r>
              <a:rPr lang="en-US" dirty="0" smtClean="0"/>
              <a:t> and </a:t>
            </a:r>
            <a:r>
              <a:rPr lang="en-US" dirty="0" err="1" smtClean="0"/>
              <a:t>Adaboost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824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30"/>
    </mc:Choice>
    <mc:Fallback xmlns="">
      <p:transition spd="slow" advTm="1513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32" y="1806031"/>
            <a:ext cx="4866893" cy="3085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371" y="5269665"/>
            <a:ext cx="6163535" cy="11050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37855" y="1166556"/>
            <a:ext cx="3941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ROC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532285" y="4630190"/>
            <a:ext cx="3941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Performance Measures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391758" y="138932"/>
            <a:ext cx="4281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Results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217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26"/>
    </mc:Choice>
    <mc:Fallback xmlns="">
      <p:transition spd="slow" advTm="1442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323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Methods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63040"/>
            <a:ext cx="9601200" cy="4404360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/>
              <a:t>Classification</a:t>
            </a:r>
          </a:p>
          <a:p>
            <a:pPr marL="0" indent="0">
              <a:buNone/>
            </a:pPr>
            <a:endParaRPr lang="en-US" b="1" u="sng" dirty="0"/>
          </a:p>
          <a:p>
            <a:r>
              <a:rPr lang="en-US" dirty="0" smtClean="0"/>
              <a:t>Again, </a:t>
            </a:r>
            <a:r>
              <a:rPr lang="en-US" dirty="0"/>
              <a:t>we applied binary classification techniques to </a:t>
            </a:r>
            <a:r>
              <a:rPr lang="en-US" dirty="0" smtClean="0"/>
              <a:t>the imbalanced situations and built a model to predict whether the rent &gt; return or return &gt; rent at a particular station at a particular hour of the day.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applied five different methods, including KNN, Logistic Regression, Naive Bayes, </a:t>
            </a:r>
            <a:r>
              <a:rPr lang="en-US" dirty="0" err="1" smtClean="0"/>
              <a:t>Dtree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Adaboost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853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59"/>
    </mc:Choice>
    <mc:Fallback xmlns="">
      <p:transition spd="slow" advTm="14259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17" y="1884761"/>
            <a:ext cx="5469995" cy="3468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706" y="5489096"/>
            <a:ext cx="6192114" cy="10669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07384" y="1225361"/>
            <a:ext cx="3941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ROC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259782" y="4829696"/>
            <a:ext cx="3941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Performance Measures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391758" y="138932"/>
            <a:ext cx="4281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Results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867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55"/>
    </mc:Choice>
    <mc:Fallback xmlns="">
      <p:transition spd="slow" advTm="15355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19793"/>
            <a:ext cx="9601200" cy="1485900"/>
          </a:xfrm>
        </p:spPr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13410"/>
            <a:ext cx="9601200" cy="3581400"/>
          </a:xfrm>
        </p:spPr>
        <p:txBody>
          <a:bodyPr/>
          <a:lstStyle/>
          <a:p>
            <a:r>
              <a:rPr lang="en-US" dirty="0" smtClean="0"/>
              <a:t>Linear regression</a:t>
            </a:r>
          </a:p>
          <a:p>
            <a:pPr lvl="1"/>
            <a:r>
              <a:rPr lang="en-US" dirty="0" smtClean="0"/>
              <a:t>ME – 0.09</a:t>
            </a:r>
          </a:p>
          <a:p>
            <a:pPr lvl="1"/>
            <a:r>
              <a:rPr lang="en-US" dirty="0" smtClean="0"/>
              <a:t>RMSE – 1.30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Poisson regression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623" y="620249"/>
            <a:ext cx="4486275" cy="2695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623" y="3745923"/>
            <a:ext cx="43624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6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22"/>
    </mc:Choice>
    <mc:Fallback xmlns="">
      <p:transition spd="slow" advTm="13522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2376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Take Away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219" y="1911927"/>
            <a:ext cx="9601200" cy="4263044"/>
          </a:xfrm>
        </p:spPr>
        <p:txBody>
          <a:bodyPr/>
          <a:lstStyle/>
          <a:p>
            <a:r>
              <a:rPr lang="en-US" dirty="0" smtClean="0"/>
              <a:t>SVM takes considerable time on very large datasets.</a:t>
            </a:r>
          </a:p>
          <a:p>
            <a:endParaRPr lang="en-US" dirty="0"/>
          </a:p>
          <a:p>
            <a:r>
              <a:rPr lang="en-US" dirty="0" smtClean="0"/>
              <a:t> Advanced Regression models need to be applied to predict the particular number of bikes at a particular station at a particular hour of a day.</a:t>
            </a:r>
          </a:p>
          <a:p>
            <a:endParaRPr lang="en-US" dirty="0" smtClean="0"/>
          </a:p>
          <a:p>
            <a:r>
              <a:rPr lang="en-US" dirty="0" smtClean="0"/>
              <a:t>More data required to train the model for better results.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92"/>
    </mc:Choice>
    <mc:Fallback xmlns="">
      <p:transition spd="slow" advTm="15092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6384"/>
          </a:xfrm>
        </p:spPr>
        <p:txBody>
          <a:bodyPr/>
          <a:lstStyle/>
          <a:p>
            <a:r>
              <a:rPr lang="en-US" b="1" dirty="0" smtClean="0"/>
              <a:t>Future Work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71599" y="1778924"/>
            <a:ext cx="6907876" cy="4006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Classification Improvement is needed</a:t>
            </a:r>
          </a:p>
          <a:p>
            <a:pPr lvl="1"/>
            <a:r>
              <a:rPr lang="en-US" dirty="0"/>
              <a:t>SVM: reduce </a:t>
            </a:r>
            <a:r>
              <a:rPr lang="en-US" dirty="0" smtClean="0"/>
              <a:t>time-consumption</a:t>
            </a:r>
          </a:p>
          <a:p>
            <a:pPr lvl="1"/>
            <a:r>
              <a:rPr lang="en-US" dirty="0"/>
              <a:t>Parameter </a:t>
            </a:r>
            <a:r>
              <a:rPr lang="en-US" dirty="0" smtClean="0"/>
              <a:t>Tuning</a:t>
            </a:r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Add several features like popular events in the city </a:t>
            </a:r>
          </a:p>
          <a:p>
            <a:pPr marL="0" indent="0">
              <a:buNone/>
            </a:pPr>
            <a:r>
              <a:rPr lang="en-US" dirty="0" smtClean="0"/>
              <a:t>      E.g.: Light up night, Steelers/Pirates/Pens Games etc.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732" y="3295975"/>
            <a:ext cx="3549535" cy="136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9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79"/>
    </mc:Choice>
    <mc:Fallback xmlns="">
      <p:transition spd="slow" advTm="16779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12648"/>
            <a:ext cx="9601200" cy="73152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References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04604"/>
            <a:ext cx="9601200" cy="4006734"/>
          </a:xfrm>
        </p:spPr>
        <p:txBody>
          <a:bodyPr>
            <a:normAutofit/>
          </a:bodyPr>
          <a:lstStyle/>
          <a:p>
            <a:r>
              <a:rPr lang="en-US" dirty="0" smtClean="0"/>
              <a:t>[1</a:t>
            </a:r>
            <a:r>
              <a:rPr lang="en-US" dirty="0"/>
              <a:t>] Healthy ride data. </a:t>
            </a:r>
            <a:r>
              <a:rPr lang="en-US" dirty="0">
                <a:hlinkClick r:id="rId2"/>
              </a:rPr>
              <a:t>https://healthyridepgh.com/data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2] National climatic data center. </a:t>
            </a:r>
            <a:r>
              <a:rPr lang="en-US" dirty="0">
                <a:hlinkClick r:id="rId3"/>
              </a:rPr>
              <a:t>https://www.ncdc.noaa.gov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[3] City </a:t>
            </a:r>
            <a:r>
              <a:rPr lang="en-US" dirty="0"/>
              <a:t>of Pittsburgh holiday schedule. (2016) </a:t>
            </a:r>
            <a:r>
              <a:rPr lang="en-US" dirty="0" smtClean="0">
                <a:hlinkClick r:id="rId4"/>
              </a:rPr>
              <a:t>http://apps.pittsburghpa.gov/pcsc/2016 Holiday Schedule.pdf</a:t>
            </a:r>
            <a:r>
              <a:rPr lang="en-US" dirty="0" smtClean="0"/>
              <a:t>.</a:t>
            </a:r>
          </a:p>
          <a:p>
            <a:r>
              <a:rPr lang="en-US" dirty="0" smtClean="0"/>
              <a:t>[4] City </a:t>
            </a:r>
            <a:r>
              <a:rPr lang="en-US" dirty="0"/>
              <a:t>of Pittsburgh holiday schedule. (2015) </a:t>
            </a:r>
            <a:r>
              <a:rPr lang="en-US" dirty="0" smtClean="0">
                <a:hlinkClick r:id="rId5"/>
              </a:rPr>
              <a:t>http://apps.pittsburghpa.gov/pcsc/2015 Holiday Schedule.pdf</a:t>
            </a:r>
            <a:r>
              <a:rPr lang="en-US" dirty="0" smtClean="0"/>
              <a:t>.</a:t>
            </a:r>
          </a:p>
          <a:p>
            <a:r>
              <a:rPr lang="en-US" dirty="0" smtClean="0"/>
              <a:t>[5] </a:t>
            </a: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://suds-cmu.org/2016/04/21/whats-happening-with-healthy-ride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 smtClean="0"/>
              <a:t>[6]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lejnine.com/bike_analysis.html</a:t>
            </a:r>
            <a:endParaRPr lang="en-US" dirty="0" smtClean="0"/>
          </a:p>
          <a:p>
            <a:r>
              <a:rPr lang="en-US" dirty="0" smtClean="0"/>
              <a:t>[7] </a:t>
            </a: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</a:t>
            </a:r>
            <a:r>
              <a:rPr lang="en-US" dirty="0" smtClean="0">
                <a:hlinkClick r:id="rId8"/>
              </a:rPr>
              <a:t>www.laurenrenaud.com/blog/2016/2/1/healthy-ride-pgh-bike-share-data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4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23"/>
    </mc:Choice>
    <mc:Fallback xmlns="">
      <p:transition spd="slow" advTm="1632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61850"/>
            <a:ext cx="9601200" cy="61264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874498"/>
            <a:ext cx="6974379" cy="522039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In the modern day, health consciousness is increasing.</a:t>
            </a:r>
          </a:p>
          <a:p>
            <a:endParaRPr lang="en-US" dirty="0"/>
          </a:p>
          <a:p>
            <a:r>
              <a:rPr lang="en-US" dirty="0" smtClean="0"/>
              <a:t>Pittsburgh bike sharing is becoming popular day to day.</a:t>
            </a:r>
          </a:p>
          <a:p>
            <a:endParaRPr lang="en-US" dirty="0"/>
          </a:p>
          <a:p>
            <a:r>
              <a:rPr lang="en-US" dirty="0"/>
              <a:t>Dynamic </a:t>
            </a:r>
            <a:r>
              <a:rPr lang="en-US" dirty="0" smtClean="0"/>
              <a:t>demand of bikes turns </a:t>
            </a:r>
            <a:r>
              <a:rPr lang="en-US" dirty="0"/>
              <a:t>out </a:t>
            </a:r>
            <a:r>
              <a:rPr lang="en-US" dirty="0" smtClean="0"/>
              <a:t>it into </a:t>
            </a:r>
            <a:r>
              <a:rPr lang="en-US" dirty="0"/>
              <a:t>an unbalanced system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Help </a:t>
            </a:r>
            <a:r>
              <a:rPr lang="en-US" dirty="0"/>
              <a:t>the bike rental </a:t>
            </a:r>
            <a:r>
              <a:rPr lang="en-US" dirty="0" smtClean="0"/>
              <a:t>company to </a:t>
            </a:r>
            <a:r>
              <a:rPr lang="en-US" dirty="0"/>
              <a:t>pre-arrange the distribution of bikes in each </a:t>
            </a:r>
            <a:r>
              <a:rPr lang="en-US" dirty="0" smtClean="0"/>
              <a:t>station.</a:t>
            </a:r>
          </a:p>
          <a:p>
            <a:endParaRPr lang="en-US" dirty="0"/>
          </a:p>
          <a:p>
            <a:r>
              <a:rPr lang="en-US" dirty="0"/>
              <a:t>Minimize </a:t>
            </a:r>
            <a:r>
              <a:rPr lang="en-US" dirty="0" smtClean="0"/>
              <a:t>unnecessary </a:t>
            </a:r>
            <a:r>
              <a:rPr lang="en-US" dirty="0"/>
              <a:t>waste of </a:t>
            </a:r>
            <a:r>
              <a:rPr lang="en-US" dirty="0" smtClean="0"/>
              <a:t>resources, </a:t>
            </a:r>
            <a:r>
              <a:rPr lang="en-US" dirty="0"/>
              <a:t>and </a:t>
            </a:r>
            <a:r>
              <a:rPr lang="en-US" dirty="0" smtClean="0"/>
              <a:t>improve efficiency.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978" y="2310937"/>
            <a:ext cx="3582786" cy="191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0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99"/>
    </mc:Choice>
    <mc:Fallback xmlns="">
      <p:transition spd="slow" advTm="15099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240" y="2816352"/>
            <a:ext cx="4041648" cy="64008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 smtClean="0"/>
              <a:t>THANK YOU!!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295634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54"/>
    </mc:Choice>
    <mc:Fallback xmlns="">
      <p:transition spd="slow" advTm="1075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66344"/>
            <a:ext cx="9601200" cy="88696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Project Goals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72768"/>
            <a:ext cx="7498080" cy="4294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Address the ‘</a:t>
            </a:r>
            <a:r>
              <a:rPr lang="en-US" b="1" dirty="0" smtClean="0"/>
              <a:t>rebalancing</a:t>
            </a:r>
            <a:r>
              <a:rPr lang="en-US" dirty="0" smtClean="0"/>
              <a:t>’ </a:t>
            </a:r>
            <a:r>
              <a:rPr lang="en-US" dirty="0" smtClean="0"/>
              <a:t>problem, (at a particular station, at a particular time of a day, rent and return behavior)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Discover association </a:t>
            </a:r>
            <a:r>
              <a:rPr lang="en-US" dirty="0"/>
              <a:t>between bike flow and </a:t>
            </a:r>
            <a:r>
              <a:rPr lang="en-US" dirty="0" smtClean="0"/>
              <a:t>different predictors</a:t>
            </a:r>
          </a:p>
          <a:p>
            <a:endParaRPr lang="en-US" dirty="0"/>
          </a:p>
          <a:p>
            <a:r>
              <a:rPr lang="en-US" dirty="0" smtClean="0"/>
              <a:t>Find </a:t>
            </a:r>
            <a:r>
              <a:rPr lang="en-US" dirty="0"/>
              <a:t>out what </a:t>
            </a:r>
            <a:r>
              <a:rPr lang="en-US" dirty="0" smtClean="0"/>
              <a:t>factors </a:t>
            </a:r>
            <a:r>
              <a:rPr lang="en-US" dirty="0"/>
              <a:t>that could affect the </a:t>
            </a:r>
            <a:r>
              <a:rPr lang="en-US" dirty="0" smtClean="0"/>
              <a:t>bike rentals &amp; showcase their significance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Predict the number of bikes rented at a particular station, at a particular time of a </a:t>
            </a:r>
            <a:r>
              <a:rPr lang="en-US" dirty="0" smtClean="0"/>
              <a:t>day (future work).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243" y="466344"/>
            <a:ext cx="2857500" cy="266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2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75"/>
    </mc:Choice>
    <mc:Fallback xmlns="">
      <p:transition spd="slow" advTm="1547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5376" y="339328"/>
            <a:ext cx="10122408" cy="58521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Healthy Ride | Pittsburgh's Bike Share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996" y="4405408"/>
            <a:ext cx="3218688" cy="1783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76" y="1325880"/>
            <a:ext cx="3995928" cy="22768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35824" y="1325880"/>
            <a:ext cx="32186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 Date: May,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Pay </a:t>
            </a:r>
            <a:r>
              <a:rPr lang="en-US" dirty="0"/>
              <a:t>As You </a:t>
            </a:r>
            <a:r>
              <a:rPr lang="en-US" dirty="0" smtClean="0"/>
              <a:t>Go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50 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500 Bikes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35824" y="4405408"/>
            <a:ext cx="3063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Health/Fitness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Environment 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3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18"/>
    </mc:Choice>
    <mc:Fallback xmlns="">
      <p:transition spd="slow" advTm="1501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7867"/>
            <a:ext cx="9601200" cy="649224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Data Collection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2184" y="1188720"/>
            <a:ext cx="10104120" cy="2689858"/>
          </a:xfrm>
        </p:spPr>
        <p:txBody>
          <a:bodyPr/>
          <a:lstStyle/>
          <a:p>
            <a:r>
              <a:rPr lang="en-US" b="1" dirty="0" smtClean="0"/>
              <a:t>Sources:</a:t>
            </a:r>
          </a:p>
          <a:p>
            <a:pPr lvl="1"/>
            <a:r>
              <a:rPr lang="en-US" dirty="0" smtClean="0"/>
              <a:t>Bike Rental &amp; Station Data from official Healthy Ride Pgh website</a:t>
            </a:r>
          </a:p>
          <a:p>
            <a:pPr marL="530352" lvl="1" indent="0">
              <a:buNone/>
            </a:pPr>
            <a:r>
              <a:rPr lang="en-US" dirty="0"/>
              <a:t>      </a:t>
            </a:r>
            <a:r>
              <a:rPr lang="en-US" dirty="0">
                <a:hlinkClick r:id="rId2"/>
              </a:rPr>
              <a:t>https://healthyridepgh.com/data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530352" lvl="1" indent="0">
              <a:buNone/>
            </a:pPr>
            <a:endParaRPr lang="en-US" dirty="0" smtClean="0"/>
          </a:p>
          <a:p>
            <a:pPr lvl="1"/>
            <a:r>
              <a:rPr lang="en-US" dirty="0"/>
              <a:t>Weather data from National Climatic Data Center </a:t>
            </a:r>
            <a:r>
              <a:rPr lang="en-US" dirty="0" smtClean="0"/>
              <a:t>– NOAA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Holiday Schedule from official city of Pittsburgh website.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744" y="4306824"/>
            <a:ext cx="1591056" cy="14264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29" y="4088890"/>
            <a:ext cx="3072390" cy="18623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572" y="4306824"/>
            <a:ext cx="1609344" cy="142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7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11"/>
    </mc:Choice>
    <mc:Fallback xmlns="">
      <p:transition spd="slow" advTm="1501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0288"/>
            <a:ext cx="9601200" cy="719051"/>
          </a:xfrm>
        </p:spPr>
        <p:txBody>
          <a:bodyPr>
            <a:normAutofit/>
          </a:bodyPr>
          <a:lstStyle/>
          <a:p>
            <a:r>
              <a:rPr lang="en-US" sz="4000" b="1" dirty="0"/>
              <a:t>Data</a:t>
            </a:r>
            <a:r>
              <a:rPr lang="en-US" sz="4000" b="1" dirty="0" smtClean="0"/>
              <a:t> Cleaning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81328"/>
            <a:ext cx="9601200" cy="4386072"/>
          </a:xfrm>
        </p:spPr>
        <p:txBody>
          <a:bodyPr/>
          <a:lstStyle/>
          <a:p>
            <a:r>
              <a:rPr lang="en-US" dirty="0" smtClean="0"/>
              <a:t>Took the temperature as average of MAX and MIN.</a:t>
            </a:r>
          </a:p>
          <a:p>
            <a:endParaRPr lang="en-US" dirty="0" smtClean="0"/>
          </a:p>
          <a:p>
            <a:r>
              <a:rPr lang="en-US" dirty="0" smtClean="0"/>
              <a:t>Divided the temperature into low (&lt;45), medium(&gt;45 and &lt;70) and high(&gt;70).</a:t>
            </a:r>
          </a:p>
          <a:p>
            <a:endParaRPr lang="en-US" dirty="0" smtClean="0"/>
          </a:p>
          <a:p>
            <a:r>
              <a:rPr lang="en-US" dirty="0" smtClean="0"/>
              <a:t>Included Saturday and Sunday along with the holiday schedule.</a:t>
            </a:r>
          </a:p>
          <a:p>
            <a:endParaRPr lang="en-US" dirty="0" smtClean="0"/>
          </a:p>
          <a:p>
            <a:r>
              <a:rPr lang="en-US" dirty="0" smtClean="0"/>
              <a:t>Coded holiday = 1 and Non-holiday = 0.</a:t>
            </a:r>
          </a:p>
          <a:p>
            <a:endParaRPr lang="en-US" dirty="0"/>
          </a:p>
          <a:p>
            <a:r>
              <a:rPr lang="en-US" dirty="0" smtClean="0"/>
              <a:t>Added the attribute week of the year.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8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11"/>
    </mc:Choice>
    <mc:Fallback xmlns="">
      <p:transition spd="slow" advTm="1541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036" y="145472"/>
            <a:ext cx="9601200" cy="644237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Data </a:t>
            </a:r>
            <a:r>
              <a:rPr lang="en-US" sz="4000" b="1" dirty="0" smtClean="0"/>
              <a:t>Exploration &amp; Visualization </a:t>
            </a:r>
            <a:endParaRPr lang="en-US" sz="4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90" y="789709"/>
            <a:ext cx="4289368" cy="26534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90" y="3838734"/>
            <a:ext cx="4289368" cy="27116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68581" y="4871415"/>
            <a:ext cx="5181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lot 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of the count of 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bikes rented 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across </a:t>
            </a:r>
            <a:endParaRPr lang="en-US" b="1" dirty="0" smtClean="0">
              <a:solidFill>
                <a:srgbClr val="000000"/>
              </a:solidFill>
              <a:latin typeface="+mj-lt"/>
            </a:endParaRP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+mj-lt"/>
              </a:rPr>
              <a:t>different 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days of the week</a:t>
            </a:r>
            <a:endParaRPr lang="en-US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2366" y="1793255"/>
            <a:ext cx="4874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Plot </a:t>
            </a:r>
            <a:r>
              <a:rPr lang="en-US" b="1" dirty="0"/>
              <a:t>of the </a:t>
            </a:r>
            <a:r>
              <a:rPr lang="en-US" b="1" dirty="0" smtClean="0"/>
              <a:t>count </a:t>
            </a:r>
            <a:r>
              <a:rPr lang="en-US" b="1" dirty="0"/>
              <a:t>of bike rides in</a:t>
            </a:r>
          </a:p>
          <a:p>
            <a:pPr algn="ctr"/>
            <a:r>
              <a:rPr lang="en-US" b="1" dirty="0"/>
              <a:t>different hours of a </a:t>
            </a:r>
            <a:r>
              <a:rPr lang="en-US" b="1" dirty="0" smtClean="0"/>
              <a:t>day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258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33"/>
    </mc:Choice>
    <mc:Fallback xmlns="">
      <p:transition spd="slow" advTm="1483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383" y="789709"/>
            <a:ext cx="4572000" cy="2585257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30036" y="145472"/>
            <a:ext cx="9601200" cy="644237"/>
          </a:xfrm>
        </p:spPr>
        <p:txBody>
          <a:bodyPr>
            <a:normAutofit/>
          </a:bodyPr>
          <a:lstStyle/>
          <a:p>
            <a:r>
              <a:rPr lang="en-US" sz="4000" b="1" dirty="0"/>
              <a:t>Data Exploration &amp; Visualization </a:t>
            </a:r>
            <a:endParaRPr lang="en-US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383" y="3639227"/>
            <a:ext cx="4572000" cy="29278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1887" y="4896195"/>
            <a:ext cx="453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Plot</a:t>
            </a:r>
            <a:r>
              <a:rPr lang="en-US" b="1" dirty="0"/>
              <a:t> of the count of trips across </a:t>
            </a:r>
            <a:r>
              <a:rPr lang="en-US" b="1" dirty="0" smtClean="0"/>
              <a:t>the </a:t>
            </a:r>
          </a:p>
          <a:p>
            <a:pPr algn="ctr"/>
            <a:r>
              <a:rPr lang="en-US" b="1" dirty="0" smtClean="0"/>
              <a:t>week </a:t>
            </a:r>
            <a:r>
              <a:rPr lang="en-US" b="1" dirty="0"/>
              <a:t>days and holidays.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13261" y="17560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+mj-lt"/>
              </a:rPr>
              <a:t>Plot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 of the count of trips 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across different hours 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of </a:t>
            </a:r>
            <a:endParaRPr lang="en-US" b="1" dirty="0" smtClean="0">
              <a:solidFill>
                <a:srgbClr val="000000"/>
              </a:solidFill>
              <a:latin typeface="+mj-lt"/>
            </a:endParaRP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+mj-lt"/>
              </a:rPr>
              <a:t>working 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days and holidays.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781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44"/>
    </mc:Choice>
    <mc:Fallback xmlns="">
      <p:transition spd="slow" advTm="1524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876" y="3848793"/>
            <a:ext cx="4397507" cy="270163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877" y="789709"/>
            <a:ext cx="4397507" cy="268501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30036" y="145472"/>
            <a:ext cx="9601200" cy="644237"/>
          </a:xfrm>
        </p:spPr>
        <p:txBody>
          <a:bodyPr>
            <a:normAutofit/>
          </a:bodyPr>
          <a:lstStyle/>
          <a:p>
            <a:r>
              <a:rPr lang="en-US" sz="4000" b="1" dirty="0"/>
              <a:t>Data Exploration &amp; Visualization </a:t>
            </a:r>
            <a:endParaRPr lang="en-US" sz="4000" b="1" dirty="0"/>
          </a:p>
        </p:txBody>
      </p:sp>
      <p:sp>
        <p:nvSpPr>
          <p:cNvPr id="9" name="Rectangle 8"/>
          <p:cNvSpPr/>
          <p:nvPr/>
        </p:nvSpPr>
        <p:spPr>
          <a:xfrm>
            <a:off x="1629295" y="1814236"/>
            <a:ext cx="33277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+mj-lt"/>
              </a:rPr>
              <a:t>Plot 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of the 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count 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of bike rides 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in 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+mj-lt"/>
              </a:rPr>
              <a:t>different 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time periods</a:t>
            </a:r>
            <a:endParaRPr lang="en-US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36489" y="4668628"/>
            <a:ext cx="47133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+mj-lt"/>
              </a:rPr>
              <a:t>Plot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 of the count of Bikes 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across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 the </a:t>
            </a:r>
            <a:endParaRPr lang="en-US" b="1" dirty="0" smtClean="0">
              <a:solidFill>
                <a:srgbClr val="000000"/>
              </a:solidFill>
              <a:latin typeface="+mj-lt"/>
            </a:endParaRP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+mj-lt"/>
              </a:rPr>
              <a:t>temperatures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 observed across 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each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20"/>
    </mc:Choice>
    <mc:Fallback xmlns="">
      <p:transition spd="slow" advTm="1582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440</TotalTime>
  <Words>718</Words>
  <Application>Microsoft Office PowerPoint</Application>
  <PresentationFormat>Widescreen</PresentationFormat>
  <Paragraphs>138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Franklin Gothic Book</vt:lpstr>
      <vt:lpstr>Crop</vt:lpstr>
      <vt:lpstr>Bike Sharing DEMAND PREDICTION</vt:lpstr>
      <vt:lpstr>Motivation</vt:lpstr>
      <vt:lpstr>Project Goals</vt:lpstr>
      <vt:lpstr>Healthy Ride | Pittsburgh's Bike Share System</vt:lpstr>
      <vt:lpstr>Data Collection</vt:lpstr>
      <vt:lpstr>Data Cleaning</vt:lpstr>
      <vt:lpstr>Data Exploration &amp; Visualization </vt:lpstr>
      <vt:lpstr>Data Exploration &amp; Visualization </vt:lpstr>
      <vt:lpstr>Data Exploration &amp; Visualization </vt:lpstr>
      <vt:lpstr>Data Exploration &amp; Visualization </vt:lpstr>
      <vt:lpstr>Data Preprocessing</vt:lpstr>
      <vt:lpstr>Methods</vt:lpstr>
      <vt:lpstr>PowerPoint Presentation</vt:lpstr>
      <vt:lpstr>Methods</vt:lpstr>
      <vt:lpstr>PowerPoint Presentation</vt:lpstr>
      <vt:lpstr>Regression</vt:lpstr>
      <vt:lpstr>Take Away</vt:lpstr>
      <vt:lpstr>Future Work</vt:lpstr>
      <vt:lpstr>References</vt:lpstr>
      <vt:lpstr>THANK YOU!!</vt:lpstr>
    </vt:vector>
  </TitlesOfParts>
  <Company>University of Pittsburgh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Sharing DEMAND PREDICTION</dc:title>
  <dc:creator>Ghanta, Sai Rakesh</dc:creator>
  <cp:lastModifiedBy>Talipineni, Sai Charan</cp:lastModifiedBy>
  <cp:revision>84</cp:revision>
  <dcterms:created xsi:type="dcterms:W3CDTF">2017-04-18T16:51:41Z</dcterms:created>
  <dcterms:modified xsi:type="dcterms:W3CDTF">2017-04-19T08:03:29Z</dcterms:modified>
</cp:coreProperties>
</file>