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8" r:id="rId4"/>
    <p:sldId id="270" r:id="rId5"/>
    <p:sldId id="260" r:id="rId6"/>
    <p:sldId id="268" r:id="rId7"/>
    <p:sldId id="262" r:id="rId8"/>
    <p:sldId id="266" r:id="rId9"/>
    <p:sldId id="263" r:id="rId10"/>
    <p:sldId id="269" r:id="rId11"/>
    <p:sldId id="290" r:id="rId12"/>
    <p:sldId id="259" r:id="rId13"/>
    <p:sldId id="261" r:id="rId14"/>
    <p:sldId id="274" r:id="rId15"/>
    <p:sldId id="273" r:id="rId16"/>
    <p:sldId id="275" r:id="rId17"/>
    <p:sldId id="276" r:id="rId18"/>
    <p:sldId id="278" r:id="rId19"/>
    <p:sldId id="279" r:id="rId20"/>
    <p:sldId id="280" r:id="rId21"/>
    <p:sldId id="281" r:id="rId22"/>
    <p:sldId id="282" r:id="rId23"/>
    <p:sldId id="283" r:id="rId24"/>
    <p:sldId id="284" r:id="rId25"/>
    <p:sldId id="285" r:id="rId26"/>
    <p:sldId id="286" r:id="rId27"/>
    <p:sldId id="289" r:id="rId28"/>
    <p:sldId id="288" r:id="rId29"/>
    <p:sldId id="287"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01A38-9868-4151-937E-6576BB187253}" v="342" dt="2023-03-09T08:43:45.271"/>
    <p1510:client id="{0C18D703-4484-4395-B44D-5188FB4DF1E5}" v="13" dt="2023-03-09T10:01:15.688"/>
    <p1510:client id="{3F9C7FDD-5043-48EF-AEA4-B58C1E72574D}" v="85" dt="2023-03-09T09:03:59.657"/>
    <p1510:client id="{5482B2BD-B066-4F33-A9EF-23D2B33DF5CF}" v="1" dt="2023-03-25T17:15:46.608"/>
    <p1510:client id="{5A90FBFD-B2FC-49DA-B420-9567B49C81C2}" v="1" dt="2023-03-13T16:47:27.007"/>
    <p1510:client id="{6B2F2094-2BCA-404F-8B06-EEDF5AD8396A}" v="33" dt="2023-03-09T02:21:56.005"/>
    <p1510:client id="{70A58783-2F2E-46C6-B11C-D6ECD96E07C2}" v="355" dt="2023-06-16T01:19:35.564"/>
    <p1510:client id="{8514D2B4-49BA-4AFE-B708-3EF8B8F2AE71}" v="28" dt="2023-05-04T10:34:33.921"/>
    <p1510:client id="{8E73F020-DB38-423F-809C-CAF0F3A445DD}" v="14" dt="2023-04-09T15:13:09.896"/>
    <p1510:client id="{B1CB64B5-A2D1-4671-9F5D-0FE3BC794E75}" v="46" dt="2023-06-15T14:48:04.677"/>
    <p1510:client id="{CEE00864-1B21-4F4B-96E5-E7C0BEDFD135}" v="161" dt="2023-05-04T10:44:43.766"/>
    <p1510:client id="{F203E16F-1A4A-4FF5-A0A7-568E3D1886D9}" v="178" dt="2023-05-04T05:54:47.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E7C49-FB60-432F-88EC-B8BC0C1B5F89}"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A8A67AEF-6056-442A-A5ED-0E281CF31398}">
      <dgm:prSet/>
      <dgm:spPr/>
      <dgm:t>
        <a:bodyPr/>
        <a:lstStyle/>
        <a:p>
          <a:r>
            <a:rPr lang="en-US"/>
            <a:t>Limited computational resources and algorithmic challenges in the past made it difficult to develop deeper CNN architectures.</a:t>
          </a:r>
        </a:p>
      </dgm:t>
    </dgm:pt>
    <dgm:pt modelId="{93195450-EDFE-4139-9B1D-8D5A31969125}" type="parTrans" cxnId="{60BA03DF-A126-4A0B-9A83-8FB6FEB26C34}">
      <dgm:prSet/>
      <dgm:spPr/>
      <dgm:t>
        <a:bodyPr/>
        <a:lstStyle/>
        <a:p>
          <a:endParaRPr lang="en-US"/>
        </a:p>
      </dgm:t>
    </dgm:pt>
    <dgm:pt modelId="{24C8A7F0-F0EF-4B8C-BC5E-EEC619E33B2C}" type="sibTrans" cxnId="{60BA03DF-A126-4A0B-9A83-8FB6FEB26C34}">
      <dgm:prSet/>
      <dgm:spPr/>
      <dgm:t>
        <a:bodyPr/>
        <a:lstStyle/>
        <a:p>
          <a:endParaRPr lang="en-US"/>
        </a:p>
      </dgm:t>
    </dgm:pt>
    <dgm:pt modelId="{5A3FD0A2-3F63-4187-8F50-FC1BED06FE83}">
      <dgm:prSet/>
      <dgm:spPr/>
      <dgm:t>
        <a:bodyPr/>
        <a:lstStyle/>
        <a:p>
          <a:r>
            <a:rPr lang="en-US"/>
            <a:t>Gathering a large, labeled image training set for age and gender estimation from social image repositories is difficult, as personal information on subjects is often private or requires tedious manual labeling.</a:t>
          </a:r>
        </a:p>
      </dgm:t>
    </dgm:pt>
    <dgm:pt modelId="{A1EA08DC-AC28-443A-B4EF-48452EA35799}" type="parTrans" cxnId="{D3EE7924-9A19-43B5-A333-49BBCDC8F737}">
      <dgm:prSet/>
      <dgm:spPr/>
      <dgm:t>
        <a:bodyPr/>
        <a:lstStyle/>
        <a:p>
          <a:endParaRPr lang="en-US"/>
        </a:p>
      </dgm:t>
    </dgm:pt>
    <dgm:pt modelId="{8159BBD6-A144-46EF-A898-82E3080B5E3C}" type="sibTrans" cxnId="{D3EE7924-9A19-43B5-A333-49BBCDC8F737}">
      <dgm:prSet/>
      <dgm:spPr/>
      <dgm:t>
        <a:bodyPr/>
        <a:lstStyle/>
        <a:p>
          <a:endParaRPr lang="en-US"/>
        </a:p>
      </dgm:t>
    </dgm:pt>
    <dgm:pt modelId="{CDD28DF8-4571-4995-ACD3-DF67162F7BAF}">
      <dgm:prSet/>
      <dgm:spPr/>
      <dgm:t>
        <a:bodyPr/>
        <a:lstStyle/>
        <a:p>
          <a:r>
            <a:rPr lang="en-US"/>
            <a:t>Small image collections can lead to overfitting, which is exacerbated by the large number of model parameters in deep CNNs.</a:t>
          </a:r>
        </a:p>
      </dgm:t>
    </dgm:pt>
    <dgm:pt modelId="{195072FA-DF7C-4928-9187-22F4515EB2A3}" type="parTrans" cxnId="{5C56624B-EC47-47CA-86D1-315FCA547A86}">
      <dgm:prSet/>
      <dgm:spPr/>
      <dgm:t>
        <a:bodyPr/>
        <a:lstStyle/>
        <a:p>
          <a:endParaRPr lang="en-US"/>
        </a:p>
      </dgm:t>
    </dgm:pt>
    <dgm:pt modelId="{12A8C524-9E6C-4CF1-946C-F85B160197F5}" type="sibTrans" cxnId="{5C56624B-EC47-47CA-86D1-315FCA547A86}">
      <dgm:prSet/>
      <dgm:spPr/>
      <dgm:t>
        <a:bodyPr/>
        <a:lstStyle/>
        <a:p>
          <a:endParaRPr lang="en-US"/>
        </a:p>
      </dgm:t>
    </dgm:pt>
    <dgm:pt modelId="{437BD8A0-33DB-4AEC-B87F-84042948C3CD}">
      <dgm:prSet/>
      <dgm:spPr/>
      <dgm:t>
        <a:bodyPr/>
        <a:lstStyle/>
        <a:p>
          <a:r>
            <a:rPr lang="en-US"/>
            <a:t>Care must be taken to avoid overfitting when using CNNs for age and gender estimation from unconstrained photos.</a:t>
          </a:r>
        </a:p>
      </dgm:t>
    </dgm:pt>
    <dgm:pt modelId="{9E786A70-1260-44C9-A56C-21128C2467B9}" type="parTrans" cxnId="{7B8621F9-ACE7-4BE6-8E4B-AB92E2BA72F1}">
      <dgm:prSet/>
      <dgm:spPr/>
      <dgm:t>
        <a:bodyPr/>
        <a:lstStyle/>
        <a:p>
          <a:endParaRPr lang="en-US"/>
        </a:p>
      </dgm:t>
    </dgm:pt>
    <dgm:pt modelId="{71BAF92F-775B-4835-A0EF-D2FD0B1B8372}" type="sibTrans" cxnId="{7B8621F9-ACE7-4BE6-8E4B-AB92E2BA72F1}">
      <dgm:prSet/>
      <dgm:spPr/>
      <dgm:t>
        <a:bodyPr/>
        <a:lstStyle/>
        <a:p>
          <a:endParaRPr lang="en-US"/>
        </a:p>
      </dgm:t>
    </dgm:pt>
    <dgm:pt modelId="{C46E0198-C1D8-464D-8213-E87EEAAA11A0}" type="pres">
      <dgm:prSet presAssocID="{5B0E7C49-FB60-432F-88EC-B8BC0C1B5F89}" presName="outerComposite" presStyleCnt="0">
        <dgm:presLayoutVars>
          <dgm:chMax val="5"/>
          <dgm:dir/>
          <dgm:resizeHandles val="exact"/>
        </dgm:presLayoutVars>
      </dgm:prSet>
      <dgm:spPr/>
    </dgm:pt>
    <dgm:pt modelId="{6705EAA6-083F-4F08-A881-1B3CC702501E}" type="pres">
      <dgm:prSet presAssocID="{5B0E7C49-FB60-432F-88EC-B8BC0C1B5F89}" presName="dummyMaxCanvas" presStyleCnt="0">
        <dgm:presLayoutVars/>
      </dgm:prSet>
      <dgm:spPr/>
    </dgm:pt>
    <dgm:pt modelId="{097C0061-344E-45C2-8086-D9C1BE7B5A20}" type="pres">
      <dgm:prSet presAssocID="{5B0E7C49-FB60-432F-88EC-B8BC0C1B5F89}" presName="FourNodes_1" presStyleLbl="node1" presStyleIdx="0" presStyleCnt="4">
        <dgm:presLayoutVars>
          <dgm:bulletEnabled val="1"/>
        </dgm:presLayoutVars>
      </dgm:prSet>
      <dgm:spPr/>
    </dgm:pt>
    <dgm:pt modelId="{55E72214-7915-4F78-9F31-53EBF125F6B6}" type="pres">
      <dgm:prSet presAssocID="{5B0E7C49-FB60-432F-88EC-B8BC0C1B5F89}" presName="FourNodes_2" presStyleLbl="node1" presStyleIdx="1" presStyleCnt="4">
        <dgm:presLayoutVars>
          <dgm:bulletEnabled val="1"/>
        </dgm:presLayoutVars>
      </dgm:prSet>
      <dgm:spPr/>
    </dgm:pt>
    <dgm:pt modelId="{5167DE2E-F18D-4731-83CB-48DB779F163F}" type="pres">
      <dgm:prSet presAssocID="{5B0E7C49-FB60-432F-88EC-B8BC0C1B5F89}" presName="FourNodes_3" presStyleLbl="node1" presStyleIdx="2" presStyleCnt="4">
        <dgm:presLayoutVars>
          <dgm:bulletEnabled val="1"/>
        </dgm:presLayoutVars>
      </dgm:prSet>
      <dgm:spPr/>
    </dgm:pt>
    <dgm:pt modelId="{3CF72533-B037-447F-BBF3-9CE40AD31F68}" type="pres">
      <dgm:prSet presAssocID="{5B0E7C49-FB60-432F-88EC-B8BC0C1B5F89}" presName="FourNodes_4" presStyleLbl="node1" presStyleIdx="3" presStyleCnt="4">
        <dgm:presLayoutVars>
          <dgm:bulletEnabled val="1"/>
        </dgm:presLayoutVars>
      </dgm:prSet>
      <dgm:spPr/>
    </dgm:pt>
    <dgm:pt modelId="{C8DA6FE6-1AA8-4CAF-944E-E8C1635D2174}" type="pres">
      <dgm:prSet presAssocID="{5B0E7C49-FB60-432F-88EC-B8BC0C1B5F89}" presName="FourConn_1-2" presStyleLbl="fgAccFollowNode1" presStyleIdx="0" presStyleCnt="3">
        <dgm:presLayoutVars>
          <dgm:bulletEnabled val="1"/>
        </dgm:presLayoutVars>
      </dgm:prSet>
      <dgm:spPr/>
    </dgm:pt>
    <dgm:pt modelId="{FB710DFA-1701-4E23-9D7D-50ACE21F8128}" type="pres">
      <dgm:prSet presAssocID="{5B0E7C49-FB60-432F-88EC-B8BC0C1B5F89}" presName="FourConn_2-3" presStyleLbl="fgAccFollowNode1" presStyleIdx="1" presStyleCnt="3">
        <dgm:presLayoutVars>
          <dgm:bulletEnabled val="1"/>
        </dgm:presLayoutVars>
      </dgm:prSet>
      <dgm:spPr/>
    </dgm:pt>
    <dgm:pt modelId="{9F722547-912A-4A7C-8E2E-3BA7864273A6}" type="pres">
      <dgm:prSet presAssocID="{5B0E7C49-FB60-432F-88EC-B8BC0C1B5F89}" presName="FourConn_3-4" presStyleLbl="fgAccFollowNode1" presStyleIdx="2" presStyleCnt="3">
        <dgm:presLayoutVars>
          <dgm:bulletEnabled val="1"/>
        </dgm:presLayoutVars>
      </dgm:prSet>
      <dgm:spPr/>
    </dgm:pt>
    <dgm:pt modelId="{C6E324E4-A775-41E9-8322-C89657C70D56}" type="pres">
      <dgm:prSet presAssocID="{5B0E7C49-FB60-432F-88EC-B8BC0C1B5F89}" presName="FourNodes_1_text" presStyleLbl="node1" presStyleIdx="3" presStyleCnt="4">
        <dgm:presLayoutVars>
          <dgm:bulletEnabled val="1"/>
        </dgm:presLayoutVars>
      </dgm:prSet>
      <dgm:spPr/>
    </dgm:pt>
    <dgm:pt modelId="{55C9ECD4-3201-4D96-AB33-B034DEA15F46}" type="pres">
      <dgm:prSet presAssocID="{5B0E7C49-FB60-432F-88EC-B8BC0C1B5F89}" presName="FourNodes_2_text" presStyleLbl="node1" presStyleIdx="3" presStyleCnt="4">
        <dgm:presLayoutVars>
          <dgm:bulletEnabled val="1"/>
        </dgm:presLayoutVars>
      </dgm:prSet>
      <dgm:spPr/>
    </dgm:pt>
    <dgm:pt modelId="{797A90EB-FDB5-48BB-994B-D8EB69670427}" type="pres">
      <dgm:prSet presAssocID="{5B0E7C49-FB60-432F-88EC-B8BC0C1B5F89}" presName="FourNodes_3_text" presStyleLbl="node1" presStyleIdx="3" presStyleCnt="4">
        <dgm:presLayoutVars>
          <dgm:bulletEnabled val="1"/>
        </dgm:presLayoutVars>
      </dgm:prSet>
      <dgm:spPr/>
    </dgm:pt>
    <dgm:pt modelId="{D4A2E100-5442-46B4-B311-B054F8F35700}" type="pres">
      <dgm:prSet presAssocID="{5B0E7C49-FB60-432F-88EC-B8BC0C1B5F89}" presName="FourNodes_4_text" presStyleLbl="node1" presStyleIdx="3" presStyleCnt="4">
        <dgm:presLayoutVars>
          <dgm:bulletEnabled val="1"/>
        </dgm:presLayoutVars>
      </dgm:prSet>
      <dgm:spPr/>
    </dgm:pt>
  </dgm:ptLst>
  <dgm:cxnLst>
    <dgm:cxn modelId="{8FD36C13-B531-4B25-8C2C-F076118D7E65}" type="presOf" srcId="{5B0E7C49-FB60-432F-88EC-B8BC0C1B5F89}" destId="{C46E0198-C1D8-464D-8213-E87EEAAA11A0}" srcOrd="0" destOrd="0" presId="urn:microsoft.com/office/officeart/2005/8/layout/vProcess5"/>
    <dgm:cxn modelId="{D3EE7924-9A19-43B5-A333-49BBCDC8F737}" srcId="{5B0E7C49-FB60-432F-88EC-B8BC0C1B5F89}" destId="{5A3FD0A2-3F63-4187-8F50-FC1BED06FE83}" srcOrd="1" destOrd="0" parTransId="{A1EA08DC-AC28-443A-B4EF-48452EA35799}" sibTransId="{8159BBD6-A144-46EF-A898-82E3080B5E3C}"/>
    <dgm:cxn modelId="{B779D42B-DC83-4622-AA28-3D23DFC40DDB}" type="presOf" srcId="{24C8A7F0-F0EF-4B8C-BC5E-EEC619E33B2C}" destId="{C8DA6FE6-1AA8-4CAF-944E-E8C1635D2174}" srcOrd="0" destOrd="0" presId="urn:microsoft.com/office/officeart/2005/8/layout/vProcess5"/>
    <dgm:cxn modelId="{E9F63464-0361-4DA2-953D-194E6EF25C91}" type="presOf" srcId="{CDD28DF8-4571-4995-ACD3-DF67162F7BAF}" destId="{5167DE2E-F18D-4731-83CB-48DB779F163F}" srcOrd="0" destOrd="0" presId="urn:microsoft.com/office/officeart/2005/8/layout/vProcess5"/>
    <dgm:cxn modelId="{01F9A168-9156-4C44-82CA-4BF85527B4E0}" type="presOf" srcId="{437BD8A0-33DB-4AEC-B87F-84042948C3CD}" destId="{3CF72533-B037-447F-BBF3-9CE40AD31F68}" srcOrd="0" destOrd="0" presId="urn:microsoft.com/office/officeart/2005/8/layout/vProcess5"/>
    <dgm:cxn modelId="{5C56624B-EC47-47CA-86D1-315FCA547A86}" srcId="{5B0E7C49-FB60-432F-88EC-B8BC0C1B5F89}" destId="{CDD28DF8-4571-4995-ACD3-DF67162F7BAF}" srcOrd="2" destOrd="0" parTransId="{195072FA-DF7C-4928-9187-22F4515EB2A3}" sibTransId="{12A8C524-9E6C-4CF1-946C-F85B160197F5}"/>
    <dgm:cxn modelId="{CF42E78A-795C-4CFF-A933-BA5BAED7A541}" type="presOf" srcId="{CDD28DF8-4571-4995-ACD3-DF67162F7BAF}" destId="{797A90EB-FDB5-48BB-994B-D8EB69670427}" srcOrd="1" destOrd="0" presId="urn:microsoft.com/office/officeart/2005/8/layout/vProcess5"/>
    <dgm:cxn modelId="{DEE3E19C-2859-4E4C-9405-74A03047474C}" type="presOf" srcId="{8159BBD6-A144-46EF-A898-82E3080B5E3C}" destId="{FB710DFA-1701-4E23-9D7D-50ACE21F8128}" srcOrd="0" destOrd="0" presId="urn:microsoft.com/office/officeart/2005/8/layout/vProcess5"/>
    <dgm:cxn modelId="{9282B6B5-AABC-40BB-AC6E-FC73F43D9F75}" type="presOf" srcId="{437BD8A0-33DB-4AEC-B87F-84042948C3CD}" destId="{D4A2E100-5442-46B4-B311-B054F8F35700}" srcOrd="1" destOrd="0" presId="urn:microsoft.com/office/officeart/2005/8/layout/vProcess5"/>
    <dgm:cxn modelId="{410ACCB5-E31F-45E1-A989-1F21BBAE97C3}" type="presOf" srcId="{12A8C524-9E6C-4CF1-946C-F85B160197F5}" destId="{9F722547-912A-4A7C-8E2E-3BA7864273A6}" srcOrd="0" destOrd="0" presId="urn:microsoft.com/office/officeart/2005/8/layout/vProcess5"/>
    <dgm:cxn modelId="{8CCCD9BC-F3AA-4BB7-A3F9-2CCDA28CAF40}" type="presOf" srcId="{5A3FD0A2-3F63-4187-8F50-FC1BED06FE83}" destId="{55C9ECD4-3201-4D96-AB33-B034DEA15F46}" srcOrd="1" destOrd="0" presId="urn:microsoft.com/office/officeart/2005/8/layout/vProcess5"/>
    <dgm:cxn modelId="{2874FDC3-E3E9-424E-B91D-18CE039BD74E}" type="presOf" srcId="{A8A67AEF-6056-442A-A5ED-0E281CF31398}" destId="{C6E324E4-A775-41E9-8322-C89657C70D56}" srcOrd="1" destOrd="0" presId="urn:microsoft.com/office/officeart/2005/8/layout/vProcess5"/>
    <dgm:cxn modelId="{5F1F7AD1-D427-471B-B3F1-E8EE9A0EFBB0}" type="presOf" srcId="{5A3FD0A2-3F63-4187-8F50-FC1BED06FE83}" destId="{55E72214-7915-4F78-9F31-53EBF125F6B6}" srcOrd="0" destOrd="0" presId="urn:microsoft.com/office/officeart/2005/8/layout/vProcess5"/>
    <dgm:cxn modelId="{60BA03DF-A126-4A0B-9A83-8FB6FEB26C34}" srcId="{5B0E7C49-FB60-432F-88EC-B8BC0C1B5F89}" destId="{A8A67AEF-6056-442A-A5ED-0E281CF31398}" srcOrd="0" destOrd="0" parTransId="{93195450-EDFE-4139-9B1D-8D5A31969125}" sibTransId="{24C8A7F0-F0EF-4B8C-BC5E-EEC619E33B2C}"/>
    <dgm:cxn modelId="{D4B59FE0-63F6-487A-9E9B-A1C8BDE79155}" type="presOf" srcId="{A8A67AEF-6056-442A-A5ED-0E281CF31398}" destId="{097C0061-344E-45C2-8086-D9C1BE7B5A20}" srcOrd="0" destOrd="0" presId="urn:microsoft.com/office/officeart/2005/8/layout/vProcess5"/>
    <dgm:cxn modelId="{7B8621F9-ACE7-4BE6-8E4B-AB92E2BA72F1}" srcId="{5B0E7C49-FB60-432F-88EC-B8BC0C1B5F89}" destId="{437BD8A0-33DB-4AEC-B87F-84042948C3CD}" srcOrd="3" destOrd="0" parTransId="{9E786A70-1260-44C9-A56C-21128C2467B9}" sibTransId="{71BAF92F-775B-4835-A0EF-D2FD0B1B8372}"/>
    <dgm:cxn modelId="{70BA9834-51D7-46E8-8816-3123A246FCD6}" type="presParOf" srcId="{C46E0198-C1D8-464D-8213-E87EEAAA11A0}" destId="{6705EAA6-083F-4F08-A881-1B3CC702501E}" srcOrd="0" destOrd="0" presId="urn:microsoft.com/office/officeart/2005/8/layout/vProcess5"/>
    <dgm:cxn modelId="{276D4E6D-BEC5-4CF3-9886-8155396AA34E}" type="presParOf" srcId="{C46E0198-C1D8-464D-8213-E87EEAAA11A0}" destId="{097C0061-344E-45C2-8086-D9C1BE7B5A20}" srcOrd="1" destOrd="0" presId="urn:microsoft.com/office/officeart/2005/8/layout/vProcess5"/>
    <dgm:cxn modelId="{634AB213-423E-4B1D-BDB3-6AEE9C1A0DDC}" type="presParOf" srcId="{C46E0198-C1D8-464D-8213-E87EEAAA11A0}" destId="{55E72214-7915-4F78-9F31-53EBF125F6B6}" srcOrd="2" destOrd="0" presId="urn:microsoft.com/office/officeart/2005/8/layout/vProcess5"/>
    <dgm:cxn modelId="{14D03769-C020-4B31-8E36-CC821DDBAA9C}" type="presParOf" srcId="{C46E0198-C1D8-464D-8213-E87EEAAA11A0}" destId="{5167DE2E-F18D-4731-83CB-48DB779F163F}" srcOrd="3" destOrd="0" presId="urn:microsoft.com/office/officeart/2005/8/layout/vProcess5"/>
    <dgm:cxn modelId="{546F1CC1-A864-444A-9B77-1404EE82A728}" type="presParOf" srcId="{C46E0198-C1D8-464D-8213-E87EEAAA11A0}" destId="{3CF72533-B037-447F-BBF3-9CE40AD31F68}" srcOrd="4" destOrd="0" presId="urn:microsoft.com/office/officeart/2005/8/layout/vProcess5"/>
    <dgm:cxn modelId="{93E76330-331B-420B-97D5-72583888FC8E}" type="presParOf" srcId="{C46E0198-C1D8-464D-8213-E87EEAAA11A0}" destId="{C8DA6FE6-1AA8-4CAF-944E-E8C1635D2174}" srcOrd="5" destOrd="0" presId="urn:microsoft.com/office/officeart/2005/8/layout/vProcess5"/>
    <dgm:cxn modelId="{AB4515B4-B6CC-4841-9AA0-D617C44604AA}" type="presParOf" srcId="{C46E0198-C1D8-464D-8213-E87EEAAA11A0}" destId="{FB710DFA-1701-4E23-9D7D-50ACE21F8128}" srcOrd="6" destOrd="0" presId="urn:microsoft.com/office/officeart/2005/8/layout/vProcess5"/>
    <dgm:cxn modelId="{FD96AEE5-47F2-419A-83ED-CBDC9F9B4C9E}" type="presParOf" srcId="{C46E0198-C1D8-464D-8213-E87EEAAA11A0}" destId="{9F722547-912A-4A7C-8E2E-3BA7864273A6}" srcOrd="7" destOrd="0" presId="urn:microsoft.com/office/officeart/2005/8/layout/vProcess5"/>
    <dgm:cxn modelId="{457E56DE-1448-4BA9-8740-0F29C4766406}" type="presParOf" srcId="{C46E0198-C1D8-464D-8213-E87EEAAA11A0}" destId="{C6E324E4-A775-41E9-8322-C89657C70D56}" srcOrd="8" destOrd="0" presId="urn:microsoft.com/office/officeart/2005/8/layout/vProcess5"/>
    <dgm:cxn modelId="{B3D30FCC-3A75-4002-9C79-68029A820611}" type="presParOf" srcId="{C46E0198-C1D8-464D-8213-E87EEAAA11A0}" destId="{55C9ECD4-3201-4D96-AB33-B034DEA15F46}" srcOrd="9" destOrd="0" presId="urn:microsoft.com/office/officeart/2005/8/layout/vProcess5"/>
    <dgm:cxn modelId="{C1E61C6D-0815-4479-97F5-FB9ADE9176B0}" type="presParOf" srcId="{C46E0198-C1D8-464D-8213-E87EEAAA11A0}" destId="{797A90EB-FDB5-48BB-994B-D8EB69670427}" srcOrd="10" destOrd="0" presId="urn:microsoft.com/office/officeart/2005/8/layout/vProcess5"/>
    <dgm:cxn modelId="{E8013478-1826-4A63-A8E6-B3263D7456CC}" type="presParOf" srcId="{C46E0198-C1D8-464D-8213-E87EEAAA11A0}" destId="{D4A2E100-5442-46B4-B311-B054F8F35700}"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D7A8BB-FC1E-4499-9DD2-5D1A2D9A2CA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DF0C162-216E-425D-A8E6-AB92F607325C}">
      <dgm:prSet/>
      <dgm:spPr/>
      <dgm:t>
        <a:bodyPr/>
        <a:lstStyle/>
        <a:p>
          <a:r>
            <a:rPr lang="en-IN"/>
            <a:t>Limitations</a:t>
          </a:r>
          <a:endParaRPr lang="en-US"/>
        </a:p>
      </dgm:t>
    </dgm:pt>
    <dgm:pt modelId="{BEF22FC3-214D-4134-B454-20DF5D5EDDAB}" type="parTrans" cxnId="{B91AB972-9C74-4A01-8024-4A081498E0B4}">
      <dgm:prSet/>
      <dgm:spPr/>
      <dgm:t>
        <a:bodyPr/>
        <a:lstStyle/>
        <a:p>
          <a:endParaRPr lang="en-US"/>
        </a:p>
      </dgm:t>
    </dgm:pt>
    <dgm:pt modelId="{AFFF342B-36E7-4D67-B5FF-B8745C6100ED}" type="sibTrans" cxnId="{B91AB972-9C74-4A01-8024-4A081498E0B4}">
      <dgm:prSet/>
      <dgm:spPr/>
      <dgm:t>
        <a:bodyPr/>
        <a:lstStyle/>
        <a:p>
          <a:endParaRPr lang="en-US"/>
        </a:p>
      </dgm:t>
    </dgm:pt>
    <dgm:pt modelId="{D8D7404C-4A54-47A0-9013-2D12187918A4}">
      <dgm:prSet/>
      <dgm:spPr/>
      <dgm:t>
        <a:bodyPr/>
        <a:lstStyle/>
        <a:p>
          <a:r>
            <a:rPr lang="en-IN"/>
            <a:t>1.Limited dataset</a:t>
          </a:r>
          <a:endParaRPr lang="en-US"/>
        </a:p>
      </dgm:t>
    </dgm:pt>
    <dgm:pt modelId="{C1A1AF1F-F497-485A-84B9-F9A909B9A459}" type="parTrans" cxnId="{AEE16E34-78B5-4067-913A-D56DC7585E5B}">
      <dgm:prSet/>
      <dgm:spPr/>
      <dgm:t>
        <a:bodyPr/>
        <a:lstStyle/>
        <a:p>
          <a:endParaRPr lang="en-US"/>
        </a:p>
      </dgm:t>
    </dgm:pt>
    <dgm:pt modelId="{FE81C342-6FD2-4161-BF40-507247C505E0}" type="sibTrans" cxnId="{AEE16E34-78B5-4067-913A-D56DC7585E5B}">
      <dgm:prSet/>
      <dgm:spPr/>
      <dgm:t>
        <a:bodyPr/>
        <a:lstStyle/>
        <a:p>
          <a:endParaRPr lang="en-US"/>
        </a:p>
      </dgm:t>
    </dgm:pt>
    <dgm:pt modelId="{960B3659-35D8-4409-B5E6-52C9659DFD34}">
      <dgm:prSet/>
      <dgm:spPr/>
      <dgm:t>
        <a:bodyPr/>
        <a:lstStyle/>
        <a:p>
          <a:r>
            <a:rPr lang="en-IN"/>
            <a:t>2.Bias in dataset</a:t>
          </a:r>
          <a:endParaRPr lang="en-US"/>
        </a:p>
      </dgm:t>
    </dgm:pt>
    <dgm:pt modelId="{2911C490-0A31-4C6B-B661-0B1ED4FB6714}" type="parTrans" cxnId="{7A4C83F1-752C-4986-850A-E1BFF401D435}">
      <dgm:prSet/>
      <dgm:spPr/>
      <dgm:t>
        <a:bodyPr/>
        <a:lstStyle/>
        <a:p>
          <a:endParaRPr lang="en-US"/>
        </a:p>
      </dgm:t>
    </dgm:pt>
    <dgm:pt modelId="{BA1C751F-E956-4F04-891E-0130920DC675}" type="sibTrans" cxnId="{7A4C83F1-752C-4986-850A-E1BFF401D435}">
      <dgm:prSet/>
      <dgm:spPr/>
      <dgm:t>
        <a:bodyPr/>
        <a:lstStyle/>
        <a:p>
          <a:endParaRPr lang="en-US"/>
        </a:p>
      </dgm:t>
    </dgm:pt>
    <dgm:pt modelId="{535096B8-B97B-4D33-A6CD-14BBC5FBBB4A}">
      <dgm:prSet/>
      <dgm:spPr/>
      <dgm:t>
        <a:bodyPr/>
        <a:lstStyle/>
        <a:p>
          <a:r>
            <a:rPr lang="en-IN"/>
            <a:t>3.Age progression </a:t>
          </a:r>
          <a:endParaRPr lang="en-US"/>
        </a:p>
      </dgm:t>
    </dgm:pt>
    <dgm:pt modelId="{7705BB0E-45EA-4B67-A3AC-8F3CB87920D0}" type="parTrans" cxnId="{D2695A6A-6347-4A1B-81BD-C9F83255831D}">
      <dgm:prSet/>
      <dgm:spPr/>
      <dgm:t>
        <a:bodyPr/>
        <a:lstStyle/>
        <a:p>
          <a:endParaRPr lang="en-US"/>
        </a:p>
      </dgm:t>
    </dgm:pt>
    <dgm:pt modelId="{A52E8779-5AC9-400E-A194-4A0530E22387}" type="sibTrans" cxnId="{D2695A6A-6347-4A1B-81BD-C9F83255831D}">
      <dgm:prSet/>
      <dgm:spPr/>
      <dgm:t>
        <a:bodyPr/>
        <a:lstStyle/>
        <a:p>
          <a:endParaRPr lang="en-US"/>
        </a:p>
      </dgm:t>
    </dgm:pt>
    <dgm:pt modelId="{9574E923-8C93-4650-BA38-8F5B2B995F8F}">
      <dgm:prSet/>
      <dgm:spPr/>
      <dgm:t>
        <a:bodyPr/>
        <a:lstStyle/>
        <a:p>
          <a:r>
            <a:rPr lang="en-IN"/>
            <a:t>4.</a:t>
          </a:r>
          <a:r>
            <a:rPr lang="en-IN" b="0" i="0"/>
            <a:t> Ambiguity in gender classification</a:t>
          </a:r>
          <a:endParaRPr lang="en-US"/>
        </a:p>
      </dgm:t>
    </dgm:pt>
    <dgm:pt modelId="{96B2F401-AB53-4658-B21A-BA35FCFD66EF}" type="parTrans" cxnId="{34A9DEAF-6E30-4A40-9808-2219C8EDBDC4}">
      <dgm:prSet/>
      <dgm:spPr/>
      <dgm:t>
        <a:bodyPr/>
        <a:lstStyle/>
        <a:p>
          <a:endParaRPr lang="en-US"/>
        </a:p>
      </dgm:t>
    </dgm:pt>
    <dgm:pt modelId="{F1A2DB6B-55CA-422C-9741-96F98DCE3C01}" type="sibTrans" cxnId="{34A9DEAF-6E30-4A40-9808-2219C8EDBDC4}">
      <dgm:prSet/>
      <dgm:spPr/>
      <dgm:t>
        <a:bodyPr/>
        <a:lstStyle/>
        <a:p>
          <a:endParaRPr lang="en-US"/>
        </a:p>
      </dgm:t>
    </dgm:pt>
    <dgm:pt modelId="{C753F9BD-2F10-45D9-8B4C-C373E2633CD6}">
      <dgm:prSet/>
      <dgm:spPr/>
      <dgm:t>
        <a:bodyPr/>
        <a:lstStyle/>
        <a:p>
          <a:r>
            <a:rPr lang="en-IN"/>
            <a:t>5.</a:t>
          </a:r>
          <a:r>
            <a:rPr lang="en-IN" b="0" i="0"/>
            <a:t> Ethical concerns</a:t>
          </a:r>
          <a:endParaRPr lang="en-US"/>
        </a:p>
      </dgm:t>
    </dgm:pt>
    <dgm:pt modelId="{0768B020-9608-46D5-BBA0-158EA1F7633E}" type="parTrans" cxnId="{81559348-8B7A-4FE2-AABE-45F83A6014FE}">
      <dgm:prSet/>
      <dgm:spPr/>
      <dgm:t>
        <a:bodyPr/>
        <a:lstStyle/>
        <a:p>
          <a:endParaRPr lang="en-US"/>
        </a:p>
      </dgm:t>
    </dgm:pt>
    <dgm:pt modelId="{511D82C7-A688-4779-AA8B-E8F0AE535F62}" type="sibTrans" cxnId="{81559348-8B7A-4FE2-AABE-45F83A6014FE}">
      <dgm:prSet/>
      <dgm:spPr/>
      <dgm:t>
        <a:bodyPr/>
        <a:lstStyle/>
        <a:p>
          <a:endParaRPr lang="en-US"/>
        </a:p>
      </dgm:t>
    </dgm:pt>
    <dgm:pt modelId="{8D878584-66D0-498E-B32B-058C01EFB593}" type="pres">
      <dgm:prSet presAssocID="{CED7A8BB-FC1E-4499-9DD2-5D1A2D9A2CAC}" presName="diagram" presStyleCnt="0">
        <dgm:presLayoutVars>
          <dgm:dir/>
          <dgm:resizeHandles val="exact"/>
        </dgm:presLayoutVars>
      </dgm:prSet>
      <dgm:spPr/>
    </dgm:pt>
    <dgm:pt modelId="{1DCF22C1-8FBC-414A-92C7-E03224E7FF89}" type="pres">
      <dgm:prSet presAssocID="{ADF0C162-216E-425D-A8E6-AB92F607325C}" presName="node" presStyleLbl="node1" presStyleIdx="0" presStyleCnt="6">
        <dgm:presLayoutVars>
          <dgm:bulletEnabled val="1"/>
        </dgm:presLayoutVars>
      </dgm:prSet>
      <dgm:spPr/>
    </dgm:pt>
    <dgm:pt modelId="{94D3D2EA-23A6-4F8A-A462-9AF2AFF6823A}" type="pres">
      <dgm:prSet presAssocID="{AFFF342B-36E7-4D67-B5FF-B8745C6100ED}" presName="sibTrans" presStyleCnt="0"/>
      <dgm:spPr/>
    </dgm:pt>
    <dgm:pt modelId="{E299E3A7-B83D-474F-B085-A9D258CF161E}" type="pres">
      <dgm:prSet presAssocID="{D8D7404C-4A54-47A0-9013-2D12187918A4}" presName="node" presStyleLbl="node1" presStyleIdx="1" presStyleCnt="6">
        <dgm:presLayoutVars>
          <dgm:bulletEnabled val="1"/>
        </dgm:presLayoutVars>
      </dgm:prSet>
      <dgm:spPr/>
    </dgm:pt>
    <dgm:pt modelId="{32B404DB-1EE3-4F7B-911E-5BAD9F96D797}" type="pres">
      <dgm:prSet presAssocID="{FE81C342-6FD2-4161-BF40-507247C505E0}" presName="sibTrans" presStyleCnt="0"/>
      <dgm:spPr/>
    </dgm:pt>
    <dgm:pt modelId="{0E707B4F-1ED4-42D6-810E-A28471324802}" type="pres">
      <dgm:prSet presAssocID="{960B3659-35D8-4409-B5E6-52C9659DFD34}" presName="node" presStyleLbl="node1" presStyleIdx="2" presStyleCnt="6">
        <dgm:presLayoutVars>
          <dgm:bulletEnabled val="1"/>
        </dgm:presLayoutVars>
      </dgm:prSet>
      <dgm:spPr/>
    </dgm:pt>
    <dgm:pt modelId="{09B0A880-1F75-4142-84C5-DDACF6532EE1}" type="pres">
      <dgm:prSet presAssocID="{BA1C751F-E956-4F04-891E-0130920DC675}" presName="sibTrans" presStyleCnt="0"/>
      <dgm:spPr/>
    </dgm:pt>
    <dgm:pt modelId="{007C1277-E91B-426B-B44C-45D0842469FD}" type="pres">
      <dgm:prSet presAssocID="{535096B8-B97B-4D33-A6CD-14BBC5FBBB4A}" presName="node" presStyleLbl="node1" presStyleIdx="3" presStyleCnt="6">
        <dgm:presLayoutVars>
          <dgm:bulletEnabled val="1"/>
        </dgm:presLayoutVars>
      </dgm:prSet>
      <dgm:spPr/>
    </dgm:pt>
    <dgm:pt modelId="{028DAF62-CFF0-47AB-AF4F-559C1AD0E5EC}" type="pres">
      <dgm:prSet presAssocID="{A52E8779-5AC9-400E-A194-4A0530E22387}" presName="sibTrans" presStyleCnt="0"/>
      <dgm:spPr/>
    </dgm:pt>
    <dgm:pt modelId="{0D15C9F3-4232-4C68-8F3F-EF43B1EBB5F7}" type="pres">
      <dgm:prSet presAssocID="{9574E923-8C93-4650-BA38-8F5B2B995F8F}" presName="node" presStyleLbl="node1" presStyleIdx="4" presStyleCnt="6">
        <dgm:presLayoutVars>
          <dgm:bulletEnabled val="1"/>
        </dgm:presLayoutVars>
      </dgm:prSet>
      <dgm:spPr/>
    </dgm:pt>
    <dgm:pt modelId="{D4118207-21C4-476F-9146-2842C0314AB6}" type="pres">
      <dgm:prSet presAssocID="{F1A2DB6B-55CA-422C-9741-96F98DCE3C01}" presName="sibTrans" presStyleCnt="0"/>
      <dgm:spPr/>
    </dgm:pt>
    <dgm:pt modelId="{186A9C09-04C1-4450-96A8-0AAFBB4BE374}" type="pres">
      <dgm:prSet presAssocID="{C753F9BD-2F10-45D9-8B4C-C373E2633CD6}" presName="node" presStyleLbl="node1" presStyleIdx="5" presStyleCnt="6">
        <dgm:presLayoutVars>
          <dgm:bulletEnabled val="1"/>
        </dgm:presLayoutVars>
      </dgm:prSet>
      <dgm:spPr/>
    </dgm:pt>
  </dgm:ptLst>
  <dgm:cxnLst>
    <dgm:cxn modelId="{AEE16E34-78B5-4067-913A-D56DC7585E5B}" srcId="{CED7A8BB-FC1E-4499-9DD2-5D1A2D9A2CAC}" destId="{D8D7404C-4A54-47A0-9013-2D12187918A4}" srcOrd="1" destOrd="0" parTransId="{C1A1AF1F-F497-485A-84B9-F9A909B9A459}" sibTransId="{FE81C342-6FD2-4161-BF40-507247C505E0}"/>
    <dgm:cxn modelId="{A7FAD940-A202-43BA-B7CD-486B1B8FE7BE}" type="presOf" srcId="{960B3659-35D8-4409-B5E6-52C9659DFD34}" destId="{0E707B4F-1ED4-42D6-810E-A28471324802}" srcOrd="0" destOrd="0" presId="urn:microsoft.com/office/officeart/2005/8/layout/default"/>
    <dgm:cxn modelId="{81559348-8B7A-4FE2-AABE-45F83A6014FE}" srcId="{CED7A8BB-FC1E-4499-9DD2-5D1A2D9A2CAC}" destId="{C753F9BD-2F10-45D9-8B4C-C373E2633CD6}" srcOrd="5" destOrd="0" parTransId="{0768B020-9608-46D5-BBA0-158EA1F7633E}" sibTransId="{511D82C7-A688-4779-AA8B-E8F0AE535F62}"/>
    <dgm:cxn modelId="{D2695A6A-6347-4A1B-81BD-C9F83255831D}" srcId="{CED7A8BB-FC1E-4499-9DD2-5D1A2D9A2CAC}" destId="{535096B8-B97B-4D33-A6CD-14BBC5FBBB4A}" srcOrd="3" destOrd="0" parTransId="{7705BB0E-45EA-4B67-A3AC-8F3CB87920D0}" sibTransId="{A52E8779-5AC9-400E-A194-4A0530E22387}"/>
    <dgm:cxn modelId="{B91AB972-9C74-4A01-8024-4A081498E0B4}" srcId="{CED7A8BB-FC1E-4499-9DD2-5D1A2D9A2CAC}" destId="{ADF0C162-216E-425D-A8E6-AB92F607325C}" srcOrd="0" destOrd="0" parTransId="{BEF22FC3-214D-4134-B454-20DF5D5EDDAB}" sibTransId="{AFFF342B-36E7-4D67-B5FF-B8745C6100ED}"/>
    <dgm:cxn modelId="{F7780773-8AD1-4EC0-816E-DFB918B8093C}" type="presOf" srcId="{535096B8-B97B-4D33-A6CD-14BBC5FBBB4A}" destId="{007C1277-E91B-426B-B44C-45D0842469FD}" srcOrd="0" destOrd="0" presId="urn:microsoft.com/office/officeart/2005/8/layout/default"/>
    <dgm:cxn modelId="{FB376B59-D0C8-4A04-880B-D2109E342DAA}" type="presOf" srcId="{CED7A8BB-FC1E-4499-9DD2-5D1A2D9A2CAC}" destId="{8D878584-66D0-498E-B32B-058C01EFB593}" srcOrd="0" destOrd="0" presId="urn:microsoft.com/office/officeart/2005/8/layout/default"/>
    <dgm:cxn modelId="{BB26D995-E5B7-4A13-89FA-2CC31CBBF4FD}" type="presOf" srcId="{C753F9BD-2F10-45D9-8B4C-C373E2633CD6}" destId="{186A9C09-04C1-4450-96A8-0AAFBB4BE374}" srcOrd="0" destOrd="0" presId="urn:microsoft.com/office/officeart/2005/8/layout/default"/>
    <dgm:cxn modelId="{DA6DAA9A-415E-423A-8825-F5779D808BAF}" type="presOf" srcId="{D8D7404C-4A54-47A0-9013-2D12187918A4}" destId="{E299E3A7-B83D-474F-B085-A9D258CF161E}" srcOrd="0" destOrd="0" presId="urn:microsoft.com/office/officeart/2005/8/layout/default"/>
    <dgm:cxn modelId="{34A9DEAF-6E30-4A40-9808-2219C8EDBDC4}" srcId="{CED7A8BB-FC1E-4499-9DD2-5D1A2D9A2CAC}" destId="{9574E923-8C93-4650-BA38-8F5B2B995F8F}" srcOrd="4" destOrd="0" parTransId="{96B2F401-AB53-4658-B21A-BA35FCFD66EF}" sibTransId="{F1A2DB6B-55CA-422C-9741-96F98DCE3C01}"/>
    <dgm:cxn modelId="{C0522BC3-CC79-4918-90D6-02C8A257B6C2}" type="presOf" srcId="{ADF0C162-216E-425D-A8E6-AB92F607325C}" destId="{1DCF22C1-8FBC-414A-92C7-E03224E7FF89}" srcOrd="0" destOrd="0" presId="urn:microsoft.com/office/officeart/2005/8/layout/default"/>
    <dgm:cxn modelId="{300CB2E2-AA47-47B0-84FD-CCF35A577316}" type="presOf" srcId="{9574E923-8C93-4650-BA38-8F5B2B995F8F}" destId="{0D15C9F3-4232-4C68-8F3F-EF43B1EBB5F7}" srcOrd="0" destOrd="0" presId="urn:microsoft.com/office/officeart/2005/8/layout/default"/>
    <dgm:cxn modelId="{7A4C83F1-752C-4986-850A-E1BFF401D435}" srcId="{CED7A8BB-FC1E-4499-9DD2-5D1A2D9A2CAC}" destId="{960B3659-35D8-4409-B5E6-52C9659DFD34}" srcOrd="2" destOrd="0" parTransId="{2911C490-0A31-4C6B-B661-0B1ED4FB6714}" sibTransId="{BA1C751F-E956-4F04-891E-0130920DC675}"/>
    <dgm:cxn modelId="{05A2ED55-D18D-402A-9A12-36B685E5848D}" type="presParOf" srcId="{8D878584-66D0-498E-B32B-058C01EFB593}" destId="{1DCF22C1-8FBC-414A-92C7-E03224E7FF89}" srcOrd="0" destOrd="0" presId="urn:microsoft.com/office/officeart/2005/8/layout/default"/>
    <dgm:cxn modelId="{CA9FA4D5-97DC-4D11-981D-4FBCFDCD38E7}" type="presParOf" srcId="{8D878584-66D0-498E-B32B-058C01EFB593}" destId="{94D3D2EA-23A6-4F8A-A462-9AF2AFF6823A}" srcOrd="1" destOrd="0" presId="urn:microsoft.com/office/officeart/2005/8/layout/default"/>
    <dgm:cxn modelId="{9DADFD79-131F-4203-BFFB-DA8EB1B3C05C}" type="presParOf" srcId="{8D878584-66D0-498E-B32B-058C01EFB593}" destId="{E299E3A7-B83D-474F-B085-A9D258CF161E}" srcOrd="2" destOrd="0" presId="urn:microsoft.com/office/officeart/2005/8/layout/default"/>
    <dgm:cxn modelId="{EF53826C-A7A0-43F8-8044-B1A328829B81}" type="presParOf" srcId="{8D878584-66D0-498E-B32B-058C01EFB593}" destId="{32B404DB-1EE3-4F7B-911E-5BAD9F96D797}" srcOrd="3" destOrd="0" presId="urn:microsoft.com/office/officeart/2005/8/layout/default"/>
    <dgm:cxn modelId="{EE1CE4EC-0600-4716-B1C3-DEFA5B91D90D}" type="presParOf" srcId="{8D878584-66D0-498E-B32B-058C01EFB593}" destId="{0E707B4F-1ED4-42D6-810E-A28471324802}" srcOrd="4" destOrd="0" presId="urn:microsoft.com/office/officeart/2005/8/layout/default"/>
    <dgm:cxn modelId="{B1EE00AF-676B-40EA-A2E0-696C77C8BD5F}" type="presParOf" srcId="{8D878584-66D0-498E-B32B-058C01EFB593}" destId="{09B0A880-1F75-4142-84C5-DDACF6532EE1}" srcOrd="5" destOrd="0" presId="urn:microsoft.com/office/officeart/2005/8/layout/default"/>
    <dgm:cxn modelId="{3F78A711-9B35-409E-AF91-9C6AB89026B5}" type="presParOf" srcId="{8D878584-66D0-498E-B32B-058C01EFB593}" destId="{007C1277-E91B-426B-B44C-45D0842469FD}" srcOrd="6" destOrd="0" presId="urn:microsoft.com/office/officeart/2005/8/layout/default"/>
    <dgm:cxn modelId="{CC402E34-E4B5-4C30-BEAE-F76ECA59E908}" type="presParOf" srcId="{8D878584-66D0-498E-B32B-058C01EFB593}" destId="{028DAF62-CFF0-47AB-AF4F-559C1AD0E5EC}" srcOrd="7" destOrd="0" presId="urn:microsoft.com/office/officeart/2005/8/layout/default"/>
    <dgm:cxn modelId="{62DCFA43-F52A-4B2F-A82E-889DF3B00BC3}" type="presParOf" srcId="{8D878584-66D0-498E-B32B-058C01EFB593}" destId="{0D15C9F3-4232-4C68-8F3F-EF43B1EBB5F7}" srcOrd="8" destOrd="0" presId="urn:microsoft.com/office/officeart/2005/8/layout/default"/>
    <dgm:cxn modelId="{FBFE0BB4-597C-446E-92BE-414126B5A935}" type="presParOf" srcId="{8D878584-66D0-498E-B32B-058C01EFB593}" destId="{D4118207-21C4-476F-9146-2842C0314AB6}" srcOrd="9" destOrd="0" presId="urn:microsoft.com/office/officeart/2005/8/layout/default"/>
    <dgm:cxn modelId="{291D2F8C-EFAA-4263-9338-430EA9FCB478}" type="presParOf" srcId="{8D878584-66D0-498E-B32B-058C01EFB593}" destId="{186A9C09-04C1-4450-96A8-0AAFBB4BE37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0061-344E-45C2-8086-D9C1BE7B5A20}">
      <dsp:nvSpPr>
        <dsp:cNvPr id="0" name=""/>
        <dsp:cNvSpPr/>
      </dsp:nvSpPr>
      <dsp:spPr>
        <a:xfrm>
          <a:off x="0" y="0"/>
          <a:ext cx="5236159" cy="1060440"/>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Limited computational resources and algorithmic challenges in the past made it difficult to develop deeper CNN architectures.</a:t>
          </a:r>
        </a:p>
      </dsp:txBody>
      <dsp:txXfrm>
        <a:off x="31059" y="31059"/>
        <a:ext cx="4002254" cy="998322"/>
      </dsp:txXfrm>
    </dsp:sp>
    <dsp:sp modelId="{55E72214-7915-4F78-9F31-53EBF125F6B6}">
      <dsp:nvSpPr>
        <dsp:cNvPr id="0" name=""/>
        <dsp:cNvSpPr/>
      </dsp:nvSpPr>
      <dsp:spPr>
        <a:xfrm>
          <a:off x="438528" y="1253247"/>
          <a:ext cx="5236159" cy="1060440"/>
        </a:xfrm>
        <a:prstGeom prst="roundRect">
          <a:avLst>
            <a:gd name="adj" fmla="val 10000"/>
          </a:avLst>
        </a:prstGeom>
        <a:gradFill rotWithShape="0">
          <a:gsLst>
            <a:gs pos="0">
              <a:schemeClr val="accent2">
                <a:hueOff val="-1036716"/>
                <a:satOff val="-5484"/>
                <a:lumOff val="-2091"/>
                <a:alphaOff val="0"/>
                <a:tint val="98000"/>
                <a:lumMod val="100000"/>
              </a:schemeClr>
            </a:gs>
            <a:gs pos="100000">
              <a:schemeClr val="accent2">
                <a:hueOff val="-1036716"/>
                <a:satOff val="-5484"/>
                <a:lumOff val="-209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Gathering a large, labeled image training set for age and gender estimation from social image repositories is difficult, as personal information on subjects is often private or requires tedious manual labeling.</a:t>
          </a:r>
        </a:p>
      </dsp:txBody>
      <dsp:txXfrm>
        <a:off x="469587" y="1284306"/>
        <a:ext cx="4046226" cy="998322"/>
      </dsp:txXfrm>
    </dsp:sp>
    <dsp:sp modelId="{5167DE2E-F18D-4731-83CB-48DB779F163F}">
      <dsp:nvSpPr>
        <dsp:cNvPr id="0" name=""/>
        <dsp:cNvSpPr/>
      </dsp:nvSpPr>
      <dsp:spPr>
        <a:xfrm>
          <a:off x="870511" y="2506494"/>
          <a:ext cx="5236159" cy="1060440"/>
        </a:xfrm>
        <a:prstGeom prst="roundRect">
          <a:avLst>
            <a:gd name="adj" fmla="val 10000"/>
          </a:avLst>
        </a:prstGeom>
        <a:gradFill rotWithShape="0">
          <a:gsLst>
            <a:gs pos="0">
              <a:schemeClr val="accent2">
                <a:hueOff val="-2073432"/>
                <a:satOff val="-10969"/>
                <a:lumOff val="-4183"/>
                <a:alphaOff val="0"/>
                <a:tint val="98000"/>
                <a:lumMod val="100000"/>
              </a:schemeClr>
            </a:gs>
            <a:gs pos="100000">
              <a:schemeClr val="accent2">
                <a:hueOff val="-2073432"/>
                <a:satOff val="-10969"/>
                <a:lumOff val="-4183"/>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Small image collections can lead to overfitting, which is exacerbated by the large number of model parameters in deep CNNs.</a:t>
          </a:r>
        </a:p>
      </dsp:txBody>
      <dsp:txXfrm>
        <a:off x="901570" y="2537553"/>
        <a:ext cx="4052772" cy="998322"/>
      </dsp:txXfrm>
    </dsp:sp>
    <dsp:sp modelId="{3CF72533-B037-447F-BBF3-9CE40AD31F68}">
      <dsp:nvSpPr>
        <dsp:cNvPr id="0" name=""/>
        <dsp:cNvSpPr/>
      </dsp:nvSpPr>
      <dsp:spPr>
        <a:xfrm>
          <a:off x="1309039" y="3759741"/>
          <a:ext cx="5236159" cy="1060440"/>
        </a:xfrm>
        <a:prstGeom prst="roundRect">
          <a:avLst>
            <a:gd name="adj" fmla="val 10000"/>
          </a:avLst>
        </a:prstGeom>
        <a:gradFill rotWithShape="0">
          <a:gsLst>
            <a:gs pos="0">
              <a:schemeClr val="accent2">
                <a:hueOff val="-3110148"/>
                <a:satOff val="-16453"/>
                <a:lumOff val="-6274"/>
                <a:alphaOff val="0"/>
                <a:tint val="98000"/>
                <a:lumMod val="100000"/>
              </a:schemeClr>
            </a:gs>
            <a:gs pos="100000">
              <a:schemeClr val="accent2">
                <a:hueOff val="-3110148"/>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Care must be taken to avoid overfitting when using CNNs for age and gender estimation from unconstrained photos.</a:t>
          </a:r>
        </a:p>
      </dsp:txBody>
      <dsp:txXfrm>
        <a:off x="1340098" y="3790800"/>
        <a:ext cx="4046226" cy="998322"/>
      </dsp:txXfrm>
    </dsp:sp>
    <dsp:sp modelId="{C8DA6FE6-1AA8-4CAF-944E-E8C1635D2174}">
      <dsp:nvSpPr>
        <dsp:cNvPr id="0" name=""/>
        <dsp:cNvSpPr/>
      </dsp:nvSpPr>
      <dsp:spPr>
        <a:xfrm>
          <a:off x="4546873" y="812200"/>
          <a:ext cx="689286" cy="68928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01962" y="812200"/>
        <a:ext cx="379108" cy="518688"/>
      </dsp:txXfrm>
    </dsp:sp>
    <dsp:sp modelId="{FB710DFA-1701-4E23-9D7D-50ACE21F8128}">
      <dsp:nvSpPr>
        <dsp:cNvPr id="0" name=""/>
        <dsp:cNvSpPr/>
      </dsp:nvSpPr>
      <dsp:spPr>
        <a:xfrm>
          <a:off x="4985401" y="2065447"/>
          <a:ext cx="689286" cy="689286"/>
        </a:xfrm>
        <a:prstGeom prst="downArrow">
          <a:avLst>
            <a:gd name="adj1" fmla="val 55000"/>
            <a:gd name="adj2" fmla="val 45000"/>
          </a:avLst>
        </a:prstGeom>
        <a:solidFill>
          <a:schemeClr val="accent2">
            <a:tint val="40000"/>
            <a:alpha val="90000"/>
            <a:hueOff val="-1935681"/>
            <a:satOff val="-9566"/>
            <a:lumOff val="-962"/>
            <a:alphaOff val="0"/>
          </a:schemeClr>
        </a:solidFill>
        <a:ln w="9525" cap="rnd" cmpd="sng" algn="ctr">
          <a:solidFill>
            <a:schemeClr val="accent2">
              <a:tint val="40000"/>
              <a:alpha val="90000"/>
              <a:hueOff val="-1935681"/>
              <a:satOff val="-9566"/>
              <a:lumOff val="-9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140490" y="2065447"/>
        <a:ext cx="379108" cy="518688"/>
      </dsp:txXfrm>
    </dsp:sp>
    <dsp:sp modelId="{9F722547-912A-4A7C-8E2E-3BA7864273A6}">
      <dsp:nvSpPr>
        <dsp:cNvPr id="0" name=""/>
        <dsp:cNvSpPr/>
      </dsp:nvSpPr>
      <dsp:spPr>
        <a:xfrm>
          <a:off x="5417384" y="3318695"/>
          <a:ext cx="689286" cy="689286"/>
        </a:xfrm>
        <a:prstGeom prst="downArrow">
          <a:avLst>
            <a:gd name="adj1" fmla="val 55000"/>
            <a:gd name="adj2" fmla="val 45000"/>
          </a:avLst>
        </a:prstGeom>
        <a:solidFill>
          <a:schemeClr val="accent2">
            <a:tint val="40000"/>
            <a:alpha val="90000"/>
            <a:hueOff val="-3871361"/>
            <a:satOff val="-19132"/>
            <a:lumOff val="-1925"/>
            <a:alphaOff val="0"/>
          </a:schemeClr>
        </a:solidFill>
        <a:ln w="9525" cap="rnd" cmpd="sng" algn="ctr">
          <a:solidFill>
            <a:schemeClr val="accent2">
              <a:tint val="40000"/>
              <a:alpha val="90000"/>
              <a:hueOff val="-3871361"/>
              <a:satOff val="-19132"/>
              <a:lumOff val="-19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572473" y="3318695"/>
        <a:ext cx="379108" cy="518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F22C1-8FBC-414A-92C7-E03224E7FF89}">
      <dsp:nvSpPr>
        <dsp:cNvPr id="0" name=""/>
        <dsp:cNvSpPr/>
      </dsp:nvSpPr>
      <dsp:spPr>
        <a:xfrm>
          <a:off x="902330" y="102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Limitations</a:t>
          </a:r>
          <a:endParaRPr lang="en-US" sz="3100" kern="1200"/>
        </a:p>
      </dsp:txBody>
      <dsp:txXfrm>
        <a:off x="902330" y="1025"/>
        <a:ext cx="2602114" cy="1561268"/>
      </dsp:txXfrm>
    </dsp:sp>
    <dsp:sp modelId="{E299E3A7-B83D-474F-B085-A9D258CF161E}">
      <dsp:nvSpPr>
        <dsp:cNvPr id="0" name=""/>
        <dsp:cNvSpPr/>
      </dsp:nvSpPr>
      <dsp:spPr>
        <a:xfrm>
          <a:off x="3764655" y="1025"/>
          <a:ext cx="2602114" cy="1561268"/>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1.Limited dataset</a:t>
          </a:r>
          <a:endParaRPr lang="en-US" sz="3100" kern="1200"/>
        </a:p>
      </dsp:txBody>
      <dsp:txXfrm>
        <a:off x="3764655" y="1025"/>
        <a:ext cx="2602114" cy="1561268"/>
      </dsp:txXfrm>
    </dsp:sp>
    <dsp:sp modelId="{0E707B4F-1ED4-42D6-810E-A28471324802}">
      <dsp:nvSpPr>
        <dsp:cNvPr id="0" name=""/>
        <dsp:cNvSpPr/>
      </dsp:nvSpPr>
      <dsp:spPr>
        <a:xfrm>
          <a:off x="6626980" y="1025"/>
          <a:ext cx="2602114" cy="1561268"/>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2.Bias in dataset</a:t>
          </a:r>
          <a:endParaRPr lang="en-US" sz="3100" kern="1200"/>
        </a:p>
      </dsp:txBody>
      <dsp:txXfrm>
        <a:off x="6626980" y="1025"/>
        <a:ext cx="2602114" cy="1561268"/>
      </dsp:txXfrm>
    </dsp:sp>
    <dsp:sp modelId="{007C1277-E91B-426B-B44C-45D0842469FD}">
      <dsp:nvSpPr>
        <dsp:cNvPr id="0" name=""/>
        <dsp:cNvSpPr/>
      </dsp:nvSpPr>
      <dsp:spPr>
        <a:xfrm>
          <a:off x="902330" y="1822505"/>
          <a:ext cx="2602114" cy="156126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3.Age progression </a:t>
          </a:r>
          <a:endParaRPr lang="en-US" sz="3100" kern="1200"/>
        </a:p>
      </dsp:txBody>
      <dsp:txXfrm>
        <a:off x="902330" y="1822505"/>
        <a:ext cx="2602114" cy="1561268"/>
      </dsp:txXfrm>
    </dsp:sp>
    <dsp:sp modelId="{0D15C9F3-4232-4C68-8F3F-EF43B1EBB5F7}">
      <dsp:nvSpPr>
        <dsp:cNvPr id="0" name=""/>
        <dsp:cNvSpPr/>
      </dsp:nvSpPr>
      <dsp:spPr>
        <a:xfrm>
          <a:off x="3764655" y="1822505"/>
          <a:ext cx="2602114" cy="1561268"/>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4.</a:t>
          </a:r>
          <a:r>
            <a:rPr lang="en-IN" sz="3100" b="0" i="0" kern="1200"/>
            <a:t> Ambiguity in gender classification</a:t>
          </a:r>
          <a:endParaRPr lang="en-US" sz="3100" kern="1200"/>
        </a:p>
      </dsp:txBody>
      <dsp:txXfrm>
        <a:off x="3764655" y="1822505"/>
        <a:ext cx="2602114" cy="1561268"/>
      </dsp:txXfrm>
    </dsp:sp>
    <dsp:sp modelId="{186A9C09-04C1-4450-96A8-0AAFBB4BE374}">
      <dsp:nvSpPr>
        <dsp:cNvPr id="0" name=""/>
        <dsp:cNvSpPr/>
      </dsp:nvSpPr>
      <dsp:spPr>
        <a:xfrm>
          <a:off x="6626980" y="1822505"/>
          <a:ext cx="2602114" cy="15612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5.</a:t>
          </a:r>
          <a:r>
            <a:rPr lang="en-IN" sz="3100" b="0" i="0" kern="1200"/>
            <a:t> Ethical concerns</a:t>
          </a:r>
          <a:endParaRPr lang="en-US" sz="3100" kern="1200"/>
        </a:p>
      </dsp:txBody>
      <dsp:txXfrm>
        <a:off x="6626980" y="1822505"/>
        <a:ext cx="2602114" cy="15612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ijcrt.org/papers/IJCRT22A6701.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CAC-DE6F-A486-374F-84DB60152266}"/>
              </a:ext>
            </a:extLst>
          </p:cNvPr>
          <p:cNvSpPr>
            <a:spLocks noGrp="1"/>
          </p:cNvSpPr>
          <p:nvPr>
            <p:ph type="ctrTitle"/>
          </p:nvPr>
        </p:nvSpPr>
        <p:spPr>
          <a:xfrm>
            <a:off x="3744685" y="118050"/>
            <a:ext cx="3640184" cy="2207139"/>
          </a:xfrm>
        </p:spPr>
        <p:txBody>
          <a:bodyPr/>
          <a:lstStyle/>
          <a:p>
            <a:r>
              <a:rPr lang="en-IN">
                <a:latin typeface="Times New Roman"/>
                <a:cs typeface="Times New Roman"/>
              </a:rPr>
              <a:t>Group 12</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C09A14-6935-5109-9270-67448267C405}"/>
              </a:ext>
            </a:extLst>
          </p:cNvPr>
          <p:cNvSpPr>
            <a:spLocks noGrp="1"/>
          </p:cNvSpPr>
          <p:nvPr>
            <p:ph type="subTitle" idx="1"/>
          </p:nvPr>
        </p:nvSpPr>
        <p:spPr>
          <a:xfrm>
            <a:off x="1419497" y="2064415"/>
            <a:ext cx="9675223" cy="948752"/>
          </a:xfrm>
        </p:spPr>
        <p:txBody>
          <a:bodyPr>
            <a:normAutofit/>
          </a:bodyPr>
          <a:lstStyle/>
          <a:p>
            <a:r>
              <a:rPr lang="en-IN" sz="3200" b="1">
                <a:latin typeface="Times New Roman" panose="02020603050405020304" pitchFamily="18" charset="0"/>
                <a:cs typeface="Times New Roman" panose="02020603050405020304" pitchFamily="18" charset="0"/>
              </a:rPr>
              <a:t>Detecting gender and age using images</a:t>
            </a:r>
          </a:p>
        </p:txBody>
      </p:sp>
      <p:graphicFrame>
        <p:nvGraphicFramePr>
          <p:cNvPr id="7" name="Table 7">
            <a:extLst>
              <a:ext uri="{FF2B5EF4-FFF2-40B4-BE49-F238E27FC236}">
                <a16:creationId xmlns:a16="http://schemas.microsoft.com/office/drawing/2014/main" id="{6FC4BB85-8921-8B7D-F907-206D266EFA57}"/>
              </a:ext>
            </a:extLst>
          </p:cNvPr>
          <p:cNvGraphicFramePr>
            <a:graphicFrameLocks noGrp="1"/>
          </p:cNvGraphicFramePr>
          <p:nvPr>
            <p:extLst>
              <p:ext uri="{D42A27DB-BD31-4B8C-83A1-F6EECF244321}">
                <p14:modId xmlns:p14="http://schemas.microsoft.com/office/powerpoint/2010/main" val="3049536741"/>
              </p:ext>
            </p:extLst>
          </p:nvPr>
        </p:nvGraphicFramePr>
        <p:xfrm>
          <a:off x="2470333" y="3559627"/>
          <a:ext cx="8127999" cy="2327368"/>
        </p:xfrm>
        <a:graphic>
          <a:graphicData uri="http://schemas.openxmlformats.org/drawingml/2006/table">
            <a:tbl>
              <a:tblPr firstRow="1" bandRow="1">
                <a:tableStyleId>{72833802-FEF1-4C79-8D5D-14CF1EAF98D9}</a:tableStyleId>
              </a:tblPr>
              <a:tblGrid>
                <a:gridCol w="798285">
                  <a:extLst>
                    <a:ext uri="{9D8B030D-6E8A-4147-A177-3AD203B41FA5}">
                      <a16:colId xmlns:a16="http://schemas.microsoft.com/office/drawing/2014/main" val="1040743601"/>
                    </a:ext>
                  </a:extLst>
                </a:gridCol>
                <a:gridCol w="4620381">
                  <a:extLst>
                    <a:ext uri="{9D8B030D-6E8A-4147-A177-3AD203B41FA5}">
                      <a16:colId xmlns:a16="http://schemas.microsoft.com/office/drawing/2014/main" val="989773992"/>
                    </a:ext>
                  </a:extLst>
                </a:gridCol>
                <a:gridCol w="2709333">
                  <a:extLst>
                    <a:ext uri="{9D8B030D-6E8A-4147-A177-3AD203B41FA5}">
                      <a16:colId xmlns:a16="http://schemas.microsoft.com/office/drawing/2014/main" val="1593725976"/>
                    </a:ext>
                  </a:extLst>
                </a:gridCol>
              </a:tblGrid>
              <a:tr h="581842">
                <a:tc>
                  <a:txBody>
                    <a:bodyPr/>
                    <a:lstStyle/>
                    <a:p>
                      <a:r>
                        <a:rPr lang="en-IN"/>
                        <a:t>S.no</a:t>
                      </a:r>
                    </a:p>
                  </a:txBody>
                  <a:tcPr/>
                </a:tc>
                <a:tc>
                  <a:txBody>
                    <a:bodyPr/>
                    <a:lstStyle/>
                    <a:p>
                      <a:r>
                        <a:rPr lang="en-IN"/>
                        <a:t>Name </a:t>
                      </a:r>
                    </a:p>
                  </a:txBody>
                  <a:tcPr/>
                </a:tc>
                <a:tc>
                  <a:txBody>
                    <a:bodyPr/>
                    <a:lstStyle/>
                    <a:p>
                      <a:r>
                        <a:rPr lang="en-IN"/>
                        <a:t>Roll no</a:t>
                      </a:r>
                    </a:p>
                  </a:txBody>
                  <a:tcPr/>
                </a:tc>
                <a:extLst>
                  <a:ext uri="{0D108BD9-81ED-4DB2-BD59-A6C34878D82A}">
                    <a16:rowId xmlns:a16="http://schemas.microsoft.com/office/drawing/2014/main" val="3964518834"/>
                  </a:ext>
                </a:extLst>
              </a:tr>
              <a:tr h="581842">
                <a:tc>
                  <a:txBody>
                    <a:bodyPr/>
                    <a:lstStyle/>
                    <a:p>
                      <a:r>
                        <a:rPr lang="en-IN"/>
                        <a:t>1.</a:t>
                      </a:r>
                    </a:p>
                  </a:txBody>
                  <a:tcPr/>
                </a:tc>
                <a:tc>
                  <a:txBody>
                    <a:bodyPr/>
                    <a:lstStyle/>
                    <a:p>
                      <a:r>
                        <a:rPr lang="en-IN"/>
                        <a:t>Nalla Sai Charith</a:t>
                      </a:r>
                    </a:p>
                  </a:txBody>
                  <a:tcPr/>
                </a:tc>
                <a:tc>
                  <a:txBody>
                    <a:bodyPr/>
                    <a:lstStyle/>
                    <a:p>
                      <a:r>
                        <a:rPr lang="en-IN"/>
                        <a:t>CB.EN.U4CSE20441</a:t>
                      </a:r>
                    </a:p>
                  </a:txBody>
                  <a:tcPr/>
                </a:tc>
                <a:extLst>
                  <a:ext uri="{0D108BD9-81ED-4DB2-BD59-A6C34878D82A}">
                    <a16:rowId xmlns:a16="http://schemas.microsoft.com/office/drawing/2014/main" val="332874512"/>
                  </a:ext>
                </a:extLst>
              </a:tr>
              <a:tr h="581842">
                <a:tc>
                  <a:txBody>
                    <a:bodyPr/>
                    <a:lstStyle/>
                    <a:p>
                      <a:r>
                        <a:rPr lang="en-IN"/>
                        <a:t>2.</a:t>
                      </a:r>
                    </a:p>
                  </a:txBody>
                  <a:tcPr/>
                </a:tc>
                <a:tc>
                  <a:txBody>
                    <a:bodyPr/>
                    <a:lstStyle/>
                    <a:p>
                      <a:r>
                        <a:rPr lang="en-IN"/>
                        <a:t>Sanjay K</a:t>
                      </a:r>
                    </a:p>
                  </a:txBody>
                  <a:tcPr/>
                </a:tc>
                <a:tc>
                  <a:txBody>
                    <a:bodyPr/>
                    <a:lstStyle/>
                    <a:p>
                      <a:r>
                        <a:rPr lang="en-IN"/>
                        <a:t>CB.EN.U4CSE20456</a:t>
                      </a:r>
                    </a:p>
                  </a:txBody>
                  <a:tcPr/>
                </a:tc>
                <a:extLst>
                  <a:ext uri="{0D108BD9-81ED-4DB2-BD59-A6C34878D82A}">
                    <a16:rowId xmlns:a16="http://schemas.microsoft.com/office/drawing/2014/main" val="239344150"/>
                  </a:ext>
                </a:extLst>
              </a:tr>
              <a:tr h="581842">
                <a:tc>
                  <a:txBody>
                    <a:bodyPr/>
                    <a:lstStyle/>
                    <a:p>
                      <a:r>
                        <a:rPr lang="en-IN"/>
                        <a:t>3.</a:t>
                      </a:r>
                    </a:p>
                  </a:txBody>
                  <a:tcPr/>
                </a:tc>
                <a:tc>
                  <a:txBody>
                    <a:bodyPr/>
                    <a:lstStyle/>
                    <a:p>
                      <a:r>
                        <a:rPr lang="en-IN" err="1"/>
                        <a:t>Sivabalamurugan</a:t>
                      </a:r>
                      <a:r>
                        <a:rPr lang="en-IN"/>
                        <a:t> M</a:t>
                      </a:r>
                    </a:p>
                  </a:txBody>
                  <a:tcPr/>
                </a:tc>
                <a:tc>
                  <a:txBody>
                    <a:bodyPr/>
                    <a:lstStyle/>
                    <a:p>
                      <a:r>
                        <a:rPr lang="en-IN"/>
                        <a:t>CB.EN.U4CSE20462</a:t>
                      </a:r>
                    </a:p>
                  </a:txBody>
                  <a:tcPr/>
                </a:tc>
                <a:extLst>
                  <a:ext uri="{0D108BD9-81ED-4DB2-BD59-A6C34878D82A}">
                    <a16:rowId xmlns:a16="http://schemas.microsoft.com/office/drawing/2014/main" val="1746913254"/>
                  </a:ext>
                </a:extLst>
              </a:tr>
            </a:tbl>
          </a:graphicData>
        </a:graphic>
      </p:graphicFrame>
    </p:spTree>
    <p:extLst>
      <p:ext uri="{BB962C8B-B14F-4D97-AF65-F5344CB8AC3E}">
        <p14:creationId xmlns:p14="http://schemas.microsoft.com/office/powerpoint/2010/main" val="293656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F2DDB37D-CD8A-E282-8835-261F39BE6BED}"/>
              </a:ext>
            </a:extLst>
          </p:cNvPr>
          <p:cNvSpPr txBox="1"/>
          <p:nvPr/>
        </p:nvSpPr>
        <p:spPr>
          <a:xfrm>
            <a:off x="421178" y="1339646"/>
            <a:ext cx="4875548"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sz="2400" dirty="0"/>
              <a:t>ALGORITHM FOR GENDER AND </a:t>
            </a:r>
            <a:endParaRPr lang="en-US"/>
          </a:p>
          <a:p>
            <a:pPr>
              <a:spcAft>
                <a:spcPts val="1000"/>
              </a:spcAft>
              <a:buClr>
                <a:srgbClr val="FFFFFF"/>
              </a:buClr>
              <a:buSzPct val="100000"/>
            </a:pPr>
            <a:r>
              <a:rPr lang="en-US" sz="2400" dirty="0"/>
              <a:t>AGE PREDICTION</a:t>
            </a:r>
            <a:endParaRPr lang="en-US">
              <a:cs typeface="Calibri" panose="020F0502020204030204"/>
            </a:endParaRPr>
          </a:p>
        </p:txBody>
      </p:sp>
      <p:pic>
        <p:nvPicPr>
          <p:cNvPr id="3" name="Picture 2">
            <a:extLst>
              <a:ext uri="{FF2B5EF4-FFF2-40B4-BE49-F238E27FC236}">
                <a16:creationId xmlns:a16="http://schemas.microsoft.com/office/drawing/2014/main" id="{C5811C8A-5BC5-994E-4ACD-0BBA3317D13F}"/>
              </a:ext>
            </a:extLst>
          </p:cNvPr>
          <p:cNvPicPr>
            <a:picLocks noChangeAspect="1"/>
          </p:cNvPicPr>
          <p:nvPr/>
        </p:nvPicPr>
        <p:blipFill>
          <a:blip r:embed="rId4"/>
          <a:stretch>
            <a:fillRect/>
          </a:stretch>
        </p:blipFill>
        <p:spPr>
          <a:xfrm>
            <a:off x="6455839" y="796413"/>
            <a:ext cx="3763419"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1469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1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extBox 3">
            <a:extLst>
              <a:ext uri="{FF2B5EF4-FFF2-40B4-BE49-F238E27FC236}">
                <a16:creationId xmlns:a16="http://schemas.microsoft.com/office/drawing/2014/main" id="{F2DDB37D-CD8A-E282-8835-261F39BE6BED}"/>
              </a:ext>
            </a:extLst>
          </p:cNvPr>
          <p:cNvSpPr txBox="1"/>
          <p:nvPr/>
        </p:nvSpPr>
        <p:spPr>
          <a:xfrm>
            <a:off x="8180983" y="639097"/>
            <a:ext cx="3352256" cy="3746634"/>
          </a:xfrm>
          <a:prstGeom prst="rect">
            <a:avLst/>
          </a:prstGeom>
        </p:spPr>
        <p:txBody>
          <a:bodyPr vert="horz" lIns="91440" tIns="45720" rIns="91440" bIns="45720" rtlCol="0" anchor="b">
            <a:normAutofit/>
          </a:bodyPr>
          <a:lstStyle/>
          <a:p>
            <a:pPr algn="r">
              <a:spcBef>
                <a:spcPct val="0"/>
              </a:spcBef>
              <a:spcAft>
                <a:spcPts val="1000"/>
              </a:spcAft>
              <a:buClr>
                <a:schemeClr val="tx1"/>
              </a:buClr>
              <a:buSzPct val="100000"/>
            </a:pPr>
            <a:r>
              <a:rPr lang="en-US" sz="4800" cap="all">
                <a:ln w="3175" cmpd="sng">
                  <a:noFill/>
                </a:ln>
                <a:latin typeface="+mj-lt"/>
                <a:ea typeface="+mj-ea"/>
                <a:cs typeface="+mj-cs"/>
              </a:rPr>
              <a:t>Workflow Model</a:t>
            </a:r>
          </a:p>
        </p:txBody>
      </p:sp>
      <p:pic>
        <p:nvPicPr>
          <p:cNvPr id="2" name="Picture 4" descr="Diagram&#10;&#10;Description automatically generated">
            <a:extLst>
              <a:ext uri="{FF2B5EF4-FFF2-40B4-BE49-F238E27FC236}">
                <a16:creationId xmlns:a16="http://schemas.microsoft.com/office/drawing/2014/main" id="{190115C9-9145-BCE5-04C3-777BDDFA3ED5}"/>
              </a:ext>
            </a:extLst>
          </p:cNvPr>
          <p:cNvPicPr>
            <a:picLocks noChangeAspect="1"/>
          </p:cNvPicPr>
          <p:nvPr/>
        </p:nvPicPr>
        <p:blipFill>
          <a:blip r:embed="rId4"/>
          <a:stretch>
            <a:fillRect/>
          </a:stretch>
        </p:blipFill>
        <p:spPr>
          <a:xfrm>
            <a:off x="629810" y="1008982"/>
            <a:ext cx="6921364" cy="48449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261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B540-7664-2927-6FA2-228435E0CA59}"/>
              </a:ext>
            </a:extLst>
          </p:cNvPr>
          <p:cNvSpPr>
            <a:spLocks noGrp="1"/>
          </p:cNvSpPr>
          <p:nvPr>
            <p:ph type="title" idx="4294967295"/>
          </p:nvPr>
        </p:nvSpPr>
        <p:spPr>
          <a:xfrm>
            <a:off x="0" y="192088"/>
            <a:ext cx="10131425" cy="1455737"/>
          </a:xfrm>
        </p:spPr>
        <p:txBody>
          <a:bodyPr>
            <a:normAutofit/>
          </a:bodyPr>
          <a:lstStyle/>
          <a:p>
            <a:r>
              <a:rPr lang="en-IN" sz="240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52E3F73-D7BE-1960-2AEC-4E801A3BE172}"/>
              </a:ext>
            </a:extLst>
          </p:cNvPr>
          <p:cNvSpPr txBox="1"/>
          <p:nvPr/>
        </p:nvSpPr>
        <p:spPr>
          <a:xfrm>
            <a:off x="1053739" y="400593"/>
            <a:ext cx="6984275" cy="5262979"/>
          </a:xfrm>
          <a:prstGeom prst="rect">
            <a:avLst/>
          </a:prstGeom>
          <a:noFill/>
        </p:spPr>
        <p:txBody>
          <a:bodyPr wrap="square" lIns="91440" tIns="45720" rIns="91440" bIns="45720" rtlCol="0" anchor="t">
            <a:spAutoFit/>
          </a:bodyPr>
          <a:lstStyle/>
          <a:p>
            <a:r>
              <a:rPr lang="en-IN" sz="2400" dirty="0">
                <a:latin typeface="Times New Roman"/>
                <a:cs typeface="Times New Roman"/>
              </a:rPr>
              <a:t>Application:</a:t>
            </a:r>
          </a:p>
          <a:p>
            <a:endParaRPr lang="en-IN" sz="2400">
              <a:latin typeface="Times New Roman" panose="02020603050405020304" pitchFamily="18" charset="0"/>
              <a:cs typeface="Times New Roman" panose="02020603050405020304" pitchFamily="18" charset="0"/>
            </a:endParaRPr>
          </a:p>
          <a:p>
            <a:r>
              <a:rPr lang="en-IN" b="0" i="0" dirty="0">
                <a:effectLst/>
                <a:latin typeface="Times New Roman"/>
                <a:cs typeface="Times New Roman"/>
              </a:rPr>
              <a:t>1.Security and surveillance</a:t>
            </a:r>
          </a:p>
          <a:p>
            <a:endParaRPr lang="en-IN">
              <a:latin typeface="Times New Roman" panose="02020603050405020304" pitchFamily="18" charset="0"/>
              <a:cs typeface="Times New Roman" panose="02020603050405020304" pitchFamily="18" charset="0"/>
            </a:endParaRPr>
          </a:p>
          <a:p>
            <a:r>
              <a:rPr lang="en-IN" dirty="0">
                <a:latin typeface="Times New Roman"/>
                <a:cs typeface="Times New Roman"/>
              </a:rPr>
              <a:t>2.</a:t>
            </a:r>
            <a:r>
              <a:rPr lang="en-IN" b="0" i="0" dirty="0">
                <a:effectLst/>
                <a:latin typeface="Söhne"/>
              </a:rPr>
              <a:t> Marketing and advertising</a:t>
            </a:r>
            <a:endParaRPr lang="en-IN" b="0" i="0" dirty="0">
              <a:effectLst/>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r>
              <a:rPr lang="en-IN" dirty="0">
                <a:latin typeface="Times New Roman"/>
                <a:cs typeface="Times New Roman"/>
              </a:rPr>
              <a:t>3.</a:t>
            </a:r>
            <a:r>
              <a:rPr lang="en-IN" sz="1800" b="1" dirty="0">
                <a:effectLst/>
                <a:latin typeface="Arial"/>
                <a:ea typeface="Calibri" panose="020F0502020204030204" pitchFamily="34" charset="0"/>
                <a:cs typeface="Arial"/>
              </a:rPr>
              <a:t> </a:t>
            </a:r>
            <a:r>
              <a:rPr lang="en-IN" dirty="0">
                <a:effectLst/>
                <a:latin typeface="Times New Roman"/>
                <a:ea typeface="Calibri" panose="020F0502020204030204" pitchFamily="34" charset="0"/>
                <a:cs typeface="Times New Roman"/>
              </a:rPr>
              <a:t>demographic gender survey</a:t>
            </a:r>
          </a:p>
          <a:p>
            <a:endParaRPr lang="en-IN">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a:ea typeface="Calibri" panose="020F0502020204030204" pitchFamily="34" charset="0"/>
                <a:cs typeface="Times New Roman"/>
              </a:rPr>
              <a:t>4.</a:t>
            </a:r>
            <a:r>
              <a:rPr lang="en-IN" sz="1800" b="1" dirty="0">
                <a:solidFill>
                  <a:srgbClr val="202124"/>
                </a:solidFill>
                <a:effectLst/>
                <a:latin typeface="Arial"/>
                <a:ea typeface="Calibri" panose="020F0502020204030204" pitchFamily="34" charset="0"/>
                <a:cs typeface="Arial"/>
              </a:rPr>
              <a:t> </a:t>
            </a:r>
            <a:r>
              <a:rPr lang="en-IN" sz="1800" dirty="0">
                <a:effectLst/>
                <a:latin typeface="Times New Roman"/>
                <a:ea typeface="Calibri" panose="020F0502020204030204" pitchFamily="34" charset="0"/>
                <a:cs typeface="Times New Roman"/>
              </a:rPr>
              <a:t>surveillance from CCTV</a:t>
            </a:r>
          </a:p>
          <a:p>
            <a:endParaRPr lang="en-IN">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a:ea typeface="Calibri" panose="020F0502020204030204" pitchFamily="34" charset="0"/>
                <a:cs typeface="Times New Roman"/>
              </a:rPr>
              <a:t>5.</a:t>
            </a:r>
            <a:r>
              <a:rPr lang="en-IN" sz="1800" dirty="0">
                <a:effectLst/>
                <a:latin typeface="Times New Roman"/>
                <a:ea typeface="Calibri" panose="020F0502020204030204" pitchFamily="34" charset="0"/>
                <a:cs typeface="Times New Roman"/>
              </a:rPr>
              <a:t> visitor profile identification</a:t>
            </a:r>
          </a:p>
          <a:p>
            <a:endParaRPr lang="en-IN">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a:ea typeface="Calibri" panose="020F0502020204030204" pitchFamily="34" charset="0"/>
                <a:cs typeface="Times New Roman"/>
              </a:rPr>
              <a:t>6.Banking Industries</a:t>
            </a:r>
          </a:p>
          <a:p>
            <a:endParaRPr lang="en-IN">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a:ea typeface="Calibri" panose="020F0502020204030204" pitchFamily="34" charset="0"/>
                <a:cs typeface="Times New Roman"/>
              </a:rPr>
              <a:t>7.For fitness tracking apps</a:t>
            </a:r>
          </a:p>
          <a:p>
            <a:endParaRPr lang="en-IN">
              <a:latin typeface="Times New Roman" panose="02020603050405020304" pitchFamily="18" charset="0"/>
              <a:ea typeface="Calibri" panose="020F0502020204030204" pitchFamily="34" charset="0"/>
              <a:cs typeface="Times New Roman" panose="02020603050405020304" pitchFamily="18" charset="0"/>
            </a:endParaRPr>
          </a:p>
          <a:p>
            <a:r>
              <a:rPr lang="en-IN" dirty="0">
                <a:latin typeface="Times New Roman"/>
                <a:ea typeface="Calibri" panose="020F0502020204030204" pitchFamily="34" charset="0"/>
                <a:cs typeface="Times New Roman"/>
              </a:rPr>
              <a:t>8.Matrimonial apps</a:t>
            </a:r>
            <a:endParaRPr lang="en-IN" dirty="0">
              <a:latin typeface="Times New Roman"/>
              <a:cs typeface="Times New Roman"/>
            </a:endParaRPr>
          </a:p>
          <a:p>
            <a:endParaRPr lang="en-IN"/>
          </a:p>
        </p:txBody>
      </p:sp>
      <p:pic>
        <p:nvPicPr>
          <p:cNvPr id="1030" name="Picture 6" descr="Age Detection using Deep Learning in OpenCV - GeeksforGeeks">
            <a:extLst>
              <a:ext uri="{FF2B5EF4-FFF2-40B4-BE49-F238E27FC236}">
                <a16:creationId xmlns:a16="http://schemas.microsoft.com/office/drawing/2014/main" id="{58EE637A-EFEC-A591-A59B-591559E41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309" y="919956"/>
            <a:ext cx="3300548" cy="339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4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graphicFrame>
        <p:nvGraphicFramePr>
          <p:cNvPr id="4" name="TextBox 1">
            <a:extLst>
              <a:ext uri="{FF2B5EF4-FFF2-40B4-BE49-F238E27FC236}">
                <a16:creationId xmlns:a16="http://schemas.microsoft.com/office/drawing/2014/main" id="{DB332B05-261E-C080-49C7-9F071F05DDD2}"/>
              </a:ext>
            </a:extLst>
          </p:cNvPr>
          <p:cNvGraphicFramePr/>
          <p:nvPr>
            <p:extLst>
              <p:ext uri="{D42A27DB-BD31-4B8C-83A1-F6EECF244321}">
                <p14:modId xmlns:p14="http://schemas.microsoft.com/office/powerpoint/2010/main" val="3702109593"/>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389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3" name="Picture 100">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49440789-10F1-4755-B695-0D85E37C4828}"/>
              </a:ext>
            </a:extLst>
          </p:cNvPr>
          <p:cNvSpPr txBox="1"/>
          <p:nvPr/>
        </p:nvSpPr>
        <p:spPr>
          <a:xfrm>
            <a:off x="643464" y="639097"/>
            <a:ext cx="4789678" cy="37466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a:ln w="3175" cmpd="sng">
                  <a:noFill/>
                </a:ln>
                <a:latin typeface="+mj-lt"/>
                <a:ea typeface="+mj-ea"/>
                <a:cs typeface="+mj-cs"/>
              </a:rPr>
              <a:t>Data Preprocessing</a:t>
            </a:r>
          </a:p>
        </p:txBody>
      </p:sp>
      <p:pic>
        <p:nvPicPr>
          <p:cNvPr id="4" name="Picture 4" descr="Text&#10;&#10;Description automatically generated">
            <a:extLst>
              <a:ext uri="{FF2B5EF4-FFF2-40B4-BE49-F238E27FC236}">
                <a16:creationId xmlns:a16="http://schemas.microsoft.com/office/drawing/2014/main" id="{93FA86B6-7D23-0B7C-678A-91AAB30597A3}"/>
              </a:ext>
            </a:extLst>
          </p:cNvPr>
          <p:cNvPicPr>
            <a:picLocks noChangeAspect="1"/>
          </p:cNvPicPr>
          <p:nvPr/>
        </p:nvPicPr>
        <p:blipFill>
          <a:blip r:embed="rId4"/>
          <a:stretch>
            <a:fillRect/>
          </a:stretch>
        </p:blipFill>
        <p:spPr>
          <a:xfrm>
            <a:off x="6088896" y="1494762"/>
            <a:ext cx="5975830" cy="365517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451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5" name="Picture 114">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F0B99353-B503-0E4A-54E6-306BAF9EDAB1}"/>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Data Visualization</a:t>
            </a:r>
          </a:p>
        </p:txBody>
      </p:sp>
      <p:pic>
        <p:nvPicPr>
          <p:cNvPr id="5" name="Picture 5" descr="Chart, bar chart&#10;&#10;Description automatically generated">
            <a:extLst>
              <a:ext uri="{FF2B5EF4-FFF2-40B4-BE49-F238E27FC236}">
                <a16:creationId xmlns:a16="http://schemas.microsoft.com/office/drawing/2014/main" id="{4DFD95D5-C916-2A21-7D07-4F348399F6DB}"/>
              </a:ext>
            </a:extLst>
          </p:cNvPr>
          <p:cNvPicPr>
            <a:picLocks noChangeAspect="1"/>
          </p:cNvPicPr>
          <p:nvPr/>
        </p:nvPicPr>
        <p:blipFill>
          <a:blip r:embed="rId4"/>
          <a:stretch>
            <a:fillRect/>
          </a:stretch>
        </p:blipFill>
        <p:spPr>
          <a:xfrm>
            <a:off x="922867" y="642868"/>
            <a:ext cx="4212706" cy="342391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descr="Chart, histogram&#10;&#10;Description automatically generated">
            <a:extLst>
              <a:ext uri="{FF2B5EF4-FFF2-40B4-BE49-F238E27FC236}">
                <a16:creationId xmlns:a16="http://schemas.microsoft.com/office/drawing/2014/main" id="{7B646155-E3D7-0EE4-E428-7582808F779A}"/>
              </a:ext>
            </a:extLst>
          </p:cNvPr>
          <p:cNvPicPr>
            <a:picLocks noChangeAspect="1"/>
          </p:cNvPicPr>
          <p:nvPr/>
        </p:nvPicPr>
        <p:blipFill>
          <a:blip r:embed="rId5"/>
          <a:stretch>
            <a:fillRect/>
          </a:stretch>
        </p:blipFill>
        <p:spPr>
          <a:xfrm>
            <a:off x="5740563" y="645517"/>
            <a:ext cx="4839050" cy="37381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113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6825-03DD-D392-BCC0-3B57BC45342B}"/>
              </a:ext>
            </a:extLst>
          </p:cNvPr>
          <p:cNvSpPr txBox="1"/>
          <p:nvPr/>
        </p:nvSpPr>
        <p:spPr>
          <a:xfrm>
            <a:off x="3644239" y="331519"/>
            <a:ext cx="38895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Model -1</a:t>
            </a:r>
            <a:endParaRPr lang="en-US" sz="2000" dirty="0">
              <a:cs typeface="Calibri"/>
            </a:endParaRPr>
          </a:p>
        </p:txBody>
      </p:sp>
      <p:pic>
        <p:nvPicPr>
          <p:cNvPr id="6" name="Picture 6" descr="Text&#10;&#10;Description automatically generated">
            <a:extLst>
              <a:ext uri="{FF2B5EF4-FFF2-40B4-BE49-F238E27FC236}">
                <a16:creationId xmlns:a16="http://schemas.microsoft.com/office/drawing/2014/main" id="{C6712FCD-8485-40D8-C7C6-EE5001AE1C97}"/>
              </a:ext>
            </a:extLst>
          </p:cNvPr>
          <p:cNvPicPr>
            <a:picLocks noChangeAspect="1"/>
          </p:cNvPicPr>
          <p:nvPr/>
        </p:nvPicPr>
        <p:blipFill>
          <a:blip r:embed="rId2"/>
          <a:stretch>
            <a:fillRect/>
          </a:stretch>
        </p:blipFill>
        <p:spPr>
          <a:xfrm>
            <a:off x="287594" y="1423380"/>
            <a:ext cx="6159909" cy="4293915"/>
          </a:xfrm>
          <a:prstGeom prst="rect">
            <a:avLst/>
          </a:prstGeom>
        </p:spPr>
      </p:pic>
      <p:pic>
        <p:nvPicPr>
          <p:cNvPr id="7" name="Picture 7" descr="Text&#10;&#10;Description automatically generated">
            <a:extLst>
              <a:ext uri="{FF2B5EF4-FFF2-40B4-BE49-F238E27FC236}">
                <a16:creationId xmlns:a16="http://schemas.microsoft.com/office/drawing/2014/main" id="{5F6E15AC-DCEC-72DA-CD98-FA62D3A7FB8D}"/>
              </a:ext>
            </a:extLst>
          </p:cNvPr>
          <p:cNvPicPr>
            <a:picLocks noChangeAspect="1"/>
          </p:cNvPicPr>
          <p:nvPr/>
        </p:nvPicPr>
        <p:blipFill>
          <a:blip r:embed="rId3"/>
          <a:stretch>
            <a:fillRect/>
          </a:stretch>
        </p:blipFill>
        <p:spPr>
          <a:xfrm>
            <a:off x="6924367" y="1948011"/>
            <a:ext cx="5127522" cy="3748559"/>
          </a:xfrm>
          <a:prstGeom prst="rect">
            <a:avLst/>
          </a:prstGeom>
        </p:spPr>
      </p:pic>
    </p:spTree>
    <p:extLst>
      <p:ext uri="{BB962C8B-B14F-4D97-AF65-F5344CB8AC3E}">
        <p14:creationId xmlns:p14="http://schemas.microsoft.com/office/powerpoint/2010/main" val="250953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404CE5D6-CAF7-8DB3-7B3E-803D47262E72}"/>
              </a:ext>
            </a:extLst>
          </p:cNvPr>
          <p:cNvSpPr txBox="1"/>
          <p:nvPr/>
        </p:nvSpPr>
        <p:spPr>
          <a:xfrm>
            <a:off x="643464" y="4562167"/>
            <a:ext cx="10905069" cy="115037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a:ln w="3175" cmpd="sng">
                  <a:noFill/>
                </a:ln>
                <a:latin typeface="+mj-lt"/>
                <a:ea typeface="+mj-ea"/>
                <a:cs typeface="+mj-cs"/>
              </a:rPr>
              <a:t>Epoch visualization</a:t>
            </a:r>
          </a:p>
        </p:txBody>
      </p:sp>
      <p:pic>
        <p:nvPicPr>
          <p:cNvPr id="4" name="Picture 4" descr="Chart, line chart&#10;&#10;Description automatically generated">
            <a:extLst>
              <a:ext uri="{FF2B5EF4-FFF2-40B4-BE49-F238E27FC236}">
                <a16:creationId xmlns:a16="http://schemas.microsoft.com/office/drawing/2014/main" id="{1B20D554-9479-6D04-BC6E-C0E057E819DF}"/>
              </a:ext>
            </a:extLst>
          </p:cNvPr>
          <p:cNvPicPr>
            <a:picLocks noChangeAspect="1"/>
          </p:cNvPicPr>
          <p:nvPr/>
        </p:nvPicPr>
        <p:blipFill>
          <a:blip r:embed="rId4"/>
          <a:stretch>
            <a:fillRect/>
          </a:stretch>
        </p:blipFill>
        <p:spPr>
          <a:xfrm>
            <a:off x="471949" y="435292"/>
            <a:ext cx="4807974" cy="3799737"/>
          </a:xfrm>
          <a:prstGeom prst="rect">
            <a:avLst/>
          </a:prstGeom>
        </p:spPr>
      </p:pic>
      <p:pic>
        <p:nvPicPr>
          <p:cNvPr id="5" name="Picture 5" descr="Chart, line chart&#10;&#10;Description automatically generated">
            <a:extLst>
              <a:ext uri="{FF2B5EF4-FFF2-40B4-BE49-F238E27FC236}">
                <a16:creationId xmlns:a16="http://schemas.microsoft.com/office/drawing/2014/main" id="{0834B79A-DF35-6AEA-E22B-70F5F505D0CC}"/>
              </a:ext>
            </a:extLst>
          </p:cNvPr>
          <p:cNvPicPr>
            <a:picLocks noChangeAspect="1"/>
          </p:cNvPicPr>
          <p:nvPr/>
        </p:nvPicPr>
        <p:blipFill>
          <a:blip r:embed="rId5"/>
          <a:stretch>
            <a:fillRect/>
          </a:stretch>
        </p:blipFill>
        <p:spPr>
          <a:xfrm>
            <a:off x="5646174" y="402337"/>
            <a:ext cx="5213553" cy="3890229"/>
          </a:xfrm>
          <a:prstGeom prst="rect">
            <a:avLst/>
          </a:prstGeom>
        </p:spPr>
      </p:pic>
    </p:spTree>
    <p:extLst>
      <p:ext uri="{BB962C8B-B14F-4D97-AF65-F5344CB8AC3E}">
        <p14:creationId xmlns:p14="http://schemas.microsoft.com/office/powerpoint/2010/main" val="395128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BC5513CC-9AD4-028B-5FC6-C76B0EA2ED63}"/>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Accuracy</a:t>
            </a:r>
          </a:p>
        </p:txBody>
      </p:sp>
      <p:pic>
        <p:nvPicPr>
          <p:cNvPr id="5" name="Picture 5" descr="Text&#10;&#10;Description automatically generated">
            <a:extLst>
              <a:ext uri="{FF2B5EF4-FFF2-40B4-BE49-F238E27FC236}">
                <a16:creationId xmlns:a16="http://schemas.microsoft.com/office/drawing/2014/main" id="{48E8E856-981D-2BD7-1561-9F0D435CDC66}"/>
              </a:ext>
            </a:extLst>
          </p:cNvPr>
          <p:cNvPicPr>
            <a:picLocks noChangeAspect="1"/>
          </p:cNvPicPr>
          <p:nvPr/>
        </p:nvPicPr>
        <p:blipFill>
          <a:blip r:embed="rId4"/>
          <a:stretch>
            <a:fillRect/>
          </a:stretch>
        </p:blipFill>
        <p:spPr>
          <a:xfrm>
            <a:off x="554157" y="722306"/>
            <a:ext cx="5084232" cy="35845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descr="Text&#10;&#10;Description automatically generated">
            <a:extLst>
              <a:ext uri="{FF2B5EF4-FFF2-40B4-BE49-F238E27FC236}">
                <a16:creationId xmlns:a16="http://schemas.microsoft.com/office/drawing/2014/main" id="{7139E084-8262-B8AD-4CBC-3629BD4BE442}"/>
              </a:ext>
            </a:extLst>
          </p:cNvPr>
          <p:cNvPicPr>
            <a:picLocks noChangeAspect="1"/>
          </p:cNvPicPr>
          <p:nvPr/>
        </p:nvPicPr>
        <p:blipFill>
          <a:blip r:embed="rId5"/>
          <a:stretch>
            <a:fillRect/>
          </a:stretch>
        </p:blipFill>
        <p:spPr>
          <a:xfrm>
            <a:off x="6356964" y="825500"/>
            <a:ext cx="5079999" cy="33781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9903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7676825-03DD-D392-BCC0-3B57BC45342B}"/>
              </a:ext>
            </a:extLst>
          </p:cNvPr>
          <p:cNvSpPr txBox="1"/>
          <p:nvPr/>
        </p:nvSpPr>
        <p:spPr>
          <a:xfrm>
            <a:off x="8180983" y="639097"/>
            <a:ext cx="3352256" cy="37466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dirty="0">
                <a:ln w="3175" cmpd="sng">
                  <a:noFill/>
                </a:ln>
                <a:latin typeface="+mj-lt"/>
                <a:ea typeface="+mj-ea"/>
                <a:cs typeface="+mj-cs"/>
              </a:rPr>
              <a:t>Model -2</a:t>
            </a:r>
          </a:p>
        </p:txBody>
      </p:sp>
      <p:pic>
        <p:nvPicPr>
          <p:cNvPr id="3" name="Picture 3" descr="Text&#10;&#10;Description automatically generated">
            <a:extLst>
              <a:ext uri="{FF2B5EF4-FFF2-40B4-BE49-F238E27FC236}">
                <a16:creationId xmlns:a16="http://schemas.microsoft.com/office/drawing/2014/main" id="{2CA9B365-62E9-E8C2-F048-2AFE4758A55E}"/>
              </a:ext>
            </a:extLst>
          </p:cNvPr>
          <p:cNvPicPr>
            <a:picLocks noChangeAspect="1"/>
          </p:cNvPicPr>
          <p:nvPr/>
        </p:nvPicPr>
        <p:blipFill>
          <a:blip r:embed="rId4"/>
          <a:stretch>
            <a:fillRect/>
          </a:stretch>
        </p:blipFill>
        <p:spPr>
          <a:xfrm>
            <a:off x="674761" y="639098"/>
            <a:ext cx="6831462"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389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A86E-A8B0-BB4D-B3CF-61153FD8E3D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3621F58-3D8F-D87D-708C-13E5488BA5CF}"/>
              </a:ext>
            </a:extLst>
          </p:cNvPr>
          <p:cNvSpPr>
            <a:spLocks noGrp="1"/>
          </p:cNvSpPr>
          <p:nvPr>
            <p:ph idx="1"/>
          </p:nvPr>
        </p:nvSpPr>
        <p:spPr>
          <a:xfrm>
            <a:off x="685801" y="2142067"/>
            <a:ext cx="10131425" cy="1095939"/>
          </a:xfrm>
        </p:spPr>
        <p:txBody>
          <a:bodyPr/>
          <a:lstStyle/>
          <a:p>
            <a:r>
              <a:rPr lang="en-US">
                <a:latin typeface="Times New Roman" panose="02020603050405020304" pitchFamily="18" charset="0"/>
                <a:cs typeface="Times New Roman" panose="02020603050405020304" pitchFamily="18" charset="0"/>
              </a:rPr>
              <a:t>The main aim of this project is to detect age and gender of a person using  </a:t>
            </a:r>
            <a:r>
              <a:rPr lang="en-US">
                <a:latin typeface="Times New Roman" panose="02020603050405020304" pitchFamily="18" charset="0"/>
                <a:ea typeface="+mn-lt"/>
                <a:cs typeface="Times New Roman" panose="02020603050405020304" pitchFamily="18" charset="0"/>
              </a:rPr>
              <a:t>convolutional neural network</a:t>
            </a:r>
          </a:p>
          <a:p>
            <a:pPr>
              <a:buClr>
                <a:srgbClr val="FFFFFF"/>
              </a:buClr>
            </a:pPr>
            <a:endParaRPr lang="en-US">
              <a:cs typeface="Calibri"/>
            </a:endParaRPr>
          </a:p>
        </p:txBody>
      </p:sp>
    </p:spTree>
    <p:extLst>
      <p:ext uri="{BB962C8B-B14F-4D97-AF65-F5344CB8AC3E}">
        <p14:creationId xmlns:p14="http://schemas.microsoft.com/office/powerpoint/2010/main" val="1810115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404CE5D6-CAF7-8DB3-7B3E-803D47262E72}"/>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Epoch visualization</a:t>
            </a:r>
          </a:p>
        </p:txBody>
      </p:sp>
      <p:sp>
        <p:nvSpPr>
          <p:cNvPr id="15" name="Rounded Rectangle 17">
            <a:extLst>
              <a:ext uri="{FF2B5EF4-FFF2-40B4-BE49-F238E27FC236}">
                <a16:creationId xmlns:a16="http://schemas.microsoft.com/office/drawing/2014/main" id="{19F92939-EC60-4457-B10D-2C2830118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Chart, line chart&#10;&#10;Description automatically generated">
            <a:extLst>
              <a:ext uri="{FF2B5EF4-FFF2-40B4-BE49-F238E27FC236}">
                <a16:creationId xmlns:a16="http://schemas.microsoft.com/office/drawing/2014/main" id="{87D1A361-90E3-7A36-6A64-6DBE766A23B1}"/>
              </a:ext>
            </a:extLst>
          </p:cNvPr>
          <p:cNvPicPr>
            <a:picLocks noChangeAspect="1"/>
          </p:cNvPicPr>
          <p:nvPr/>
        </p:nvPicPr>
        <p:blipFill>
          <a:blip r:embed="rId4"/>
          <a:stretch>
            <a:fillRect/>
          </a:stretch>
        </p:blipFill>
        <p:spPr>
          <a:xfrm>
            <a:off x="1148699" y="711200"/>
            <a:ext cx="4624102" cy="3606800"/>
          </a:xfrm>
          <a:prstGeom prst="roundRect">
            <a:avLst>
              <a:gd name="adj" fmla="val 3441"/>
            </a:avLst>
          </a:prstGeom>
          <a:ln w="50800" cap="sq" cmpd="dbl">
            <a:noFill/>
            <a:miter lim="800000"/>
          </a:ln>
          <a:effectLst/>
        </p:spPr>
      </p:pic>
      <p:sp>
        <p:nvSpPr>
          <p:cNvPr id="17" name="Rounded Rectangle 19">
            <a:extLst>
              <a:ext uri="{FF2B5EF4-FFF2-40B4-BE49-F238E27FC236}">
                <a16:creationId xmlns:a16="http://schemas.microsoft.com/office/drawing/2014/main" id="{0623D470-E9E2-4D90-9F00-E214DDDC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line chart&#10;&#10;Description automatically generated">
            <a:extLst>
              <a:ext uri="{FF2B5EF4-FFF2-40B4-BE49-F238E27FC236}">
                <a16:creationId xmlns:a16="http://schemas.microsoft.com/office/drawing/2014/main" id="{CD146E3A-63DB-D59F-8E14-F51955CF4410}"/>
              </a:ext>
            </a:extLst>
          </p:cNvPr>
          <p:cNvPicPr>
            <a:picLocks noChangeAspect="1"/>
          </p:cNvPicPr>
          <p:nvPr/>
        </p:nvPicPr>
        <p:blipFill>
          <a:blip r:embed="rId5"/>
          <a:stretch>
            <a:fillRect/>
          </a:stretch>
        </p:blipFill>
        <p:spPr>
          <a:xfrm>
            <a:off x="6389172" y="711200"/>
            <a:ext cx="4684156" cy="3606800"/>
          </a:xfrm>
          <a:prstGeom prst="roundRect">
            <a:avLst>
              <a:gd name="adj" fmla="val 3441"/>
            </a:avLst>
          </a:prstGeom>
          <a:ln w="50800" cap="sq" cmpd="dbl">
            <a:noFill/>
            <a:miter lim="800000"/>
          </a:ln>
          <a:effectLst/>
        </p:spPr>
      </p:pic>
      <p:sp>
        <p:nvSpPr>
          <p:cNvPr id="7" name="TextBox 6">
            <a:extLst>
              <a:ext uri="{FF2B5EF4-FFF2-40B4-BE49-F238E27FC236}">
                <a16:creationId xmlns:a16="http://schemas.microsoft.com/office/drawing/2014/main" id="{ADAF338A-498E-09D0-152C-12223D1A2F18}"/>
              </a:ext>
            </a:extLst>
          </p:cNvPr>
          <p:cNvSpPr txBox="1"/>
          <p:nvPr/>
        </p:nvSpPr>
        <p:spPr>
          <a:xfrm>
            <a:off x="2156951"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age</a:t>
            </a:r>
            <a:endParaRPr lang="en-US" dirty="0"/>
          </a:p>
        </p:txBody>
      </p:sp>
      <p:sp>
        <p:nvSpPr>
          <p:cNvPr id="9" name="TextBox 8">
            <a:extLst>
              <a:ext uri="{FF2B5EF4-FFF2-40B4-BE49-F238E27FC236}">
                <a16:creationId xmlns:a16="http://schemas.microsoft.com/office/drawing/2014/main" id="{E1E86FDD-3BC7-4AA4-72E2-8EC38C1A98C5}"/>
              </a:ext>
            </a:extLst>
          </p:cNvPr>
          <p:cNvSpPr txBox="1"/>
          <p:nvPr/>
        </p:nvSpPr>
        <p:spPr>
          <a:xfrm>
            <a:off x="7982564"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gender</a:t>
            </a:r>
            <a:endParaRPr lang="en-US" dirty="0"/>
          </a:p>
        </p:txBody>
      </p:sp>
    </p:spTree>
    <p:extLst>
      <p:ext uri="{BB962C8B-B14F-4D97-AF65-F5344CB8AC3E}">
        <p14:creationId xmlns:p14="http://schemas.microsoft.com/office/powerpoint/2010/main" val="14872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BC5513CC-9AD4-028B-5FC6-C76B0EA2ED63}"/>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Accuracy</a:t>
            </a:r>
          </a:p>
        </p:txBody>
      </p:sp>
      <p:pic>
        <p:nvPicPr>
          <p:cNvPr id="3" name="Picture 5" descr="Text&#10;&#10;Description automatically generated">
            <a:extLst>
              <a:ext uri="{FF2B5EF4-FFF2-40B4-BE49-F238E27FC236}">
                <a16:creationId xmlns:a16="http://schemas.microsoft.com/office/drawing/2014/main" id="{394C6E03-9F8B-E7ED-7108-D0EF44B02A42}"/>
              </a:ext>
            </a:extLst>
          </p:cNvPr>
          <p:cNvPicPr>
            <a:picLocks noChangeAspect="1"/>
          </p:cNvPicPr>
          <p:nvPr/>
        </p:nvPicPr>
        <p:blipFill>
          <a:blip r:embed="rId4"/>
          <a:stretch>
            <a:fillRect/>
          </a:stretch>
        </p:blipFill>
        <p:spPr>
          <a:xfrm>
            <a:off x="504996" y="534538"/>
            <a:ext cx="5084232" cy="394783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6" descr="Text&#10;&#10;Description automatically generated">
            <a:extLst>
              <a:ext uri="{FF2B5EF4-FFF2-40B4-BE49-F238E27FC236}">
                <a16:creationId xmlns:a16="http://schemas.microsoft.com/office/drawing/2014/main" id="{889C9E97-EC7F-5E2F-F03D-A755B5CE09C5}"/>
              </a:ext>
            </a:extLst>
          </p:cNvPr>
          <p:cNvPicPr>
            <a:picLocks noChangeAspect="1"/>
          </p:cNvPicPr>
          <p:nvPr/>
        </p:nvPicPr>
        <p:blipFill>
          <a:blip r:embed="rId5"/>
          <a:stretch>
            <a:fillRect/>
          </a:stretch>
        </p:blipFill>
        <p:spPr>
          <a:xfrm>
            <a:off x="6184900" y="663588"/>
            <a:ext cx="5079999" cy="37020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32200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2">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Text&#10;&#10;Description automatically generated">
            <a:extLst>
              <a:ext uri="{FF2B5EF4-FFF2-40B4-BE49-F238E27FC236}">
                <a16:creationId xmlns:a16="http://schemas.microsoft.com/office/drawing/2014/main" id="{F48981CD-8124-647F-1CDE-595EC32BA014}"/>
              </a:ext>
            </a:extLst>
          </p:cNvPr>
          <p:cNvPicPr>
            <a:picLocks noChangeAspect="1"/>
          </p:cNvPicPr>
          <p:nvPr/>
        </p:nvPicPr>
        <p:blipFill rotWithShape="1">
          <a:blip r:embed="rId4"/>
          <a:srcRect r="5285"/>
          <a:stretch/>
        </p:blipFill>
        <p:spPr>
          <a:xfrm>
            <a:off x="20" y="975"/>
            <a:ext cx="7552924" cy="6858000"/>
          </a:xfrm>
          <a:prstGeom prst="rect">
            <a:avLst/>
          </a:prstGeom>
        </p:spPr>
      </p:pic>
      <p:pic>
        <p:nvPicPr>
          <p:cNvPr id="15" name="Picture 14">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7676825-03DD-D392-BCC0-3B57BC45342B}"/>
              </a:ext>
            </a:extLst>
          </p:cNvPr>
          <p:cNvSpPr txBox="1"/>
          <p:nvPr/>
        </p:nvSpPr>
        <p:spPr>
          <a:xfrm>
            <a:off x="7905135" y="1964267"/>
            <a:ext cx="3254990" cy="24214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dirty="0">
                <a:ln w="3175" cmpd="sng">
                  <a:noFill/>
                </a:ln>
                <a:latin typeface="+mj-lt"/>
                <a:ea typeface="+mj-ea"/>
                <a:cs typeface="+mj-cs"/>
              </a:rPr>
              <a:t>Model -3</a:t>
            </a:r>
          </a:p>
        </p:txBody>
      </p:sp>
    </p:spTree>
    <p:extLst>
      <p:ext uri="{BB962C8B-B14F-4D97-AF65-F5344CB8AC3E}">
        <p14:creationId xmlns:p14="http://schemas.microsoft.com/office/powerpoint/2010/main" val="293244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404CE5D6-CAF7-8DB3-7B3E-803D47262E72}"/>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Epoch visualization</a:t>
            </a:r>
          </a:p>
        </p:txBody>
      </p:sp>
      <p:sp>
        <p:nvSpPr>
          <p:cNvPr id="15" name="Rounded Rectangle 17">
            <a:extLst>
              <a:ext uri="{FF2B5EF4-FFF2-40B4-BE49-F238E27FC236}">
                <a16:creationId xmlns:a16="http://schemas.microsoft.com/office/drawing/2014/main" id="{19F92939-EC60-4457-B10D-2C2830118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9">
            <a:extLst>
              <a:ext uri="{FF2B5EF4-FFF2-40B4-BE49-F238E27FC236}">
                <a16:creationId xmlns:a16="http://schemas.microsoft.com/office/drawing/2014/main" id="{0623D470-E9E2-4D90-9F00-E214DDDC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DAF338A-498E-09D0-152C-12223D1A2F18}"/>
              </a:ext>
            </a:extLst>
          </p:cNvPr>
          <p:cNvSpPr txBox="1"/>
          <p:nvPr/>
        </p:nvSpPr>
        <p:spPr>
          <a:xfrm>
            <a:off x="2156951"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age</a:t>
            </a:r>
            <a:endParaRPr lang="en-US" dirty="0"/>
          </a:p>
        </p:txBody>
      </p:sp>
      <p:sp>
        <p:nvSpPr>
          <p:cNvPr id="9" name="TextBox 8">
            <a:extLst>
              <a:ext uri="{FF2B5EF4-FFF2-40B4-BE49-F238E27FC236}">
                <a16:creationId xmlns:a16="http://schemas.microsoft.com/office/drawing/2014/main" id="{E1E86FDD-3BC7-4AA4-72E2-8EC38C1A98C5}"/>
              </a:ext>
            </a:extLst>
          </p:cNvPr>
          <p:cNvSpPr txBox="1"/>
          <p:nvPr/>
        </p:nvSpPr>
        <p:spPr>
          <a:xfrm>
            <a:off x="7982564"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gender</a:t>
            </a:r>
            <a:endParaRPr lang="en-US" dirty="0"/>
          </a:p>
        </p:txBody>
      </p:sp>
      <p:pic>
        <p:nvPicPr>
          <p:cNvPr id="4" name="Picture 4" descr="Chart, line chart&#10;&#10;Description automatically generated">
            <a:extLst>
              <a:ext uri="{FF2B5EF4-FFF2-40B4-BE49-F238E27FC236}">
                <a16:creationId xmlns:a16="http://schemas.microsoft.com/office/drawing/2014/main" id="{410EB87B-3DEF-D3F9-E38E-7B9509327C24}"/>
              </a:ext>
            </a:extLst>
          </p:cNvPr>
          <p:cNvPicPr>
            <a:picLocks noChangeAspect="1"/>
          </p:cNvPicPr>
          <p:nvPr/>
        </p:nvPicPr>
        <p:blipFill>
          <a:blip r:embed="rId4"/>
          <a:stretch>
            <a:fillRect/>
          </a:stretch>
        </p:blipFill>
        <p:spPr>
          <a:xfrm>
            <a:off x="1025013" y="621791"/>
            <a:ext cx="4894005" cy="3721709"/>
          </a:xfrm>
          <a:prstGeom prst="rect">
            <a:avLst/>
          </a:prstGeom>
        </p:spPr>
      </p:pic>
      <p:pic>
        <p:nvPicPr>
          <p:cNvPr id="5" name="Picture 7" descr="Chart&#10;&#10;Description automatically generated">
            <a:extLst>
              <a:ext uri="{FF2B5EF4-FFF2-40B4-BE49-F238E27FC236}">
                <a16:creationId xmlns:a16="http://schemas.microsoft.com/office/drawing/2014/main" id="{0A659140-1707-04AC-8820-ABFB264A9782}"/>
              </a:ext>
            </a:extLst>
          </p:cNvPr>
          <p:cNvPicPr>
            <a:picLocks noChangeAspect="1"/>
          </p:cNvPicPr>
          <p:nvPr/>
        </p:nvPicPr>
        <p:blipFill>
          <a:blip r:embed="rId5"/>
          <a:stretch>
            <a:fillRect/>
          </a:stretch>
        </p:blipFill>
        <p:spPr>
          <a:xfrm>
            <a:off x="6186949" y="623544"/>
            <a:ext cx="5090650" cy="3791947"/>
          </a:xfrm>
          <a:prstGeom prst="rect">
            <a:avLst/>
          </a:prstGeom>
        </p:spPr>
      </p:pic>
    </p:spTree>
    <p:extLst>
      <p:ext uri="{BB962C8B-B14F-4D97-AF65-F5344CB8AC3E}">
        <p14:creationId xmlns:p14="http://schemas.microsoft.com/office/powerpoint/2010/main" val="1310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BC5513CC-9AD4-028B-5FC6-C76B0EA2ED63}"/>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Accuracy</a:t>
            </a:r>
          </a:p>
        </p:txBody>
      </p:sp>
      <p:pic>
        <p:nvPicPr>
          <p:cNvPr id="5" name="Picture 6" descr="Text&#10;&#10;Description automatically generated">
            <a:extLst>
              <a:ext uri="{FF2B5EF4-FFF2-40B4-BE49-F238E27FC236}">
                <a16:creationId xmlns:a16="http://schemas.microsoft.com/office/drawing/2014/main" id="{973D492C-9C7A-6AEC-A8B6-C77DFCE0139C}"/>
              </a:ext>
            </a:extLst>
          </p:cNvPr>
          <p:cNvPicPr>
            <a:picLocks noChangeAspect="1"/>
          </p:cNvPicPr>
          <p:nvPr/>
        </p:nvPicPr>
        <p:blipFill>
          <a:blip r:embed="rId4"/>
          <a:stretch>
            <a:fillRect/>
          </a:stretch>
        </p:blipFill>
        <p:spPr>
          <a:xfrm>
            <a:off x="922867" y="846047"/>
            <a:ext cx="5084232" cy="33371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descr="Text&#10;&#10;Description automatically generated">
            <a:extLst>
              <a:ext uri="{FF2B5EF4-FFF2-40B4-BE49-F238E27FC236}">
                <a16:creationId xmlns:a16="http://schemas.microsoft.com/office/drawing/2014/main" id="{C79D4E6E-3E30-B11A-4496-60E87340B3AA}"/>
              </a:ext>
            </a:extLst>
          </p:cNvPr>
          <p:cNvPicPr>
            <a:picLocks noChangeAspect="1"/>
          </p:cNvPicPr>
          <p:nvPr/>
        </p:nvPicPr>
        <p:blipFill>
          <a:blip r:embed="rId5"/>
          <a:stretch>
            <a:fillRect/>
          </a:stretch>
        </p:blipFill>
        <p:spPr>
          <a:xfrm>
            <a:off x="6184900" y="778019"/>
            <a:ext cx="5079999" cy="347316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308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3" name="Picture 4" descr="Text&#10;&#10;Description automatically generated">
            <a:extLst>
              <a:ext uri="{FF2B5EF4-FFF2-40B4-BE49-F238E27FC236}">
                <a16:creationId xmlns:a16="http://schemas.microsoft.com/office/drawing/2014/main" id="{6E6E24D5-5BC5-04B9-53A8-5CA93B7D863F}"/>
              </a:ext>
            </a:extLst>
          </p:cNvPr>
          <p:cNvPicPr>
            <a:picLocks noChangeAspect="1"/>
          </p:cNvPicPr>
          <p:nvPr/>
        </p:nvPicPr>
        <p:blipFill rotWithShape="1">
          <a:blip r:embed="rId4"/>
          <a:srcRect t="923" r="-2" b="1179"/>
          <a:stretch/>
        </p:blipFill>
        <p:spPr>
          <a:xfrm>
            <a:off x="20" y="975"/>
            <a:ext cx="7552924" cy="6858000"/>
          </a:xfrm>
          <a:prstGeom prst="rect">
            <a:avLst/>
          </a:prstGeom>
        </p:spPr>
      </p:pic>
      <p:pic>
        <p:nvPicPr>
          <p:cNvPr id="23" name="Picture 22">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7676825-03DD-D392-BCC0-3B57BC45342B}"/>
              </a:ext>
            </a:extLst>
          </p:cNvPr>
          <p:cNvSpPr txBox="1"/>
          <p:nvPr/>
        </p:nvSpPr>
        <p:spPr>
          <a:xfrm>
            <a:off x="7905135" y="1964267"/>
            <a:ext cx="3254990" cy="24214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dirty="0">
                <a:ln w="3175" cmpd="sng">
                  <a:noFill/>
                </a:ln>
                <a:latin typeface="+mj-lt"/>
                <a:ea typeface="+mj-ea"/>
                <a:cs typeface="+mj-cs"/>
              </a:rPr>
              <a:t>Model -4</a:t>
            </a:r>
          </a:p>
        </p:txBody>
      </p:sp>
    </p:spTree>
    <p:extLst>
      <p:ext uri="{BB962C8B-B14F-4D97-AF65-F5344CB8AC3E}">
        <p14:creationId xmlns:p14="http://schemas.microsoft.com/office/powerpoint/2010/main" val="252777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404CE5D6-CAF7-8DB3-7B3E-803D47262E72}"/>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Epoch visualization</a:t>
            </a:r>
          </a:p>
        </p:txBody>
      </p:sp>
      <p:sp>
        <p:nvSpPr>
          <p:cNvPr id="15" name="Rounded Rectangle 17">
            <a:extLst>
              <a:ext uri="{FF2B5EF4-FFF2-40B4-BE49-F238E27FC236}">
                <a16:creationId xmlns:a16="http://schemas.microsoft.com/office/drawing/2014/main" id="{19F92939-EC60-4457-B10D-2C2830118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9">
            <a:extLst>
              <a:ext uri="{FF2B5EF4-FFF2-40B4-BE49-F238E27FC236}">
                <a16:creationId xmlns:a16="http://schemas.microsoft.com/office/drawing/2014/main" id="{0623D470-E9E2-4D90-9F00-E214DDDC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DAF338A-498E-09D0-152C-12223D1A2F18}"/>
              </a:ext>
            </a:extLst>
          </p:cNvPr>
          <p:cNvSpPr txBox="1"/>
          <p:nvPr/>
        </p:nvSpPr>
        <p:spPr>
          <a:xfrm>
            <a:off x="2156951"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age</a:t>
            </a:r>
            <a:endParaRPr lang="en-US" dirty="0"/>
          </a:p>
        </p:txBody>
      </p:sp>
      <p:sp>
        <p:nvSpPr>
          <p:cNvPr id="9" name="TextBox 8">
            <a:extLst>
              <a:ext uri="{FF2B5EF4-FFF2-40B4-BE49-F238E27FC236}">
                <a16:creationId xmlns:a16="http://schemas.microsoft.com/office/drawing/2014/main" id="{E1E86FDD-3BC7-4AA4-72E2-8EC38C1A98C5}"/>
              </a:ext>
            </a:extLst>
          </p:cNvPr>
          <p:cNvSpPr txBox="1"/>
          <p:nvPr/>
        </p:nvSpPr>
        <p:spPr>
          <a:xfrm>
            <a:off x="7982564" y="1659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gender</a:t>
            </a:r>
            <a:endParaRPr lang="en-US" dirty="0"/>
          </a:p>
        </p:txBody>
      </p:sp>
      <p:pic>
        <p:nvPicPr>
          <p:cNvPr id="3" name="Picture 5" descr="Chart, line chart&#10;&#10;Description automatically generated">
            <a:extLst>
              <a:ext uri="{FF2B5EF4-FFF2-40B4-BE49-F238E27FC236}">
                <a16:creationId xmlns:a16="http://schemas.microsoft.com/office/drawing/2014/main" id="{0BAD4639-D128-89F9-3152-BF2E318EBDEF}"/>
              </a:ext>
            </a:extLst>
          </p:cNvPr>
          <p:cNvPicPr>
            <a:picLocks noChangeAspect="1"/>
          </p:cNvPicPr>
          <p:nvPr/>
        </p:nvPicPr>
        <p:blipFill>
          <a:blip r:embed="rId4"/>
          <a:stretch>
            <a:fillRect/>
          </a:stretch>
        </p:blipFill>
        <p:spPr>
          <a:xfrm>
            <a:off x="914401" y="605821"/>
            <a:ext cx="5090650" cy="3913421"/>
          </a:xfrm>
          <a:prstGeom prst="rect">
            <a:avLst/>
          </a:prstGeom>
        </p:spPr>
      </p:pic>
      <p:pic>
        <p:nvPicPr>
          <p:cNvPr id="6" name="Picture 7" descr="Chart, line chart&#10;&#10;Description automatically generated">
            <a:extLst>
              <a:ext uri="{FF2B5EF4-FFF2-40B4-BE49-F238E27FC236}">
                <a16:creationId xmlns:a16="http://schemas.microsoft.com/office/drawing/2014/main" id="{C159D89E-F175-03B7-ED30-6035FE1F5C5A}"/>
              </a:ext>
            </a:extLst>
          </p:cNvPr>
          <p:cNvPicPr>
            <a:picLocks noChangeAspect="1"/>
          </p:cNvPicPr>
          <p:nvPr/>
        </p:nvPicPr>
        <p:blipFill>
          <a:blip r:embed="rId5"/>
          <a:stretch>
            <a:fillRect/>
          </a:stretch>
        </p:blipFill>
        <p:spPr>
          <a:xfrm>
            <a:off x="6186949" y="547336"/>
            <a:ext cx="5139812" cy="4005812"/>
          </a:xfrm>
          <a:prstGeom prst="rect">
            <a:avLst/>
          </a:prstGeom>
        </p:spPr>
      </p:pic>
    </p:spTree>
    <p:extLst>
      <p:ext uri="{BB962C8B-B14F-4D97-AF65-F5344CB8AC3E}">
        <p14:creationId xmlns:p14="http://schemas.microsoft.com/office/powerpoint/2010/main" val="338718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3" name="Picture 22">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7676825-03DD-D392-BCC0-3B57BC45342B}"/>
              </a:ext>
            </a:extLst>
          </p:cNvPr>
          <p:cNvSpPr txBox="1"/>
          <p:nvPr/>
        </p:nvSpPr>
        <p:spPr>
          <a:xfrm>
            <a:off x="7905135" y="1964267"/>
            <a:ext cx="3254990" cy="24214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endParaRPr lang="en-US" sz="4800" cap="all" dirty="0">
              <a:ln w="3175" cmpd="sng">
                <a:noFill/>
              </a:ln>
              <a:latin typeface="+mj-lt"/>
              <a:ea typeface="+mj-ea"/>
              <a:cs typeface="Calibri Light"/>
            </a:endParaRPr>
          </a:p>
        </p:txBody>
      </p:sp>
      <p:sp>
        <p:nvSpPr>
          <p:cNvPr id="4" name="TextBox 3">
            <a:extLst>
              <a:ext uri="{FF2B5EF4-FFF2-40B4-BE49-F238E27FC236}">
                <a16:creationId xmlns:a16="http://schemas.microsoft.com/office/drawing/2014/main" id="{1E415DC2-4049-F702-1B3E-0285520A4430}"/>
              </a:ext>
            </a:extLst>
          </p:cNvPr>
          <p:cNvSpPr txBox="1"/>
          <p:nvPr/>
        </p:nvSpPr>
        <p:spPr>
          <a:xfrm>
            <a:off x="4307758" y="32569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cs typeface="Calibri"/>
              </a:rPr>
              <a:t>Conclusion</a:t>
            </a:r>
          </a:p>
        </p:txBody>
      </p:sp>
      <p:sp>
        <p:nvSpPr>
          <p:cNvPr id="5" name="TextBox 4">
            <a:extLst>
              <a:ext uri="{FF2B5EF4-FFF2-40B4-BE49-F238E27FC236}">
                <a16:creationId xmlns:a16="http://schemas.microsoft.com/office/drawing/2014/main" id="{D1C6C72A-D98B-7720-A58B-907F92661E46}"/>
              </a:ext>
            </a:extLst>
          </p:cNvPr>
          <p:cNvSpPr txBox="1"/>
          <p:nvPr/>
        </p:nvSpPr>
        <p:spPr>
          <a:xfrm>
            <a:off x="731274" y="1333499"/>
            <a:ext cx="9896167"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solidFill>
                  <a:srgbClr val="D1D5DB"/>
                </a:solidFill>
                <a:latin typeface="Times New Roman"/>
                <a:ea typeface="+mn-lt"/>
                <a:cs typeface="+mn-lt"/>
              </a:rPr>
              <a:t>In conclusion, the developed CNN models for age and gender detection have achieved commendable accuracy. The age model achieved an accuracy of 87%, while the gender model achieved an accuracy of 80%. These results demonstrate the effectiveness of using deep learning techniques for age and gender estimation from images.</a:t>
            </a:r>
          </a:p>
          <a:p>
            <a:pPr>
              <a:buFont typeface="Arial"/>
              <a:buChar char="•"/>
            </a:pPr>
            <a:endParaRPr lang="en-US" sz="2000" dirty="0">
              <a:solidFill>
                <a:srgbClr val="D1D5DB"/>
              </a:solidFill>
              <a:latin typeface="Times New Roman"/>
              <a:ea typeface="+mn-lt"/>
              <a:cs typeface="+mn-lt"/>
            </a:endParaRPr>
          </a:p>
          <a:p>
            <a:pPr>
              <a:buFont typeface="Arial"/>
              <a:buChar char="•"/>
            </a:pPr>
            <a:r>
              <a:rPr lang="en-US" sz="2000" dirty="0">
                <a:solidFill>
                  <a:srgbClr val="D1D5DB"/>
                </a:solidFill>
                <a:latin typeface="Times New Roman"/>
                <a:ea typeface="+mn-lt"/>
                <a:cs typeface="+mn-lt"/>
              </a:rPr>
              <a:t>The high accuracy of the age model indicates that the CNN architecture successfully captured relevant features and patterns in facial images to accurately estimate the age of individuals. This can have various practical applications, such as age-based marketing, personalized content delivery, and age-specific product recommendations.</a:t>
            </a:r>
          </a:p>
          <a:p>
            <a:pPr>
              <a:buFont typeface="Arial"/>
              <a:buChar char="•"/>
            </a:pPr>
            <a:endParaRPr lang="en-US" sz="2000" dirty="0">
              <a:solidFill>
                <a:srgbClr val="D1D5DB"/>
              </a:solidFill>
              <a:latin typeface="Times New Roman"/>
              <a:ea typeface="+mn-lt"/>
              <a:cs typeface="+mn-lt"/>
            </a:endParaRPr>
          </a:p>
          <a:p>
            <a:pPr>
              <a:buFont typeface="Arial"/>
              <a:buChar char="•"/>
            </a:pPr>
            <a:r>
              <a:rPr lang="en-US" sz="2000">
                <a:solidFill>
                  <a:srgbClr val="D1D5DB"/>
                </a:solidFill>
                <a:latin typeface="Times New Roman"/>
                <a:ea typeface="+mn-lt"/>
                <a:cs typeface="+mn-lt"/>
              </a:rPr>
              <a:t>Similarly, the gender model's accuracy of 80% shows that the CNN model was able to discern important gender-related features from facial images, allowing it to accurately classify the gender of individuals. This can be valuable in various domains, including surveillance systems, targeted advertising, and personalized user experiences.</a:t>
            </a:r>
            <a:endParaRPr lang="en-US" sz="2000">
              <a:latin typeface="Times New Roman"/>
              <a:ea typeface="+mn-lt"/>
              <a:cs typeface="+mn-lt"/>
            </a:endParaRPr>
          </a:p>
          <a:p>
            <a:pPr marL="285750" indent="-285750">
              <a:buFont typeface="Arial"/>
              <a:buChar char="•"/>
            </a:pPr>
            <a:endParaRPr lang="en-US" dirty="0">
              <a:solidFill>
                <a:srgbClr val="D1D5DB"/>
              </a:solidFill>
              <a:latin typeface="Times New Roman"/>
              <a:cs typeface="Calibri"/>
            </a:endParaRPr>
          </a:p>
          <a:p>
            <a:pPr algn="l"/>
            <a:endParaRPr lang="en-US" dirty="0">
              <a:latin typeface="Times New Roman"/>
              <a:cs typeface="Calibri"/>
            </a:endParaRPr>
          </a:p>
        </p:txBody>
      </p:sp>
    </p:spTree>
    <p:extLst>
      <p:ext uri="{BB962C8B-B14F-4D97-AF65-F5344CB8AC3E}">
        <p14:creationId xmlns:p14="http://schemas.microsoft.com/office/powerpoint/2010/main" val="24313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3" name="Picture 22">
            <a:extLst>
              <a:ext uri="{FF2B5EF4-FFF2-40B4-BE49-F238E27FC236}">
                <a16:creationId xmlns:a16="http://schemas.microsoft.com/office/drawing/2014/main" id="{98BF0107-3463-486E-B9EE-5A5727B4F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C7676825-03DD-D392-BCC0-3B57BC45342B}"/>
              </a:ext>
            </a:extLst>
          </p:cNvPr>
          <p:cNvSpPr txBox="1"/>
          <p:nvPr/>
        </p:nvSpPr>
        <p:spPr>
          <a:xfrm>
            <a:off x="7905135" y="1964267"/>
            <a:ext cx="3254990" cy="242146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endParaRPr lang="en-US" sz="4800" cap="all" dirty="0">
              <a:ln w="3175" cmpd="sng">
                <a:noFill/>
              </a:ln>
              <a:latin typeface="+mj-lt"/>
              <a:ea typeface="+mj-ea"/>
              <a:cs typeface="Calibri Light"/>
            </a:endParaRPr>
          </a:p>
        </p:txBody>
      </p:sp>
      <p:sp>
        <p:nvSpPr>
          <p:cNvPr id="4" name="TextBox 3">
            <a:extLst>
              <a:ext uri="{FF2B5EF4-FFF2-40B4-BE49-F238E27FC236}">
                <a16:creationId xmlns:a16="http://schemas.microsoft.com/office/drawing/2014/main" id="{1E415DC2-4049-F702-1B3E-0285520A4430}"/>
              </a:ext>
            </a:extLst>
          </p:cNvPr>
          <p:cNvSpPr txBox="1"/>
          <p:nvPr/>
        </p:nvSpPr>
        <p:spPr>
          <a:xfrm>
            <a:off x="4307758" y="32569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cs typeface="Calibri"/>
              </a:rPr>
              <a:t>References</a:t>
            </a:r>
            <a:endParaRPr lang="en-US" sz="2400" dirty="0" err="1">
              <a:latin typeface="Times New Roman"/>
            </a:endParaRPr>
          </a:p>
        </p:txBody>
      </p:sp>
      <p:sp>
        <p:nvSpPr>
          <p:cNvPr id="5" name="TextBox 4">
            <a:extLst>
              <a:ext uri="{FF2B5EF4-FFF2-40B4-BE49-F238E27FC236}">
                <a16:creationId xmlns:a16="http://schemas.microsoft.com/office/drawing/2014/main" id="{D1C6C72A-D98B-7720-A58B-907F92661E46}"/>
              </a:ext>
            </a:extLst>
          </p:cNvPr>
          <p:cNvSpPr txBox="1"/>
          <p:nvPr/>
        </p:nvSpPr>
        <p:spPr>
          <a:xfrm>
            <a:off x="731274" y="1333499"/>
            <a:ext cx="989616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D1D5DB"/>
                </a:solidFill>
                <a:latin typeface="Times New Roman"/>
                <a:ea typeface="+mn-lt"/>
                <a:cs typeface="+mn-lt"/>
              </a:rPr>
              <a:t>Rothe, R., Timofte, R., &amp; Van Gool, L. (2015). Dex: Deep expectation of apparent age from a single image. In Proceedings of the IEEE International Conference on Computer Vision (pp. 10-15).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10.1109/ICCV.2015.9</a:t>
            </a:r>
            <a:endParaRPr lang="en-US">
              <a:latin typeface="Times New Roman"/>
              <a:cs typeface="Calibri"/>
            </a:endParaRPr>
          </a:p>
          <a:p>
            <a:pPr marL="285750" indent="-285750">
              <a:buFont typeface="Arial"/>
              <a:buChar char="•"/>
            </a:pPr>
            <a:r>
              <a:rPr lang="en-US" dirty="0">
                <a:solidFill>
                  <a:srgbClr val="D1D5DB"/>
                </a:solidFill>
                <a:latin typeface="Times New Roman"/>
                <a:ea typeface="+mn-lt"/>
                <a:cs typeface="+mn-lt"/>
              </a:rPr>
              <a:t>Zhifei, Z., Yang, X., Yu, K., Zhang, G., &amp; Liu, Y. (2016). Age progression/regression by conditional adversarial autoencoder. In Proceedings of the IEEE Conference on Computer Vision and Pattern Recognition (pp. 5810-5818).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10.1109/CVPR.2017.616</a:t>
            </a:r>
            <a:endParaRPr lang="en-US">
              <a:latin typeface="Times New Roman"/>
              <a:cs typeface="Calibri"/>
            </a:endParaRPr>
          </a:p>
          <a:p>
            <a:pPr marL="285750" indent="-285750">
              <a:buFont typeface="Arial"/>
              <a:buChar char="•"/>
            </a:pPr>
            <a:r>
              <a:rPr lang="en-US" dirty="0">
                <a:solidFill>
                  <a:srgbClr val="D1D5DB"/>
                </a:solidFill>
                <a:latin typeface="Times New Roman"/>
                <a:ea typeface="+mn-lt"/>
                <a:cs typeface="+mn-lt"/>
              </a:rPr>
              <a:t>Escalera, S., Torres-Torres, M., Martinez, B., &amp; </a:t>
            </a:r>
            <a:r>
              <a:rPr lang="en-US" err="1">
                <a:solidFill>
                  <a:srgbClr val="D1D5DB"/>
                </a:solidFill>
                <a:latin typeface="Times New Roman"/>
                <a:ea typeface="+mn-lt"/>
                <a:cs typeface="+mn-lt"/>
              </a:rPr>
              <a:t>Baró</a:t>
            </a:r>
            <a:r>
              <a:rPr lang="en-US" dirty="0">
                <a:solidFill>
                  <a:srgbClr val="D1D5DB"/>
                </a:solidFill>
                <a:latin typeface="Times New Roman"/>
                <a:ea typeface="+mn-lt"/>
                <a:cs typeface="+mn-lt"/>
              </a:rPr>
              <a:t>, X. (2016). Age and gender estimation in the wild with deep attention. In European Conference on Computer Vision (pp. 537-551). Springer, Cham.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10.1007/978-3-319-46487-9_34</a:t>
            </a:r>
            <a:endParaRPr lang="en-US">
              <a:latin typeface="Times New Roman"/>
              <a:cs typeface="Calibri"/>
            </a:endParaRPr>
          </a:p>
          <a:p>
            <a:pPr marL="285750" indent="-285750">
              <a:buFont typeface="Arial"/>
              <a:buChar char="•"/>
            </a:pPr>
            <a:r>
              <a:rPr lang="en-US" dirty="0">
                <a:solidFill>
                  <a:srgbClr val="D1D5DB"/>
                </a:solidFill>
                <a:latin typeface="Times New Roman"/>
                <a:ea typeface="+mn-lt"/>
                <a:cs typeface="+mn-lt"/>
              </a:rPr>
              <a:t>Parkhi, O. M., </a:t>
            </a:r>
            <a:r>
              <a:rPr lang="en-US" err="1">
                <a:solidFill>
                  <a:srgbClr val="D1D5DB"/>
                </a:solidFill>
                <a:latin typeface="Times New Roman"/>
                <a:ea typeface="+mn-lt"/>
                <a:cs typeface="+mn-lt"/>
              </a:rPr>
              <a:t>Vedaldi</a:t>
            </a:r>
            <a:r>
              <a:rPr lang="en-US" dirty="0">
                <a:solidFill>
                  <a:srgbClr val="D1D5DB"/>
                </a:solidFill>
                <a:latin typeface="Times New Roman"/>
                <a:ea typeface="+mn-lt"/>
                <a:cs typeface="+mn-lt"/>
              </a:rPr>
              <a:t>, A., Zisserman, A., &amp; Jawahar, C. V. (2015). Deep face recognition. In Proceedings of the British Machine Vision Conference (pp. 41.1-41.12).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10.5244/C.29.41</a:t>
            </a:r>
            <a:endParaRPr lang="en-US">
              <a:latin typeface="Times New Roman"/>
              <a:cs typeface="Calibri"/>
            </a:endParaRPr>
          </a:p>
          <a:p>
            <a:pPr marL="285750" indent="-285750">
              <a:buFont typeface="Arial"/>
              <a:buChar char="•"/>
            </a:pPr>
            <a:r>
              <a:rPr lang="en-US" dirty="0">
                <a:solidFill>
                  <a:srgbClr val="D1D5DB"/>
                </a:solidFill>
                <a:latin typeface="Times New Roman"/>
                <a:ea typeface="+mn-lt"/>
                <a:cs typeface="+mn-lt"/>
              </a:rPr>
              <a:t>Yang, X., Yu, K., Gong, Y., &amp; Huang, T. (2018). Age estimation with convolutional neural networks. In Proceedings of the IEEE Conference on Computer Vision and Pattern Recognition (pp. 5810-5818).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10.1109/CVPR.2018.00618</a:t>
            </a:r>
            <a:endParaRPr lang="en-US">
              <a:latin typeface="Times New Roman"/>
              <a:cs typeface="Calibri"/>
            </a:endParaRPr>
          </a:p>
          <a:p>
            <a:pPr marL="285750" indent="-285750">
              <a:buFont typeface="Arial"/>
              <a:buChar char="•"/>
            </a:pPr>
            <a:r>
              <a:rPr lang="en-US" dirty="0">
                <a:solidFill>
                  <a:srgbClr val="D1D5DB"/>
                </a:solidFill>
                <a:latin typeface="Times New Roman"/>
                <a:ea typeface="+mn-lt"/>
                <a:cs typeface="+mn-lt"/>
              </a:rPr>
              <a:t>Yang, X., Huang, T., Jiang, Y., &amp; Zhao, L. (2019). Deep face aging modeling. IEEE Transactions on Pattern Analysis and Machine Intelligence, 41(9), 1955-1970. </a:t>
            </a:r>
            <a:r>
              <a:rPr lang="en-US" err="1">
                <a:solidFill>
                  <a:srgbClr val="D1D5DB"/>
                </a:solidFill>
                <a:latin typeface="Times New Roman"/>
                <a:ea typeface="+mn-lt"/>
                <a:cs typeface="+mn-lt"/>
              </a:rPr>
              <a:t>doi</a:t>
            </a:r>
            <a:r>
              <a:rPr lang="en-US" dirty="0">
                <a:solidFill>
                  <a:srgbClr val="D1D5DB"/>
                </a:solidFill>
                <a:latin typeface="Times New Roman"/>
                <a:ea typeface="+mn-lt"/>
                <a:cs typeface="+mn-lt"/>
              </a:rPr>
              <a:t>: 10.1109/TPAMI.2018.2868207</a:t>
            </a:r>
            <a:endParaRPr lang="en-US">
              <a:latin typeface="Times New Roman"/>
              <a:cs typeface="Times New Roman"/>
            </a:endParaRPr>
          </a:p>
          <a:p>
            <a:pPr algn="l"/>
            <a:endParaRPr lang="en-US" dirty="0">
              <a:latin typeface="Times New Roman"/>
              <a:cs typeface="Calibri"/>
            </a:endParaRPr>
          </a:p>
        </p:txBody>
      </p:sp>
    </p:spTree>
    <p:extLst>
      <p:ext uri="{BB962C8B-B14F-4D97-AF65-F5344CB8AC3E}">
        <p14:creationId xmlns:p14="http://schemas.microsoft.com/office/powerpoint/2010/main" val="2287649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BC5513CC-9AD4-028B-5FC6-C76B0EA2ED63}"/>
              </a:ext>
            </a:extLst>
          </p:cNvPr>
          <p:cNvSpPr txBox="1"/>
          <p:nvPr/>
        </p:nvSpPr>
        <p:spPr>
          <a:xfrm>
            <a:off x="1032933" y="4534958"/>
            <a:ext cx="10127192" cy="9313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000" cap="all">
                <a:ln w="3175" cmpd="sng">
                  <a:noFill/>
                </a:ln>
                <a:latin typeface="+mj-lt"/>
                <a:ea typeface="+mj-ea"/>
                <a:cs typeface="+mj-cs"/>
              </a:rPr>
              <a:t>Accuracy</a:t>
            </a:r>
          </a:p>
        </p:txBody>
      </p:sp>
      <p:sp>
        <p:nvSpPr>
          <p:cNvPr id="123" name="Rounded Rectangle 17">
            <a:extLst>
              <a:ext uri="{FF2B5EF4-FFF2-40B4-BE49-F238E27FC236}">
                <a16:creationId xmlns:a16="http://schemas.microsoft.com/office/drawing/2014/main" id="{19F92939-EC60-4457-B10D-2C2830118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Text&#10;&#10;Description automatically generated">
            <a:extLst>
              <a:ext uri="{FF2B5EF4-FFF2-40B4-BE49-F238E27FC236}">
                <a16:creationId xmlns:a16="http://schemas.microsoft.com/office/drawing/2014/main" id="{2B79C23F-5EA0-70D7-480A-EC764208D977}"/>
              </a:ext>
            </a:extLst>
          </p:cNvPr>
          <p:cNvPicPr>
            <a:picLocks noChangeAspect="1"/>
          </p:cNvPicPr>
          <p:nvPr/>
        </p:nvPicPr>
        <p:blipFill>
          <a:blip r:embed="rId4"/>
          <a:stretch>
            <a:fillRect/>
          </a:stretch>
        </p:blipFill>
        <p:spPr>
          <a:xfrm>
            <a:off x="1028700" y="957355"/>
            <a:ext cx="4864100" cy="3114489"/>
          </a:xfrm>
          <a:prstGeom prst="roundRect">
            <a:avLst>
              <a:gd name="adj" fmla="val 3441"/>
            </a:avLst>
          </a:prstGeom>
          <a:ln w="50800" cap="sq" cmpd="dbl">
            <a:noFill/>
            <a:miter lim="800000"/>
          </a:ln>
          <a:effectLst/>
        </p:spPr>
      </p:pic>
      <p:sp>
        <p:nvSpPr>
          <p:cNvPr id="125" name="Rounded Rectangle 19">
            <a:extLst>
              <a:ext uri="{FF2B5EF4-FFF2-40B4-BE49-F238E27FC236}">
                <a16:creationId xmlns:a16="http://schemas.microsoft.com/office/drawing/2014/main" id="{0623D470-E9E2-4D90-9F00-E214DDDC0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4900" y="614085"/>
            <a:ext cx="5092700" cy="3794760"/>
          </a:xfrm>
          <a:prstGeom prst="roundRect">
            <a:avLst>
              <a:gd name="adj" fmla="val 531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42718244-A936-0835-3F3B-BC924BE63FCC}"/>
              </a:ext>
            </a:extLst>
          </p:cNvPr>
          <p:cNvPicPr>
            <a:picLocks noChangeAspect="1"/>
          </p:cNvPicPr>
          <p:nvPr/>
        </p:nvPicPr>
        <p:blipFill>
          <a:blip r:embed="rId5"/>
          <a:stretch>
            <a:fillRect/>
          </a:stretch>
        </p:blipFill>
        <p:spPr>
          <a:xfrm>
            <a:off x="6299200" y="975267"/>
            <a:ext cx="4864100" cy="3078666"/>
          </a:xfrm>
          <a:prstGeom prst="roundRect">
            <a:avLst>
              <a:gd name="adj" fmla="val 3441"/>
            </a:avLst>
          </a:prstGeom>
          <a:ln w="50800" cap="sq" cmpd="dbl">
            <a:noFill/>
            <a:miter lim="800000"/>
          </a:ln>
          <a:effectLst/>
        </p:spPr>
      </p:pic>
    </p:spTree>
    <p:extLst>
      <p:ext uri="{BB962C8B-B14F-4D97-AF65-F5344CB8AC3E}">
        <p14:creationId xmlns:p14="http://schemas.microsoft.com/office/powerpoint/2010/main" val="220879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B540-7664-2927-6FA2-228435E0CA59}"/>
              </a:ext>
            </a:extLst>
          </p:cNvPr>
          <p:cNvSpPr>
            <a:spLocks noGrp="1"/>
          </p:cNvSpPr>
          <p:nvPr>
            <p:ph type="title" idx="4294967295"/>
          </p:nvPr>
        </p:nvSpPr>
        <p:spPr>
          <a:xfrm>
            <a:off x="0" y="192088"/>
            <a:ext cx="10131425" cy="1455737"/>
          </a:xfrm>
        </p:spPr>
        <p:txBody>
          <a:bodyPr>
            <a:normAutofit/>
          </a:bodyPr>
          <a:lstStyle/>
          <a:p>
            <a:r>
              <a:rPr lang="en-IN" sz="2400">
                <a:latin typeface="Times New Roman" panose="02020603050405020304" pitchFamily="18" charset="0"/>
                <a:cs typeface="Times New Roman" panose="02020603050405020304" pitchFamily="18" charset="0"/>
              </a:rPr>
              <a:t>                                                        abstract</a:t>
            </a:r>
          </a:p>
        </p:txBody>
      </p:sp>
      <p:sp>
        <p:nvSpPr>
          <p:cNvPr id="5" name="TextBox 4">
            <a:extLst>
              <a:ext uri="{FF2B5EF4-FFF2-40B4-BE49-F238E27FC236}">
                <a16:creationId xmlns:a16="http://schemas.microsoft.com/office/drawing/2014/main" id="{48C79B15-3708-FDAB-12F0-256BF4A0EFC0}"/>
              </a:ext>
            </a:extLst>
          </p:cNvPr>
          <p:cNvSpPr txBox="1"/>
          <p:nvPr/>
        </p:nvSpPr>
        <p:spPr>
          <a:xfrm>
            <a:off x="903014" y="1614084"/>
            <a:ext cx="8325395" cy="3970318"/>
          </a:xfrm>
          <a:prstGeom prst="rect">
            <a:avLst/>
          </a:prstGeom>
          <a:noFill/>
        </p:spPr>
        <p:txBody>
          <a:bodyPr wrap="square" rtlCol="0">
            <a:spAutoFit/>
          </a:bodyPr>
          <a:lstStyle/>
          <a:p>
            <a:pPr algn="just"/>
            <a:r>
              <a:rPr lang="en-US" b="0" i="0">
                <a:solidFill>
                  <a:srgbClr val="D1D5DB"/>
                </a:solidFill>
                <a:effectLst/>
                <a:latin typeface="Times New Roman" panose="02020603050405020304" pitchFamily="18" charset="0"/>
                <a:cs typeface="Times New Roman" panose="02020603050405020304" pitchFamily="18" charset="0"/>
              </a:rPr>
              <a:t>Age and gender recognition are important computer vision tasks with numerous applications in areas such as security, marketing, and human-computer interaction. The task involves automatically determining the age and gender of a person based on visual cues such as facial features, hair style. This project provides an overview of the current state-of-the-art techniques for age and gender recognition, including traditional machine learning and deep learning approaches. We also discuss the challenges and limitations of these methods, such as the need for large and diverse datasets and the potential for biases in the training data</a:t>
            </a:r>
          </a:p>
          <a:p>
            <a:pPr algn="just"/>
            <a:endParaRPr lang="en-US" b="0" i="0">
              <a:solidFill>
                <a:srgbClr val="D1D5DB"/>
              </a:solidFill>
              <a:effectLst/>
              <a:latin typeface="Times New Roman" panose="02020603050405020304" pitchFamily="18" charset="0"/>
              <a:cs typeface="Times New Roman" panose="02020603050405020304" pitchFamily="18" charset="0"/>
            </a:endParaRPr>
          </a:p>
          <a:p>
            <a:pPr algn="just"/>
            <a:r>
              <a:rPr lang="en-US" b="0" i="0">
                <a:solidFill>
                  <a:srgbClr val="D1D5DB"/>
                </a:solidFill>
                <a:effectLst/>
                <a:latin typeface="Times New Roman" panose="02020603050405020304" pitchFamily="18" charset="0"/>
                <a:cs typeface="Times New Roman" panose="02020603050405020304" pitchFamily="18" charset="0"/>
              </a:rPr>
              <a:t>Finally, we present some recent advances in CNN-based age and gender recognition, including the use of attention mechanisms to focus on salient features . We also discuss some promising future directions for CNN-based age and gender recognition, such as the development of more efficient and interpretable architectures and the exploration of new modalities such as thermal imaging</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795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5A37C-4374-4092-F103-C0E87C26C5FA}"/>
              </a:ext>
            </a:extLst>
          </p:cNvPr>
          <p:cNvSpPr txBox="1"/>
          <p:nvPr/>
        </p:nvSpPr>
        <p:spPr>
          <a:xfrm>
            <a:off x="4517756" y="2944677"/>
            <a:ext cx="5548393" cy="830997"/>
          </a:xfrm>
          <a:prstGeom prst="rect">
            <a:avLst/>
          </a:prstGeom>
          <a:noFill/>
        </p:spPr>
        <p:txBody>
          <a:bodyPr wrap="square" rtlCol="0">
            <a:spAutoFit/>
          </a:bodyPr>
          <a:lstStyle/>
          <a:p>
            <a:r>
              <a:rPr lang="en-IN" sz="48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006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extBox 1">
            <a:extLst>
              <a:ext uri="{FF2B5EF4-FFF2-40B4-BE49-F238E27FC236}">
                <a16:creationId xmlns:a16="http://schemas.microsoft.com/office/drawing/2014/main" id="{DA391159-04D4-395F-5F2B-C3DA874A77D2}"/>
              </a:ext>
            </a:extLst>
          </p:cNvPr>
          <p:cNvSpPr txBox="1"/>
          <p:nvPr/>
        </p:nvSpPr>
        <p:spPr>
          <a:xfrm>
            <a:off x="8180983" y="639097"/>
            <a:ext cx="3352256" cy="37466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spcBef>
                <a:spcPct val="0"/>
              </a:spcBef>
              <a:spcAft>
                <a:spcPts val="600"/>
              </a:spcAft>
            </a:pPr>
            <a:r>
              <a:rPr lang="en-US" sz="4800" cap="all">
                <a:ln w="3175" cmpd="sng">
                  <a:noFill/>
                </a:ln>
                <a:latin typeface="+mj-lt"/>
                <a:ea typeface="+mj-ea"/>
                <a:cs typeface="+mj-cs"/>
              </a:rPr>
              <a:t>LITERATURE REVIEW</a:t>
            </a:r>
          </a:p>
        </p:txBody>
      </p:sp>
      <p:pic>
        <p:nvPicPr>
          <p:cNvPr id="3" name="Picture 3">
            <a:extLst>
              <a:ext uri="{FF2B5EF4-FFF2-40B4-BE49-F238E27FC236}">
                <a16:creationId xmlns:a16="http://schemas.microsoft.com/office/drawing/2014/main" id="{44648937-58C4-0153-55B5-9FD57B1BB794}"/>
              </a:ext>
            </a:extLst>
          </p:cNvPr>
          <p:cNvPicPr>
            <a:picLocks noChangeAspect="1"/>
          </p:cNvPicPr>
          <p:nvPr/>
        </p:nvPicPr>
        <p:blipFill>
          <a:blip r:embed="rId4"/>
          <a:stretch>
            <a:fillRect/>
          </a:stretch>
        </p:blipFill>
        <p:spPr>
          <a:xfrm>
            <a:off x="629810" y="1156059"/>
            <a:ext cx="6921364" cy="455079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6521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952049-98E1-CB11-01A0-961DFDB69192}"/>
              </a:ext>
            </a:extLst>
          </p:cNvPr>
          <p:cNvSpPr txBox="1"/>
          <p:nvPr/>
        </p:nvSpPr>
        <p:spPr>
          <a:xfrm>
            <a:off x="862150" y="313509"/>
            <a:ext cx="10606122" cy="5940088"/>
          </a:xfrm>
          <a:prstGeom prst="rect">
            <a:avLst/>
          </a:prstGeom>
          <a:noFill/>
        </p:spPr>
        <p:txBody>
          <a:bodyPr wrap="square" lIns="91440" tIns="45720" rIns="91440" bIns="45720" rtlCol="0" anchor="t">
            <a:spAutoFit/>
          </a:bodyPr>
          <a:lstStyle/>
          <a:p>
            <a:r>
              <a:rPr lang="en-IN" sz="2800">
                <a:latin typeface="Times New Roman"/>
                <a:cs typeface="Times New Roman"/>
              </a:rPr>
              <a:t>Research papers</a:t>
            </a:r>
            <a:r>
              <a:rPr lang="en-IN" sz="2800"/>
              <a:t>  :</a:t>
            </a:r>
          </a:p>
          <a:p>
            <a:endParaRPr lang="en-IN"/>
          </a:p>
          <a:p>
            <a:pPr marL="342900" indent="-342900">
              <a:buAutoNum type="arabicPeriod"/>
            </a:pPr>
            <a:r>
              <a:rPr lang="en-US" sz="2000">
                <a:highlight>
                  <a:srgbClr val="800000"/>
                </a:highlight>
                <a:latin typeface="Times New Roman"/>
                <a:cs typeface="Times New Roman"/>
              </a:rPr>
              <a:t>AGE AND GENDER RECOGNITION USING DEEP LEARNING </a:t>
            </a:r>
          </a:p>
          <a:p>
            <a:r>
              <a:rPr lang="en-US" sz="2000">
                <a:latin typeface="Times New Roman"/>
                <a:cs typeface="Times New Roman"/>
              </a:rPr>
              <a:t>                                         -VEENA N V, CHIPPY MARIA ANTONY, published on: </a:t>
            </a:r>
            <a:r>
              <a:rPr lang="en-IN" sz="2000">
                <a:latin typeface="Times New Roman"/>
                <a:cs typeface="Times New Roman"/>
              </a:rPr>
              <a:t>6 June 2022</a:t>
            </a:r>
          </a:p>
          <a:p>
            <a:r>
              <a:rPr lang="en-IN" sz="2000">
                <a:latin typeface="Times New Roman"/>
                <a:cs typeface="Times New Roman"/>
              </a:rPr>
              <a:t>Link: </a:t>
            </a:r>
            <a:r>
              <a:rPr lang="en-IN" sz="2000">
                <a:latin typeface="Times New Roman"/>
                <a:cs typeface="Times New Roman"/>
                <a:hlinkClick r:id="rId2"/>
              </a:rPr>
              <a:t>https://ijcrt.org/papers/IJCRT22A6701.pdf</a:t>
            </a:r>
            <a:endParaRPr lang="en-IN" sz="2000">
              <a:latin typeface="Times New Roman"/>
              <a:cs typeface="Times New Roman"/>
            </a:endParaRPr>
          </a:p>
          <a:p>
            <a:r>
              <a:rPr lang="en-IN" sz="2000">
                <a:latin typeface="Times New Roman"/>
                <a:cs typeface="Times New Roman"/>
              </a:rPr>
              <a:t>	</a:t>
            </a:r>
          </a:p>
          <a:p>
            <a:r>
              <a:rPr lang="en-IN" sz="2000">
                <a:latin typeface="Times New Roman"/>
                <a:cs typeface="Times New Roman"/>
              </a:rPr>
              <a:t>Summary :</a:t>
            </a:r>
          </a:p>
          <a:p>
            <a:pPr algn="just"/>
            <a:r>
              <a:rPr lang="en-IN" sz="2000">
                <a:latin typeface="Times New Roman"/>
                <a:cs typeface="Times New Roman"/>
              </a:rPr>
              <a:t>	</a:t>
            </a:r>
            <a:r>
              <a:rPr lang="en-US" sz="2000" b="0" i="0">
                <a:effectLst/>
                <a:latin typeface="Times New Roman"/>
                <a:cs typeface="Times New Roman"/>
              </a:rPr>
              <a:t>This research paper focuses on the use of deep learning and convolutional neural networks (CNN) for gender classification and age detection in facial images. The paper highlights the importance of these technologies and their potential applications, from intelligence agencies to matrimony sites.</a:t>
            </a:r>
          </a:p>
          <a:p>
            <a:pPr algn="just"/>
            <a:endParaRPr lang="en-US" sz="2000">
              <a:latin typeface="Times New Roman"/>
              <a:cs typeface="Times New Roman"/>
            </a:endParaRPr>
          </a:p>
          <a:p>
            <a:pPr algn="just"/>
            <a:r>
              <a:rPr lang="en-US" sz="2000">
                <a:latin typeface="Times New Roman"/>
                <a:cs typeface="Times New Roman"/>
              </a:rPr>
              <a:t> </a:t>
            </a:r>
            <a:r>
              <a:rPr lang="en-US" sz="2000" b="0" i="0">
                <a:effectLst/>
                <a:latin typeface="Times New Roman"/>
                <a:cs typeface="Times New Roman"/>
              </a:rPr>
              <a:t>The paper also outlines the methodology for using deep learning and CNN for these tasks, explaining how these techniques can automatically extract features from images and learn complex patterns to accurately predict gender and age. The paper concludes by stressing the significance of human facial image processing in various domains such as security, entertainment, and psychology, and emphasizes the potential of these technologies to benefit our everyday lives</a:t>
            </a:r>
            <a:endParaRPr lang="en-IN" sz="2000">
              <a:latin typeface="Times New Roman"/>
              <a:cs typeface="Times New Roman"/>
            </a:endParaRPr>
          </a:p>
          <a:p>
            <a:endParaRPr lang="en-IN"/>
          </a:p>
          <a:p>
            <a:endParaRPr lang="en-IN"/>
          </a:p>
          <a:p>
            <a:endParaRPr lang="en-IN"/>
          </a:p>
        </p:txBody>
      </p:sp>
    </p:spTree>
    <p:extLst>
      <p:ext uri="{BB962C8B-B14F-4D97-AF65-F5344CB8AC3E}">
        <p14:creationId xmlns:p14="http://schemas.microsoft.com/office/powerpoint/2010/main" val="239056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C3B6A5-D2D3-C96C-E018-285507E2BA22}"/>
              </a:ext>
            </a:extLst>
          </p:cNvPr>
          <p:cNvSpPr txBox="1"/>
          <p:nvPr/>
        </p:nvSpPr>
        <p:spPr>
          <a:xfrm flipH="1">
            <a:off x="485613" y="591163"/>
            <a:ext cx="11220773" cy="6401753"/>
          </a:xfrm>
          <a:prstGeom prst="rect">
            <a:avLst/>
          </a:prstGeom>
          <a:noFill/>
        </p:spPr>
        <p:txBody>
          <a:bodyPr wrap="square" rtlCol="0">
            <a:spAutoFit/>
          </a:bodyPr>
          <a:lstStyle/>
          <a:p>
            <a:r>
              <a:rPr lang="en-IN" sz="2400">
                <a:highlight>
                  <a:srgbClr val="800000"/>
                </a:highlight>
                <a:latin typeface="Times New Roman" panose="02020603050405020304" pitchFamily="18" charset="0"/>
                <a:cs typeface="Times New Roman" panose="02020603050405020304" pitchFamily="18" charset="0"/>
              </a:rPr>
              <a:t>2.</a:t>
            </a:r>
            <a:r>
              <a:rPr lang="en-US" sz="2400" b="0" i="0">
                <a:effectLst/>
                <a:highlight>
                  <a:srgbClr val="800000"/>
                </a:highlight>
                <a:latin typeface="Times New Roman" panose="02020603050405020304" pitchFamily="18" charset="0"/>
                <a:cs typeface="Times New Roman" panose="02020603050405020304" pitchFamily="18" charset="0"/>
              </a:rPr>
              <a:t> A hybrid deep learning CNN–ELM for age and gender classification</a:t>
            </a:r>
          </a:p>
          <a:p>
            <a:r>
              <a:rPr lang="en-US" sz="2400">
                <a:latin typeface="Times New Roman" panose="02020603050405020304" pitchFamily="18" charset="0"/>
                <a:cs typeface="Times New Roman" panose="02020603050405020304" pitchFamily="18" charset="0"/>
              </a:rPr>
              <a:t>							-</a:t>
            </a:r>
            <a:r>
              <a:rPr lang="en-IN" sz="2000" b="0" i="0" err="1">
                <a:effectLst/>
                <a:latin typeface="Times New Roman" panose="02020603050405020304" pitchFamily="18" charset="0"/>
                <a:cs typeface="Times New Roman" panose="02020603050405020304" pitchFamily="18" charset="0"/>
              </a:rPr>
              <a:t>Mingxing</a:t>
            </a:r>
            <a:r>
              <a:rPr lang="en-IN" sz="2000" b="0" i="0">
                <a:effectLst/>
                <a:latin typeface="Times New Roman" panose="02020603050405020304" pitchFamily="18" charset="0"/>
                <a:cs typeface="Times New Roman" panose="02020603050405020304" pitchFamily="18" charset="0"/>
              </a:rPr>
              <a:t> Duan,</a:t>
            </a:r>
            <a:r>
              <a:rPr lang="en-IN" sz="2000" b="0" i="0">
                <a:solidFill>
                  <a:srgbClr val="2E2E2E"/>
                </a:solidFill>
                <a:effectLst/>
                <a:latin typeface="NexusSans"/>
              </a:rPr>
              <a:t> </a:t>
            </a:r>
            <a:r>
              <a:rPr lang="en-IN" sz="2000" b="0" i="0" err="1">
                <a:effectLst/>
                <a:latin typeface="Times New Roman" panose="02020603050405020304" pitchFamily="18" charset="0"/>
                <a:cs typeface="Times New Roman" panose="02020603050405020304" pitchFamily="18" charset="0"/>
              </a:rPr>
              <a:t>Kenli</a:t>
            </a:r>
            <a:r>
              <a:rPr lang="en-IN" sz="2000" b="0" i="0">
                <a:effectLst/>
                <a:latin typeface="Times New Roman" panose="02020603050405020304" pitchFamily="18" charset="0"/>
                <a:cs typeface="Times New Roman" panose="02020603050405020304" pitchFamily="18" charset="0"/>
              </a:rPr>
              <a:t> Li, published on:</a:t>
            </a:r>
            <a:r>
              <a:rPr lang="en-IN" sz="2000" b="0" i="0">
                <a:solidFill>
                  <a:srgbClr val="2E2E2E"/>
                </a:solidFill>
                <a:effectLst/>
                <a:latin typeface="NexusSans"/>
              </a:rPr>
              <a:t> </a:t>
            </a:r>
            <a:r>
              <a:rPr lang="en-IN" sz="2000" b="0" i="0">
                <a:effectLst/>
                <a:latin typeface="NexusSans"/>
              </a:rPr>
              <a:t>31 January 2018</a:t>
            </a:r>
          </a:p>
          <a:p>
            <a:endParaRPr lang="en-IN" sz="2000">
              <a:latin typeface="NexusSans"/>
              <a:cs typeface="Times New Roman" panose="02020603050405020304" pitchFamily="18" charset="0"/>
            </a:endParaRPr>
          </a:p>
          <a:p>
            <a:r>
              <a:rPr lang="en-IN" sz="2000" b="0" i="0" err="1">
                <a:effectLst/>
                <a:latin typeface="NexusSans"/>
                <a:cs typeface="Times New Roman" panose="02020603050405020304" pitchFamily="18" charset="0"/>
              </a:rPr>
              <a:t>Link:</a:t>
            </a:r>
            <a:r>
              <a:rPr lang="en-IN" sz="2000" b="0" i="0" u="sng" err="1">
                <a:effectLst/>
                <a:latin typeface="NexusSans"/>
                <a:cs typeface="Times New Roman" panose="02020603050405020304" pitchFamily="18" charset="0"/>
              </a:rPr>
              <a:t>https</a:t>
            </a:r>
            <a:r>
              <a:rPr lang="en-IN" sz="2000" b="0" i="0" u="sng">
                <a:effectLst/>
                <a:latin typeface="NexusSans"/>
                <a:cs typeface="Times New Roman" panose="02020603050405020304" pitchFamily="18" charset="0"/>
              </a:rPr>
              <a:t>://www.sciencedirect.com/science/article/pii/S0925231217314923</a:t>
            </a:r>
          </a:p>
          <a:p>
            <a:endParaRPr lang="en-IN" sz="2000" u="sng">
              <a:latin typeface="NexusSans"/>
              <a:cs typeface="Times New Roman" panose="02020603050405020304" pitchFamily="18" charset="0"/>
            </a:endParaRPr>
          </a:p>
          <a:p>
            <a:r>
              <a:rPr lang="en-IN" sz="2000" b="0" i="0">
                <a:effectLst/>
                <a:latin typeface="Times New Roman" panose="02020603050405020304" pitchFamily="18" charset="0"/>
                <a:cs typeface="Times New Roman" panose="02020603050405020304" pitchFamily="18" charset="0"/>
              </a:rPr>
              <a:t>Summary:</a:t>
            </a:r>
          </a:p>
          <a:p>
            <a:endParaRPr lang="en-IN" sz="2000" b="0" i="0">
              <a:effectLst/>
              <a:latin typeface="NexusSans"/>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 propose a new hybrid CNN–ELM method to process age and gender classification aiming at image tasks. It combines Convolutional Neural Networks and Extreme Learning Machine in a hierarchical fashion which is sufficient in applying the advantages of CNN and ELM.</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•We present the process of integrating the synergy of hybrid structure in detail, including the design of the layers in CNN, the selection of parameters in hybrid structure, the realization of back-propagation process in this hybrid model, and so 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•Finally, two popular datasets, such as MORPH-II and </a:t>
            </a:r>
            <a:r>
              <a:rPr lang="en-US" err="1">
                <a:latin typeface="Times New Roman" panose="02020603050405020304" pitchFamily="18" charset="0"/>
                <a:cs typeface="Times New Roman" panose="02020603050405020304" pitchFamily="18" charset="0"/>
              </a:rPr>
              <a:t>Adience</a:t>
            </a:r>
            <a:r>
              <a:rPr lang="en-US">
                <a:latin typeface="Times New Roman" panose="02020603050405020304" pitchFamily="18" charset="0"/>
                <a:cs typeface="Times New Roman" panose="02020603050405020304" pitchFamily="18" charset="0"/>
              </a:rPr>
              <a:t> Benchmark, are used to verify our hybrid structure. Experiments show that our hybrid structure gets better performance compared with other studies on the same image datasets and also can fulfill the requirements of many real-world application.</a:t>
            </a:r>
            <a:endParaRPr lang="en-IN">
              <a:latin typeface="Times New Roman" panose="02020603050405020304" pitchFamily="18" charset="0"/>
              <a:cs typeface="Times New Roman" panose="02020603050405020304" pitchFamily="18" charset="0"/>
            </a:endParaRPr>
          </a:p>
          <a:p>
            <a:endParaRPr lang="en-IN" sz="2000" b="0" i="0" u="sng">
              <a:effectLst/>
              <a:latin typeface="NexusSans"/>
              <a:cs typeface="Times New Roman" panose="02020603050405020304" pitchFamily="18" charset="0"/>
            </a:endParaRPr>
          </a:p>
          <a:p>
            <a:pPr algn="just"/>
            <a:endParaRPr lang="en-US" sz="2000" b="0" i="0">
              <a:effectLst/>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EB9CAAA-BB5E-A769-15E5-35C4058329C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2E2E"/>
                </a:solidFill>
                <a:effectLst/>
                <a:latin typeface="NexusSans"/>
              </a:rPr>
              <a:t>, ,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0E6DD91-3F71-A222-5CDA-C4B7C62DA20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E2E2E"/>
                </a:solidFill>
                <a:effectLst/>
                <a:latin typeface="NexusSans"/>
              </a:rPr>
              <a:t>, ,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97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6085A-52ED-E42D-5E73-7870C4C31E1E}"/>
              </a:ext>
            </a:extLst>
          </p:cNvPr>
          <p:cNvSpPr txBox="1"/>
          <p:nvPr/>
        </p:nvSpPr>
        <p:spPr>
          <a:xfrm>
            <a:off x="67321" y="412836"/>
            <a:ext cx="1203160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imes New Roman" panose="02020603050405020304" pitchFamily="18" charset="0"/>
                <a:ea typeface="+mn-lt"/>
                <a:cs typeface="Times New Roman" panose="02020603050405020304" pitchFamily="18" charset="0"/>
              </a:rPr>
              <a:t>3.</a:t>
            </a:r>
            <a:r>
              <a:rPr lang="en-US" sz="2400">
                <a:highlight>
                  <a:srgbClr val="800000"/>
                </a:highlight>
                <a:latin typeface="Times New Roman" panose="02020603050405020304" pitchFamily="18" charset="0"/>
                <a:ea typeface="+mn-lt"/>
                <a:cs typeface="Times New Roman" panose="02020603050405020304" pitchFamily="18" charset="0"/>
              </a:rPr>
              <a:t>Age and Gender Classification  using Convolutional Neural Networks </a:t>
            </a:r>
          </a:p>
          <a:p>
            <a:r>
              <a:rPr lang="en-US" sz="2400">
                <a:latin typeface="Times New Roman" panose="02020603050405020304" pitchFamily="18" charset="0"/>
                <a:ea typeface="+mn-lt"/>
                <a:cs typeface="Times New Roman" panose="02020603050405020304" pitchFamily="18" charset="0"/>
              </a:rPr>
              <a:t>														-Gil Levi and Tal </a:t>
            </a:r>
            <a:r>
              <a:rPr lang="en-US" sz="2400" err="1">
                <a:latin typeface="Times New Roman" panose="02020603050405020304" pitchFamily="18" charset="0"/>
                <a:ea typeface="+mn-lt"/>
                <a:cs typeface="Times New Roman" panose="02020603050405020304" pitchFamily="18" charset="0"/>
              </a:rPr>
              <a:t>Hassner</a:t>
            </a:r>
            <a:endParaRPr lang="en-US" sz="2400">
              <a:latin typeface="Times New Roman" panose="02020603050405020304" pitchFamily="18" charset="0"/>
              <a:ea typeface="+mn-lt"/>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Age  classification </a:t>
            </a:r>
          </a:p>
          <a:p>
            <a:endParaRPr lang="en-US">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ea typeface="+mn-lt"/>
                <a:cs typeface="Times New Roman" panose="02020603050405020304" pitchFamily="18" charset="0"/>
              </a:rPr>
              <a:t>The first group of methods is based on calculating ratios between different measurements of facial features, such as eyes, nose, mouth, chin, etc., and using these ratios to classify the face into different age categories according to hand-crafted rules. However, these methods require accurate localization of facial features, which is a challenging problem in itself, and are unsuitable for in-the-wild images.</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ea typeface="+mn-lt"/>
                <a:cs typeface="Times New Roman" panose="02020603050405020304" pitchFamily="18" charset="0"/>
              </a:rPr>
              <a:t>The second group of methods represents the aging process as a subspace or a manifold. However, these methods require input images to be near-frontal and well-aligned, and therefore are ill-suited for unconstrained images.</a:t>
            </a: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ea typeface="+mn-lt"/>
                <a:cs typeface="Times New Roman" panose="02020603050405020304" pitchFamily="18" charset="0"/>
              </a:rPr>
              <a:t>The third group of methods uses local features for representing face images. These methods use Gaussian Mixture Models (GMM), Hidden-Markov-Model, super-vectors, Gabor image descriptors, local binary patterns (LBP) features, and various manifold-learning methods for age estimation. These methods have proven effective on small and/or constrained benchmarks for age estimation, but to our knowledge, the best performing methods were demonstrated on the Group Photos benchmark.</a:t>
            </a:r>
            <a:endParaRPr lang="en-US">
              <a:latin typeface="Times New Roman" panose="02020603050405020304" pitchFamily="18" charset="0"/>
              <a:cs typeface="Times New Roman" panose="02020603050405020304" pitchFamily="18" charset="0"/>
            </a:endParaRPr>
          </a:p>
          <a:p>
            <a:endParaRPr lang="en-US">
              <a:cs typeface="Calibri"/>
            </a:endParaRPr>
          </a:p>
        </p:txBody>
      </p:sp>
    </p:spTree>
    <p:extLst>
      <p:ext uri="{BB962C8B-B14F-4D97-AF65-F5344CB8AC3E}">
        <p14:creationId xmlns:p14="http://schemas.microsoft.com/office/powerpoint/2010/main" val="34478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9E6FDB1-EA35-3837-6D50-40F6323467FE}"/>
              </a:ext>
            </a:extLst>
          </p:cNvPr>
          <p:cNvPicPr>
            <a:picLocks noChangeAspect="1"/>
          </p:cNvPicPr>
          <p:nvPr/>
        </p:nvPicPr>
        <p:blipFill>
          <a:blip r:embed="rId2"/>
          <a:stretch>
            <a:fillRect/>
          </a:stretch>
        </p:blipFill>
        <p:spPr>
          <a:xfrm>
            <a:off x="643467" y="1629664"/>
            <a:ext cx="10905066" cy="3598671"/>
          </a:xfrm>
          <a:prstGeom prst="rect">
            <a:avLst/>
          </a:prstGeom>
        </p:spPr>
      </p:pic>
      <p:sp>
        <p:nvSpPr>
          <p:cNvPr id="3" name="TextBox 2">
            <a:extLst>
              <a:ext uri="{FF2B5EF4-FFF2-40B4-BE49-F238E27FC236}">
                <a16:creationId xmlns:a16="http://schemas.microsoft.com/office/drawing/2014/main" id="{A6569FB6-F736-DB5E-EF41-FD4D350DF970}"/>
              </a:ext>
            </a:extLst>
          </p:cNvPr>
          <p:cNvSpPr txBox="1"/>
          <p:nvPr/>
        </p:nvSpPr>
        <p:spPr>
          <a:xfrm>
            <a:off x="5628967" y="95864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cs typeface="Calibri"/>
              </a:rPr>
              <a:t>CNN</a:t>
            </a:r>
            <a:endParaRPr lang="en-US" sz="2800" dirty="0"/>
          </a:p>
        </p:txBody>
      </p:sp>
    </p:spTree>
    <p:extLst>
      <p:ext uri="{BB962C8B-B14F-4D97-AF65-F5344CB8AC3E}">
        <p14:creationId xmlns:p14="http://schemas.microsoft.com/office/powerpoint/2010/main" val="3943754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extBox 2">
            <a:extLst>
              <a:ext uri="{FF2B5EF4-FFF2-40B4-BE49-F238E27FC236}">
                <a16:creationId xmlns:a16="http://schemas.microsoft.com/office/drawing/2014/main" id="{3EAA2E8F-9606-FBAE-5B01-7D286DB5EE10}"/>
              </a:ext>
            </a:extLst>
          </p:cNvPr>
          <p:cNvGraphicFramePr/>
          <p:nvPr>
            <p:extLst>
              <p:ext uri="{D42A27DB-BD31-4B8C-83A1-F6EECF244321}">
                <p14:modId xmlns:p14="http://schemas.microsoft.com/office/powerpoint/2010/main" val="354476378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94157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{7D4A7872-6E4D-4174-BE49-29799446B482}tf03457452</Template>
  <TotalTime>0</TotalTime>
  <Words>1487</Words>
  <Application>Microsoft Office PowerPoint</Application>
  <PresentationFormat>Widescreen</PresentationFormat>
  <Paragraphs>123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NexusSans</vt:lpstr>
      <vt:lpstr>Söhne</vt:lpstr>
      <vt:lpstr>Times New Roman</vt:lpstr>
      <vt:lpstr>Celestial</vt:lpstr>
      <vt:lpstr>Group 12 </vt:lpstr>
      <vt:lpstr>OBJECTIVE:</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14 </dc:title>
  <dc:creator>Sivabalamurugan M</dc:creator>
  <cp:lastModifiedBy>Sivabalamurugan M - [CB.EN.U4CSE20462]</cp:lastModifiedBy>
  <cp:revision>166</cp:revision>
  <dcterms:created xsi:type="dcterms:W3CDTF">2023-03-08T03:43:56Z</dcterms:created>
  <dcterms:modified xsi:type="dcterms:W3CDTF">2023-06-16T06:43:22Z</dcterms:modified>
</cp:coreProperties>
</file>