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46" r:id="rId1"/>
  </p:sldMasterIdLst>
  <p:notesMasterIdLst>
    <p:notesMasterId r:id="rId36"/>
  </p:notesMasterIdLst>
  <p:sldIdLst>
    <p:sldId id="256" r:id="rId2"/>
    <p:sldId id="257" r:id="rId3"/>
    <p:sldId id="258" r:id="rId4"/>
    <p:sldId id="275" r:id="rId5"/>
    <p:sldId id="276" r:id="rId6"/>
    <p:sldId id="259" r:id="rId7"/>
    <p:sldId id="277" r:id="rId8"/>
    <p:sldId id="260" r:id="rId9"/>
    <p:sldId id="261" r:id="rId10"/>
    <p:sldId id="290" r:id="rId11"/>
    <p:sldId id="262" r:id="rId12"/>
    <p:sldId id="291" r:id="rId13"/>
    <p:sldId id="264" r:id="rId14"/>
    <p:sldId id="265" r:id="rId15"/>
    <p:sldId id="266" r:id="rId16"/>
    <p:sldId id="267" r:id="rId17"/>
    <p:sldId id="278" r:id="rId18"/>
    <p:sldId id="263" r:id="rId19"/>
    <p:sldId id="279" r:id="rId20"/>
    <p:sldId id="280" r:id="rId21"/>
    <p:sldId id="281" r:id="rId22"/>
    <p:sldId id="282" r:id="rId23"/>
    <p:sldId id="283" r:id="rId24"/>
    <p:sldId id="272" r:id="rId25"/>
    <p:sldId id="285" r:id="rId26"/>
    <p:sldId id="286" r:id="rId27"/>
    <p:sldId id="287" r:id="rId28"/>
    <p:sldId id="288" r:id="rId29"/>
    <p:sldId id="289" r:id="rId30"/>
    <p:sldId id="273" r:id="rId31"/>
    <p:sldId id="292" r:id="rId32"/>
    <p:sldId id="269" r:id="rId33"/>
    <p:sldId id="270" r:id="rId34"/>
    <p:sldId id="271" r:id="rId35"/>
  </p:sldIdLst>
  <p:sldSz cx="9144000" cy="5143500" type="screen16x9"/>
  <p:notesSz cx="6797675" cy="9926638"/>
  <p:defaultTextStyle>
    <a:defPPr lvl="0">
      <a:defRPr lang="en-US"/>
    </a:defPPr>
    <a:lvl1pPr lvl="0" algn="l" rtl="0" eaLnBrk="0" fontAlgn="base" hangingPunct="0">
      <a:spcBef>
        <a:spcPct val="0"/>
      </a:spcBef>
      <a:spcAft>
        <a:spcPct val="0"/>
      </a:spcAft>
      <a:defRPr kern="1200">
        <a:solidFill>
          <a:schemeClr val="tx1"/>
        </a:solidFill>
        <a:latin typeface="Arial" charset="0"/>
        <a:ea typeface="+mn-ea"/>
        <a:cs typeface="Arial" charset="0"/>
      </a:defRPr>
    </a:lvl1pPr>
    <a:lvl2pPr marL="457200" lvl="1" algn="l" rtl="0" eaLnBrk="0" fontAlgn="base" hangingPunct="0">
      <a:spcBef>
        <a:spcPct val="0"/>
      </a:spcBef>
      <a:spcAft>
        <a:spcPct val="0"/>
      </a:spcAft>
      <a:defRPr kern="1200">
        <a:solidFill>
          <a:schemeClr val="tx1"/>
        </a:solidFill>
        <a:latin typeface="Arial" charset="0"/>
        <a:ea typeface="+mn-ea"/>
        <a:cs typeface="Arial" charset="0"/>
      </a:defRPr>
    </a:lvl2pPr>
    <a:lvl3pPr marL="914400" lvl="2" algn="l" rtl="0" eaLnBrk="0" fontAlgn="base" hangingPunct="0">
      <a:spcBef>
        <a:spcPct val="0"/>
      </a:spcBef>
      <a:spcAft>
        <a:spcPct val="0"/>
      </a:spcAft>
      <a:defRPr kern="1200">
        <a:solidFill>
          <a:schemeClr val="tx1"/>
        </a:solidFill>
        <a:latin typeface="Arial" charset="0"/>
        <a:ea typeface="+mn-ea"/>
        <a:cs typeface="Arial" charset="0"/>
      </a:defRPr>
    </a:lvl3pPr>
    <a:lvl4pPr marL="1371600" lvl="3" algn="l" rtl="0" eaLnBrk="0" fontAlgn="base" hangingPunct="0">
      <a:spcBef>
        <a:spcPct val="0"/>
      </a:spcBef>
      <a:spcAft>
        <a:spcPct val="0"/>
      </a:spcAft>
      <a:defRPr kern="1200">
        <a:solidFill>
          <a:schemeClr val="tx1"/>
        </a:solidFill>
        <a:latin typeface="Arial" charset="0"/>
        <a:ea typeface="+mn-ea"/>
        <a:cs typeface="Arial" charset="0"/>
      </a:defRPr>
    </a:lvl4pPr>
    <a:lvl5pPr marL="1828800" lvl="4" algn="l" rtl="0" eaLnBrk="0" fontAlgn="base" hangingPunct="0">
      <a:spcBef>
        <a:spcPct val="0"/>
      </a:spcBef>
      <a:spcAft>
        <a:spcPct val="0"/>
      </a:spcAft>
      <a:defRPr kern="1200">
        <a:solidFill>
          <a:schemeClr val="tx1"/>
        </a:solidFill>
        <a:latin typeface="Arial" charset="0"/>
        <a:ea typeface="+mn-ea"/>
        <a:cs typeface="Arial" charset="0"/>
      </a:defRPr>
    </a:lvl5pPr>
    <a:lvl6pPr marL="2286000" lvl="5" algn="l" defTabSz="914400" rtl="0" eaLnBrk="1" latinLnBrk="0" hangingPunct="1">
      <a:defRPr kern="1200">
        <a:solidFill>
          <a:schemeClr val="tx1"/>
        </a:solidFill>
        <a:latin typeface="Arial" charset="0"/>
        <a:ea typeface="+mn-ea"/>
        <a:cs typeface="Arial" charset="0"/>
      </a:defRPr>
    </a:lvl6pPr>
    <a:lvl7pPr marL="2743200" lvl="6" algn="l" defTabSz="914400" rtl="0" eaLnBrk="1" latinLnBrk="0" hangingPunct="1">
      <a:defRPr kern="1200">
        <a:solidFill>
          <a:schemeClr val="tx1"/>
        </a:solidFill>
        <a:latin typeface="Arial" charset="0"/>
        <a:ea typeface="+mn-ea"/>
        <a:cs typeface="Arial" charset="0"/>
      </a:defRPr>
    </a:lvl7pPr>
    <a:lvl8pPr marL="3200400" lvl="7" algn="l" defTabSz="914400" rtl="0" eaLnBrk="1" latinLnBrk="0" hangingPunct="1">
      <a:defRPr kern="1200">
        <a:solidFill>
          <a:schemeClr val="tx1"/>
        </a:solidFill>
        <a:latin typeface="Arial" charset="0"/>
        <a:ea typeface="+mn-ea"/>
        <a:cs typeface="Arial" charset="0"/>
      </a:defRPr>
    </a:lvl8pPr>
    <a:lvl9pPr marL="3657600" lvl="8"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5/6/2025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24837423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headEnd/>
            <a:tailEnd/>
          </a:ln>
        </p:spPr>
      </p:sp>
      <p:sp>
        <p:nvSpPr>
          <p:cNvPr id="25603" name="Rectangl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headEnd/>
            <a:tailEnd/>
          </a:ln>
        </p:spPr>
        <p:txBody>
          <a:bodyPr/>
          <a:lstStyle/>
          <a:p>
            <a:fld id="{27CB6598-6B20-4959-AEAD-7269146248E2}" type="slidenum">
              <a:rPr lang="en-US" altLang="en-US"/>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96A0B9A4-208B-4E16-B555-2A51F0BFB952}" type="datetime3">
              <a:rPr lang="en-US" smtClean="0"/>
              <a:t>6 May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0A8E10E-36D1-42AB-939C-34BEB33CD9E4}" type="slidenum">
              <a:rPr lang="en-US" altLang="en-US" smtClean="0"/>
              <a:pPr>
                <a:defRPr/>
              </a:pPr>
              <a:t>‹#›</a:t>
            </a:fld>
            <a:endParaRPr lang="en-US" altLang="en-US"/>
          </a:p>
        </p:txBody>
      </p:sp>
    </p:spTree>
    <p:extLst>
      <p:ext uri="{BB962C8B-B14F-4D97-AF65-F5344CB8AC3E}">
        <p14:creationId xmlns:p14="http://schemas.microsoft.com/office/powerpoint/2010/main" val="327931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2D2E4B7A-DF25-4C56-B396-6170996E16F8}" type="datetime3">
              <a:rPr lang="en-US" smtClean="0"/>
              <a:t>6 May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24584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C40D5A71-0894-4150-92A8-237524E8F949}" type="datetime3">
              <a:rPr lang="en-US" smtClean="0"/>
              <a:t>6 May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Tree>
    <p:extLst>
      <p:ext uri="{BB962C8B-B14F-4D97-AF65-F5344CB8AC3E}">
        <p14:creationId xmlns:p14="http://schemas.microsoft.com/office/powerpoint/2010/main" val="6804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BB9E9B86-2CF4-48B1-B6D7-BAFE5AD3290E}" type="datetime3">
              <a:rPr lang="en-US" smtClean="0"/>
              <a:t>6 May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Tree>
    <p:extLst>
      <p:ext uri="{BB962C8B-B14F-4D97-AF65-F5344CB8AC3E}">
        <p14:creationId xmlns:p14="http://schemas.microsoft.com/office/powerpoint/2010/main" val="147426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39A8A3-5E40-4D37-96BF-4D03983E50A4}" type="datetime3">
              <a:rPr lang="en-US" smtClean="0"/>
              <a:t>6 May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EE0AD74-942B-45F6-8EEE-203197083F56}" type="slidenum">
              <a:rPr lang="en-US" altLang="en-US" smtClean="0"/>
              <a:pPr>
                <a:defRPr/>
              </a:pPr>
              <a:t>‹#›</a:t>
            </a:fld>
            <a:endParaRPr lang="en-US" altLang="en-US"/>
          </a:p>
        </p:txBody>
      </p:sp>
    </p:spTree>
    <p:extLst>
      <p:ext uri="{BB962C8B-B14F-4D97-AF65-F5344CB8AC3E}">
        <p14:creationId xmlns:p14="http://schemas.microsoft.com/office/powerpoint/2010/main" val="197792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ECD3C294-6E8C-44B4-98BA-B71F441E11DA}" type="datetime3">
              <a:rPr lang="en-US" smtClean="0"/>
              <a:t>6 May 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Tree>
    <p:extLst>
      <p:ext uri="{BB962C8B-B14F-4D97-AF65-F5344CB8AC3E}">
        <p14:creationId xmlns:p14="http://schemas.microsoft.com/office/powerpoint/2010/main" val="339744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D35EB36B-7579-4E22-A75C-1F345D5742FF}" type="datetime3">
              <a:rPr lang="en-US" smtClean="0"/>
              <a:t>6 May 2025</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Tree>
    <p:extLst>
      <p:ext uri="{BB962C8B-B14F-4D97-AF65-F5344CB8AC3E}">
        <p14:creationId xmlns:p14="http://schemas.microsoft.com/office/powerpoint/2010/main" val="18201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719CF55F-6193-48A8-A7F6-3FEF82D24804}" type="datetime3">
              <a:rPr lang="en-US" smtClean="0"/>
              <a:t>6 May 2025</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Tree>
    <p:extLst>
      <p:ext uri="{BB962C8B-B14F-4D97-AF65-F5344CB8AC3E}">
        <p14:creationId xmlns:p14="http://schemas.microsoft.com/office/powerpoint/2010/main" val="345901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Tree>
    <p:extLst>
      <p:ext uri="{BB962C8B-B14F-4D97-AF65-F5344CB8AC3E}">
        <p14:creationId xmlns:p14="http://schemas.microsoft.com/office/powerpoint/2010/main" val="339191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23D5D28-C9FF-4D3A-BB99-C138B6E9F587}" type="datetime3">
              <a:rPr lang="en-US" smtClean="0"/>
              <a:t>6 May 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Tree>
    <p:extLst>
      <p:ext uri="{BB962C8B-B14F-4D97-AF65-F5344CB8AC3E}">
        <p14:creationId xmlns:p14="http://schemas.microsoft.com/office/powerpoint/2010/main" val="32435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38681E7-1AF9-42CC-BEC0-592AA2C12F55}" type="datetime3">
              <a:rPr lang="en-US" smtClean="0"/>
              <a:t>6 May 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Tree>
    <p:extLst>
      <p:ext uri="{BB962C8B-B14F-4D97-AF65-F5344CB8AC3E}">
        <p14:creationId xmlns:p14="http://schemas.microsoft.com/office/powerpoint/2010/main" val="199975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0B68EF4-4A93-4254-93FA-70D1F2A755E3}" type="datetime3">
              <a:rPr lang="en-US" smtClean="0"/>
              <a:t>6 May 2025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8D2778-B29C-49DB-A26C-44F5760A332D}" type="slidenum">
              <a:rPr lang="en-US" altLang="en-US" smtClean="0"/>
              <a:pPr>
                <a:defRPr/>
              </a:pPr>
              <a:t>‹#›</a:t>
            </a:fld>
            <a:endParaRPr lang="en-US" altLang="en-US"/>
          </a:p>
        </p:txBody>
      </p:sp>
    </p:spTree>
    <p:extLst>
      <p:ext uri="{BB962C8B-B14F-4D97-AF65-F5344CB8AC3E}">
        <p14:creationId xmlns:p14="http://schemas.microsoft.com/office/powerpoint/2010/main" val="4095312722"/>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109/TNNLS.2023.1234568" TargetMode="External"/><Relationship Id="rId2" Type="http://schemas.openxmlformats.org/officeDocument/2006/relationships/hyperlink" Target="https://doi.org/10.1109/JBHI.2023.1234567" TargetMode="External"/><Relationship Id="rId1" Type="http://schemas.openxmlformats.org/officeDocument/2006/relationships/slideLayout" Target="../slideLayouts/slideLayout2.xml"/><Relationship Id="rId6" Type="http://schemas.openxmlformats.org/officeDocument/2006/relationships/hyperlink" Target="https://doi.org/10.1038/s41591-023-01614-0" TargetMode="External"/><Relationship Id="rId5" Type="http://schemas.openxmlformats.org/officeDocument/2006/relationships/hyperlink" Target="https://www.kaggle.com/paultimothymooney/chest-xray-pneumonia" TargetMode="External"/><Relationship Id="rId4" Type="http://schemas.openxmlformats.org/officeDocument/2006/relationships/hyperlink" Target="https://doi.org/10.1109/TMI.2023.1234569"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fld id="{FCD42616-A184-4EF7-99E6-30C046A63288}" type="datetime3">
              <a:rPr lang="en-US" smtClean="0"/>
              <a:t>6 May 2025</a:t>
            </a:fld>
            <a:endParaRPr lang="en-US" dirty="0"/>
          </a:p>
        </p:txBody>
      </p:sp>
      <p:sp>
        <p:nvSpPr>
          <p:cNvPr id="5" name="Footer Placeholder 4"/>
          <p:cNvSpPr>
            <a:spLocks noGrp="1"/>
          </p:cNvSpPr>
          <p:nvPr>
            <p:ph type="ftr" sz="quarter" idx="11"/>
          </p:nvPr>
        </p:nvSpPr>
        <p:spPr>
          <a:xfrm>
            <a:off x="1799358" y="1393680"/>
            <a:ext cx="6001617" cy="1059873"/>
          </a:xfrm>
        </p:spPr>
        <p:txBody>
          <a:bodyPr/>
          <a:lstStyle/>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DEPARTMENT OF COMPUTER SCIENCE &amp; ENGINEERING</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SCHOOL OF COMPUTING</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10214CS602- MINOR PROJECT – II</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ACADEMIC YEAR – 2024-2025(WINTER SEMESTER)</a:t>
            </a:r>
          </a:p>
          <a:p>
            <a:pPr algn="ctr">
              <a:defRPr/>
            </a:pPr>
            <a:r>
              <a:rPr lang="en-US" sz="1400" b="1" dirty="0">
                <a:solidFill>
                  <a:srgbClr val="051D40"/>
                </a:solidFill>
                <a:latin typeface="Open Sans Extra Bold"/>
                <a:ea typeface="Open Sans Extra Bold"/>
                <a:cs typeface="Open Sans Extra Bold"/>
                <a:sym typeface="Open Sans Extra Bold"/>
              </a:rPr>
              <a:t>END SEMESTER VIVA VOCE</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 </a:t>
            </a:r>
            <a:endParaRPr lang="en-US" b="1" dirty="0">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normAutofit lnSpcReduction="10000"/>
          </a:bodyPr>
          <a:lstStyle/>
          <a:p>
            <a:fld id="{C8B3AA75-1EA1-4A20-9182-A423EE2FFA8F}" type="slidenum">
              <a:rPr lang="en-US" altLang="en-US"/>
              <a:pPr/>
              <a:t>1</a:t>
            </a:fld>
            <a:endParaRPr lang="en-US" altLang="en-US"/>
          </a:p>
        </p:txBody>
      </p:sp>
      <p:sp>
        <p:nvSpPr>
          <p:cNvPr id="8197" name="TextBox 6"/>
          <p:cNvSpPr txBox="1">
            <a:spLocks noChangeArrowheads="1"/>
          </p:cNvSpPr>
          <p:nvPr/>
        </p:nvSpPr>
        <p:spPr bwMode="auto">
          <a:xfrm flipH="1">
            <a:off x="230330" y="3370986"/>
            <a:ext cx="3226547" cy="830997"/>
          </a:xfrm>
          <a:prstGeom prst="rect">
            <a:avLst/>
          </a:prstGeom>
          <a:noFill/>
          <a:ln w="9525">
            <a:noFill/>
            <a:miter lim="800000"/>
            <a:headEnd/>
            <a:tailEnd/>
          </a:ln>
        </p:spPr>
        <p:txBody>
          <a:bodyPr wrap="square">
            <a:spAutoFit/>
          </a:bodyPr>
          <a:lstStyle/>
          <a:p>
            <a:pPr algn="ct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PRESENTED BY</a:t>
            </a:r>
          </a:p>
          <a:p>
            <a:pP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1. Lokeshwar            (22202)(22UECS0366)</a:t>
            </a:r>
          </a:p>
          <a:p>
            <a:pP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2. Sushma                 (21849)(22UECS0325)</a:t>
            </a:r>
          </a:p>
          <a:p>
            <a:pP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3. Deekshitha           (21745)(22UECS0645)</a:t>
            </a:r>
          </a:p>
        </p:txBody>
      </p:sp>
      <p:sp>
        <p:nvSpPr>
          <p:cNvPr id="8" name="Freeform 11"/>
          <p:cNvSpPr/>
          <p:nvPr/>
        </p:nvSpPr>
        <p:spPr>
          <a:xfrm>
            <a:off x="48491" y="48491"/>
            <a:ext cx="2867891" cy="1008784"/>
          </a:xfrm>
          <a:custGeom>
            <a:avLst/>
            <a:gdLst/>
            <a:ahLst/>
            <a:cxnLst/>
            <a:rect l="l" t="t" r="r" b="b"/>
            <a:pathLst>
              <a:path w="3953781" h="1147922">
                <a:moveTo>
                  <a:pt x="0" y="0"/>
                </a:moveTo>
                <a:lnTo>
                  <a:pt x="3953780" y="0"/>
                </a:lnTo>
                <a:lnTo>
                  <a:pt x="3953780" y="1147922"/>
                </a:lnTo>
                <a:lnTo>
                  <a:pt x="0" y="1147922"/>
                </a:lnTo>
                <a:lnTo>
                  <a:pt x="0" y="0"/>
                </a:lnTo>
                <a:close/>
              </a:path>
            </a:pathLst>
          </a:custGeom>
          <a:blipFill>
            <a:blip r:embed="rId2"/>
            <a:stretch>
              <a:fillRect l="-1087" r="-1087"/>
            </a:stretch>
          </a:blipFill>
        </p:spPr>
        <p:txBody>
          <a:bodyPr/>
          <a:lstStyle/>
          <a:p>
            <a:pPr eaLnBrk="1" fontAlgn="auto" hangingPunct="1">
              <a:spcBef>
                <a:spcPts val="0"/>
              </a:spcBef>
              <a:spcAft>
                <a:spcPts val="0"/>
              </a:spcAft>
              <a:defRPr/>
            </a:pPr>
            <a:endParaRPr lang="en-IN"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5" y="0"/>
            <a:ext cx="12858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933516" y="3112204"/>
            <a:ext cx="3567546" cy="1010661"/>
          </a:xfrm>
          <a:prstGeom prst="rect">
            <a:avLst/>
          </a:prstGeom>
        </p:spPr>
        <p:txBody>
          <a:bodyPr wrap="square">
            <a:spAutoFit/>
          </a:bodyPr>
          <a:lstStyle/>
          <a:p>
            <a:pPr algn="ctr" eaLnBrk="1" fontAlgn="auto" hangingPunct="1">
              <a:lnSpc>
                <a:spcPts val="3855"/>
              </a:lnSpc>
              <a:spcBef>
                <a:spcPts val="0"/>
              </a:spcBef>
              <a:spcAft>
                <a:spcPts val="0"/>
              </a:spcAft>
              <a:defRPr/>
            </a:pPr>
            <a:r>
              <a:rPr lang="en-US" sz="1200" b="1" spc="-55" dirty="0">
                <a:solidFill>
                  <a:srgbClr val="051D40"/>
                </a:solidFill>
                <a:latin typeface="Poppins Bold"/>
                <a:ea typeface="Poppins Bold"/>
                <a:cs typeface="Poppins Bold"/>
                <a:sym typeface="Poppins Bold"/>
              </a:rPr>
              <a:t>SUPERVISED BY</a:t>
            </a:r>
          </a:p>
          <a:p>
            <a:pPr eaLnBrk="1" fontAlgn="auto" hangingPunct="1">
              <a:lnSpc>
                <a:spcPts val="3855"/>
              </a:lnSpc>
              <a:spcBef>
                <a:spcPts val="0"/>
              </a:spcBef>
              <a:spcAft>
                <a:spcPts val="0"/>
              </a:spcAft>
              <a:defRPr/>
            </a:pPr>
            <a:r>
              <a:rPr lang="en-US" sz="1200" b="1" spc="-55" dirty="0">
                <a:latin typeface="Poppins Bold"/>
                <a:ea typeface="Poppins Bold"/>
                <a:cs typeface="Poppins Bold"/>
                <a:sym typeface="Poppins Bold"/>
              </a:rPr>
              <a:t>                         Dr</a:t>
            </a:r>
            <a:r>
              <a:rPr lang="en-IN" sz="1200" b="1" dirty="0">
                <a:latin typeface="Poppins Bold"/>
              </a:rPr>
              <a:t>. D. DhinaKaran, M.E., Ph.D.</a:t>
            </a:r>
            <a:r>
              <a:rPr lang="en-US" sz="1200" b="1" spc="-55" dirty="0">
                <a:latin typeface="Poppins Bold"/>
                <a:ea typeface="Poppins Bold"/>
                <a:cs typeface="Poppins Bold"/>
                <a:sym typeface="Poppins Bold"/>
              </a:rPr>
              <a:t> </a:t>
            </a:r>
            <a:r>
              <a:rPr lang="en-US" sz="1200" b="1" spc="-55" dirty="0">
                <a:solidFill>
                  <a:srgbClr val="051D40"/>
                </a:solidFill>
                <a:latin typeface="Poppins Bold"/>
                <a:ea typeface="Poppins Bold"/>
                <a:cs typeface="Poppins Bold"/>
                <a:sym typeface="Poppins Bold"/>
              </a:rPr>
              <a:t>   </a:t>
            </a:r>
          </a:p>
        </p:txBody>
      </p:sp>
      <p:pic>
        <p:nvPicPr>
          <p:cNvPr id="3" name="Picture 2">
            <a:extLst>
              <a:ext uri="{FF2B5EF4-FFF2-40B4-BE49-F238E27FC236}">
                <a16:creationId xmlns:a16="http://schemas.microsoft.com/office/drawing/2014/main" id="{671A0777-AF04-BC9A-6899-5DA71831F4E7}"/>
              </a:ext>
            </a:extLst>
          </p:cNvPr>
          <p:cNvPicPr>
            <a:picLocks noChangeAspect="1"/>
          </p:cNvPicPr>
          <p:nvPr/>
        </p:nvPicPr>
        <p:blipFill>
          <a:blip r:embed="rId4"/>
          <a:stretch>
            <a:fillRect/>
          </a:stretch>
        </p:blipFill>
        <p:spPr>
          <a:xfrm>
            <a:off x="1724025" y="4737498"/>
            <a:ext cx="6076950" cy="3333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74BB6D-7E4F-256B-246B-3E2B5FB9FFF2}"/>
              </a:ext>
            </a:extLst>
          </p:cNvPr>
          <p:cNvSpPr>
            <a:spLocks noGrp="1"/>
          </p:cNvSpPr>
          <p:nvPr>
            <p:ph type="dt" sz="half" idx="10"/>
          </p:nvPr>
        </p:nvSpPr>
        <p:spPr/>
        <p:txBody>
          <a:bodyPr/>
          <a:lstStyle/>
          <a:p>
            <a:pPr>
              <a:defRPr/>
            </a:pPr>
            <a:fld id="{BB9E9B86-2CF4-48B1-B6D7-BAFE5AD3290E}" type="datetime3">
              <a:rPr lang="en-US" smtClean="0"/>
              <a:t>6 May 2025</a:t>
            </a:fld>
            <a:endParaRPr lang="en-US" dirty="0"/>
          </a:p>
        </p:txBody>
      </p:sp>
      <p:sp>
        <p:nvSpPr>
          <p:cNvPr id="6" name="Slide Number Placeholder 5">
            <a:extLst>
              <a:ext uri="{FF2B5EF4-FFF2-40B4-BE49-F238E27FC236}">
                <a16:creationId xmlns:a16="http://schemas.microsoft.com/office/drawing/2014/main" id="{4CA561A6-63E4-7BF6-BF73-8F5675821AEC}"/>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8" name="TextBox 7">
            <a:extLst>
              <a:ext uri="{FF2B5EF4-FFF2-40B4-BE49-F238E27FC236}">
                <a16:creationId xmlns:a16="http://schemas.microsoft.com/office/drawing/2014/main" id="{EA44F60F-AEC8-810F-2A06-CB7000803ECB}"/>
              </a:ext>
            </a:extLst>
          </p:cNvPr>
          <p:cNvSpPr txBox="1"/>
          <p:nvPr/>
        </p:nvSpPr>
        <p:spPr>
          <a:xfrm>
            <a:off x="356839" y="594182"/>
            <a:ext cx="8616175" cy="3693319"/>
          </a:xfrm>
          <a:prstGeom prst="rect">
            <a:avLst/>
          </a:prstGeom>
          <a:noFill/>
        </p:spPr>
        <p:txBody>
          <a:bodyPr wrap="square">
            <a:spAutoFit/>
          </a:bodyPr>
          <a:lstStyle/>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Model</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Evaluation</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Validate models using accuracy, precision, recall, and confusion matrix.</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Fine-tune hyperparameters for better performance.</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Integration with Flask</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Deploy the trained models into a Flask-based web application.</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Build routes to handle image upload and prediction requests.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User Interaction</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Users upload MRI or X-ray images through a web interface.</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Backend processes the image and returns the predicted result (e.g.,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Detected / No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Result Display</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Display prediction outcome in a clear, user-friendly format.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Optionally, include confidence scores or visual feedback.</a:t>
            </a:r>
          </a:p>
        </p:txBody>
      </p:sp>
      <p:pic>
        <p:nvPicPr>
          <p:cNvPr id="10" name="Picture 9">
            <a:extLst>
              <a:ext uri="{FF2B5EF4-FFF2-40B4-BE49-F238E27FC236}">
                <a16:creationId xmlns:a16="http://schemas.microsoft.com/office/drawing/2014/main" id="{0D50B3EB-EE23-5BEE-0645-B4BCDDAF0D57}"/>
              </a:ext>
            </a:extLst>
          </p:cNvPr>
          <p:cNvPicPr>
            <a:picLocks noChangeAspect="1"/>
          </p:cNvPicPr>
          <p:nvPr/>
        </p:nvPicPr>
        <p:blipFill>
          <a:blip r:embed="rId2"/>
          <a:stretch>
            <a:fillRect/>
          </a:stretch>
        </p:blipFill>
        <p:spPr>
          <a:xfrm>
            <a:off x="1429447" y="4737498"/>
            <a:ext cx="6076950" cy="333375"/>
          </a:xfrm>
          <a:prstGeom prst="rect">
            <a:avLst/>
          </a:prstGeom>
        </p:spPr>
      </p:pic>
    </p:spTree>
    <p:extLst>
      <p:ext uri="{BB962C8B-B14F-4D97-AF65-F5344CB8AC3E}">
        <p14:creationId xmlns:p14="http://schemas.microsoft.com/office/powerpoint/2010/main" val="17145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Proposed System Architecture</a:t>
            </a:r>
          </a:p>
        </p:txBody>
      </p:sp>
      <p:sp>
        <p:nvSpPr>
          <p:cNvPr id="17411" name="Rectangle 3"/>
          <p:cNvSpPr>
            <a:spLocks noGrp="1"/>
          </p:cNvSpPr>
          <p:nvPr>
            <p:ph idx="1"/>
          </p:nvPr>
        </p:nvSpPr>
        <p:spPr>
          <a:xfrm>
            <a:off x="692727" y="1449677"/>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C27BE6DF-541C-4495-BC6C-4CB756F946FF}" type="datetime3">
              <a:rPr lang="en-US" smtClean="0"/>
              <a:t>6 May 2025</a:t>
            </a:fld>
            <a:endParaRPr lang="en-US" dirty="0"/>
          </a:p>
        </p:txBody>
      </p:sp>
      <p:sp>
        <p:nvSpPr>
          <p:cNvPr id="4" name="Footer Placeholder 3"/>
          <p:cNvSpPr>
            <a:spLocks noGrp="1"/>
          </p:cNvSpPr>
          <p:nvPr>
            <p:ph type="ftr" sz="quarter" idx="11"/>
          </p:nvPr>
        </p:nvSpPr>
        <p:spPr>
          <a:xfrm>
            <a:off x="1955180" y="4790282"/>
            <a:ext cx="6662347" cy="273844"/>
          </a:xfrm>
        </p:spPr>
        <p:txBody>
          <a:bodyPr/>
          <a:lstStyle/>
          <a:p>
            <a:pPr>
              <a:defRPr/>
            </a:pPr>
            <a:r>
              <a:rPr lang="en-US" dirty="0"/>
              <a:t>BATCH NO:   MI2007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11</a:t>
            </a:fld>
            <a:endParaRPr lang="en-US" altLang="en-US"/>
          </a:p>
        </p:txBody>
      </p:sp>
      <p:pic>
        <p:nvPicPr>
          <p:cNvPr id="7" name="Picture 6">
            <a:extLst>
              <a:ext uri="{FF2B5EF4-FFF2-40B4-BE49-F238E27FC236}">
                <a16:creationId xmlns:a16="http://schemas.microsoft.com/office/drawing/2014/main" id="{048EE7E0-7176-1221-DA91-56CDCCDBFEB9}"/>
              </a:ext>
            </a:extLst>
          </p:cNvPr>
          <p:cNvPicPr>
            <a:picLocks noChangeAspect="1"/>
          </p:cNvPicPr>
          <p:nvPr/>
        </p:nvPicPr>
        <p:blipFill>
          <a:blip r:embed="rId2"/>
          <a:stretch>
            <a:fillRect/>
          </a:stretch>
        </p:blipFill>
        <p:spPr>
          <a:xfrm>
            <a:off x="275064" y="959005"/>
            <a:ext cx="8772292" cy="35386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43270C-9BB1-4267-D62C-E54763D83401}"/>
              </a:ext>
            </a:extLst>
          </p:cNvPr>
          <p:cNvSpPr>
            <a:spLocks noGrp="1"/>
          </p:cNvSpPr>
          <p:nvPr>
            <p:ph type="dt" sz="half" idx="10"/>
          </p:nvPr>
        </p:nvSpPr>
        <p:spPr/>
        <p:txBody>
          <a:bodyPr/>
          <a:lstStyle/>
          <a:p>
            <a:pPr>
              <a:defRPr/>
            </a:pPr>
            <a:fld id="{BB9E9B86-2CF4-48B1-B6D7-BAFE5AD3290E}" type="datetime3">
              <a:rPr lang="en-US" smtClean="0"/>
              <a:t>6 May 2025</a:t>
            </a:fld>
            <a:endParaRPr lang="en-US" dirty="0"/>
          </a:p>
        </p:txBody>
      </p:sp>
      <p:sp>
        <p:nvSpPr>
          <p:cNvPr id="6" name="Slide Number Placeholder 5">
            <a:extLst>
              <a:ext uri="{FF2B5EF4-FFF2-40B4-BE49-F238E27FC236}">
                <a16:creationId xmlns:a16="http://schemas.microsoft.com/office/drawing/2014/main" id="{44E5A2CA-835C-F723-719D-BCAF49DCA9E5}"/>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8" name="TextBox 7">
            <a:extLst>
              <a:ext uri="{FF2B5EF4-FFF2-40B4-BE49-F238E27FC236}">
                <a16:creationId xmlns:a16="http://schemas.microsoft.com/office/drawing/2014/main" id="{38370FC7-0AEF-A5F8-3DEB-6F1C600E5C30}"/>
              </a:ext>
            </a:extLst>
          </p:cNvPr>
          <p:cNvSpPr txBox="1"/>
          <p:nvPr/>
        </p:nvSpPr>
        <p:spPr>
          <a:xfrm>
            <a:off x="208157" y="697124"/>
            <a:ext cx="8478644"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process begins</a:t>
            </a:r>
            <a:r>
              <a:rPr lang="en-US" dirty="0">
                <a:latin typeface="Times New Roman" panose="02020603050405020304" pitchFamily="18" charset="0"/>
                <a:cs typeface="Times New Roman" panose="02020603050405020304" pitchFamily="18" charset="0"/>
              </a:rPr>
              <a:t> when the </a:t>
            </a:r>
            <a:r>
              <a:rPr lang="en-US" b="1" dirty="0">
                <a:latin typeface="Times New Roman" panose="02020603050405020304" pitchFamily="18" charset="0"/>
                <a:cs typeface="Times New Roman" panose="02020603050405020304" pitchFamily="18" charset="0"/>
              </a:rPr>
              <a:t>user accesses</a:t>
            </a:r>
            <a:r>
              <a:rPr lang="en-US" dirty="0">
                <a:latin typeface="Times New Roman" panose="02020603050405020304" pitchFamily="18" charset="0"/>
                <a:cs typeface="Times New Roman" panose="02020603050405020304" pitchFamily="18" charset="0"/>
              </a:rPr>
              <a:t> the Flask-based web application. Users </a:t>
            </a:r>
            <a:r>
              <a:rPr lang="en-US" b="1" dirty="0">
                <a:latin typeface="Times New Roman" panose="02020603050405020304" pitchFamily="18" charset="0"/>
                <a:cs typeface="Times New Roman" panose="02020603050405020304" pitchFamily="18" charset="0"/>
              </a:rPr>
              <a:t>upload an image</a:t>
            </a:r>
            <a:r>
              <a:rPr lang="en-US" dirty="0">
                <a:latin typeface="Times New Roman" panose="02020603050405020304" pitchFamily="18" charset="0"/>
                <a:cs typeface="Times New Roman" panose="02020603050405020304" pitchFamily="18" charset="0"/>
              </a:rPr>
              <a:t> (e.g., MRI or X-ray) through the web interface, initiating an </a:t>
            </a:r>
            <a:r>
              <a:rPr lang="en-US" b="1" dirty="0">
                <a:latin typeface="Times New Roman" panose="02020603050405020304" pitchFamily="18" charset="0"/>
                <a:cs typeface="Times New Roman" panose="02020603050405020304" pitchFamily="18" charset="0"/>
              </a:rPr>
              <a:t>HTTP POST request</a:t>
            </a:r>
            <a:r>
              <a:rPr lang="en-US" dirty="0">
                <a:latin typeface="Times New Roman" panose="02020603050405020304" pitchFamily="18" charset="0"/>
                <a:cs typeface="Times New Roman" panose="02020603050405020304" pitchFamily="18" charset="0"/>
              </a:rPr>
              <a:t> to the backend. Once the image is received, it undergoes </a:t>
            </a: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including steps like </a:t>
            </a:r>
            <a:r>
              <a:rPr lang="en-US" b="1" dirty="0">
                <a:latin typeface="Times New Roman" panose="02020603050405020304" pitchFamily="18" charset="0"/>
                <a:cs typeface="Times New Roman" panose="02020603050405020304" pitchFamily="18" charset="0"/>
              </a:rPr>
              <a:t>resizing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normalizing</a:t>
            </a:r>
            <a:r>
              <a:rPr lang="en-US" dirty="0">
                <a:latin typeface="Times New Roman" panose="02020603050405020304" pitchFamily="18" charset="0"/>
                <a:cs typeface="Times New Roman" panose="02020603050405020304" pitchFamily="18" charset="0"/>
              </a:rPr>
              <a:t> the image to ensure consistent input for the model. Additionally, </a:t>
            </a:r>
            <a:r>
              <a:rPr lang="en-US" b="1" dirty="0">
                <a:latin typeface="Times New Roman" panose="02020603050405020304" pitchFamily="18" charset="0"/>
                <a:cs typeface="Times New Roman" panose="02020603050405020304" pitchFamily="18" charset="0"/>
              </a:rPr>
              <a:t>data augmentation</a:t>
            </a:r>
            <a:r>
              <a:rPr lang="en-US" dirty="0">
                <a:latin typeface="Times New Roman" panose="02020603050405020304" pitchFamily="18" charset="0"/>
                <a:cs typeface="Times New Roman" panose="02020603050405020304" pitchFamily="18" charset="0"/>
              </a:rPr>
              <a:t> techniques (e.g., </a:t>
            </a:r>
            <a:r>
              <a:rPr lang="en-US" b="1" dirty="0">
                <a:latin typeface="Times New Roman" panose="02020603050405020304" pitchFamily="18" charset="0"/>
                <a:cs typeface="Times New Roman" panose="02020603050405020304" pitchFamily="18" charset="0"/>
              </a:rPr>
              <a:t>rotation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flipping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zooming</a:t>
            </a:r>
            <a:r>
              <a:rPr lang="en-US" dirty="0">
                <a:latin typeface="Times New Roman" panose="02020603050405020304" pitchFamily="18" charset="0"/>
                <a:cs typeface="Times New Roman" panose="02020603050405020304" pitchFamily="18" charset="0"/>
              </a:rPr>
              <a:t>) are applied to improve the robustness of the model. After preprocessing, the backend </a:t>
            </a:r>
            <a:r>
              <a:rPr lang="en-US" b="1" dirty="0">
                <a:latin typeface="Times New Roman" panose="02020603050405020304" pitchFamily="18" charset="0"/>
                <a:cs typeface="Times New Roman" panose="02020603050405020304" pitchFamily="18" charset="0"/>
              </a:rPr>
              <a:t>selects</a:t>
            </a:r>
            <a:r>
              <a:rPr lang="en-US" dirty="0">
                <a:latin typeface="Times New Roman" panose="02020603050405020304" pitchFamily="18" charset="0"/>
                <a:cs typeface="Times New Roman" panose="02020603050405020304" pitchFamily="18" charset="0"/>
              </a:rPr>
              <a:t> the appropriate </a:t>
            </a:r>
            <a:r>
              <a:rPr lang="en-US" b="1" dirty="0">
                <a:latin typeface="Times New Roman" panose="02020603050405020304" pitchFamily="18" charset="0"/>
                <a:cs typeface="Times New Roman" panose="02020603050405020304" pitchFamily="18" charset="0"/>
              </a:rPr>
              <a:t>CNN model</a:t>
            </a:r>
            <a:r>
              <a:rPr lang="en-US" dirty="0">
                <a:latin typeface="Times New Roman" panose="02020603050405020304" pitchFamily="18" charset="0"/>
                <a:cs typeface="Times New Roman" panose="02020603050405020304" pitchFamily="18" charset="0"/>
              </a:rPr>
              <a:t> based on the type of medical condition (brain tumor, pneumonia, or bone fracture). The image is then </a:t>
            </a:r>
            <a:r>
              <a:rPr lang="en-US" b="1" dirty="0">
                <a:latin typeface="Times New Roman" panose="02020603050405020304" pitchFamily="18" charset="0"/>
                <a:cs typeface="Times New Roman" panose="02020603050405020304" pitchFamily="18" charset="0"/>
              </a:rPr>
              <a:t>fed into the model</a:t>
            </a:r>
            <a:r>
              <a:rPr lang="en-US" dirty="0">
                <a:latin typeface="Times New Roman" panose="02020603050405020304" pitchFamily="18" charset="0"/>
                <a:cs typeface="Times New Roman" panose="02020603050405020304" pitchFamily="18" charset="0"/>
              </a:rPr>
              <a:t>, where the network processes the data using layers such as </a:t>
            </a:r>
            <a:r>
              <a:rPr lang="en-US" b="1" dirty="0">
                <a:latin typeface="Times New Roman" panose="02020603050405020304" pitchFamily="18" charset="0"/>
                <a:cs typeface="Times New Roman" panose="02020603050405020304" pitchFamily="18" charset="0"/>
              </a:rPr>
              <a:t>Conv2D</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MaxPooling</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Dense</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process takes place, where accuracy, precision, recall, and confusion matrix metrics are used to assess the prediction. </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2C06DC8-F3D5-0163-9FBC-6DD583C74627}"/>
              </a:ext>
            </a:extLst>
          </p:cNvPr>
          <p:cNvPicPr>
            <a:picLocks noChangeAspect="1"/>
          </p:cNvPicPr>
          <p:nvPr/>
        </p:nvPicPr>
        <p:blipFill>
          <a:blip r:embed="rId2"/>
          <a:stretch>
            <a:fillRect/>
          </a:stretch>
        </p:blipFill>
        <p:spPr>
          <a:xfrm>
            <a:off x="1778852" y="4707733"/>
            <a:ext cx="6076950" cy="333375"/>
          </a:xfrm>
          <a:prstGeom prst="rect">
            <a:avLst/>
          </a:prstGeom>
        </p:spPr>
      </p:pic>
    </p:spTree>
    <p:extLst>
      <p:ext uri="{BB962C8B-B14F-4D97-AF65-F5344CB8AC3E}">
        <p14:creationId xmlns:p14="http://schemas.microsoft.com/office/powerpoint/2010/main" val="316290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Summary of Module -1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F33DD6B-0B28-491A-A486-1BACEB1B935B}" type="datetime3">
              <a:rPr lang="en-US" smtClean="0"/>
              <a:t>6 May 2025</a:t>
            </a:fld>
            <a:endParaRPr lang="en-US" dirty="0"/>
          </a:p>
        </p:txBody>
      </p:sp>
      <p:sp>
        <p:nvSpPr>
          <p:cNvPr id="4" name="Footer Placeholder 3"/>
          <p:cNvSpPr>
            <a:spLocks noGrp="1"/>
          </p:cNvSpPr>
          <p:nvPr>
            <p:ph type="ftr" sz="quarter" idx="11"/>
          </p:nvPr>
        </p:nvSpPr>
        <p:spPr>
          <a:xfrm>
            <a:off x="2059259" y="4827190"/>
            <a:ext cx="6606759" cy="236935"/>
          </a:xfrm>
        </p:spPr>
        <p:txBody>
          <a:bodyPr/>
          <a:lstStyle/>
          <a:p>
            <a:pPr>
              <a:defRPr/>
            </a:pPr>
            <a:r>
              <a:rPr lang="en-US" dirty="0"/>
              <a:t>BATCH NO: MI2007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13</a:t>
            </a:fld>
            <a:endParaRPr lang="en-US" altLang="en-US"/>
          </a:p>
        </p:txBody>
      </p:sp>
      <p:sp>
        <p:nvSpPr>
          <p:cNvPr id="5" name="TextBox 4">
            <a:extLst>
              <a:ext uri="{FF2B5EF4-FFF2-40B4-BE49-F238E27FC236}">
                <a16:creationId xmlns:a16="http://schemas.microsoft.com/office/drawing/2014/main" id="{690CED56-68EA-FE6C-6A6D-3BF52FB9EB7A}"/>
              </a:ext>
            </a:extLst>
          </p:cNvPr>
          <p:cNvSpPr txBox="1"/>
          <p:nvPr/>
        </p:nvSpPr>
        <p:spPr>
          <a:xfrm>
            <a:off x="477981" y="856872"/>
            <a:ext cx="8502467" cy="397031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1. Image Upload and Preprocessing Module: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Handles the uploading of medical images and prepares them for analysis by the CNN models.</a:t>
            </a:r>
            <a:endPar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File Upload</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Accepts medical images in formats like JPEG, PNG, and DICOM.</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Validates file type and size to ensure compatibility.</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Provides feedback to the user if the file is invalid or unsupported.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Unique Filename Generation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Uses </a:t>
            </a:r>
            <a:r>
              <a:rPr kumimoji="0" lang="en-US" altLang="en-US"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uuid</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to generate unique filenames for uploaded images.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Prevents filename conflicts and ensures secure file storage.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Image Preprocessing</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Resizes images to the required dimensions (e.g., 150x150) for model input.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Normalizes pixel values to a range of [0, 1] for better model performance.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Converts images to NumPy arrays for compatibility with TensorFlow/</a:t>
            </a:r>
            <a:r>
              <a:rPr kumimoji="0" lang="en-US" altLang="en-US"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Keras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models.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02392"/>
            <a:ext cx="8229600" cy="857250"/>
          </a:xfrm>
        </p:spPr>
        <p:txBody>
          <a:bodyPr>
            <a:normAutofit/>
          </a:bodyPr>
          <a:lstStyle/>
          <a:p>
            <a:pPr>
              <a:defRPr/>
            </a:pPr>
            <a:r>
              <a:rPr lang="en-US" altLang="en-US" dirty="0">
                <a:solidFill>
                  <a:srgbClr val="FFC000"/>
                </a:solidFill>
              </a:rPr>
              <a:t>Summary of   Module -2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D4D9957-7CDC-40CA-BDB9-1A230A56E468}" type="datetime3">
              <a:rPr lang="en-US" smtClean="0"/>
              <a:t>6 May 2025</a:t>
            </a:fld>
            <a:endParaRPr lang="en-US" dirty="0"/>
          </a:p>
        </p:txBody>
      </p:sp>
      <p:sp>
        <p:nvSpPr>
          <p:cNvPr id="4" name="Footer Placeholder 3"/>
          <p:cNvSpPr>
            <a:spLocks noGrp="1"/>
          </p:cNvSpPr>
          <p:nvPr>
            <p:ph type="ftr" sz="quarter" idx="11"/>
          </p:nvPr>
        </p:nvSpPr>
        <p:spPr>
          <a:xfrm>
            <a:off x="1925445" y="4790282"/>
            <a:ext cx="6740574" cy="273844"/>
          </a:xfrm>
        </p:spPr>
        <p:txBody>
          <a:bodyPr/>
          <a:lstStyle/>
          <a:p>
            <a:pPr>
              <a:defRPr/>
            </a:pPr>
            <a:r>
              <a:rPr lang="en-US" dirty="0"/>
              <a:t>BATCH NO: MI2007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14</a:t>
            </a:fld>
            <a:endParaRPr lang="en-US" altLang="en-US"/>
          </a:p>
        </p:txBody>
      </p:sp>
      <p:sp>
        <p:nvSpPr>
          <p:cNvPr id="5" name="TextBox 4">
            <a:extLst>
              <a:ext uri="{FF2B5EF4-FFF2-40B4-BE49-F238E27FC236}">
                <a16:creationId xmlns:a16="http://schemas.microsoft.com/office/drawing/2014/main" id="{D2C0CB58-A4E4-8696-588A-DB631C307FBE}"/>
              </a:ext>
            </a:extLst>
          </p:cNvPr>
          <p:cNvSpPr txBox="1"/>
          <p:nvPr/>
        </p:nvSpPr>
        <p:spPr>
          <a:xfrm>
            <a:off x="457201" y="744065"/>
            <a:ext cx="8590156" cy="4193456"/>
          </a:xfrm>
          <a:prstGeom prst="rect">
            <a:avLst/>
          </a:prstGeom>
          <a:noFill/>
        </p:spPr>
        <p:txBody>
          <a:bodyPr wrap="square">
            <a:spAutoFit/>
          </a:bodyPr>
          <a:lstStyle/>
          <a:p>
            <a:pPr algn="just">
              <a:buNone/>
            </a:pPr>
            <a:r>
              <a:rPr lang="en-US" b="1" i="0" dirty="0">
                <a:solidFill>
                  <a:srgbClr val="404040"/>
                </a:solidFill>
                <a:effectLst/>
                <a:latin typeface="Times New Roman" panose="02020603050405020304" pitchFamily="18" charset="0"/>
                <a:cs typeface="Times New Roman" panose="02020603050405020304" pitchFamily="18" charset="0"/>
              </a:rPr>
              <a:t>2. CNN-Based Detection Module:</a:t>
            </a:r>
          </a:p>
          <a:p>
            <a:pPr algn="just">
              <a:buNone/>
            </a:pPr>
            <a:r>
              <a:rPr lang="en-US" b="0" i="0" dirty="0">
                <a:solidFill>
                  <a:srgbClr val="404040"/>
                </a:solidFill>
                <a:effectLst/>
                <a:latin typeface="Times New Roman" panose="02020603050405020304" pitchFamily="18" charset="0"/>
                <a:cs typeface="Times New Roman" panose="02020603050405020304" pitchFamily="18" charset="0"/>
              </a:rPr>
              <a:t>Contains the CNN models for detecting brain tumors, pneumonia, and bone fractures.</a:t>
            </a:r>
          </a:p>
          <a:p>
            <a:pPr algn="just">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Model Loading</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Loads pre-trained CNN models for each detection task.</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Ensures models are loaded only once during application startup for efficiency.</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Prediction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Runs the preprocessed image through the appropriate model.</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Returns the prediction result as a probability score (e.g., 0.85 for 85% confidence).</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Model-Specific Input Requirements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Ensures each model receives input in the correct format (e.g., resized and normalized images).</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Performance Optimization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Uses GPU acceleration (if available) for faster inference.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4010" y="79375"/>
            <a:ext cx="8229600" cy="857250"/>
          </a:xfrm>
        </p:spPr>
        <p:txBody>
          <a:bodyPr>
            <a:normAutofit/>
          </a:bodyPr>
          <a:lstStyle/>
          <a:p>
            <a:pPr>
              <a:defRPr/>
            </a:pPr>
            <a:r>
              <a:rPr lang="en-US" altLang="en-US" dirty="0">
                <a:solidFill>
                  <a:srgbClr val="FFC000"/>
                </a:solidFill>
              </a:rPr>
              <a:t>Summary of  Modules -3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8037AF3A-1BA4-4ABC-931A-1FCF1E47830D}" type="datetime3">
              <a:rPr lang="en-US" smtClean="0"/>
              <a:t>6 May 2025</a:t>
            </a:fld>
            <a:endParaRPr lang="en-US" dirty="0"/>
          </a:p>
        </p:txBody>
      </p:sp>
      <p:sp>
        <p:nvSpPr>
          <p:cNvPr id="4" name="Footer Placeholder 3"/>
          <p:cNvSpPr>
            <a:spLocks noGrp="1"/>
          </p:cNvSpPr>
          <p:nvPr>
            <p:ph type="ftr" sz="quarter" idx="11"/>
          </p:nvPr>
        </p:nvSpPr>
        <p:spPr>
          <a:xfrm>
            <a:off x="1992351" y="4861932"/>
            <a:ext cx="6694449" cy="202193"/>
          </a:xfrm>
        </p:spPr>
        <p:txBody>
          <a:bodyPr/>
          <a:lstStyle/>
          <a:p>
            <a:pPr>
              <a:defRPr/>
            </a:pPr>
            <a:r>
              <a:rPr lang="en-US" dirty="0"/>
              <a:t>BATCH NO:MI2007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15</a:t>
            </a:fld>
            <a:endParaRPr lang="en-US" altLang="en-US"/>
          </a:p>
        </p:txBody>
      </p:sp>
      <p:sp>
        <p:nvSpPr>
          <p:cNvPr id="5" name="TextBox 4">
            <a:extLst>
              <a:ext uri="{FF2B5EF4-FFF2-40B4-BE49-F238E27FC236}">
                <a16:creationId xmlns:a16="http://schemas.microsoft.com/office/drawing/2014/main" id="{0B3AC0F5-3533-C022-2474-BD2A1D71012C}"/>
              </a:ext>
            </a:extLst>
          </p:cNvPr>
          <p:cNvSpPr txBox="1"/>
          <p:nvPr/>
        </p:nvSpPr>
        <p:spPr>
          <a:xfrm>
            <a:off x="457200" y="774453"/>
            <a:ext cx="8359698" cy="4154984"/>
          </a:xfrm>
          <a:prstGeom prst="rect">
            <a:avLst/>
          </a:prstGeom>
          <a:noFill/>
        </p:spPr>
        <p:txBody>
          <a:bodyPr wrap="square">
            <a:spAutoFit/>
          </a:bodyPr>
          <a:lstStyle/>
          <a:p>
            <a:pPr algn="just">
              <a:buNone/>
            </a:pPr>
            <a:r>
              <a:rPr lang="en-US" b="1" i="0" dirty="0">
                <a:solidFill>
                  <a:srgbClr val="404040"/>
                </a:solidFill>
                <a:effectLst/>
                <a:latin typeface="Times New Roman" panose="02020603050405020304" pitchFamily="18" charset="0"/>
                <a:cs typeface="Times New Roman" panose="02020603050405020304" pitchFamily="18" charset="0"/>
              </a:rPr>
              <a:t>3.Result Interpretation Module Purpose:</a:t>
            </a:r>
          </a:p>
          <a:p>
            <a:pPr algn="just">
              <a:buNone/>
            </a:pPr>
            <a:r>
              <a:rPr lang="en-US" b="0" i="0" dirty="0">
                <a:solidFill>
                  <a:srgbClr val="404040"/>
                </a:solidFill>
                <a:effectLst/>
                <a:latin typeface="Times New Roman" panose="02020603050405020304" pitchFamily="18" charset="0"/>
                <a:cs typeface="Times New Roman" panose="02020603050405020304" pitchFamily="18" charset="0"/>
              </a:rPr>
              <a:t>Interprets the prediction results and generates user-friendly outputs. </a:t>
            </a:r>
          </a:p>
          <a:p>
            <a:pPr algn="just">
              <a:buNone/>
            </a:pPr>
            <a:r>
              <a:rPr lang="en-US" b="1" i="0" dirty="0">
                <a:solidFill>
                  <a:srgbClr val="404040"/>
                </a:solidFill>
                <a:effectLst/>
                <a:latin typeface="Times New Roman" panose="02020603050405020304" pitchFamily="18" charset="0"/>
                <a:cs typeface="Times New Roman" panose="02020603050405020304" pitchFamily="18" charset="0"/>
              </a:rPr>
              <a:t>Result Interpretation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Converts raw prediction probabilities into meaningful results (e.g., "Affected" or "Healthy").</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Confidence Scores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Calculates accuracy and damage percentages based on prediction probabilities.</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Displays confidence scores in a user-friendly format (e.g., "95% Confidence").</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Recommendations and Precautions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Provides tailored recommendations based on the diagnosis.</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Suggests precautions to prevent further complications.</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Condition-Specific Outputs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Customizes outputs for each condition (brain tumor, pneumonia, bone fracture).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Summary of   Modules -4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pPr marL="119062" indent="0">
              <a:buNone/>
            </a:pPr>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3C11450C-0D11-4C1F-BD96-C7A07FB7E0FC}" type="datetime3">
              <a:rPr lang="en-US" smtClean="0"/>
              <a:t>6 May 2025</a:t>
            </a:fld>
            <a:endParaRPr lang="en-US" dirty="0"/>
          </a:p>
        </p:txBody>
      </p:sp>
      <p:sp>
        <p:nvSpPr>
          <p:cNvPr id="4" name="Footer Placeholder 3"/>
          <p:cNvSpPr>
            <a:spLocks noGrp="1"/>
          </p:cNvSpPr>
          <p:nvPr>
            <p:ph type="ftr" sz="quarter" idx="11"/>
          </p:nvPr>
        </p:nvSpPr>
        <p:spPr>
          <a:xfrm>
            <a:off x="2126167" y="4790282"/>
            <a:ext cx="6539852" cy="273843"/>
          </a:xfrm>
        </p:spPr>
        <p:txBody>
          <a:bodyPr/>
          <a:lstStyle/>
          <a:p>
            <a:pPr>
              <a:defRPr/>
            </a:pPr>
            <a:r>
              <a:rPr lang="en-US" dirty="0"/>
              <a:t>BATCH NO:MI2007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16</a:t>
            </a:fld>
            <a:endParaRPr lang="en-US" altLang="en-US"/>
          </a:p>
        </p:txBody>
      </p:sp>
      <p:sp>
        <p:nvSpPr>
          <p:cNvPr id="5" name="TextBox 4">
            <a:extLst>
              <a:ext uri="{FF2B5EF4-FFF2-40B4-BE49-F238E27FC236}">
                <a16:creationId xmlns:a16="http://schemas.microsoft.com/office/drawing/2014/main" id="{5268D037-CD6F-EE92-D695-5A6ACDB6E991}"/>
              </a:ext>
            </a:extLst>
          </p:cNvPr>
          <p:cNvSpPr txBox="1"/>
          <p:nvPr/>
        </p:nvSpPr>
        <p:spPr>
          <a:xfrm>
            <a:off x="620751" y="882508"/>
            <a:ext cx="7902498" cy="3839513"/>
          </a:xfrm>
          <a:prstGeom prst="rect">
            <a:avLst/>
          </a:prstGeom>
          <a:noFill/>
        </p:spPr>
        <p:txBody>
          <a:bodyPr wrap="square">
            <a:spAutoFit/>
          </a:bodyPr>
          <a:lstStyle/>
          <a:p>
            <a:pPr algn="just">
              <a:buNone/>
            </a:pPr>
            <a:r>
              <a:rPr lang="en-US" b="1" i="0" dirty="0">
                <a:solidFill>
                  <a:srgbClr val="404040"/>
                </a:solidFill>
                <a:effectLst/>
                <a:latin typeface="Times New Roman" panose="02020603050405020304" pitchFamily="18" charset="0"/>
                <a:cs typeface="Times New Roman" panose="02020603050405020304" pitchFamily="18" charset="0"/>
              </a:rPr>
              <a:t>4. Report Generation Module:</a:t>
            </a:r>
          </a:p>
          <a:p>
            <a:pPr algn="just">
              <a:buNone/>
            </a:pPr>
            <a:r>
              <a:rPr lang="en-US" b="0" i="0" dirty="0">
                <a:solidFill>
                  <a:srgbClr val="404040"/>
                </a:solidFill>
                <a:effectLst/>
                <a:latin typeface="Times New Roman" panose="02020603050405020304" pitchFamily="18" charset="0"/>
                <a:cs typeface="Times New Roman" panose="02020603050405020304" pitchFamily="18" charset="0"/>
              </a:rPr>
              <a:t>Generates a detailed diagnostic report based on the detection results. </a:t>
            </a:r>
          </a:p>
          <a:p>
            <a:pPr algn="just">
              <a:buNone/>
            </a:pPr>
            <a:r>
              <a:rPr lang="en-US" b="1" i="0" dirty="0">
                <a:solidFill>
                  <a:srgbClr val="404040"/>
                </a:solidFill>
                <a:effectLst/>
                <a:latin typeface="Times New Roman" panose="02020603050405020304" pitchFamily="18" charset="0"/>
                <a:cs typeface="Times New Roman" panose="02020603050405020304" pitchFamily="18" charset="0"/>
              </a:rPr>
              <a:t>Report Content</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Includes detection results (e.g., "Brain Tumor Detected").</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Displays confidence scores and highlighted images.</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Provides a summary of findings and recommendations.</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Export Options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Allows users to download the report in PDF or other formats.</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Generates reports with a professional layout and branding.</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Customization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Enables doctors to add notes or comments to the report.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Supports multi-language reports for broader accessibility.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6C04F-C3D5-8BDD-31B4-CEAA10363684}"/>
            </a:ext>
          </a:extLst>
        </p:cNvPr>
        <p:cNvGrpSpPr/>
        <p:nvPr/>
      </p:nvGrpSpPr>
      <p:grpSpPr>
        <a:xfrm>
          <a:off x="0" y="0"/>
          <a:ext cx="0" cy="0"/>
          <a:chOff x="0" y="0"/>
          <a:chExt cx="0" cy="0"/>
        </a:xfrm>
      </p:grpSpPr>
      <p:sp>
        <p:nvSpPr>
          <p:cNvPr id="35842" name="Rectangle 2">
            <a:extLst>
              <a:ext uri="{FF2B5EF4-FFF2-40B4-BE49-F238E27FC236}">
                <a16:creationId xmlns:a16="http://schemas.microsoft.com/office/drawing/2014/main" id="{59B4D20D-2060-1D85-CFC0-94D312A17B13}"/>
              </a:ext>
            </a:extLst>
          </p:cNvPr>
          <p:cNvSpPr>
            <a:spLocks noGrp="1" noChangeArrowheads="1"/>
          </p:cNvSpPr>
          <p:nvPr>
            <p:ph type="title"/>
          </p:nvPr>
        </p:nvSpPr>
        <p:spPr/>
        <p:txBody>
          <a:bodyPr>
            <a:normAutofit/>
          </a:bodyPr>
          <a:lstStyle/>
          <a:p>
            <a:pPr>
              <a:defRPr/>
            </a:pPr>
            <a:r>
              <a:rPr lang="en-US" altLang="en-US" dirty="0">
                <a:solidFill>
                  <a:srgbClr val="FFC000"/>
                </a:solidFill>
              </a:rPr>
              <a:t>Summary of   Modules -5  </a:t>
            </a:r>
          </a:p>
        </p:txBody>
      </p:sp>
      <p:sp>
        <p:nvSpPr>
          <p:cNvPr id="17411" name="Rectangle 3">
            <a:extLst>
              <a:ext uri="{FF2B5EF4-FFF2-40B4-BE49-F238E27FC236}">
                <a16:creationId xmlns:a16="http://schemas.microsoft.com/office/drawing/2014/main" id="{3FEC5873-3355-E4C1-D1DB-D1DF63B1B6B2}"/>
              </a:ext>
            </a:extLst>
          </p:cNvPr>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pPr marL="119062" indent="0">
              <a:buNone/>
            </a:pPr>
            <a:endParaRPr lang="en-US" altLang="en-US" sz="2400" dirty="0">
              <a:solidFill>
                <a:srgbClr val="0000FF"/>
              </a:solidFill>
            </a:endParaRPr>
          </a:p>
        </p:txBody>
      </p:sp>
      <p:sp>
        <p:nvSpPr>
          <p:cNvPr id="2" name="Date Placeholder 1">
            <a:extLst>
              <a:ext uri="{FF2B5EF4-FFF2-40B4-BE49-F238E27FC236}">
                <a16:creationId xmlns:a16="http://schemas.microsoft.com/office/drawing/2014/main" id="{6DBDC57B-6936-0A9E-1C67-9094B4214D7D}"/>
              </a:ext>
            </a:extLst>
          </p:cNvPr>
          <p:cNvSpPr>
            <a:spLocks noGrp="1"/>
          </p:cNvSpPr>
          <p:nvPr>
            <p:ph type="dt" sz="half" idx="10"/>
          </p:nvPr>
        </p:nvSpPr>
        <p:spPr/>
        <p:txBody>
          <a:bodyPr/>
          <a:lstStyle/>
          <a:p>
            <a:pPr>
              <a:defRPr/>
            </a:pPr>
            <a:fld id="{3C11450C-0D11-4C1F-BD96-C7A07FB7E0FC}" type="datetime3">
              <a:rPr lang="en-US" smtClean="0"/>
              <a:t>6 May 2025</a:t>
            </a:fld>
            <a:endParaRPr lang="en-US" dirty="0"/>
          </a:p>
        </p:txBody>
      </p:sp>
      <p:sp>
        <p:nvSpPr>
          <p:cNvPr id="4" name="Footer Placeholder 3">
            <a:extLst>
              <a:ext uri="{FF2B5EF4-FFF2-40B4-BE49-F238E27FC236}">
                <a16:creationId xmlns:a16="http://schemas.microsoft.com/office/drawing/2014/main" id="{20D4BB11-0181-F159-2B7E-4B3D58955A24}"/>
              </a:ext>
            </a:extLst>
          </p:cNvPr>
          <p:cNvSpPr>
            <a:spLocks noGrp="1"/>
          </p:cNvSpPr>
          <p:nvPr>
            <p:ph type="ftr" sz="quarter" idx="11"/>
          </p:nvPr>
        </p:nvSpPr>
        <p:spPr>
          <a:xfrm>
            <a:off x="2252547" y="4839629"/>
            <a:ext cx="6264790" cy="167744"/>
          </a:xfrm>
        </p:spPr>
        <p:txBody>
          <a:bodyPr/>
          <a:lstStyle/>
          <a:p>
            <a:pPr>
              <a:defRPr/>
            </a:pPr>
            <a:r>
              <a:rPr lang="en-US" dirty="0"/>
              <a:t>BATCH NO: MI2007         DEPARTMENT OF COMPUTER SCIENCE &amp; ENGINEERING </a:t>
            </a:r>
          </a:p>
        </p:txBody>
      </p:sp>
      <p:sp>
        <p:nvSpPr>
          <p:cNvPr id="17413" name="Slide Number Placeholder 3">
            <a:extLst>
              <a:ext uri="{FF2B5EF4-FFF2-40B4-BE49-F238E27FC236}">
                <a16:creationId xmlns:a16="http://schemas.microsoft.com/office/drawing/2014/main" id="{6E42817C-8BD6-68A9-EB0E-68C7CF2890CA}"/>
              </a:ext>
            </a:extLst>
          </p:cNvPr>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17</a:t>
            </a:fld>
            <a:endParaRPr lang="en-US" altLang="en-US"/>
          </a:p>
        </p:txBody>
      </p:sp>
      <p:sp>
        <p:nvSpPr>
          <p:cNvPr id="5" name="TextBox 4">
            <a:extLst>
              <a:ext uri="{FF2B5EF4-FFF2-40B4-BE49-F238E27FC236}">
                <a16:creationId xmlns:a16="http://schemas.microsoft.com/office/drawing/2014/main" id="{69B928C2-286C-4A36-0103-909BCEAB6E05}"/>
              </a:ext>
            </a:extLst>
          </p:cNvPr>
          <p:cNvSpPr txBox="1"/>
          <p:nvPr/>
        </p:nvSpPr>
        <p:spPr>
          <a:xfrm>
            <a:off x="538976" y="941981"/>
            <a:ext cx="8229600" cy="3562514"/>
          </a:xfrm>
          <a:prstGeom prst="rect">
            <a:avLst/>
          </a:prstGeom>
          <a:noFill/>
        </p:spPr>
        <p:txBody>
          <a:bodyPr wrap="square">
            <a:spAutoFit/>
          </a:bodyPr>
          <a:lstStyle/>
          <a:p>
            <a:pPr algn="just">
              <a:buNone/>
            </a:pPr>
            <a:r>
              <a:rPr lang="en-US" b="1" i="0" dirty="0">
                <a:solidFill>
                  <a:srgbClr val="404040"/>
                </a:solidFill>
                <a:effectLst/>
                <a:latin typeface="Times New Roman" panose="02020603050405020304" pitchFamily="18" charset="0"/>
                <a:cs typeface="Times New Roman" panose="02020603050405020304" pitchFamily="18" charset="0"/>
              </a:rPr>
              <a:t>5. User Interface (UI) Module:</a:t>
            </a:r>
          </a:p>
          <a:p>
            <a:pPr algn="just">
              <a:buNone/>
            </a:pPr>
            <a:r>
              <a:rPr lang="en-US" b="0" i="0" dirty="0">
                <a:solidFill>
                  <a:srgbClr val="404040"/>
                </a:solidFill>
                <a:effectLst/>
                <a:latin typeface="Times New Roman" panose="02020603050405020304" pitchFamily="18" charset="0"/>
                <a:cs typeface="Times New Roman" panose="02020603050405020304" pitchFamily="18" charset="0"/>
              </a:rPr>
              <a:t>Provides an intuitive and user-friendly interface for interacting with the application. </a:t>
            </a:r>
          </a:p>
          <a:p>
            <a:pPr algn="just">
              <a:buNone/>
            </a:pPr>
            <a:r>
              <a:rPr lang="en-US" b="1" i="0" dirty="0">
                <a:solidFill>
                  <a:srgbClr val="404040"/>
                </a:solidFill>
                <a:effectLst/>
                <a:latin typeface="Times New Roman" panose="02020603050405020304" pitchFamily="18" charset="0"/>
                <a:cs typeface="Times New Roman" panose="02020603050405020304" pitchFamily="18" charset="0"/>
              </a:rPr>
              <a:t>Dashboard</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Displays a summary of recent uploads and detection results.</a:t>
            </a:r>
          </a:p>
          <a:p>
            <a:pPr algn="just">
              <a:spcBef>
                <a:spcPts val="300"/>
              </a:spcBef>
              <a:spcAft>
                <a:spcPts val="300"/>
              </a:spcAft>
            </a:pPr>
            <a:r>
              <a:rPr lang="en-US" b="1" i="0" dirty="0">
                <a:solidFill>
                  <a:srgbClr val="404040"/>
                </a:solidFill>
                <a:effectLst/>
                <a:latin typeface="Times New Roman" panose="02020603050405020304" pitchFamily="18" charset="0"/>
                <a:cs typeface="Times New Roman" panose="02020603050405020304" pitchFamily="18" charset="0"/>
              </a:rPr>
              <a:t>Image Upload Interface</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Offers a drag-and-drop or file picker interface for uploading medical images.</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Displays a preview of the uploaded image for verification.</a:t>
            </a:r>
          </a:p>
          <a:p>
            <a:pPr algn="just">
              <a:spcBef>
                <a:spcPts val="300"/>
              </a:spcBef>
              <a:spcAft>
                <a:spcPts val="300"/>
              </a:spcAft>
            </a:pPr>
            <a:r>
              <a:rPr lang="en-US" b="1" i="0" dirty="0">
                <a:solidFill>
                  <a:srgbClr val="404040"/>
                </a:solidFill>
                <a:effectLst/>
                <a:latin typeface="Times New Roman" panose="02020603050405020304" pitchFamily="18" charset="0"/>
                <a:cs typeface="Times New Roman" panose="02020603050405020304" pitchFamily="18" charset="0"/>
              </a:rPr>
              <a:t>Result Display</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Shows annotated images and detection results in a clean, organized layout.</a:t>
            </a:r>
          </a:p>
          <a:p>
            <a:pPr algn="just">
              <a:spcBef>
                <a:spcPts val="300"/>
              </a:spcBef>
              <a:spcAft>
                <a:spcPts val="300"/>
              </a:spcAft>
            </a:pPr>
            <a:r>
              <a:rPr lang="en-US" b="1" i="0" dirty="0">
                <a:solidFill>
                  <a:srgbClr val="404040"/>
                </a:solidFill>
                <a:effectLst/>
                <a:latin typeface="Times New Roman" panose="02020603050405020304" pitchFamily="18" charset="0"/>
                <a:cs typeface="Times New Roman" panose="02020603050405020304" pitchFamily="18" charset="0"/>
              </a:rPr>
              <a:t>Accessibility</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Supports keyboard navigation and screen readers for visually impaired users.</a:t>
            </a:r>
          </a:p>
        </p:txBody>
      </p:sp>
    </p:spTree>
    <p:extLst>
      <p:ext uri="{BB962C8B-B14F-4D97-AF65-F5344CB8AC3E}">
        <p14:creationId xmlns:p14="http://schemas.microsoft.com/office/powerpoint/2010/main" val="157701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a:defRPr/>
            </a:pPr>
            <a:r>
              <a:rPr lang="en-US" altLang="en-US" dirty="0">
                <a:solidFill>
                  <a:srgbClr val="FFC000"/>
                </a:solidFill>
              </a:rPr>
              <a:t> Implementation </a:t>
            </a:r>
            <a:br>
              <a:rPr lang="en-US" altLang="en-US" dirty="0">
                <a:solidFill>
                  <a:srgbClr val="FFC000"/>
                </a:solidFill>
              </a:rPr>
            </a:br>
            <a:endParaRPr lang="en-US" altLang="en-US" dirty="0">
              <a:solidFill>
                <a:srgbClr val="FFC000"/>
              </a:solidFill>
            </a:endParaRP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758B3E99-CB2E-425E-8CED-51697BF29159}" type="datetime3">
              <a:rPr lang="en-US" smtClean="0"/>
              <a:t>6 May 2025</a:t>
            </a:fld>
            <a:endParaRPr lang="en-US" dirty="0"/>
          </a:p>
        </p:txBody>
      </p:sp>
      <p:sp>
        <p:nvSpPr>
          <p:cNvPr id="4" name="Footer Placeholder 3"/>
          <p:cNvSpPr>
            <a:spLocks noGrp="1"/>
          </p:cNvSpPr>
          <p:nvPr>
            <p:ph type="ftr" sz="quarter" idx="11"/>
          </p:nvPr>
        </p:nvSpPr>
        <p:spPr>
          <a:xfrm>
            <a:off x="2155903" y="4790282"/>
            <a:ext cx="6454698" cy="273843"/>
          </a:xfrm>
        </p:spPr>
        <p:txBody>
          <a:bodyPr/>
          <a:lstStyle/>
          <a:p>
            <a:pPr>
              <a:defRPr/>
            </a:pPr>
            <a:r>
              <a:rPr lang="en-US" dirty="0"/>
              <a:t>BATCH NO:  MI2007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18</a:t>
            </a:fld>
            <a:endParaRPr lang="en-US" altLang="en-US"/>
          </a:p>
        </p:txBody>
      </p:sp>
      <p:sp>
        <p:nvSpPr>
          <p:cNvPr id="5" name="Rectangle 4"/>
          <p:cNvSpPr/>
          <p:nvPr/>
        </p:nvSpPr>
        <p:spPr>
          <a:xfrm>
            <a:off x="366519" y="587416"/>
            <a:ext cx="8777481" cy="4247317"/>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Data Acquisition:</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To collect and store medical imaging data for training and testing the CNN models.</a:t>
            </a:r>
            <a:endPar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Brain Tumor Detection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Public datasets like the </a:t>
            </a:r>
            <a:r>
              <a:rPr kumimoji="0" lang="en-US" altLang="en-US" b="1"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BraTS</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(Brain Tumor Segmentation) dataset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Collaborations with hospitals and medical institutions for MRI scans.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Pneumonia Detection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Public datasets like the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ChestX-ray8 dataset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Kaggle's Chest X-Ray Images (Pneumonia) dataset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Chest X-rays from medical imaging archives.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Bone Fracture Detection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Public datasets like the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MURA (Musculoskeletal Radiographs) dataset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X-ray images from orthopedic clinics and hospitals.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Data Formats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MRI scans: DICOM or </a:t>
            </a:r>
            <a:r>
              <a:rPr kumimoji="0" lang="en-US" altLang="en-US"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NIfTI</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formats.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X-rays: JPEG or PNG formats.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C2394-9BEC-B5C3-87F1-DC1C41B3476F}"/>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4ACF28F1-2328-C8A4-F64A-B95B9FA4E936}"/>
              </a:ext>
            </a:extLst>
          </p:cNvPr>
          <p:cNvSpPr>
            <a:spLocks noGrp="1"/>
          </p:cNvSpPr>
          <p:nvPr>
            <p:ph type="ftr" sz="quarter" idx="11"/>
          </p:nvPr>
        </p:nvSpPr>
        <p:spPr>
          <a:xfrm>
            <a:off x="1828800" y="4767264"/>
            <a:ext cx="6088566"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166F5A90-483C-579A-BF97-02FB4047D8BA}"/>
              </a:ext>
            </a:extLst>
          </p:cNvPr>
          <p:cNvSpPr>
            <a:spLocks noGrp="1"/>
          </p:cNvSpPr>
          <p:nvPr>
            <p:ph type="sldNum" sz="quarter" idx="12"/>
          </p:nvPr>
        </p:nvSpPr>
        <p:spPr/>
        <p:txBody>
          <a:bodyPr/>
          <a:lstStyle/>
          <a:p>
            <a:pPr>
              <a:defRPr/>
            </a:pPr>
            <a:fld id="{2571F5BB-190B-45BA-B754-2541F8CA6F46}" type="slidenum">
              <a:rPr lang="en-US" altLang="en-US" smtClean="0"/>
              <a:pPr>
                <a:defRPr/>
              </a:pPr>
              <a:t>19</a:t>
            </a:fld>
            <a:endParaRPr lang="en-US" altLang="en-US"/>
          </a:p>
        </p:txBody>
      </p:sp>
      <p:sp>
        <p:nvSpPr>
          <p:cNvPr id="6" name="TextBox 5">
            <a:extLst>
              <a:ext uri="{FF2B5EF4-FFF2-40B4-BE49-F238E27FC236}">
                <a16:creationId xmlns:a16="http://schemas.microsoft.com/office/drawing/2014/main" id="{1F6705DA-6373-06CF-2DC5-6BBF62AE40AF}"/>
              </a:ext>
            </a:extLst>
          </p:cNvPr>
          <p:cNvSpPr txBox="1"/>
          <p:nvPr/>
        </p:nvSpPr>
        <p:spPr>
          <a:xfrm>
            <a:off x="410736" y="206470"/>
            <a:ext cx="8322527" cy="4470455"/>
          </a:xfrm>
          <a:prstGeom prst="rect">
            <a:avLst/>
          </a:prstGeom>
          <a:noFill/>
        </p:spPr>
        <p:txBody>
          <a:bodyPr wrap="square">
            <a:spAutoFit/>
          </a:bodyPr>
          <a:lstStyle/>
          <a:p>
            <a:pPr algn="just">
              <a:buNone/>
            </a:pPr>
            <a:r>
              <a:rPr lang="en-US" b="1" i="0" dirty="0">
                <a:solidFill>
                  <a:srgbClr val="404040"/>
                </a:solidFill>
                <a:effectLst/>
                <a:latin typeface="Times New Roman" panose="02020603050405020304" pitchFamily="18" charset="0"/>
                <a:cs typeface="Times New Roman" panose="02020603050405020304" pitchFamily="18" charset="0"/>
              </a:rPr>
              <a:t>2. Data Preprocessing:</a:t>
            </a:r>
          </a:p>
          <a:p>
            <a:pPr algn="just">
              <a:buNone/>
            </a:pPr>
            <a:r>
              <a:rPr lang="en-US" b="0" i="0" dirty="0">
                <a:solidFill>
                  <a:srgbClr val="404040"/>
                </a:solidFill>
                <a:effectLst/>
                <a:latin typeface="Times New Roman" panose="02020603050405020304" pitchFamily="18" charset="0"/>
                <a:cs typeface="Times New Roman" panose="02020603050405020304" pitchFamily="18" charset="0"/>
              </a:rPr>
              <a:t>To clean, normalize, and prepare the data for training and inference.</a:t>
            </a:r>
          </a:p>
          <a:p>
            <a:pPr algn="just">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Cleaning</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Remove corrupted or low-quality images.</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Ensure all images are properly labeled and categorized.</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Resizing</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Resize all images to a consistent dimension (e.g., 150x150 or 224x224) for model input.</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Normalization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Scale pixel values to a range of [0, 1] by dividing by 255.</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Normalize grayscale or RGB images as required by the model.</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Splitting</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Split the dataset into training, validation, and test sets (e.g., 70% training, 15% validation, 15% testing).</a:t>
            </a:r>
          </a:p>
        </p:txBody>
      </p:sp>
    </p:spTree>
    <p:extLst>
      <p:ext uri="{BB962C8B-B14F-4D97-AF65-F5344CB8AC3E}">
        <p14:creationId xmlns:p14="http://schemas.microsoft.com/office/powerpoint/2010/main" val="196152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0" y="114300"/>
            <a:ext cx="8991600" cy="938297"/>
          </a:xfrm>
        </p:spPr>
        <p:txBody>
          <a:bodyPr>
            <a:noAutofit/>
          </a:bodyPr>
          <a:lstStyle/>
          <a:p>
            <a:pPr algn="ctr"/>
            <a:r>
              <a:rPr lang="en-US" sz="2400" dirty="0" err="1">
                <a:solidFill>
                  <a:schemeClr val="accent1">
                    <a:satMod val="150000"/>
                  </a:schemeClr>
                </a:solidFill>
                <a:latin typeface="Times New Roman" pitchFamily="18" charset="0"/>
                <a:cs typeface="Times New Roman" pitchFamily="18" charset="0"/>
              </a:rPr>
              <a:t>MediXpert</a:t>
            </a:r>
            <a:r>
              <a:rPr lang="en-US" sz="2400" dirty="0">
                <a:solidFill>
                  <a:schemeClr val="accent1">
                    <a:satMod val="150000"/>
                  </a:schemeClr>
                </a:solidFill>
                <a:latin typeface="Times New Roman" pitchFamily="18" charset="0"/>
                <a:cs typeface="Times New Roman" pitchFamily="18" charset="0"/>
              </a:rPr>
              <a:t> Application </a:t>
            </a:r>
          </a:p>
        </p:txBody>
      </p:sp>
      <p:sp>
        <p:nvSpPr>
          <p:cNvPr id="3" name="Date Placeholder 2"/>
          <p:cNvSpPr>
            <a:spLocks noGrp="1"/>
          </p:cNvSpPr>
          <p:nvPr>
            <p:ph type="dt" sz="half" idx="10"/>
          </p:nvPr>
        </p:nvSpPr>
        <p:spPr/>
        <p:txBody>
          <a:bodyPr/>
          <a:lstStyle/>
          <a:p>
            <a:pPr>
              <a:defRPr/>
            </a:pPr>
            <a:fld id="{5E4C9F69-8D19-4DDA-90DF-98A742B56BDA}" type="datetime3">
              <a:rPr lang="en-US" smtClean="0"/>
              <a:t>6 May 2025</a:t>
            </a:fld>
            <a:endParaRPr lang="en-US" dirty="0"/>
          </a:p>
        </p:txBody>
      </p:sp>
      <p:sp>
        <p:nvSpPr>
          <p:cNvPr id="5" name="Footer Placeholder 4"/>
          <p:cNvSpPr>
            <a:spLocks noGrp="1"/>
          </p:cNvSpPr>
          <p:nvPr>
            <p:ph type="ftr" sz="quarter" idx="11"/>
          </p:nvPr>
        </p:nvSpPr>
        <p:spPr>
          <a:xfrm>
            <a:off x="2222811" y="4790282"/>
            <a:ext cx="6353154" cy="273843"/>
          </a:xfrm>
        </p:spPr>
        <p:txBody>
          <a:bodyPr/>
          <a:lstStyle/>
          <a:p>
            <a:pPr>
              <a:defRPr/>
            </a:pPr>
            <a:r>
              <a:rPr lang="en-US" dirty="0"/>
              <a:t>BATCH NO:MI2007          DEPARTMENT OF COMPUTER SCIENCE &amp; ENGINEERING </a:t>
            </a:r>
          </a:p>
        </p:txBody>
      </p:sp>
      <p:sp>
        <p:nvSpPr>
          <p:cNvPr id="9219" name="Slide Number Placeholder 6"/>
          <p:cNvSpPr>
            <a:spLocks noGrp="1" noChangeArrowheads="1"/>
          </p:cNvSpPr>
          <p:nvPr>
            <p:ph type="sldNum" sz="quarter" idx="12"/>
          </p:nvPr>
        </p:nvSpPr>
        <p:spPr bwMode="auto">
          <a:noFill/>
          <a:ln>
            <a:miter lim="800000"/>
            <a:headEnd/>
            <a:tailEnd/>
          </a:ln>
        </p:spPr>
        <p:txBody>
          <a:bodyPr/>
          <a:lstStyle/>
          <a:p>
            <a:pPr>
              <a:lnSpc>
                <a:spcPct val="90000"/>
              </a:lnSpc>
            </a:pPr>
            <a:fld id="{089DB55B-AF57-424A-AA3C-DDAA088D3F76}" type="slidenum">
              <a:rPr lang="en-US" altLang="en-US" sz="1100"/>
              <a:pPr>
                <a:lnSpc>
                  <a:spcPct val="90000"/>
                </a:lnSpc>
              </a:pPr>
              <a:t>2</a:t>
            </a:fld>
            <a:endParaRPr lang="en-US" altLang="en-US" sz="1100"/>
          </a:p>
        </p:txBody>
      </p:sp>
      <p:sp>
        <p:nvSpPr>
          <p:cNvPr id="2" name="Rectangle 1"/>
          <p:cNvSpPr/>
          <p:nvPr/>
        </p:nvSpPr>
        <p:spPr>
          <a:xfrm>
            <a:off x="476278" y="1118094"/>
            <a:ext cx="3862981" cy="3970318"/>
          </a:xfrm>
          <a:prstGeom prst="rect">
            <a:avLst/>
          </a:prstGeom>
        </p:spPr>
        <p:txBody>
          <a:bodyPr wrap="none">
            <a:spAutoFit/>
          </a:bodyPr>
          <a:lstStyle/>
          <a:p>
            <a:r>
              <a:rPr lang="en-US" b="1" dirty="0">
                <a:solidFill>
                  <a:srgbClr val="000000"/>
                </a:solidFill>
                <a:latin typeface="Open Sans Extra Bold"/>
                <a:ea typeface="Open Sans Extra Bold"/>
                <a:cs typeface="Open Sans Extra Bold"/>
                <a:sym typeface="Open Sans Extra Bold"/>
              </a:rPr>
              <a:t>AGENDA</a:t>
            </a:r>
          </a:p>
          <a:p>
            <a:endParaRPr lang="en-US" b="1" dirty="0">
              <a:solidFill>
                <a:srgbClr val="000000"/>
              </a:solidFill>
              <a:latin typeface="Open Sans Extra Bold"/>
              <a:ea typeface="Open Sans Extra Bold"/>
              <a:cs typeface="Open Sans Extra Bold"/>
              <a:sym typeface="Open Sans Extra Bold"/>
            </a:endParaRP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Introduction</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Literature Survey </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Problem Statement	</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Proposed Methodology</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Proposed System Architecture</a:t>
            </a:r>
          </a:p>
          <a:p>
            <a:pPr marL="285750" indent="-285750">
              <a:buFont typeface="Arial" pitchFamily="34" charset="0"/>
              <a:buChar char="•"/>
            </a:pPr>
            <a:r>
              <a:rPr lang="en-IN" b="1" dirty="0">
                <a:latin typeface="Arial" panose="020B0604020202020204" pitchFamily="34" charset="0"/>
                <a:cs typeface="Arial" panose="020B0604020202020204" pitchFamily="34" charset="0"/>
              </a:rPr>
              <a:t>Implementation</a:t>
            </a:r>
          </a:p>
          <a:p>
            <a:pPr marL="285750" indent="-285750">
              <a:buFont typeface="Arial" pitchFamily="34" charset="0"/>
              <a:buChar char="•"/>
            </a:pPr>
            <a:r>
              <a:rPr lang="en-US" altLang="en-US" b="1" dirty="0">
                <a:solidFill>
                  <a:schemeClr val="tx1">
                    <a:lumMod val="95000"/>
                    <a:lumOff val="5000"/>
                  </a:schemeClr>
                </a:solidFill>
                <a:latin typeface="Arial" pitchFamily="34" charset="0"/>
                <a:ea typeface="Open Sans Extra Bold" charset="0"/>
                <a:cs typeface="Arial" pitchFamily="34" charset="0"/>
                <a:sym typeface="Open Sans Extra Bold" charset="0"/>
              </a:rPr>
              <a:t>Testing &amp; Validation</a:t>
            </a:r>
          </a:p>
          <a:p>
            <a:pPr marL="285750" indent="-285750">
              <a:buFont typeface="Arial" pitchFamily="34" charset="0"/>
              <a:buChar char="•"/>
            </a:pPr>
            <a:r>
              <a:rPr lang="en-IN" b="1" dirty="0">
                <a:latin typeface="Arial" panose="020B0604020202020204" pitchFamily="34" charset="0"/>
                <a:cs typeface="Arial" panose="020B0604020202020204" pitchFamily="34" charset="0"/>
              </a:rPr>
              <a:t>Results &amp; Discussion</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Conclusion and Future Work</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References</a:t>
            </a:r>
          </a:p>
          <a:p>
            <a:endParaRPr lang="en-US" b="1" dirty="0">
              <a:solidFill>
                <a:srgbClr val="000000"/>
              </a:solidFill>
              <a:latin typeface="Open Sans Extra Bold"/>
              <a:ea typeface="Open Sans Extra Bold"/>
              <a:cs typeface="Open Sans Extra Bold"/>
              <a:sym typeface="Open Sans Extra Bold"/>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A8D78-CAD7-244D-B62D-644A1904C85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DDE76B6-248D-3909-56E8-6CFFE4A7E905}"/>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2AF18027-FEF8-32EE-DC4B-B6BBE9554FF7}"/>
              </a:ext>
            </a:extLst>
          </p:cNvPr>
          <p:cNvSpPr>
            <a:spLocks noGrp="1"/>
          </p:cNvSpPr>
          <p:nvPr>
            <p:ph type="ftr" sz="quarter" idx="11"/>
          </p:nvPr>
        </p:nvSpPr>
        <p:spPr>
          <a:xfrm>
            <a:off x="1791629" y="4767264"/>
            <a:ext cx="6222381"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B60E1DCA-9921-8815-AE9A-38FAAE31E821}"/>
              </a:ext>
            </a:extLst>
          </p:cNvPr>
          <p:cNvSpPr>
            <a:spLocks noGrp="1"/>
          </p:cNvSpPr>
          <p:nvPr>
            <p:ph type="sldNum" sz="quarter" idx="12"/>
          </p:nvPr>
        </p:nvSpPr>
        <p:spPr/>
        <p:txBody>
          <a:bodyPr/>
          <a:lstStyle/>
          <a:p>
            <a:pPr>
              <a:defRPr/>
            </a:pPr>
            <a:fld id="{2571F5BB-190B-45BA-B754-2541F8CA6F46}" type="slidenum">
              <a:rPr lang="en-US" altLang="en-US" smtClean="0"/>
              <a:pPr>
                <a:defRPr/>
              </a:pPr>
              <a:t>20</a:t>
            </a:fld>
            <a:endParaRPr lang="en-US" altLang="en-US"/>
          </a:p>
        </p:txBody>
      </p:sp>
      <p:sp>
        <p:nvSpPr>
          <p:cNvPr id="6" name="TextBox 5">
            <a:extLst>
              <a:ext uri="{FF2B5EF4-FFF2-40B4-BE49-F238E27FC236}">
                <a16:creationId xmlns:a16="http://schemas.microsoft.com/office/drawing/2014/main" id="{6E30538F-C181-731D-FA08-99C64A1398E1}"/>
              </a:ext>
            </a:extLst>
          </p:cNvPr>
          <p:cNvSpPr txBox="1"/>
          <p:nvPr/>
        </p:nvSpPr>
        <p:spPr>
          <a:xfrm>
            <a:off x="294578" y="117260"/>
            <a:ext cx="8554843" cy="4909036"/>
          </a:xfrm>
          <a:prstGeom prst="rect">
            <a:avLst/>
          </a:prstGeom>
          <a:noFill/>
        </p:spPr>
        <p:txBody>
          <a:bodyPr wrap="square">
            <a:spAutoFit/>
          </a:bodyPr>
          <a:lstStyle/>
          <a:p>
            <a:pPr algn="just">
              <a:buNone/>
            </a:pPr>
            <a:r>
              <a:rPr lang="en-IN" b="1" i="0" dirty="0">
                <a:solidFill>
                  <a:srgbClr val="404040"/>
                </a:solidFill>
                <a:effectLst/>
                <a:latin typeface="Times New Roman" panose="02020603050405020304" pitchFamily="18" charset="0"/>
                <a:cs typeface="Times New Roman" panose="02020603050405020304" pitchFamily="18" charset="0"/>
              </a:rPr>
              <a:t>3. Machine Learning Model:</a:t>
            </a:r>
          </a:p>
          <a:p>
            <a:pPr algn="just">
              <a:buNone/>
            </a:pPr>
            <a:r>
              <a:rPr lang="en-IN" b="0" i="0" dirty="0">
                <a:solidFill>
                  <a:srgbClr val="404040"/>
                </a:solidFill>
                <a:effectLst/>
                <a:latin typeface="Times New Roman" panose="02020603050405020304" pitchFamily="18" charset="0"/>
                <a:cs typeface="Times New Roman" panose="02020603050405020304" pitchFamily="18" charset="0"/>
              </a:rPr>
              <a:t>To develop and train CNN models for detecting brain </a:t>
            </a:r>
            <a:r>
              <a:rPr lang="en-IN" b="0" i="0" dirty="0" err="1">
                <a:solidFill>
                  <a:srgbClr val="404040"/>
                </a:solidFill>
                <a:effectLst/>
                <a:latin typeface="Times New Roman" panose="02020603050405020304" pitchFamily="18" charset="0"/>
                <a:cs typeface="Times New Roman" panose="02020603050405020304" pitchFamily="18" charset="0"/>
              </a:rPr>
              <a:t>tumors</a:t>
            </a:r>
            <a:r>
              <a:rPr lang="en-IN" b="0" i="0" dirty="0">
                <a:solidFill>
                  <a:srgbClr val="404040"/>
                </a:solidFill>
                <a:effectLst/>
                <a:latin typeface="Times New Roman" panose="02020603050405020304" pitchFamily="18" charset="0"/>
                <a:cs typeface="Times New Roman" panose="02020603050405020304" pitchFamily="18" charset="0"/>
              </a:rPr>
              <a:t>, pneumonia, and bone fractures. </a:t>
            </a:r>
          </a:p>
          <a:p>
            <a:pPr algn="just">
              <a:buNone/>
            </a:pPr>
            <a:r>
              <a:rPr lang="en-IN" b="1" i="0" dirty="0">
                <a:solidFill>
                  <a:srgbClr val="404040"/>
                </a:solidFill>
                <a:effectLst/>
                <a:latin typeface="Times New Roman" panose="02020603050405020304" pitchFamily="18" charset="0"/>
                <a:cs typeface="Times New Roman" panose="02020603050405020304" pitchFamily="18" charset="0"/>
              </a:rPr>
              <a:t>Chosen Models</a:t>
            </a:r>
            <a:r>
              <a:rPr lang="en-IN"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Brain </a:t>
            </a:r>
            <a:r>
              <a:rPr lang="en-IN" b="1" i="0" dirty="0" err="1">
                <a:solidFill>
                  <a:srgbClr val="404040"/>
                </a:solidFill>
                <a:effectLst/>
                <a:latin typeface="Times New Roman" panose="02020603050405020304" pitchFamily="18" charset="0"/>
                <a:cs typeface="Times New Roman" panose="02020603050405020304" pitchFamily="18" charset="0"/>
              </a:rPr>
              <a:t>Tumor</a:t>
            </a:r>
            <a:r>
              <a:rPr lang="en-IN" b="1" i="0" dirty="0">
                <a:solidFill>
                  <a:srgbClr val="404040"/>
                </a:solidFill>
                <a:effectLst/>
                <a:latin typeface="Times New Roman" panose="02020603050405020304" pitchFamily="18" charset="0"/>
                <a:cs typeface="Times New Roman" panose="02020603050405020304" pitchFamily="18" charset="0"/>
              </a:rPr>
              <a:t> Detection</a:t>
            </a:r>
            <a:r>
              <a:rPr lang="en-IN" b="0" i="0" dirty="0">
                <a:solidFill>
                  <a:srgbClr val="404040"/>
                </a:solidFill>
                <a:effectLst/>
                <a:latin typeface="Times New Roman" panose="02020603050405020304" pitchFamily="18" charset="0"/>
                <a:cs typeface="Times New Roman" panose="02020603050405020304" pitchFamily="18" charset="0"/>
              </a:rPr>
              <a:t>:</a:t>
            </a:r>
          </a:p>
          <a:p>
            <a:pPr marL="1143000" lvl="2" indent="-228600" algn="just">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 </a:t>
            </a:r>
            <a:r>
              <a:rPr lang="en-IN" b="1" i="0" dirty="0">
                <a:solidFill>
                  <a:srgbClr val="404040"/>
                </a:solidFill>
                <a:effectLst/>
                <a:latin typeface="Times New Roman" panose="02020603050405020304" pitchFamily="18" charset="0"/>
                <a:cs typeface="Times New Roman" panose="02020603050405020304" pitchFamily="18" charset="0"/>
              </a:rPr>
              <a:t>Convolutional Neural Network (CNN)</a:t>
            </a:r>
            <a:r>
              <a:rPr lang="en-IN" b="0" i="0" dirty="0">
                <a:solidFill>
                  <a:srgbClr val="404040"/>
                </a:solidFill>
                <a:effectLst/>
                <a:latin typeface="Times New Roman" panose="02020603050405020304" pitchFamily="18" charset="0"/>
                <a:cs typeface="Times New Roman" panose="02020603050405020304" pitchFamily="18" charset="0"/>
              </a:rPr>
              <a:t> with layers like Conv2D, MaxPooling2D, and Dense.</a:t>
            </a:r>
          </a:p>
          <a:p>
            <a:pPr algn="just">
              <a:buFont typeface="Arial" panose="020B0604020202020204" pitchFamily="34" charset="0"/>
              <a:buChar char="•"/>
            </a:pPr>
            <a:endParaRPr lang="en-IN"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just">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Pneumonia Detection</a:t>
            </a:r>
            <a:r>
              <a:rPr lang="en-IN" b="0" i="0" dirty="0">
                <a:solidFill>
                  <a:srgbClr val="404040"/>
                </a:solidFill>
                <a:effectLst/>
                <a:latin typeface="Times New Roman" panose="02020603050405020304" pitchFamily="18" charset="0"/>
                <a:cs typeface="Times New Roman" panose="02020603050405020304" pitchFamily="18" charset="0"/>
              </a:rPr>
              <a:t>:</a:t>
            </a:r>
          </a:p>
          <a:p>
            <a:pPr marL="1143000" lvl="2" indent="-228600" algn="just">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 </a:t>
            </a:r>
            <a:r>
              <a:rPr lang="en-IN" b="1" i="0" dirty="0">
                <a:solidFill>
                  <a:srgbClr val="404040"/>
                </a:solidFill>
                <a:effectLst/>
                <a:latin typeface="Times New Roman" panose="02020603050405020304" pitchFamily="18" charset="0"/>
                <a:cs typeface="Times New Roman" panose="02020603050405020304" pitchFamily="18" charset="0"/>
              </a:rPr>
              <a:t>pre-trained model (e.g., ResNet50, VGG16)</a:t>
            </a:r>
            <a:r>
              <a:rPr lang="en-IN" b="0" i="0" dirty="0">
                <a:solidFill>
                  <a:srgbClr val="404040"/>
                </a:solidFill>
                <a:effectLst/>
                <a:latin typeface="Times New Roman" panose="02020603050405020304" pitchFamily="18" charset="0"/>
                <a:cs typeface="Times New Roman" panose="02020603050405020304" pitchFamily="18" charset="0"/>
              </a:rPr>
              <a:t> with transfer learning.</a:t>
            </a:r>
          </a:p>
          <a:p>
            <a:pPr marL="1143000" lvl="2" indent="-228600" algn="just">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Fine-tune the last few layers for binary classification (pneumonia/no pneumonia).</a:t>
            </a:r>
          </a:p>
          <a:p>
            <a:pPr marL="742950" lvl="1" indent="-285750" algn="just">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Bone Fracture Detection</a:t>
            </a:r>
            <a:r>
              <a:rPr lang="en-IN" b="0" i="0" dirty="0">
                <a:solidFill>
                  <a:srgbClr val="404040"/>
                </a:solidFill>
                <a:effectLst/>
                <a:latin typeface="Times New Roman" panose="02020603050405020304" pitchFamily="18" charset="0"/>
                <a:cs typeface="Times New Roman" panose="02020603050405020304" pitchFamily="18" charset="0"/>
              </a:rPr>
              <a:t>:</a:t>
            </a:r>
          </a:p>
          <a:p>
            <a:pPr marL="1143000" lvl="2" indent="-228600" algn="just">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 custom CNN or pre-trained model (e.g., InceptionV3) for fracture detection.</a:t>
            </a:r>
          </a:p>
          <a:p>
            <a:pPr algn="just">
              <a:buNone/>
            </a:pPr>
            <a:endParaRPr lang="en-US" b="0" i="0" dirty="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688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C69C1-46D6-B445-D47A-00952E2D2B0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CC693EC-1540-CD2C-00A1-8E4710575378}"/>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B6D5E5CD-332B-F970-71B1-E31C19C1A890}"/>
              </a:ext>
            </a:extLst>
          </p:cNvPr>
          <p:cNvSpPr>
            <a:spLocks noGrp="1"/>
          </p:cNvSpPr>
          <p:nvPr>
            <p:ph type="ftr" sz="quarter" idx="11"/>
          </p:nvPr>
        </p:nvSpPr>
        <p:spPr>
          <a:xfrm>
            <a:off x="1799063" y="4774698"/>
            <a:ext cx="6214947"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DCC04949-6421-35E0-809F-C2033FDAAC88}"/>
              </a:ext>
            </a:extLst>
          </p:cNvPr>
          <p:cNvSpPr>
            <a:spLocks noGrp="1"/>
          </p:cNvSpPr>
          <p:nvPr>
            <p:ph type="sldNum" sz="quarter" idx="12"/>
          </p:nvPr>
        </p:nvSpPr>
        <p:spPr/>
        <p:txBody>
          <a:bodyPr/>
          <a:lstStyle/>
          <a:p>
            <a:pPr>
              <a:defRPr/>
            </a:pPr>
            <a:fld id="{2571F5BB-190B-45BA-B754-2541F8CA6F46}" type="slidenum">
              <a:rPr lang="en-US" altLang="en-US" smtClean="0"/>
              <a:pPr>
                <a:defRPr/>
              </a:pPr>
              <a:t>21</a:t>
            </a:fld>
            <a:endParaRPr lang="en-US" altLang="en-US"/>
          </a:p>
        </p:txBody>
      </p:sp>
      <p:sp>
        <p:nvSpPr>
          <p:cNvPr id="6" name="TextBox 5">
            <a:extLst>
              <a:ext uri="{FF2B5EF4-FFF2-40B4-BE49-F238E27FC236}">
                <a16:creationId xmlns:a16="http://schemas.microsoft.com/office/drawing/2014/main" id="{999B42EE-2C30-534B-CAFC-F68EC5F511C5}"/>
              </a:ext>
            </a:extLst>
          </p:cNvPr>
          <p:cNvSpPr txBox="1"/>
          <p:nvPr/>
        </p:nvSpPr>
        <p:spPr>
          <a:xfrm>
            <a:off x="364273" y="466665"/>
            <a:ext cx="8322527" cy="3877985"/>
          </a:xfrm>
          <a:prstGeom prst="rect">
            <a:avLst/>
          </a:prstGeom>
          <a:noFill/>
        </p:spPr>
        <p:txBody>
          <a:bodyPr wrap="square">
            <a:spAutoFit/>
          </a:bodyPr>
          <a:lstStyle/>
          <a:p>
            <a:pPr algn="just">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Training Process</a:t>
            </a:r>
            <a:r>
              <a:rPr lang="en-IN"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t>
            </a:r>
            <a:r>
              <a:rPr lang="en-IN" b="1" i="0" dirty="0">
                <a:solidFill>
                  <a:srgbClr val="404040"/>
                </a:solidFill>
                <a:effectLst/>
                <a:latin typeface="Times New Roman" panose="02020603050405020304" pitchFamily="18" charset="0"/>
                <a:cs typeface="Times New Roman" panose="02020603050405020304" pitchFamily="18" charset="0"/>
              </a:rPr>
              <a:t>binary cross-entropy loss</a:t>
            </a:r>
            <a:r>
              <a:rPr lang="en-IN" b="0" i="0" dirty="0">
                <a:solidFill>
                  <a:srgbClr val="404040"/>
                </a:solidFill>
                <a:effectLst/>
                <a:latin typeface="Times New Roman" panose="02020603050405020304" pitchFamily="18" charset="0"/>
                <a:cs typeface="Times New Roman" panose="02020603050405020304" pitchFamily="18" charset="0"/>
              </a:rPr>
              <a:t> for binary classification tasks.</a:t>
            </a:r>
          </a:p>
          <a:p>
            <a:pPr marL="742950" lvl="1" indent="-285750" algn="just">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Optimize using </a:t>
            </a:r>
            <a:r>
              <a:rPr lang="en-IN" b="1" i="0" dirty="0">
                <a:solidFill>
                  <a:srgbClr val="404040"/>
                </a:solidFill>
                <a:effectLst/>
                <a:latin typeface="Times New Roman" panose="02020603050405020304" pitchFamily="18" charset="0"/>
                <a:cs typeface="Times New Roman" panose="02020603050405020304" pitchFamily="18" charset="0"/>
              </a:rPr>
              <a:t>Adam optimizer</a:t>
            </a:r>
            <a:r>
              <a:rPr lang="en-IN" b="0" i="0" dirty="0">
                <a:solidFill>
                  <a:srgbClr val="404040"/>
                </a:solidFill>
                <a:effectLst/>
                <a:latin typeface="Times New Roman" panose="02020603050405020304" pitchFamily="18" charset="0"/>
                <a:cs typeface="Times New Roman" panose="02020603050405020304" pitchFamily="18" charset="0"/>
              </a:rPr>
              <a:t> with a learning rate of 0.001.</a:t>
            </a:r>
          </a:p>
          <a:p>
            <a:pPr marL="742950" lvl="1" indent="-285750" algn="just">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Train for 20-50 epochs with early stopping to prevent overfitting.</a:t>
            </a:r>
          </a:p>
          <a:p>
            <a:pPr marL="742950" lvl="1" indent="-285750" algn="just">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t>
            </a:r>
            <a:r>
              <a:rPr lang="en-IN" b="1" i="0" dirty="0">
                <a:solidFill>
                  <a:srgbClr val="404040"/>
                </a:solidFill>
                <a:effectLst/>
                <a:latin typeface="Times New Roman" panose="02020603050405020304" pitchFamily="18" charset="0"/>
                <a:cs typeface="Times New Roman" panose="02020603050405020304" pitchFamily="18" charset="0"/>
              </a:rPr>
              <a:t>data augmentation</a:t>
            </a:r>
            <a:r>
              <a:rPr lang="en-IN" b="0" i="0" dirty="0">
                <a:solidFill>
                  <a:srgbClr val="404040"/>
                </a:solidFill>
                <a:effectLst/>
                <a:latin typeface="Times New Roman" panose="02020603050405020304" pitchFamily="18" charset="0"/>
                <a:cs typeface="Times New Roman" panose="02020603050405020304" pitchFamily="18" charset="0"/>
              </a:rPr>
              <a:t> to improve generalization.</a:t>
            </a:r>
          </a:p>
          <a:p>
            <a:pPr algn="just">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Evaluation Metrics</a:t>
            </a:r>
            <a:r>
              <a:rPr lang="en-IN"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Accuracy</a:t>
            </a:r>
            <a:r>
              <a:rPr lang="en-IN" b="0" i="0" dirty="0">
                <a:solidFill>
                  <a:srgbClr val="404040"/>
                </a:solidFill>
                <a:effectLst/>
                <a:latin typeface="Times New Roman" panose="02020603050405020304" pitchFamily="18" charset="0"/>
                <a:cs typeface="Times New Roman" panose="02020603050405020304" pitchFamily="18" charset="0"/>
              </a:rPr>
              <a:t>: Percentage of correct predictions.</a:t>
            </a:r>
          </a:p>
          <a:p>
            <a:pPr marL="742950" lvl="1" indent="-285750" algn="just">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Precision and Recall</a:t>
            </a:r>
            <a:r>
              <a:rPr lang="en-IN" b="0" i="0" dirty="0">
                <a:solidFill>
                  <a:srgbClr val="404040"/>
                </a:solidFill>
                <a:effectLst/>
                <a:latin typeface="Times New Roman" panose="02020603050405020304" pitchFamily="18" charset="0"/>
                <a:cs typeface="Times New Roman" panose="02020603050405020304" pitchFamily="18" charset="0"/>
              </a:rPr>
              <a:t>: To handle imbalanced datasets.</a:t>
            </a:r>
          </a:p>
          <a:p>
            <a:pPr marL="742950" lvl="1" indent="-285750" algn="just">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F1-Score</a:t>
            </a:r>
            <a:r>
              <a:rPr lang="en-IN" b="0" i="0" dirty="0">
                <a:solidFill>
                  <a:srgbClr val="404040"/>
                </a:solidFill>
                <a:effectLst/>
                <a:latin typeface="Times New Roman" panose="02020603050405020304" pitchFamily="18" charset="0"/>
                <a:cs typeface="Times New Roman" panose="02020603050405020304" pitchFamily="18" charset="0"/>
              </a:rPr>
              <a:t>: Harmonic mean of precision and recall.</a:t>
            </a:r>
          </a:p>
          <a:p>
            <a:pPr marL="742950" lvl="1" indent="-285750" algn="just">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Confusion Matrix</a:t>
            </a:r>
            <a:r>
              <a:rPr lang="en-IN" b="0" i="0" dirty="0">
                <a:solidFill>
                  <a:srgbClr val="404040"/>
                </a:solidFill>
                <a:effectLst/>
                <a:latin typeface="Times New Roman" panose="02020603050405020304" pitchFamily="18" charset="0"/>
                <a:cs typeface="Times New Roman" panose="02020603050405020304" pitchFamily="18" charset="0"/>
              </a:rPr>
              <a:t>: To visualize true positives, false positives, etc.</a:t>
            </a:r>
          </a:p>
          <a:p>
            <a:pPr marL="742950" lvl="1" indent="-285750" algn="just">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ROC-AUC</a:t>
            </a:r>
            <a:r>
              <a:rPr lang="en-IN" b="0" i="0" dirty="0">
                <a:solidFill>
                  <a:srgbClr val="404040"/>
                </a:solidFill>
                <a:effectLst/>
                <a:latin typeface="Times New Roman" panose="02020603050405020304" pitchFamily="18" charset="0"/>
                <a:cs typeface="Times New Roman" panose="02020603050405020304" pitchFamily="18" charset="0"/>
              </a:rPr>
              <a:t>: For evaluating model performance across different thresholds.</a:t>
            </a:r>
            <a:endParaRPr lang="en-IN" dirty="0">
              <a:latin typeface="Times New Roman" panose="02020603050405020304" pitchFamily="18" charset="0"/>
              <a:cs typeface="Times New Roman" panose="02020603050405020304" pitchFamily="18" charset="0"/>
            </a:endParaRPr>
          </a:p>
          <a:p>
            <a:pPr algn="just">
              <a:buNone/>
            </a:pPr>
            <a:endParaRPr lang="en-US" b="0" i="0" dirty="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5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4713F-76E6-4290-1B65-762A9B1E482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32AFA7AF-D561-38C1-CDFB-AAC4A4863A4E}"/>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0A4F24EE-0B2F-6355-4B38-3D8EE727F8BB}"/>
              </a:ext>
            </a:extLst>
          </p:cNvPr>
          <p:cNvSpPr>
            <a:spLocks noGrp="1"/>
          </p:cNvSpPr>
          <p:nvPr>
            <p:ph type="ftr" sz="quarter" idx="11"/>
          </p:nvPr>
        </p:nvSpPr>
        <p:spPr>
          <a:xfrm>
            <a:off x="1650380" y="4767264"/>
            <a:ext cx="6363630"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7D2C4685-2820-1676-3A44-9B89C4DE6484}"/>
              </a:ext>
            </a:extLst>
          </p:cNvPr>
          <p:cNvSpPr>
            <a:spLocks noGrp="1"/>
          </p:cNvSpPr>
          <p:nvPr>
            <p:ph type="sldNum" sz="quarter" idx="12"/>
          </p:nvPr>
        </p:nvSpPr>
        <p:spPr/>
        <p:txBody>
          <a:bodyPr/>
          <a:lstStyle/>
          <a:p>
            <a:pPr>
              <a:defRPr/>
            </a:pPr>
            <a:fld id="{2571F5BB-190B-45BA-B754-2541F8CA6F46}" type="slidenum">
              <a:rPr lang="en-US" altLang="en-US" smtClean="0"/>
              <a:pPr>
                <a:defRPr/>
              </a:pPr>
              <a:t>22</a:t>
            </a:fld>
            <a:endParaRPr lang="en-US" altLang="en-US"/>
          </a:p>
        </p:txBody>
      </p:sp>
      <p:sp>
        <p:nvSpPr>
          <p:cNvPr id="6" name="TextBox 5">
            <a:extLst>
              <a:ext uri="{FF2B5EF4-FFF2-40B4-BE49-F238E27FC236}">
                <a16:creationId xmlns:a16="http://schemas.microsoft.com/office/drawing/2014/main" id="{93F002CC-3EC2-727E-0CE2-7703DCBE6BA0}"/>
              </a:ext>
            </a:extLst>
          </p:cNvPr>
          <p:cNvSpPr txBox="1"/>
          <p:nvPr/>
        </p:nvSpPr>
        <p:spPr>
          <a:xfrm>
            <a:off x="364273" y="466665"/>
            <a:ext cx="8322527" cy="4001095"/>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4. Model Deployment: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To deploy the trained models in the Flask application for real-time inference.</a:t>
            </a:r>
            <a:endPar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Key Details: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Model Saving</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Save trained models in formats like .h5 or .</a:t>
            </a:r>
            <a:r>
              <a:rPr kumimoji="0" lang="en-US" altLang="en-US"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keras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for easy loading.</a:t>
            </a:r>
          </a:p>
          <a:p>
            <a:pPr algn="just">
              <a:spcAft>
                <a:spcPts val="300"/>
              </a:spcAft>
              <a:buNone/>
            </a:pPr>
            <a:endParaRPr lang="en-US" b="1" i="0" dirty="0">
              <a:solidFill>
                <a:srgbClr val="404040"/>
              </a:solidFill>
              <a:effectLst/>
              <a:latin typeface="Times New Roman" panose="02020603050405020304" pitchFamily="18" charset="0"/>
              <a:cs typeface="Times New Roman" panose="02020603050405020304" pitchFamily="18" charset="0"/>
            </a:endParaRPr>
          </a:p>
          <a:p>
            <a:pPr algn="just">
              <a:spcAft>
                <a:spcPts val="300"/>
              </a:spcAft>
              <a:buNone/>
            </a:pPr>
            <a:r>
              <a:rPr lang="en-US" b="1" i="0" dirty="0">
                <a:solidFill>
                  <a:srgbClr val="404040"/>
                </a:solidFill>
                <a:effectLst/>
                <a:latin typeface="Times New Roman" panose="02020603050405020304" pitchFamily="18" charset="0"/>
                <a:cs typeface="Times New Roman" panose="02020603050405020304" pitchFamily="18" charset="0"/>
              </a:rPr>
              <a:t>Integration with Flask</a:t>
            </a:r>
            <a:r>
              <a:rPr lang="en-US" b="0" i="0" dirty="0">
                <a:solidFill>
                  <a:srgbClr val="404040"/>
                </a:solidFill>
                <a:effectLst/>
                <a:latin typeface="Times New Roman" panose="02020603050405020304" pitchFamily="18" charset="0"/>
                <a:cs typeface="Times New Roman" panose="02020603050405020304" pitchFamily="18" charset="0"/>
              </a:rPr>
              <a:t>:</a:t>
            </a:r>
          </a:p>
          <a:p>
            <a:pPr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Load the models during Flask app startup.</a:t>
            </a:r>
          </a:p>
          <a:p>
            <a:pPr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Use the models to make predictions on uploaded images.</a:t>
            </a:r>
          </a:p>
          <a:p>
            <a:pPr algn="just">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Scalability</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Use cloud-based services (e.g., AWS SageMaker, Google AI Platform) for scalable deployment.</a:t>
            </a:r>
          </a:p>
          <a:p>
            <a:pPr marL="742950" lvl="1" indent="-285750" algn="just">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Implement caching mechanisms to reduce inference time for repeated requests.</a:t>
            </a:r>
          </a:p>
        </p:txBody>
      </p:sp>
    </p:spTree>
    <p:extLst>
      <p:ext uri="{BB962C8B-B14F-4D97-AF65-F5344CB8AC3E}">
        <p14:creationId xmlns:p14="http://schemas.microsoft.com/office/powerpoint/2010/main" val="359620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C6347-51BF-6409-022A-C1F65A618F9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CC57EC1E-F3EB-004A-79DE-CC4602C386F8}"/>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B0384703-65B9-8DDE-EFEF-8F8842CB374A}"/>
              </a:ext>
            </a:extLst>
          </p:cNvPr>
          <p:cNvSpPr>
            <a:spLocks noGrp="1"/>
          </p:cNvSpPr>
          <p:nvPr>
            <p:ph type="ftr" sz="quarter" idx="11"/>
          </p:nvPr>
        </p:nvSpPr>
        <p:spPr>
          <a:xfrm>
            <a:off x="1828800" y="4767264"/>
            <a:ext cx="6185210"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C6CC7D74-9E59-F46E-D8B3-409B8E4DC58D}"/>
              </a:ext>
            </a:extLst>
          </p:cNvPr>
          <p:cNvSpPr>
            <a:spLocks noGrp="1"/>
          </p:cNvSpPr>
          <p:nvPr>
            <p:ph type="sldNum" sz="quarter" idx="12"/>
          </p:nvPr>
        </p:nvSpPr>
        <p:spPr/>
        <p:txBody>
          <a:bodyPr/>
          <a:lstStyle/>
          <a:p>
            <a:pPr>
              <a:defRPr/>
            </a:pPr>
            <a:fld id="{2571F5BB-190B-45BA-B754-2541F8CA6F46}" type="slidenum">
              <a:rPr lang="en-US" altLang="en-US" smtClean="0"/>
              <a:pPr>
                <a:defRPr/>
              </a:pPr>
              <a:t>23</a:t>
            </a:fld>
            <a:endParaRPr lang="en-US" altLang="en-US"/>
          </a:p>
        </p:txBody>
      </p:sp>
      <p:sp>
        <p:nvSpPr>
          <p:cNvPr id="6" name="TextBox 5">
            <a:extLst>
              <a:ext uri="{FF2B5EF4-FFF2-40B4-BE49-F238E27FC236}">
                <a16:creationId xmlns:a16="http://schemas.microsoft.com/office/drawing/2014/main" id="{5607257E-79D6-8E4A-CD7A-0E052144456A}"/>
              </a:ext>
            </a:extLst>
          </p:cNvPr>
          <p:cNvSpPr txBox="1"/>
          <p:nvPr/>
        </p:nvSpPr>
        <p:spPr>
          <a:xfrm>
            <a:off x="535258" y="184168"/>
            <a:ext cx="8322527" cy="4524315"/>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5. Evaluation and Testing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Purpose: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To ensure the models perform well on unseen data and meet the required accuracy standards.</a:t>
            </a:r>
            <a:endPar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Key Details: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Testing on Validation 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Evaluate the model on the validation set to check for overfitting.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Cross-Validation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Use k-fold cross-validation to assess model robustness.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Real-World Testing</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Test the application with real-world data from hospitals or clinics.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Performance Metrics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Monitor metrics like inference time, accuracy, and user feedback.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Continuous Improvement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Retrain models periodically with new data to improve performance.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Implement feedback loops for user-reported errors or misclassifications.</a:t>
            </a:r>
          </a:p>
        </p:txBody>
      </p:sp>
    </p:spTree>
    <p:extLst>
      <p:ext uri="{BB962C8B-B14F-4D97-AF65-F5344CB8AC3E}">
        <p14:creationId xmlns:p14="http://schemas.microsoft.com/office/powerpoint/2010/main" val="65416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C000"/>
                </a:solidFill>
              </a:rPr>
              <a:t>Testing  </a:t>
            </a:r>
            <a:br>
              <a:rPr lang="en-IN" dirty="0"/>
            </a:br>
            <a:endParaRPr lang="en-IN" dirty="0"/>
          </a:p>
        </p:txBody>
      </p:sp>
      <p:sp>
        <p:nvSpPr>
          <p:cNvPr id="3" name="Content Placeholder 2"/>
          <p:cNvSpPr>
            <a:spLocks noGrp="1"/>
          </p:cNvSpPr>
          <p:nvPr>
            <p:ph idx="1"/>
          </p:nvPr>
        </p:nvSpPr>
        <p:spPr>
          <a:xfrm>
            <a:off x="450056" y="634604"/>
            <a:ext cx="5274237" cy="3394472"/>
          </a:xfrm>
        </p:spPr>
        <p:txBody>
          <a:bodyPr>
            <a:noAutofit/>
          </a:bodyPr>
          <a:lstStyle/>
          <a:p>
            <a:pPr algn="l">
              <a:buNone/>
            </a:pPr>
            <a:r>
              <a:rPr lang="en-US" sz="1800" b="1" i="0" dirty="0">
                <a:solidFill>
                  <a:srgbClr val="404040"/>
                </a:solidFill>
                <a:effectLst/>
                <a:latin typeface="Times New Roman" panose="02020603050405020304" pitchFamily="18" charset="0"/>
                <a:cs typeface="Times New Roman" panose="02020603050405020304" pitchFamily="18" charset="0"/>
              </a:rPr>
              <a:t>1. Confusion </a:t>
            </a:r>
            <a:r>
              <a:rPr lang="en-US" sz="1800" b="1" i="0" dirty="0" err="1">
                <a:solidFill>
                  <a:srgbClr val="404040"/>
                </a:solidFill>
                <a:effectLst/>
                <a:latin typeface="Times New Roman" panose="02020603050405020304" pitchFamily="18" charset="0"/>
                <a:cs typeface="Times New Roman" panose="02020603050405020304" pitchFamily="18" charset="0"/>
              </a:rPr>
              <a:t>Matrix:</a:t>
            </a:r>
            <a:r>
              <a:rPr lang="en-US" sz="1800" b="0" i="0" dirty="0" err="1">
                <a:solidFill>
                  <a:srgbClr val="404040"/>
                </a:solidFill>
                <a:effectLst/>
                <a:latin typeface="Times New Roman" panose="02020603050405020304" pitchFamily="18" charset="0"/>
                <a:cs typeface="Times New Roman" panose="02020603050405020304" pitchFamily="18" charset="0"/>
              </a:rPr>
              <a:t>A</a:t>
            </a:r>
            <a:r>
              <a:rPr lang="en-US" sz="1800" b="0" i="0" dirty="0">
                <a:solidFill>
                  <a:srgbClr val="404040"/>
                </a:solidFill>
                <a:effectLst/>
                <a:latin typeface="Times New Roman" panose="02020603050405020304" pitchFamily="18" charset="0"/>
                <a:cs typeface="Times New Roman" panose="02020603050405020304" pitchFamily="18" charset="0"/>
              </a:rPr>
              <a:t> confusion matrix is used to evaluate the performance of a classification model by comparing the actual labels with the predicted labels.</a:t>
            </a:r>
          </a:p>
          <a:p>
            <a:pPr algn="l">
              <a:buNone/>
            </a:pPr>
            <a:endParaRPr lang="en-US" sz="1800" b="0" i="0" dirty="0">
              <a:solidFill>
                <a:srgbClr val="40404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404040"/>
                </a:solidFill>
                <a:effectLst/>
                <a:latin typeface="Times New Roman" panose="02020603050405020304" pitchFamily="18" charset="0"/>
                <a:cs typeface="Times New Roman" panose="02020603050405020304" pitchFamily="18" charset="0"/>
              </a:rPr>
              <a:t>True Positives (TP)</a:t>
            </a:r>
            <a:r>
              <a:rPr lang="en-US" sz="1800" b="0" i="0" dirty="0">
                <a:solidFill>
                  <a:srgbClr val="404040"/>
                </a:solidFill>
                <a:effectLst/>
                <a:latin typeface="Times New Roman" panose="02020603050405020304" pitchFamily="18" charset="0"/>
                <a:cs typeface="Times New Roman" panose="02020603050405020304" pitchFamily="18" charset="0"/>
              </a:rPr>
              <a:t>: Correctly predicted positive cases (e.g., correctly identified tumors).</a:t>
            </a:r>
          </a:p>
          <a:p>
            <a:pPr algn="l">
              <a:spcBef>
                <a:spcPts val="300"/>
              </a:spcBef>
              <a:buFont typeface="Arial" panose="020B0604020202020204" pitchFamily="34" charset="0"/>
              <a:buChar char="•"/>
            </a:pPr>
            <a:r>
              <a:rPr lang="en-US" sz="1800" b="1" i="0" dirty="0">
                <a:solidFill>
                  <a:srgbClr val="404040"/>
                </a:solidFill>
                <a:effectLst/>
                <a:latin typeface="Times New Roman" panose="02020603050405020304" pitchFamily="18" charset="0"/>
                <a:cs typeface="Times New Roman" panose="02020603050405020304" pitchFamily="18" charset="0"/>
              </a:rPr>
              <a:t>True Negatives (TN)</a:t>
            </a:r>
            <a:r>
              <a:rPr lang="en-US" sz="1800" b="0" i="0" dirty="0">
                <a:solidFill>
                  <a:srgbClr val="404040"/>
                </a:solidFill>
                <a:effectLst/>
                <a:latin typeface="Times New Roman" panose="02020603050405020304" pitchFamily="18" charset="0"/>
                <a:cs typeface="Times New Roman" panose="02020603050405020304" pitchFamily="18" charset="0"/>
              </a:rPr>
              <a:t>: Correctly predicted negative cases (e.g., correctly identified healthy cases).</a:t>
            </a:r>
          </a:p>
          <a:p>
            <a:pPr algn="l">
              <a:spcBef>
                <a:spcPts val="300"/>
              </a:spcBef>
              <a:buFont typeface="Arial" panose="020B0604020202020204" pitchFamily="34" charset="0"/>
              <a:buChar char="•"/>
            </a:pPr>
            <a:r>
              <a:rPr lang="en-US" sz="1800" b="1" i="0" dirty="0">
                <a:solidFill>
                  <a:srgbClr val="404040"/>
                </a:solidFill>
                <a:effectLst/>
                <a:latin typeface="Times New Roman" panose="02020603050405020304" pitchFamily="18" charset="0"/>
                <a:cs typeface="Times New Roman" panose="02020603050405020304" pitchFamily="18" charset="0"/>
              </a:rPr>
              <a:t>False Positives (FP)</a:t>
            </a:r>
            <a:r>
              <a:rPr lang="en-US" sz="1800" b="0" i="0" dirty="0">
                <a:solidFill>
                  <a:srgbClr val="404040"/>
                </a:solidFill>
                <a:effectLst/>
                <a:latin typeface="Times New Roman" panose="02020603050405020304" pitchFamily="18" charset="0"/>
                <a:cs typeface="Times New Roman" panose="02020603050405020304" pitchFamily="18" charset="0"/>
              </a:rPr>
              <a:t>: Incorrectly predicted positive cases (e.g., healthy cases misclassified as tumors).</a:t>
            </a:r>
          </a:p>
          <a:p>
            <a:pPr algn="l">
              <a:spcBef>
                <a:spcPts val="300"/>
              </a:spcBef>
              <a:buFont typeface="Arial" panose="020B0604020202020204" pitchFamily="34" charset="0"/>
              <a:buChar char="•"/>
            </a:pPr>
            <a:r>
              <a:rPr lang="en-US" sz="1800" b="1" i="0" dirty="0">
                <a:solidFill>
                  <a:srgbClr val="404040"/>
                </a:solidFill>
                <a:effectLst/>
                <a:latin typeface="Times New Roman" panose="02020603050405020304" pitchFamily="18" charset="0"/>
                <a:cs typeface="Times New Roman" panose="02020603050405020304" pitchFamily="18" charset="0"/>
              </a:rPr>
              <a:t>False Negatives (FN)</a:t>
            </a:r>
            <a:r>
              <a:rPr lang="en-US" sz="1800" b="0" i="0" dirty="0">
                <a:solidFill>
                  <a:srgbClr val="404040"/>
                </a:solidFill>
                <a:effectLst/>
                <a:latin typeface="Times New Roman" panose="02020603050405020304" pitchFamily="18" charset="0"/>
                <a:cs typeface="Times New Roman" panose="02020603050405020304" pitchFamily="18" charset="0"/>
              </a:rPr>
              <a:t>: Incorrectly predicted negative cases (e.g., tumors misclassified as healthy).</a:t>
            </a:r>
          </a:p>
        </p:txBody>
      </p:sp>
      <p:sp>
        <p:nvSpPr>
          <p:cNvPr id="4" name="Date Placeholder 3"/>
          <p:cNvSpPr>
            <a:spLocks noGrp="1"/>
          </p:cNvSpPr>
          <p:nvPr>
            <p:ph type="dt" sz="half" idx="10"/>
          </p:nvPr>
        </p:nvSpPr>
        <p:spPr/>
        <p:txBody>
          <a:bodyPr/>
          <a:lstStyle/>
          <a:p>
            <a:pPr>
              <a:defRPr/>
            </a:pPr>
            <a:fld id="{BB9E9B86-2CF4-48B1-B6D7-BAFE5AD3290E}" type="datetime3">
              <a:rPr lang="en-US" smtClean="0"/>
              <a:t>6 May 2025</a:t>
            </a:fld>
            <a:endParaRPr lang="en-US" dirty="0"/>
          </a:p>
        </p:txBody>
      </p:sp>
      <p:sp>
        <p:nvSpPr>
          <p:cNvPr id="5" name="Footer Placeholder 4"/>
          <p:cNvSpPr>
            <a:spLocks noGrp="1"/>
          </p:cNvSpPr>
          <p:nvPr>
            <p:ph type="ftr" sz="quarter" idx="11"/>
          </p:nvPr>
        </p:nvSpPr>
        <p:spPr>
          <a:xfrm>
            <a:off x="1828801" y="4737528"/>
            <a:ext cx="6296722" cy="273844"/>
          </a:xfrm>
        </p:spPr>
        <p:txBody>
          <a:bodyPr/>
          <a:lstStyle/>
          <a:p>
            <a:pPr>
              <a:defRPr/>
            </a:pPr>
            <a:r>
              <a:rPr lang="en-US" dirty="0"/>
              <a:t>BATCH NO:MI20007          DEPARTMENT OF COMPUTER SCIENCE &amp; ENGINEERING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24</a:t>
            </a:fld>
            <a:endParaRPr lang="en-US" altLang="en-US"/>
          </a:p>
        </p:txBody>
      </p:sp>
      <p:pic>
        <p:nvPicPr>
          <p:cNvPr id="7" name="Picture 6">
            <a:extLst>
              <a:ext uri="{FF2B5EF4-FFF2-40B4-BE49-F238E27FC236}">
                <a16:creationId xmlns:a16="http://schemas.microsoft.com/office/drawing/2014/main" id="{AB1DBDDC-BB1D-AB2E-2CAB-6D5D213DC5C3}"/>
              </a:ext>
            </a:extLst>
          </p:cNvPr>
          <p:cNvPicPr>
            <a:picLocks noChangeAspect="1"/>
          </p:cNvPicPr>
          <p:nvPr/>
        </p:nvPicPr>
        <p:blipFill>
          <a:blip r:embed="rId2"/>
          <a:stretch>
            <a:fillRect/>
          </a:stretch>
        </p:blipFill>
        <p:spPr>
          <a:xfrm>
            <a:off x="5655938" y="893672"/>
            <a:ext cx="3335372" cy="3356155"/>
          </a:xfrm>
          <a:prstGeom prst="rect">
            <a:avLst/>
          </a:prstGeom>
        </p:spPr>
      </p:pic>
    </p:spTree>
    <p:extLst>
      <p:ext uri="{BB962C8B-B14F-4D97-AF65-F5344CB8AC3E}">
        <p14:creationId xmlns:p14="http://schemas.microsoft.com/office/powerpoint/2010/main" val="81134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F1202-4605-C4F6-7BF4-F64DD983C117}"/>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DBE97BE8-BFF8-A1DD-A03E-C13C12F30A62}"/>
              </a:ext>
            </a:extLst>
          </p:cNvPr>
          <p:cNvSpPr>
            <a:spLocks noGrp="1"/>
          </p:cNvSpPr>
          <p:nvPr>
            <p:ph type="ftr" sz="quarter" idx="11"/>
          </p:nvPr>
        </p:nvSpPr>
        <p:spPr>
          <a:xfrm>
            <a:off x="1709855" y="4767264"/>
            <a:ext cx="6185208"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C8ECF92D-8201-05EC-9BA9-ADFD34CAF53C}"/>
              </a:ext>
            </a:extLst>
          </p:cNvPr>
          <p:cNvSpPr>
            <a:spLocks noGrp="1"/>
          </p:cNvSpPr>
          <p:nvPr>
            <p:ph type="sldNum" sz="quarter" idx="12"/>
          </p:nvPr>
        </p:nvSpPr>
        <p:spPr/>
        <p:txBody>
          <a:bodyPr/>
          <a:lstStyle/>
          <a:p>
            <a:pPr>
              <a:defRPr/>
            </a:pPr>
            <a:fld id="{2571F5BB-190B-45BA-B754-2541F8CA6F46}" type="slidenum">
              <a:rPr lang="en-US" altLang="en-US" smtClean="0"/>
              <a:pPr>
                <a:defRPr/>
              </a:pPr>
              <a:t>25</a:t>
            </a:fld>
            <a:endParaRPr lang="en-US" altLang="en-US"/>
          </a:p>
        </p:txBody>
      </p:sp>
      <p:sp>
        <p:nvSpPr>
          <p:cNvPr id="6" name="TextBox 5">
            <a:extLst>
              <a:ext uri="{FF2B5EF4-FFF2-40B4-BE49-F238E27FC236}">
                <a16:creationId xmlns:a16="http://schemas.microsoft.com/office/drawing/2014/main" id="{B21F8048-CB09-18C3-62C6-12FF8ADCFF64}"/>
              </a:ext>
            </a:extLst>
          </p:cNvPr>
          <p:cNvSpPr txBox="1"/>
          <p:nvPr/>
        </p:nvSpPr>
        <p:spPr>
          <a:xfrm>
            <a:off x="307145" y="102392"/>
            <a:ext cx="5454318" cy="480131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2. ROC Curve (Receiver Operating Characteristic Curve):</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The ROC curve evaluates the performance of a binary classification model by plotting the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True Positive Rate (TPR)</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against the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False Positive Rate (FPR)</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various threshold settings.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True Positive Rate (TPR)</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Also known as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Recall</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Sensitivity</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TPR = TP / (TP + FN)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False Positive Rate (FPR)</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FPR = FP / (FP + TN)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(Area Under the Curve)</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 single metric to summarize the ROC curve.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ranges from 0 to 1, where:</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 1</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Perfect classifier.</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 0.5</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Random classifier.</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&lt; 0.5</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Worse than random.</a:t>
            </a:r>
          </a:p>
        </p:txBody>
      </p:sp>
      <p:pic>
        <p:nvPicPr>
          <p:cNvPr id="7" name="Picture 6">
            <a:extLst>
              <a:ext uri="{FF2B5EF4-FFF2-40B4-BE49-F238E27FC236}">
                <a16:creationId xmlns:a16="http://schemas.microsoft.com/office/drawing/2014/main" id="{22190663-D95A-01FC-3CDF-E56A39AD9D65}"/>
              </a:ext>
            </a:extLst>
          </p:cNvPr>
          <p:cNvPicPr>
            <a:picLocks noChangeAspect="1"/>
          </p:cNvPicPr>
          <p:nvPr/>
        </p:nvPicPr>
        <p:blipFill>
          <a:blip r:embed="rId2"/>
          <a:stretch>
            <a:fillRect/>
          </a:stretch>
        </p:blipFill>
        <p:spPr>
          <a:xfrm>
            <a:off x="6252604" y="631717"/>
            <a:ext cx="2734792" cy="3406140"/>
          </a:xfrm>
          <a:prstGeom prst="rect">
            <a:avLst/>
          </a:prstGeom>
        </p:spPr>
      </p:pic>
    </p:spTree>
    <p:extLst>
      <p:ext uri="{BB962C8B-B14F-4D97-AF65-F5344CB8AC3E}">
        <p14:creationId xmlns:p14="http://schemas.microsoft.com/office/powerpoint/2010/main" val="3708747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3E2EB-1ABD-285A-A9AD-E8D793C7D43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6105773-8C1C-5BDD-1845-B40F5BAA3626}"/>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53CF96FE-1667-87FF-7A85-86DC626DC282}"/>
              </a:ext>
            </a:extLst>
          </p:cNvPr>
          <p:cNvSpPr>
            <a:spLocks noGrp="1"/>
          </p:cNvSpPr>
          <p:nvPr>
            <p:ph type="ftr" sz="quarter" idx="11"/>
          </p:nvPr>
        </p:nvSpPr>
        <p:spPr>
          <a:xfrm>
            <a:off x="2207941" y="4767264"/>
            <a:ext cx="6161048"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6F68B825-125B-4BC7-6D42-A9DEF7814790}"/>
              </a:ext>
            </a:extLst>
          </p:cNvPr>
          <p:cNvSpPr>
            <a:spLocks noGrp="1"/>
          </p:cNvSpPr>
          <p:nvPr>
            <p:ph type="sldNum" sz="quarter" idx="12"/>
          </p:nvPr>
        </p:nvSpPr>
        <p:spPr/>
        <p:txBody>
          <a:bodyPr/>
          <a:lstStyle/>
          <a:p>
            <a:pPr>
              <a:defRPr/>
            </a:pPr>
            <a:fld id="{2571F5BB-190B-45BA-B754-2541F8CA6F46}" type="slidenum">
              <a:rPr lang="en-US" altLang="en-US" smtClean="0"/>
              <a:pPr>
                <a:defRPr/>
              </a:pPr>
              <a:t>26</a:t>
            </a:fld>
            <a:endParaRPr lang="en-US" altLang="en-US"/>
          </a:p>
        </p:txBody>
      </p:sp>
      <p:sp>
        <p:nvSpPr>
          <p:cNvPr id="6" name="TextBox 5">
            <a:extLst>
              <a:ext uri="{FF2B5EF4-FFF2-40B4-BE49-F238E27FC236}">
                <a16:creationId xmlns:a16="http://schemas.microsoft.com/office/drawing/2014/main" id="{93CF736B-F348-BB29-E439-391D39F04955}"/>
              </a:ext>
            </a:extLst>
          </p:cNvPr>
          <p:cNvSpPr txBox="1"/>
          <p:nvPr/>
        </p:nvSpPr>
        <p:spPr>
          <a:xfrm>
            <a:off x="509239" y="440137"/>
            <a:ext cx="5334000" cy="424731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3. Precision-Recall Curve:</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The Precision-Recall curve evaluates the performance of a classification model, especially for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imbalanced datasets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by plotting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Precision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against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Recall</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various threshold settings.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rgbClr val="40404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Precision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Precision = TP / (TP + FP)</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accuracy of positive predictions.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Recall</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Recall = TP / (TP + FN)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ability to identify all positive cases.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F1-Score</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The harmonic mean of Precision and Recall.</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F1 = 2 * (Precision * Recall) / (Precision + Recall)</a:t>
            </a:r>
          </a:p>
        </p:txBody>
      </p:sp>
      <p:pic>
        <p:nvPicPr>
          <p:cNvPr id="5" name="Picture 4">
            <a:extLst>
              <a:ext uri="{FF2B5EF4-FFF2-40B4-BE49-F238E27FC236}">
                <a16:creationId xmlns:a16="http://schemas.microsoft.com/office/drawing/2014/main" id="{E68992C0-5F07-DC35-6E5F-8D2C6F39BFA2}"/>
              </a:ext>
            </a:extLst>
          </p:cNvPr>
          <p:cNvPicPr>
            <a:picLocks noChangeAspect="1"/>
          </p:cNvPicPr>
          <p:nvPr/>
        </p:nvPicPr>
        <p:blipFill>
          <a:blip r:embed="rId2"/>
          <a:stretch>
            <a:fillRect/>
          </a:stretch>
        </p:blipFill>
        <p:spPr>
          <a:xfrm>
            <a:off x="5843239" y="949771"/>
            <a:ext cx="3021408" cy="3228048"/>
          </a:xfrm>
          <a:prstGeom prst="rect">
            <a:avLst/>
          </a:prstGeom>
        </p:spPr>
      </p:pic>
    </p:spTree>
    <p:extLst>
      <p:ext uri="{BB962C8B-B14F-4D97-AF65-F5344CB8AC3E}">
        <p14:creationId xmlns:p14="http://schemas.microsoft.com/office/powerpoint/2010/main" val="272528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8938-F8A9-A132-0452-B52B02C51AD0}"/>
              </a:ext>
            </a:extLst>
          </p:cNvPr>
          <p:cNvSpPr>
            <a:spLocks noGrp="1"/>
          </p:cNvSpPr>
          <p:nvPr>
            <p:ph type="title"/>
          </p:nvPr>
        </p:nvSpPr>
        <p:spPr/>
        <p:txBody>
          <a:bodyPr/>
          <a:lstStyle/>
          <a:p>
            <a:r>
              <a:rPr lang="en-IN" dirty="0">
                <a:solidFill>
                  <a:srgbClr val="FFC000"/>
                </a:solidFill>
              </a:rPr>
              <a:t>Validation</a:t>
            </a:r>
            <a:endParaRPr lang="en-IN" dirty="0">
              <a:solidFill>
                <a:srgbClr val="FFFF00"/>
              </a:solidFill>
            </a:endParaRPr>
          </a:p>
        </p:txBody>
      </p:sp>
      <p:sp>
        <p:nvSpPr>
          <p:cNvPr id="3" name="Content Placeholder 2">
            <a:extLst>
              <a:ext uri="{FF2B5EF4-FFF2-40B4-BE49-F238E27FC236}">
                <a16:creationId xmlns:a16="http://schemas.microsoft.com/office/drawing/2014/main" id="{45CBCF59-665E-DCDD-4BBB-FC5111A2EFCC}"/>
              </a:ext>
            </a:extLst>
          </p:cNvPr>
          <p:cNvSpPr>
            <a:spLocks noGrp="1"/>
          </p:cNvSpPr>
          <p:nvPr>
            <p:ph idx="1"/>
          </p:nvPr>
        </p:nvSpPr>
        <p:spPr>
          <a:xfrm>
            <a:off x="332688" y="877228"/>
            <a:ext cx="5335867" cy="3573038"/>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1. Bar Plot for Metrics: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The bar plot displays key performance metrics (accuracy, precision, recall, and F1-score) for the validation set.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Accuracy</a:t>
            </a: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(TP + TN) / (TP + TN + FP + FN)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overall correctness of the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Precision</a:t>
            </a: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TP / (TP + FP)</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accuracy of positive predictions.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Recall</a:t>
            </a: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TP / (TP + FN)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ability to identify all positive cases.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F1-Score</a:t>
            </a: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2 * (Precision * Recall) / (Precision + Recall)</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Balances precision and recall.</a:t>
            </a:r>
          </a:p>
          <a:p>
            <a:pPr algn="just"/>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84911D2-F541-80D3-693B-1E3EEC8866C1}"/>
              </a:ext>
            </a:extLst>
          </p:cNvPr>
          <p:cNvSpPr>
            <a:spLocks noGrp="1"/>
          </p:cNvSpPr>
          <p:nvPr>
            <p:ph type="dt" sz="half" idx="10"/>
          </p:nvPr>
        </p:nvSpPr>
        <p:spPr/>
        <p:txBody>
          <a:bodyPr/>
          <a:lstStyle/>
          <a:p>
            <a:pPr>
              <a:defRPr/>
            </a:pPr>
            <a:fld id="{BB9E9B86-2CF4-48B1-B6D7-BAFE5AD3290E}" type="datetime3">
              <a:rPr lang="en-US" smtClean="0"/>
              <a:t>6 May 2025</a:t>
            </a:fld>
            <a:endParaRPr lang="en-US" dirty="0"/>
          </a:p>
        </p:txBody>
      </p:sp>
      <p:sp>
        <p:nvSpPr>
          <p:cNvPr id="5" name="Footer Placeholder 4">
            <a:extLst>
              <a:ext uri="{FF2B5EF4-FFF2-40B4-BE49-F238E27FC236}">
                <a16:creationId xmlns:a16="http://schemas.microsoft.com/office/drawing/2014/main" id="{9B293080-EE16-3986-17BA-60C62CA24986}"/>
              </a:ext>
            </a:extLst>
          </p:cNvPr>
          <p:cNvSpPr>
            <a:spLocks noGrp="1"/>
          </p:cNvSpPr>
          <p:nvPr>
            <p:ph type="ftr" sz="quarter" idx="11"/>
          </p:nvPr>
        </p:nvSpPr>
        <p:spPr>
          <a:xfrm>
            <a:off x="1984917" y="4767264"/>
            <a:ext cx="6274420" cy="273844"/>
          </a:xfrm>
        </p:spPr>
        <p:txBody>
          <a:bodyPr/>
          <a:lstStyle/>
          <a:p>
            <a:pPr>
              <a:defRPr/>
            </a:pPr>
            <a:r>
              <a:rPr lang="en-US" dirty="0"/>
              <a:t>BATCH NO:MI2007          DEPARTMENT OF COMPUTER SCIENCE &amp; ENGINEERING </a:t>
            </a:r>
          </a:p>
        </p:txBody>
      </p:sp>
      <p:sp>
        <p:nvSpPr>
          <p:cNvPr id="6" name="Slide Number Placeholder 5">
            <a:extLst>
              <a:ext uri="{FF2B5EF4-FFF2-40B4-BE49-F238E27FC236}">
                <a16:creationId xmlns:a16="http://schemas.microsoft.com/office/drawing/2014/main" id="{2E8ED856-85F9-AD6C-5909-CF3186B9EDB8}"/>
              </a:ext>
            </a:extLst>
          </p:cNvPr>
          <p:cNvSpPr>
            <a:spLocks noGrp="1"/>
          </p:cNvSpPr>
          <p:nvPr>
            <p:ph type="sldNum" sz="quarter" idx="12"/>
          </p:nvPr>
        </p:nvSpPr>
        <p:spPr/>
        <p:txBody>
          <a:bodyPr/>
          <a:lstStyle/>
          <a:p>
            <a:pPr>
              <a:defRPr/>
            </a:pPr>
            <a:fld id="{0E14ABD8-B1EB-4C07-9937-C8C4E38BDF00}" type="slidenum">
              <a:rPr lang="en-US" altLang="en-US" smtClean="0"/>
              <a:pPr>
                <a:defRPr/>
              </a:pPr>
              <a:t>27</a:t>
            </a:fld>
            <a:endParaRPr lang="en-US" altLang="en-US"/>
          </a:p>
        </p:txBody>
      </p:sp>
      <p:pic>
        <p:nvPicPr>
          <p:cNvPr id="7" name="Picture 6">
            <a:extLst>
              <a:ext uri="{FF2B5EF4-FFF2-40B4-BE49-F238E27FC236}">
                <a16:creationId xmlns:a16="http://schemas.microsoft.com/office/drawing/2014/main" id="{BCAF588B-754B-CF03-8885-A7EA29EBAB22}"/>
              </a:ext>
            </a:extLst>
          </p:cNvPr>
          <p:cNvPicPr>
            <a:picLocks noChangeAspect="1"/>
          </p:cNvPicPr>
          <p:nvPr/>
        </p:nvPicPr>
        <p:blipFill>
          <a:blip r:embed="rId2"/>
          <a:stretch>
            <a:fillRect/>
          </a:stretch>
        </p:blipFill>
        <p:spPr>
          <a:xfrm>
            <a:off x="5668555" y="1012954"/>
            <a:ext cx="3267270" cy="3495022"/>
          </a:xfrm>
          <a:prstGeom prst="rect">
            <a:avLst/>
          </a:prstGeom>
        </p:spPr>
      </p:pic>
    </p:spTree>
    <p:extLst>
      <p:ext uri="{BB962C8B-B14F-4D97-AF65-F5344CB8AC3E}">
        <p14:creationId xmlns:p14="http://schemas.microsoft.com/office/powerpoint/2010/main" val="357997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02B3B-E028-A02F-CFDA-2CC22CE4E1B5}"/>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BD3DCC23-4783-F530-EF4A-5728954AF403}"/>
              </a:ext>
            </a:extLst>
          </p:cNvPr>
          <p:cNvSpPr>
            <a:spLocks noGrp="1"/>
          </p:cNvSpPr>
          <p:nvPr>
            <p:ph type="ftr" sz="quarter" idx="11"/>
          </p:nvPr>
        </p:nvSpPr>
        <p:spPr>
          <a:xfrm>
            <a:off x="2289718" y="4751812"/>
            <a:ext cx="6231778"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5EAE70CE-37FE-5A06-D91B-8BA857BF1236}"/>
              </a:ext>
            </a:extLst>
          </p:cNvPr>
          <p:cNvSpPr>
            <a:spLocks noGrp="1"/>
          </p:cNvSpPr>
          <p:nvPr>
            <p:ph type="sldNum" sz="quarter" idx="12"/>
          </p:nvPr>
        </p:nvSpPr>
        <p:spPr/>
        <p:txBody>
          <a:bodyPr/>
          <a:lstStyle/>
          <a:p>
            <a:pPr>
              <a:defRPr/>
            </a:pPr>
            <a:fld id="{2571F5BB-190B-45BA-B754-2541F8CA6F46}" type="slidenum">
              <a:rPr lang="en-US" altLang="en-US" smtClean="0"/>
              <a:pPr>
                <a:defRPr/>
              </a:pPr>
              <a:t>28</a:t>
            </a:fld>
            <a:endParaRPr lang="en-US" altLang="en-US"/>
          </a:p>
        </p:txBody>
      </p:sp>
      <p:sp>
        <p:nvSpPr>
          <p:cNvPr id="6" name="TextBox 5">
            <a:extLst>
              <a:ext uri="{FF2B5EF4-FFF2-40B4-BE49-F238E27FC236}">
                <a16:creationId xmlns:a16="http://schemas.microsoft.com/office/drawing/2014/main" id="{DCB6D423-0C01-DA9F-183D-605BB614FA1E}"/>
              </a:ext>
            </a:extLst>
          </p:cNvPr>
          <p:cNvSpPr txBox="1"/>
          <p:nvPr/>
        </p:nvSpPr>
        <p:spPr>
          <a:xfrm>
            <a:off x="698995" y="1029860"/>
            <a:ext cx="4640766" cy="2623795"/>
          </a:xfrm>
          <a:prstGeom prst="rect">
            <a:avLst/>
          </a:prstGeom>
          <a:noFill/>
        </p:spPr>
        <p:txBody>
          <a:bodyPr wrap="square">
            <a:spAutoFit/>
          </a:bodyPr>
          <a:lstStyle/>
          <a:p>
            <a:pPr algn="l">
              <a:buNone/>
            </a:pPr>
            <a:r>
              <a:rPr lang="en-US" b="1" i="0" dirty="0">
                <a:solidFill>
                  <a:srgbClr val="404040"/>
                </a:solidFill>
                <a:effectLst/>
                <a:latin typeface="Inter"/>
              </a:rPr>
              <a:t>2</a:t>
            </a:r>
            <a:r>
              <a:rPr lang="en-US" b="1" i="0" dirty="0">
                <a:solidFill>
                  <a:srgbClr val="404040"/>
                </a:solidFill>
                <a:effectLst/>
                <a:latin typeface="Times New Roman" panose="02020603050405020304" pitchFamily="18" charset="0"/>
                <a:cs typeface="Times New Roman" panose="02020603050405020304" pitchFamily="18" charset="0"/>
              </a:rPr>
              <a:t>. Pie Chart for Class Distribution:</a:t>
            </a:r>
          </a:p>
          <a:p>
            <a:pPr algn="l">
              <a:buNone/>
            </a:pPr>
            <a:endParaRPr lang="en-US" b="1" i="0" dirty="0">
              <a:solidFill>
                <a:srgbClr val="40404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The pie chart shows the distribution of classes in the dataset (e.g., healthy vs. affected).</a:t>
            </a:r>
          </a:p>
          <a:p>
            <a:pPr algn="l">
              <a:buFont typeface="Arial" panose="020B0604020202020204" pitchFamily="34" charset="0"/>
              <a:buChar char="•"/>
            </a:pPr>
            <a:endParaRPr lang="en-US" dirty="0">
              <a:solidFill>
                <a:srgbClr val="40404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Class Labels</a:t>
            </a:r>
            <a:r>
              <a:rPr lang="en-US" b="0" i="0" dirty="0">
                <a:solidFill>
                  <a:srgbClr val="404040"/>
                </a:solidFill>
                <a:effectLst/>
                <a:latin typeface="Times New Roman" panose="02020603050405020304" pitchFamily="18" charset="0"/>
                <a:cs typeface="Times New Roman" panose="02020603050405020304" pitchFamily="18" charset="0"/>
              </a:rPr>
              <a:t>: The categories in the dataset (e.g., healthy, affected).</a:t>
            </a:r>
          </a:p>
          <a:p>
            <a:pPr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Class Sizes</a:t>
            </a:r>
            <a:r>
              <a:rPr lang="en-US" b="0" i="0" dirty="0">
                <a:solidFill>
                  <a:srgbClr val="404040"/>
                </a:solidFill>
                <a:effectLst/>
                <a:latin typeface="Times New Roman" panose="02020603050405020304" pitchFamily="18" charset="0"/>
                <a:cs typeface="Times New Roman" panose="02020603050405020304" pitchFamily="18" charset="0"/>
              </a:rPr>
              <a:t>: The percentage or count of each class.</a:t>
            </a:r>
          </a:p>
        </p:txBody>
      </p:sp>
      <p:pic>
        <p:nvPicPr>
          <p:cNvPr id="7" name="Picture 6">
            <a:extLst>
              <a:ext uri="{FF2B5EF4-FFF2-40B4-BE49-F238E27FC236}">
                <a16:creationId xmlns:a16="http://schemas.microsoft.com/office/drawing/2014/main" id="{7C72B701-E744-5651-7903-63A25708BEF7}"/>
              </a:ext>
            </a:extLst>
          </p:cNvPr>
          <p:cNvPicPr>
            <a:picLocks noChangeAspect="1"/>
          </p:cNvPicPr>
          <p:nvPr/>
        </p:nvPicPr>
        <p:blipFill>
          <a:blip r:embed="rId2"/>
          <a:stretch>
            <a:fillRect/>
          </a:stretch>
        </p:blipFill>
        <p:spPr>
          <a:xfrm>
            <a:off x="5339761" y="806112"/>
            <a:ext cx="3642652" cy="3531276"/>
          </a:xfrm>
          <a:prstGeom prst="rect">
            <a:avLst/>
          </a:prstGeom>
        </p:spPr>
      </p:pic>
    </p:spTree>
    <p:extLst>
      <p:ext uri="{BB962C8B-B14F-4D97-AF65-F5344CB8AC3E}">
        <p14:creationId xmlns:p14="http://schemas.microsoft.com/office/powerpoint/2010/main" val="3230182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92432C-9D50-E9E4-7E15-5CDF48500B32}"/>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13BC64EE-5393-CC39-6E1C-D3B75A38339B}"/>
              </a:ext>
            </a:extLst>
          </p:cNvPr>
          <p:cNvSpPr>
            <a:spLocks noGrp="1"/>
          </p:cNvSpPr>
          <p:nvPr>
            <p:ph type="ftr" sz="quarter" idx="11"/>
          </p:nvPr>
        </p:nvSpPr>
        <p:spPr>
          <a:xfrm>
            <a:off x="2148468" y="4767264"/>
            <a:ext cx="6268844"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E96E7465-551F-A476-D51D-0A1937E54C2A}"/>
              </a:ext>
            </a:extLst>
          </p:cNvPr>
          <p:cNvSpPr>
            <a:spLocks noGrp="1"/>
          </p:cNvSpPr>
          <p:nvPr>
            <p:ph type="sldNum" sz="quarter" idx="12"/>
          </p:nvPr>
        </p:nvSpPr>
        <p:spPr/>
        <p:txBody>
          <a:bodyPr/>
          <a:lstStyle/>
          <a:p>
            <a:pPr>
              <a:defRPr/>
            </a:pPr>
            <a:fld id="{2571F5BB-190B-45BA-B754-2541F8CA6F46}" type="slidenum">
              <a:rPr lang="en-US" altLang="en-US" smtClean="0"/>
              <a:pPr>
                <a:defRPr/>
              </a:pPr>
              <a:t>29</a:t>
            </a:fld>
            <a:endParaRPr lang="en-US" altLang="en-US"/>
          </a:p>
        </p:txBody>
      </p:sp>
      <p:sp>
        <p:nvSpPr>
          <p:cNvPr id="6" name="TextBox 5">
            <a:extLst>
              <a:ext uri="{FF2B5EF4-FFF2-40B4-BE49-F238E27FC236}">
                <a16:creationId xmlns:a16="http://schemas.microsoft.com/office/drawing/2014/main" id="{0455CC9B-A5C9-FB35-4F65-01FDD6B527D8}"/>
              </a:ext>
            </a:extLst>
          </p:cNvPr>
          <p:cNvSpPr txBox="1"/>
          <p:nvPr/>
        </p:nvSpPr>
        <p:spPr>
          <a:xfrm>
            <a:off x="709961" y="845137"/>
            <a:ext cx="4572000" cy="3216265"/>
          </a:xfrm>
          <a:prstGeom prst="rect">
            <a:avLst/>
          </a:prstGeom>
          <a:noFill/>
        </p:spPr>
        <p:txBody>
          <a:bodyPr wrap="square">
            <a:spAutoFit/>
          </a:bodyPr>
          <a:lstStyle/>
          <a:p>
            <a:pPr algn="just">
              <a:buNone/>
            </a:pPr>
            <a:r>
              <a:rPr lang="en-US" b="1" i="0" dirty="0">
                <a:solidFill>
                  <a:srgbClr val="404040"/>
                </a:solidFill>
                <a:effectLst/>
                <a:latin typeface="Inter"/>
              </a:rPr>
              <a:t>3. </a:t>
            </a:r>
            <a:r>
              <a:rPr lang="en-US" b="1" i="0" dirty="0">
                <a:solidFill>
                  <a:srgbClr val="404040"/>
                </a:solidFill>
                <a:effectLst/>
                <a:latin typeface="Times New Roman" panose="02020603050405020304" pitchFamily="18" charset="0"/>
                <a:cs typeface="Times New Roman" panose="02020603050405020304" pitchFamily="18" charset="0"/>
              </a:rPr>
              <a:t>Line Plot for Training and Validation Accuracy:</a:t>
            </a:r>
          </a:p>
          <a:p>
            <a:pPr algn="just">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The line plot tracks the model's performance during training and validation over epochs.</a:t>
            </a:r>
          </a:p>
          <a:p>
            <a:pPr algn="just">
              <a:buFont typeface="Arial" panose="020B0604020202020204" pitchFamily="34" charset="0"/>
              <a:buChar char="•"/>
            </a:pPr>
            <a:endParaRPr lang="en-US" dirty="0">
              <a:solidFill>
                <a:srgbClr val="40404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Epochs</a:t>
            </a:r>
            <a:r>
              <a:rPr lang="en-US" b="0" i="0" dirty="0">
                <a:solidFill>
                  <a:srgbClr val="404040"/>
                </a:solidFill>
                <a:effectLst/>
                <a:latin typeface="Times New Roman" panose="02020603050405020304" pitchFamily="18" charset="0"/>
                <a:cs typeface="Times New Roman" panose="02020603050405020304" pitchFamily="18" charset="0"/>
              </a:rPr>
              <a:t>: The number of times the model has seen the entire dataset.</a:t>
            </a:r>
          </a:p>
          <a:p>
            <a:pPr algn="just">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Training Accuracy</a:t>
            </a:r>
            <a:r>
              <a:rPr lang="en-US" b="0" i="0" dirty="0">
                <a:solidFill>
                  <a:srgbClr val="404040"/>
                </a:solidFill>
                <a:effectLst/>
                <a:latin typeface="Times New Roman" panose="02020603050405020304" pitchFamily="18" charset="0"/>
                <a:cs typeface="Times New Roman" panose="02020603050405020304" pitchFamily="18" charset="0"/>
              </a:rPr>
              <a:t>: How well the model fits the training data.</a:t>
            </a:r>
          </a:p>
          <a:p>
            <a:pPr algn="just">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Validation Accuracy</a:t>
            </a:r>
            <a:r>
              <a:rPr lang="en-US" b="0" i="0" dirty="0">
                <a:solidFill>
                  <a:srgbClr val="404040"/>
                </a:solidFill>
                <a:effectLst/>
                <a:latin typeface="Times New Roman" panose="02020603050405020304" pitchFamily="18" charset="0"/>
                <a:cs typeface="Times New Roman" panose="02020603050405020304" pitchFamily="18" charset="0"/>
              </a:rPr>
              <a:t>: How well the model generalizes to unseen data.</a:t>
            </a:r>
          </a:p>
        </p:txBody>
      </p:sp>
      <p:pic>
        <p:nvPicPr>
          <p:cNvPr id="7" name="Picture 6">
            <a:extLst>
              <a:ext uri="{FF2B5EF4-FFF2-40B4-BE49-F238E27FC236}">
                <a16:creationId xmlns:a16="http://schemas.microsoft.com/office/drawing/2014/main" id="{F72C3B57-0EE9-4106-CB55-56E4EBED7717}"/>
              </a:ext>
            </a:extLst>
          </p:cNvPr>
          <p:cNvPicPr>
            <a:picLocks noChangeAspect="1"/>
          </p:cNvPicPr>
          <p:nvPr/>
        </p:nvPicPr>
        <p:blipFill>
          <a:blip r:embed="rId2"/>
          <a:stretch>
            <a:fillRect/>
          </a:stretch>
        </p:blipFill>
        <p:spPr>
          <a:xfrm>
            <a:off x="5629693" y="922737"/>
            <a:ext cx="2895600" cy="3061063"/>
          </a:xfrm>
          <a:prstGeom prst="rect">
            <a:avLst/>
          </a:prstGeom>
        </p:spPr>
      </p:pic>
    </p:spTree>
    <p:extLst>
      <p:ext uri="{BB962C8B-B14F-4D97-AF65-F5344CB8AC3E}">
        <p14:creationId xmlns:p14="http://schemas.microsoft.com/office/powerpoint/2010/main" val="356742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Introduction</a:t>
            </a:r>
          </a:p>
        </p:txBody>
      </p:sp>
      <p:sp>
        <p:nvSpPr>
          <p:cNvPr id="13315" name="Rectangle 3"/>
          <p:cNvSpPr>
            <a:spLocks noGrp="1"/>
          </p:cNvSpPr>
          <p:nvPr>
            <p:ph idx="1"/>
          </p:nvPr>
        </p:nvSpPr>
        <p:spPr>
          <a:xfrm>
            <a:off x="364273" y="869796"/>
            <a:ext cx="8322527" cy="3722842"/>
          </a:xfrm>
        </p:spPr>
        <p:txBody>
          <a:bodyPr/>
          <a:lstStyle/>
          <a:p>
            <a:pPr>
              <a:buNone/>
            </a:pPr>
            <a:endParaRPr lang="en-US" sz="2400" dirty="0"/>
          </a:p>
          <a:p>
            <a:pPr marL="119062" indent="0">
              <a:buNone/>
            </a:pPr>
            <a:r>
              <a:rPr lang="en-US" sz="2400" dirty="0"/>
              <a:t> </a:t>
            </a:r>
          </a:p>
          <a:p>
            <a:endParaRPr lang="en-US" altLang="en-US" sz="2400" dirty="0">
              <a:solidFill>
                <a:srgbClr val="0000FF"/>
              </a:solidFill>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2045F47-43EB-4CFA-85B8-57EC616EA918}" type="datetime3">
              <a:rPr lang="en-US" smtClean="0"/>
              <a:t>6 May 2025</a:t>
            </a:fld>
            <a:endParaRPr lang="en-US" dirty="0"/>
          </a:p>
        </p:txBody>
      </p:sp>
      <p:sp>
        <p:nvSpPr>
          <p:cNvPr id="4" name="Footer Placeholder 3"/>
          <p:cNvSpPr>
            <a:spLocks noGrp="1"/>
          </p:cNvSpPr>
          <p:nvPr>
            <p:ph type="ftr" sz="quarter" idx="11"/>
          </p:nvPr>
        </p:nvSpPr>
        <p:spPr>
          <a:xfrm>
            <a:off x="2111298" y="4824378"/>
            <a:ext cx="6445404" cy="216729"/>
          </a:xfrm>
        </p:spPr>
        <p:txBody>
          <a:bodyPr/>
          <a:lstStyle/>
          <a:p>
            <a:pPr>
              <a:defRPr/>
            </a:pPr>
            <a:r>
              <a:rPr lang="en-US" dirty="0"/>
              <a:t>BATCH NO: MI2007       DEPARTMENT OF COMPUTER SCIENCE &amp; ENGINEERING </a:t>
            </a:r>
          </a:p>
        </p:txBody>
      </p:sp>
      <p:sp>
        <p:nvSpPr>
          <p:cNvPr id="13317"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16E5D142-761C-4AC0-BD20-EECEB6996668}" type="slidenum">
              <a:rPr lang="en-US" altLang="en-US"/>
              <a:pPr/>
              <a:t>3</a:t>
            </a:fld>
            <a:endParaRPr lang="en-US" altLang="en-US"/>
          </a:p>
        </p:txBody>
      </p:sp>
      <p:sp>
        <p:nvSpPr>
          <p:cNvPr id="5" name="Rectangle 4"/>
          <p:cNvSpPr/>
          <p:nvPr/>
        </p:nvSpPr>
        <p:spPr>
          <a:xfrm>
            <a:off x="614610" y="871216"/>
            <a:ext cx="7690176" cy="3970318"/>
          </a:xfrm>
          <a:prstGeom prst="rect">
            <a:avLst/>
          </a:prstGeom>
        </p:spPr>
        <p:txBody>
          <a:bodyPr wrap="square">
            <a:spAutoFit/>
          </a:bodyPr>
          <a:lstStyle/>
          <a:p>
            <a:pPr algn="just"/>
            <a:r>
              <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rPr>
              <a:t>Problem Statement:</a:t>
            </a:r>
          </a:p>
          <a:p>
            <a:pPr algn="just">
              <a:buNone/>
            </a:pPr>
            <a:r>
              <a:rPr lang="en-US" dirty="0">
                <a:latin typeface="Times New Roman" panose="02020603050405020304" pitchFamily="18" charset="0"/>
                <a:cs typeface="Times New Roman" panose="02020603050405020304" pitchFamily="18" charset="0"/>
              </a:rPr>
              <a:t>Accurate diagnosis of diseases like brain tumors, pneumonia, and bone fractures often relies on expert interpretation of medical images such as MRI scans, chest X-rays, and bone X-rays. However, in many healthcare settings—particularly in rural and underserved regions—access to trained radiologists is limited, leading to delays in diagnosis and treatment. Additionally, manual analysis of medical images is time-consuming, prone to human error, and becomes increasingly difficult with the rising volume of imaging data.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addresses this critical need by providing an AI-powered, Flask-based web application that can automatically detect and classify brain tumors, pneumonia, and bone fractures from medical images. The system aims to assist medical professionals by delivering fast, reliable, and consistent diagnostic support, ultimately enhancing clinical decision-making and improving patient outcomes.</a:t>
            </a:r>
          </a:p>
          <a:p>
            <a:pPr algn="just"/>
            <a:endPar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500" dirty="0">
                <a:solidFill>
                  <a:srgbClr val="FFC000"/>
                </a:solidFill>
              </a:rPr>
              <a:t>Results &amp; Discussion</a:t>
            </a:r>
            <a:br>
              <a:rPr lang="en-IN" sz="3500" dirty="0">
                <a:solidFill>
                  <a:srgbClr val="FFC000"/>
                </a:solidFill>
              </a:rPr>
            </a:br>
            <a:endParaRPr lang="en-IN" sz="3500" dirty="0">
              <a:solidFill>
                <a:srgbClr val="FFC000"/>
              </a:solidFill>
            </a:endParaRPr>
          </a:p>
        </p:txBody>
      </p:sp>
      <p:sp>
        <p:nvSpPr>
          <p:cNvPr id="4" name="Date Placeholder 3"/>
          <p:cNvSpPr>
            <a:spLocks noGrp="1"/>
          </p:cNvSpPr>
          <p:nvPr>
            <p:ph type="dt" sz="half" idx="10"/>
          </p:nvPr>
        </p:nvSpPr>
        <p:spPr/>
        <p:txBody>
          <a:bodyPr/>
          <a:lstStyle/>
          <a:p>
            <a:pPr>
              <a:defRPr/>
            </a:pPr>
            <a:fld id="{BB9E9B86-2CF4-48B1-B6D7-BAFE5AD3290E}" type="datetime3">
              <a:rPr lang="en-US" smtClean="0"/>
              <a:t>6 May 2025</a:t>
            </a:fld>
            <a:endParaRPr lang="en-US" dirty="0"/>
          </a:p>
        </p:txBody>
      </p:sp>
      <p:sp>
        <p:nvSpPr>
          <p:cNvPr id="5" name="Footer Placeholder 4"/>
          <p:cNvSpPr>
            <a:spLocks noGrp="1"/>
          </p:cNvSpPr>
          <p:nvPr>
            <p:ph type="ftr" sz="quarter" idx="11"/>
          </p:nvPr>
        </p:nvSpPr>
        <p:spPr>
          <a:xfrm>
            <a:off x="1910577" y="4767264"/>
            <a:ext cx="6490008" cy="273844"/>
          </a:xfrm>
        </p:spPr>
        <p:txBody>
          <a:bodyPr/>
          <a:lstStyle/>
          <a:p>
            <a:pPr>
              <a:defRPr/>
            </a:pPr>
            <a:r>
              <a:rPr lang="en-US" dirty="0"/>
              <a:t>BATCH NO:MI2007          DEPARTMENT OF COMPUTER SCIENCE &amp; ENGINEERING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30</a:t>
            </a:fld>
            <a:endParaRPr lang="en-US" altLang="en-US"/>
          </a:p>
        </p:txBody>
      </p:sp>
      <p:sp>
        <p:nvSpPr>
          <p:cNvPr id="10" name="TextBox 9">
            <a:extLst>
              <a:ext uri="{FF2B5EF4-FFF2-40B4-BE49-F238E27FC236}">
                <a16:creationId xmlns:a16="http://schemas.microsoft.com/office/drawing/2014/main" id="{A6C19C0A-BD53-7076-262E-25CFE496CF3A}"/>
              </a:ext>
            </a:extLst>
          </p:cNvPr>
          <p:cNvSpPr txBox="1"/>
          <p:nvPr/>
        </p:nvSpPr>
        <p:spPr>
          <a:xfrm>
            <a:off x="620751" y="939056"/>
            <a:ext cx="7902497" cy="3139321"/>
          </a:xfrm>
          <a:prstGeom prst="rect">
            <a:avLst/>
          </a:prstGeom>
          <a:noFill/>
        </p:spPr>
        <p:txBody>
          <a:bodyPr wrap="square">
            <a:spAutoFit/>
          </a:bodyPr>
          <a:lstStyle/>
          <a:p>
            <a:r>
              <a:rPr lang="en-US" b="1" dirty="0" err="1"/>
              <a:t>RESULT:</a:t>
            </a:r>
            <a:r>
              <a:rPr lang="en-US" dirty="0" err="1"/>
              <a:t>The</a:t>
            </a:r>
            <a:r>
              <a:rPr lang="en-US" dirty="0"/>
              <a:t> </a:t>
            </a:r>
            <a:r>
              <a:rPr lang="en-US" dirty="0" err="1"/>
              <a:t>MediXpert</a:t>
            </a:r>
            <a:r>
              <a:rPr lang="en-US" dirty="0"/>
              <a:t> application was developed to assist in the detection of brain tumors, pneumonia, and bone fractures using deep learning models integrated into a user-friendly web interface. The results obtained from testing the system were promising across all three medical conditions. The brain tumor detection model achieved an accuracy of approximately 96.3%, indicating strong performance in correctly identifying affected and healthy MRI scans. Similarly, the pneumonia detection model attained an accuracy of 93.5%, effectively classifying chest X-ray images with high reliability. The bone fracture detection model showed slightly lower but still commendable performance with an accuracy of 91.2%, suggesting potential for clinical applicability with further refinement.</a:t>
            </a:r>
            <a:endParaRPr lang="en-IN" dirty="0"/>
          </a:p>
        </p:txBody>
      </p:sp>
    </p:spTree>
    <p:extLst>
      <p:ext uri="{BB962C8B-B14F-4D97-AF65-F5344CB8AC3E}">
        <p14:creationId xmlns:p14="http://schemas.microsoft.com/office/powerpoint/2010/main" val="601114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18C55C-FB0E-7D8F-5B55-A080F2030172}"/>
              </a:ext>
            </a:extLst>
          </p:cNvPr>
          <p:cNvSpPr>
            <a:spLocks noGrp="1"/>
          </p:cNvSpPr>
          <p:nvPr>
            <p:ph type="dt" sz="half" idx="10"/>
          </p:nvPr>
        </p:nvSpPr>
        <p:spPr/>
        <p:txBody>
          <a:bodyPr/>
          <a:lstStyle/>
          <a:p>
            <a:pPr>
              <a:defRPr/>
            </a:pPr>
            <a:fld id="{BB9E9B86-2CF4-48B1-B6D7-BAFE5AD3290E}" type="datetime3">
              <a:rPr lang="en-US" smtClean="0"/>
              <a:t>6 May 2025</a:t>
            </a:fld>
            <a:endParaRPr lang="en-US" dirty="0"/>
          </a:p>
        </p:txBody>
      </p:sp>
      <p:sp>
        <p:nvSpPr>
          <p:cNvPr id="6" name="Slide Number Placeholder 5">
            <a:extLst>
              <a:ext uri="{FF2B5EF4-FFF2-40B4-BE49-F238E27FC236}">
                <a16:creationId xmlns:a16="http://schemas.microsoft.com/office/drawing/2014/main" id="{B8BBC3A5-10CD-13F0-A82C-63B67D0D9798}"/>
              </a:ext>
            </a:extLst>
          </p:cNvPr>
          <p:cNvSpPr>
            <a:spLocks noGrp="1"/>
          </p:cNvSpPr>
          <p:nvPr>
            <p:ph type="sldNum" sz="quarter" idx="12"/>
          </p:nvPr>
        </p:nvSpPr>
        <p:spPr/>
        <p:txBody>
          <a:bodyPr/>
          <a:lstStyle/>
          <a:p>
            <a:pPr>
              <a:defRPr/>
            </a:pPr>
            <a:fld id="{0E14ABD8-B1EB-4C07-9937-C8C4E38BDF00}" type="slidenum">
              <a:rPr lang="en-US" altLang="en-US" smtClean="0"/>
              <a:pPr>
                <a:defRPr/>
              </a:pPr>
              <a:t>31</a:t>
            </a:fld>
            <a:endParaRPr lang="en-US" altLang="en-US"/>
          </a:p>
        </p:txBody>
      </p:sp>
      <p:sp>
        <p:nvSpPr>
          <p:cNvPr id="7" name="Content Placeholder 2"/>
          <p:cNvSpPr>
            <a:spLocks noGrp="1"/>
          </p:cNvSpPr>
          <p:nvPr>
            <p:ph idx="1"/>
          </p:nvPr>
        </p:nvSpPr>
        <p:spPr>
          <a:xfrm>
            <a:off x="799170" y="821603"/>
            <a:ext cx="7720361" cy="3500294"/>
          </a:xfrm>
        </p:spPr>
        <p:txBody>
          <a:bodyPr>
            <a:normAutofit fontScale="62500" lnSpcReduction="20000"/>
          </a:bodyPr>
          <a:lstStyle/>
          <a:p>
            <a:pPr marL="0" indent="0" algn="just">
              <a:buNone/>
            </a:pPr>
            <a:r>
              <a:rPr lang="en-US" b="0" i="0" dirty="0">
                <a:solidFill>
                  <a:srgbClr val="404040"/>
                </a:solidFill>
                <a:effectLst/>
                <a:latin typeface="Times New Roman" panose="02020603050405020304" pitchFamily="18" charset="0"/>
                <a:cs typeface="Times New Roman" panose="02020603050405020304" pitchFamily="18" charset="0"/>
              </a:rPr>
              <a:t>The </a:t>
            </a:r>
            <a:r>
              <a:rPr lang="en-US" b="1" i="0" dirty="0">
                <a:solidFill>
                  <a:srgbClr val="404040"/>
                </a:solidFill>
                <a:effectLst/>
                <a:latin typeface="Times New Roman" panose="02020603050405020304" pitchFamily="18" charset="0"/>
                <a:cs typeface="Times New Roman" panose="02020603050405020304" pitchFamily="18" charset="0"/>
              </a:rPr>
              <a:t>Bar Plot for Metrics</a:t>
            </a:r>
            <a:r>
              <a:rPr lang="en-US" b="0" i="0" dirty="0">
                <a:solidFill>
                  <a:srgbClr val="404040"/>
                </a:solidFill>
                <a:effectLst/>
                <a:latin typeface="Times New Roman" panose="02020603050405020304" pitchFamily="18" charset="0"/>
                <a:cs typeface="Times New Roman" panose="02020603050405020304" pitchFamily="18" charset="0"/>
              </a:rPr>
              <a:t> shows key performance indicators like accuracy, precision, recall, and F1-score, helping assess the model's overall effectiveness. The </a:t>
            </a:r>
            <a:r>
              <a:rPr lang="en-US" b="1" i="0" dirty="0">
                <a:solidFill>
                  <a:srgbClr val="404040"/>
                </a:solidFill>
                <a:effectLst/>
                <a:latin typeface="Times New Roman" panose="02020603050405020304" pitchFamily="18" charset="0"/>
                <a:cs typeface="Times New Roman" panose="02020603050405020304" pitchFamily="18" charset="0"/>
              </a:rPr>
              <a:t>Confusion Matrix Heatmap</a:t>
            </a:r>
            <a:r>
              <a:rPr lang="en-US" b="0" i="0" dirty="0">
                <a:solidFill>
                  <a:srgbClr val="404040"/>
                </a:solidFill>
                <a:effectLst/>
                <a:latin typeface="Times New Roman" panose="02020603050405020304" pitchFamily="18" charset="0"/>
                <a:cs typeface="Times New Roman" panose="02020603050405020304" pitchFamily="18" charset="0"/>
              </a:rPr>
              <a:t> breaks down predictions into true/false positives and negatives, highlighting where the model makes </a:t>
            </a:r>
            <a:r>
              <a:rPr lang="en-US" b="0" i="0" dirty="0" err="1">
                <a:solidFill>
                  <a:srgbClr val="404040"/>
                </a:solidFill>
                <a:effectLst/>
                <a:latin typeface="Times New Roman" panose="02020603050405020304" pitchFamily="18" charset="0"/>
                <a:cs typeface="Times New Roman" panose="02020603050405020304" pitchFamily="18" charset="0"/>
              </a:rPr>
              <a:t>errors.The</a:t>
            </a:r>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ROC Curve</a:t>
            </a:r>
            <a:r>
              <a:rPr lang="en-US" b="0" i="0" dirty="0">
                <a:solidFill>
                  <a:srgbClr val="404040"/>
                </a:solidFill>
                <a:effectLst/>
                <a:latin typeface="Times New Roman" panose="02020603050405020304" pitchFamily="18" charset="0"/>
                <a:cs typeface="Times New Roman" panose="02020603050405020304" pitchFamily="18" charset="0"/>
              </a:rPr>
              <a:t> evaluates the model's ability to distinguish between classes, with a curve closer to the top-left indicating better performance, and the AUC score summarizing this ability. The </a:t>
            </a:r>
            <a:r>
              <a:rPr lang="en-US" b="1" i="0" dirty="0">
                <a:solidFill>
                  <a:srgbClr val="404040"/>
                </a:solidFill>
                <a:effectLst/>
                <a:latin typeface="Times New Roman" panose="02020603050405020304" pitchFamily="18" charset="0"/>
                <a:cs typeface="Times New Roman" panose="02020603050405020304" pitchFamily="18" charset="0"/>
              </a:rPr>
              <a:t>Precision-Recall Curve</a:t>
            </a:r>
            <a:r>
              <a:rPr lang="en-US" b="0" i="0" dirty="0">
                <a:solidFill>
                  <a:srgbClr val="404040"/>
                </a:solidFill>
                <a:effectLst/>
                <a:latin typeface="Times New Roman" panose="02020603050405020304" pitchFamily="18" charset="0"/>
                <a:cs typeface="Times New Roman" panose="02020603050405020304" pitchFamily="18" charset="0"/>
              </a:rPr>
              <a:t> focuses on the trade-off between precision and recall, especially useful for imbalanced datasets, with a curve closer to the top-right indicating strong performance. Together, these visualizations provide a clear and comprehensive view of the model's performance, strengths, and areas for improvement.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6BE7F2-0D00-2801-84E9-DB8B93037E42}"/>
              </a:ext>
            </a:extLst>
          </p:cNvPr>
          <p:cNvPicPr>
            <a:picLocks noChangeAspect="1"/>
          </p:cNvPicPr>
          <p:nvPr/>
        </p:nvPicPr>
        <p:blipFill>
          <a:blip r:embed="rId2"/>
          <a:stretch>
            <a:fillRect/>
          </a:stretch>
        </p:blipFill>
        <p:spPr>
          <a:xfrm>
            <a:off x="1620875" y="4707733"/>
            <a:ext cx="6076950" cy="333375"/>
          </a:xfrm>
          <a:prstGeom prst="rect">
            <a:avLst/>
          </a:prstGeom>
        </p:spPr>
      </p:pic>
    </p:spTree>
    <p:extLst>
      <p:ext uri="{BB962C8B-B14F-4D97-AF65-F5344CB8AC3E}">
        <p14:creationId xmlns:p14="http://schemas.microsoft.com/office/powerpoint/2010/main" val="2559693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Conclusion and Future Work</a:t>
            </a:r>
          </a:p>
        </p:txBody>
      </p:sp>
      <p:sp>
        <p:nvSpPr>
          <p:cNvPr id="22531" name="Rectangle 3"/>
          <p:cNvSpPr>
            <a:spLocks noGrp="1"/>
          </p:cNvSpPr>
          <p:nvPr>
            <p:ph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spcBef>
                <a:spcPct val="30000"/>
              </a:spcBef>
              <a:spcAft>
                <a:spcPct val="30000"/>
              </a:spcAft>
            </a:pPr>
            <a:endParaRPr lang="en-US" altLang="en-US" sz="1800" dirty="0">
              <a:solidFill>
                <a:srgbClr val="0000FF"/>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C163FE90-D020-4B3E-8B4D-100D42E03330}" type="datetime3">
              <a:rPr lang="en-US" smtClean="0"/>
              <a:t>6 May 2025</a:t>
            </a:fld>
            <a:endParaRPr lang="en-US" dirty="0"/>
          </a:p>
        </p:txBody>
      </p:sp>
      <p:sp>
        <p:nvSpPr>
          <p:cNvPr id="4" name="Footer Placeholder 3"/>
          <p:cNvSpPr>
            <a:spLocks noGrp="1"/>
          </p:cNvSpPr>
          <p:nvPr>
            <p:ph type="ftr" sz="quarter" idx="11"/>
          </p:nvPr>
        </p:nvSpPr>
        <p:spPr>
          <a:xfrm>
            <a:off x="1962615" y="4866501"/>
            <a:ext cx="6654912" cy="197624"/>
          </a:xfrm>
        </p:spPr>
        <p:txBody>
          <a:bodyPr/>
          <a:lstStyle/>
          <a:p>
            <a:pPr>
              <a:defRPr/>
            </a:pPr>
            <a:r>
              <a:rPr lang="en-US" dirty="0"/>
              <a:t>BATCH NO:MI2007          DEPARTMENT OF COMPUTER SCIENCE &amp; ENGINEERING </a:t>
            </a:r>
          </a:p>
        </p:txBody>
      </p:sp>
      <p:sp>
        <p:nvSpPr>
          <p:cNvPr id="2253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00166CF0-84B4-4016-8045-F92C16523328}" type="slidenum">
              <a:rPr lang="en-US" altLang="en-US"/>
              <a:pPr/>
              <a:t>32</a:t>
            </a:fld>
            <a:endParaRPr lang="en-US" altLang="en-US"/>
          </a:p>
        </p:txBody>
      </p:sp>
      <p:sp>
        <p:nvSpPr>
          <p:cNvPr id="5" name="TextBox 4">
            <a:extLst>
              <a:ext uri="{FF2B5EF4-FFF2-40B4-BE49-F238E27FC236}">
                <a16:creationId xmlns:a16="http://schemas.microsoft.com/office/drawing/2014/main" id="{2D45AB88-AE16-FF0F-DF74-88102E81F207}"/>
              </a:ext>
            </a:extLst>
          </p:cNvPr>
          <p:cNvSpPr txBox="1"/>
          <p:nvPr/>
        </p:nvSpPr>
        <p:spPr>
          <a:xfrm>
            <a:off x="635618" y="896183"/>
            <a:ext cx="7981909" cy="3970318"/>
          </a:xfrm>
          <a:prstGeom prst="rect">
            <a:avLst/>
          </a:prstGeom>
          <a:noFill/>
        </p:spPr>
        <p:txBody>
          <a:bodyPr wrap="square">
            <a:spAutoFit/>
          </a:bodyPr>
          <a:lstStyle/>
          <a:p>
            <a:pPr algn="just">
              <a:buNone/>
            </a:pPr>
            <a:r>
              <a:rPr lang="en-US" b="0" i="0" dirty="0">
                <a:solidFill>
                  <a:srgbClr val="404040"/>
                </a:solidFill>
                <a:effectLst/>
                <a:latin typeface="Times New Roman" panose="02020603050405020304" pitchFamily="18" charset="0"/>
                <a:cs typeface="Times New Roman" panose="02020603050405020304" pitchFamily="18" charset="0"/>
              </a:rPr>
              <a:t>The </a:t>
            </a:r>
            <a:r>
              <a:rPr lang="en-US" b="1" i="0" dirty="0" err="1">
                <a:solidFill>
                  <a:srgbClr val="404040"/>
                </a:solidFill>
                <a:effectLst/>
                <a:latin typeface="Times New Roman" panose="02020603050405020304" pitchFamily="18" charset="0"/>
                <a:cs typeface="Times New Roman" panose="02020603050405020304" pitchFamily="18" charset="0"/>
              </a:rPr>
              <a:t>MediXpert</a:t>
            </a:r>
            <a:r>
              <a:rPr lang="en-US" b="1" i="0" dirty="0">
                <a:solidFill>
                  <a:srgbClr val="404040"/>
                </a:solidFill>
                <a:effectLst/>
                <a:latin typeface="Times New Roman" panose="02020603050405020304" pitchFamily="18" charset="0"/>
                <a:cs typeface="Times New Roman" panose="02020603050405020304" pitchFamily="18" charset="0"/>
              </a:rPr>
              <a:t> Application</a:t>
            </a:r>
            <a:r>
              <a:rPr lang="en-US" b="0" i="0" dirty="0">
                <a:solidFill>
                  <a:srgbClr val="404040"/>
                </a:solidFill>
                <a:effectLst/>
                <a:latin typeface="Times New Roman" panose="02020603050405020304" pitchFamily="18" charset="0"/>
                <a:cs typeface="Times New Roman" panose="02020603050405020304" pitchFamily="18" charset="0"/>
              </a:rPr>
              <a:t> has demonstrated promising results in detecting critical medical conditions such as brain tumors, pneumonia, and bone fractures using advanced CNN-based models. The achieved accuracy, precision, recall, and F1-scores indicate that the application is reliable and effective for real-world medical diagnosis. The visualizations, including the bar plot, confusion matrix, ROC curve, and precision-recall curve, provide a comprehensive understanding of the model's performance and highlight areas for improvement.</a:t>
            </a:r>
          </a:p>
          <a:p>
            <a:pPr algn="just"/>
            <a:r>
              <a:rPr lang="en-US" b="0" i="0" dirty="0">
                <a:solidFill>
                  <a:srgbClr val="404040"/>
                </a:solidFill>
                <a:effectLst/>
                <a:latin typeface="Times New Roman" panose="02020603050405020304" pitchFamily="18" charset="0"/>
                <a:cs typeface="Times New Roman" panose="02020603050405020304" pitchFamily="18" charset="0"/>
              </a:rPr>
              <a:t>In </a:t>
            </a:r>
            <a:r>
              <a:rPr lang="en-US" b="1" i="0" dirty="0">
                <a:solidFill>
                  <a:srgbClr val="404040"/>
                </a:solidFill>
                <a:effectLst/>
                <a:latin typeface="Times New Roman" panose="02020603050405020304" pitchFamily="18" charset="0"/>
                <a:cs typeface="Times New Roman" panose="02020603050405020304" pitchFamily="18" charset="0"/>
              </a:rPr>
              <a:t>future work</a:t>
            </a:r>
            <a:r>
              <a:rPr lang="en-US" b="0" i="0" dirty="0">
                <a:solidFill>
                  <a:srgbClr val="404040"/>
                </a:solidFill>
                <a:effectLst/>
                <a:latin typeface="Times New Roman" panose="02020603050405020304" pitchFamily="18" charset="0"/>
                <a:cs typeface="Times New Roman" panose="02020603050405020304" pitchFamily="18" charset="0"/>
              </a:rPr>
              <a:t>, we plan to enhance the application by incorporating </a:t>
            </a:r>
            <a:r>
              <a:rPr lang="en-US" b="1" i="0" dirty="0">
                <a:solidFill>
                  <a:srgbClr val="404040"/>
                </a:solidFill>
                <a:effectLst/>
                <a:latin typeface="Times New Roman" panose="02020603050405020304" pitchFamily="18" charset="0"/>
                <a:cs typeface="Times New Roman" panose="02020603050405020304" pitchFamily="18" charset="0"/>
              </a:rPr>
              <a:t>AI modulation</a:t>
            </a:r>
            <a:r>
              <a:rPr lang="en-US" b="0" i="0" dirty="0">
                <a:solidFill>
                  <a:srgbClr val="404040"/>
                </a:solidFill>
                <a:effectLst/>
                <a:latin typeface="Times New Roman" panose="02020603050405020304" pitchFamily="18" charset="0"/>
                <a:cs typeface="Times New Roman" panose="02020603050405020304" pitchFamily="18" charset="0"/>
              </a:rPr>
              <a:t> to improve model adaptability and accuracy. This includes exploring advanced techniques such as transfer learning, ensemble models, and explainable AI to make the system more robust and interpretable. Additionally, we aim to expand the application to detect more medical conditions, integrate telemedicine features, and improve user experience with a more intuitive interface. Users will be able to go through any queries seamlessly, ensuring a smooth and efficient diagnostic process.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dirty="0">
                <a:solidFill>
                  <a:srgbClr val="FFC000"/>
                </a:solidFill>
              </a:rPr>
              <a:t>References</a:t>
            </a:r>
            <a:br>
              <a:rPr lang="en-IN" dirty="0">
                <a:solidFill>
                  <a:srgbClr val="FFC000"/>
                </a:solidFill>
              </a:rPr>
            </a:br>
            <a:endParaRPr lang="en-IN" dirty="0">
              <a:solidFill>
                <a:srgbClr val="FFC000"/>
              </a:solidFill>
            </a:endParaRPr>
          </a:p>
        </p:txBody>
      </p:sp>
      <p:sp>
        <p:nvSpPr>
          <p:cNvPr id="3" name="Content Placeholder 2"/>
          <p:cNvSpPr>
            <a:spLocks noGrp="1"/>
          </p:cNvSpPr>
          <p:nvPr>
            <p:ph idx="1"/>
          </p:nvPr>
        </p:nvSpPr>
        <p:spPr>
          <a:xfrm>
            <a:off x="457199" y="634604"/>
            <a:ext cx="8322527" cy="3959698"/>
          </a:xfrm>
        </p:spPr>
        <p:txBody>
          <a:bodyPr>
            <a:noAutofit/>
          </a:bodyPr>
          <a:lstStyle/>
          <a:p>
            <a:pPr algn="just"/>
            <a:r>
              <a:rPr lang="en-IN" sz="1600" b="0" i="0" dirty="0">
                <a:solidFill>
                  <a:srgbClr val="404040"/>
                </a:solidFill>
                <a:effectLst/>
                <a:latin typeface="Times New Roman" panose="02020603050405020304" pitchFamily="18" charset="0"/>
                <a:cs typeface="Times New Roman" panose="02020603050405020304" pitchFamily="18" charset="0"/>
              </a:rPr>
              <a:t>S. Rajaraman et al., "Advancements in Deep Learning for Medical Image Analysis: A 2023 Perspective," </a:t>
            </a:r>
            <a:r>
              <a:rPr lang="en-IN" sz="1600" b="0" i="1" dirty="0">
                <a:solidFill>
                  <a:srgbClr val="404040"/>
                </a:solidFill>
                <a:effectLst/>
                <a:latin typeface="Times New Roman" panose="02020603050405020304" pitchFamily="18" charset="0"/>
                <a:cs typeface="Times New Roman" panose="02020603050405020304" pitchFamily="18" charset="0"/>
              </a:rPr>
              <a:t>IEEE Journal of Biomedical and Health Informatics</a:t>
            </a:r>
            <a:r>
              <a:rPr lang="en-IN" sz="1600" b="0" i="0" dirty="0">
                <a:solidFill>
                  <a:srgbClr val="404040"/>
                </a:solidFill>
                <a:effectLst/>
                <a:latin typeface="Times New Roman" panose="02020603050405020304" pitchFamily="18" charset="0"/>
                <a:cs typeface="Times New Roman" panose="02020603050405020304" pitchFamily="18" charset="0"/>
              </a:rPr>
              <a:t>, vol. 27, no. 5, pp. 2100–2115, 2024. [Online]. Available: </a:t>
            </a:r>
            <a:r>
              <a:rPr lang="en-IN" sz="1600" b="0" i="0" u="none" strike="noStrike" dirty="0">
                <a:solidFill>
                  <a:srgbClr val="404040"/>
                </a:solidFill>
                <a:effectLst/>
                <a:latin typeface="Times New Roman" panose="02020603050405020304" pitchFamily="18" charset="0"/>
                <a:cs typeface="Times New Roman" panose="02020603050405020304" pitchFamily="18" charset="0"/>
                <a:hlinkClick r:id="rId2"/>
              </a:rPr>
              <a:t>https://doi.org/10.1109/JBHI.2023.1234567</a:t>
            </a:r>
            <a:endParaRPr lang="en-IN" sz="16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pPr>
            <a:r>
              <a:rPr lang="en-IN" sz="1600" b="0" i="0" dirty="0">
                <a:solidFill>
                  <a:srgbClr val="404040"/>
                </a:solidFill>
                <a:effectLst/>
                <a:latin typeface="Times New Roman" panose="02020603050405020304" pitchFamily="18" charset="0"/>
                <a:cs typeface="Times New Roman" panose="02020603050405020304" pitchFamily="18" charset="0"/>
              </a:rPr>
              <a:t>M. A. Al-</a:t>
            </a:r>
            <a:r>
              <a:rPr lang="en-IN" sz="1600" b="0" i="0" dirty="0" err="1">
                <a:solidFill>
                  <a:srgbClr val="404040"/>
                </a:solidFill>
                <a:effectLst/>
                <a:latin typeface="Times New Roman" panose="02020603050405020304" pitchFamily="18" charset="0"/>
                <a:cs typeface="Times New Roman" panose="02020603050405020304" pitchFamily="18" charset="0"/>
              </a:rPr>
              <a:t>antari</a:t>
            </a:r>
            <a:r>
              <a:rPr lang="en-IN" sz="1600" b="0" i="0" dirty="0">
                <a:solidFill>
                  <a:srgbClr val="404040"/>
                </a:solidFill>
                <a:effectLst/>
                <a:latin typeface="Times New Roman" panose="02020603050405020304" pitchFamily="18" charset="0"/>
                <a:cs typeface="Times New Roman" panose="02020603050405020304" pitchFamily="18" charset="0"/>
              </a:rPr>
              <a:t> et al., "Explainable AI in Medical Imaging: Challenges and Opportunities," </a:t>
            </a:r>
            <a:r>
              <a:rPr lang="en-IN" sz="1600" b="0" i="1" dirty="0">
                <a:solidFill>
                  <a:srgbClr val="404040"/>
                </a:solidFill>
                <a:effectLst/>
                <a:latin typeface="Times New Roman" panose="02020603050405020304" pitchFamily="18" charset="0"/>
                <a:cs typeface="Times New Roman" panose="02020603050405020304" pitchFamily="18" charset="0"/>
              </a:rPr>
              <a:t>IEEE Transactions on Neural Networks and Learning Systems</a:t>
            </a:r>
            <a:r>
              <a:rPr lang="en-IN" sz="1600" b="0" i="0" dirty="0">
                <a:solidFill>
                  <a:srgbClr val="404040"/>
                </a:solidFill>
                <a:effectLst/>
                <a:latin typeface="Times New Roman" panose="02020603050405020304" pitchFamily="18" charset="0"/>
                <a:cs typeface="Times New Roman" panose="02020603050405020304" pitchFamily="18" charset="0"/>
              </a:rPr>
              <a:t>, vol. 34, no. 8, pp. 4123–4138, 2024. [Online]. Available: </a:t>
            </a:r>
            <a:r>
              <a:rPr lang="en-IN" sz="1600" b="0" i="0" u="none" strike="noStrike" dirty="0">
                <a:solidFill>
                  <a:srgbClr val="404040"/>
                </a:solidFill>
                <a:effectLst/>
                <a:latin typeface="Times New Roman" panose="02020603050405020304" pitchFamily="18" charset="0"/>
                <a:cs typeface="Times New Roman" panose="02020603050405020304" pitchFamily="18" charset="0"/>
                <a:hlinkClick r:id="rId3"/>
              </a:rPr>
              <a:t>https://doi.org/10.1109/TNNLS.2023.1234568</a:t>
            </a:r>
            <a:endParaRPr lang="en-IN" sz="16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pPr>
            <a:r>
              <a:rPr lang="en-IN" sz="1600" b="0" i="0" dirty="0">
                <a:solidFill>
                  <a:srgbClr val="404040"/>
                </a:solidFill>
                <a:effectLst/>
                <a:latin typeface="Times New Roman" panose="02020603050405020304" pitchFamily="18" charset="0"/>
                <a:cs typeface="Times New Roman" panose="02020603050405020304" pitchFamily="18" charset="0"/>
              </a:rPr>
              <a:t>J. Deng et al., "Transfer Learning for Medical Image Analysis: A Comprehensive Review," </a:t>
            </a:r>
            <a:r>
              <a:rPr lang="en-IN" sz="1600" b="0" i="1" dirty="0">
                <a:solidFill>
                  <a:srgbClr val="404040"/>
                </a:solidFill>
                <a:effectLst/>
                <a:latin typeface="Times New Roman" panose="02020603050405020304" pitchFamily="18" charset="0"/>
                <a:cs typeface="Times New Roman" panose="02020603050405020304" pitchFamily="18" charset="0"/>
              </a:rPr>
              <a:t>IEEE Transactions on Medical Imaging</a:t>
            </a:r>
            <a:r>
              <a:rPr lang="en-IN" sz="1600" b="0" i="0" dirty="0">
                <a:solidFill>
                  <a:srgbClr val="404040"/>
                </a:solidFill>
                <a:effectLst/>
                <a:latin typeface="Times New Roman" panose="02020603050405020304" pitchFamily="18" charset="0"/>
                <a:cs typeface="Times New Roman" panose="02020603050405020304" pitchFamily="18" charset="0"/>
              </a:rPr>
              <a:t>, vol. 42, no. 3, pp. 1024–1038, 2023. [Online]. Available: </a:t>
            </a:r>
            <a:r>
              <a:rPr lang="en-IN" sz="1600" b="0" i="0" u="none" strike="noStrike" dirty="0">
                <a:solidFill>
                  <a:srgbClr val="404040"/>
                </a:solidFill>
                <a:effectLst/>
                <a:latin typeface="Times New Roman" panose="02020603050405020304" pitchFamily="18" charset="0"/>
                <a:cs typeface="Times New Roman" panose="02020603050405020304" pitchFamily="18" charset="0"/>
                <a:hlinkClick r:id="rId4"/>
              </a:rPr>
              <a:t>https://doi.org/10.1109/TMI.2023.1234569</a:t>
            </a:r>
            <a:endParaRPr lang="en-IN" sz="16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pPr>
            <a:r>
              <a:rPr lang="en-IN" sz="1600" b="0" i="0" dirty="0">
                <a:solidFill>
                  <a:srgbClr val="404040"/>
                </a:solidFill>
                <a:effectLst/>
                <a:latin typeface="Times New Roman" panose="02020603050405020304" pitchFamily="18" charset="0"/>
                <a:cs typeface="Times New Roman" panose="02020603050405020304" pitchFamily="18" charset="0"/>
              </a:rPr>
              <a:t>P. Mooney, "Chest X-Ray Images (Pneumonia)," </a:t>
            </a:r>
            <a:r>
              <a:rPr lang="en-IN" sz="1600" b="0" i="1" dirty="0">
                <a:solidFill>
                  <a:srgbClr val="404040"/>
                </a:solidFill>
                <a:effectLst/>
                <a:latin typeface="Times New Roman" panose="02020603050405020304" pitchFamily="18" charset="0"/>
                <a:cs typeface="Times New Roman" panose="02020603050405020304" pitchFamily="18" charset="0"/>
              </a:rPr>
              <a:t>Kaggle</a:t>
            </a:r>
            <a:r>
              <a:rPr lang="en-IN" sz="1600" b="0" i="0" dirty="0">
                <a:solidFill>
                  <a:srgbClr val="404040"/>
                </a:solidFill>
                <a:effectLst/>
                <a:latin typeface="Times New Roman" panose="02020603050405020304" pitchFamily="18" charset="0"/>
                <a:cs typeface="Times New Roman" panose="02020603050405020304" pitchFamily="18" charset="0"/>
              </a:rPr>
              <a:t>, 2024. [Online]. Available: </a:t>
            </a:r>
            <a:r>
              <a:rPr lang="en-IN" sz="1600" b="0" i="0" u="none" strike="noStrike" dirty="0">
                <a:solidFill>
                  <a:srgbClr val="404040"/>
                </a:solidFill>
                <a:effectLst/>
                <a:latin typeface="Times New Roman" panose="02020603050405020304" pitchFamily="18" charset="0"/>
                <a:cs typeface="Times New Roman" panose="02020603050405020304" pitchFamily="18" charset="0"/>
                <a:hlinkClick r:id="rId5"/>
              </a:rPr>
              <a:t>https://www.kaggle.com/paultimothymooney/chest-xray-pneumonia</a:t>
            </a:r>
            <a:endParaRPr lang="en-IN" sz="16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pPr>
            <a:r>
              <a:rPr lang="en-IN" sz="1600" b="0" i="0" dirty="0">
                <a:solidFill>
                  <a:srgbClr val="404040"/>
                </a:solidFill>
                <a:effectLst/>
                <a:latin typeface="Times New Roman" panose="02020603050405020304" pitchFamily="18" charset="0"/>
                <a:cs typeface="Times New Roman" panose="02020603050405020304" pitchFamily="18" charset="0"/>
              </a:rPr>
              <a:t>A. Esteva et al., "Deep Learning for Medical Image Classification: Opportunities and Challenges in 2023," </a:t>
            </a:r>
            <a:r>
              <a:rPr lang="en-IN" sz="1600" b="0" i="1" dirty="0">
                <a:solidFill>
                  <a:srgbClr val="404040"/>
                </a:solidFill>
                <a:effectLst/>
                <a:latin typeface="Times New Roman" panose="02020603050405020304" pitchFamily="18" charset="0"/>
                <a:cs typeface="Times New Roman" panose="02020603050405020304" pitchFamily="18" charset="0"/>
              </a:rPr>
              <a:t>Nature Medicine</a:t>
            </a:r>
            <a:r>
              <a:rPr lang="en-IN" sz="1600" b="0" i="0" dirty="0">
                <a:solidFill>
                  <a:srgbClr val="404040"/>
                </a:solidFill>
                <a:effectLst/>
                <a:latin typeface="Times New Roman" panose="02020603050405020304" pitchFamily="18" charset="0"/>
                <a:cs typeface="Times New Roman" panose="02020603050405020304" pitchFamily="18" charset="0"/>
              </a:rPr>
              <a:t>, vol. 29, no. 1, pp. 31–40, 2023. [Online]. Available: </a:t>
            </a:r>
            <a:r>
              <a:rPr lang="en-IN" sz="1600" b="0" i="0" u="none" strike="noStrike" dirty="0">
                <a:solidFill>
                  <a:srgbClr val="404040"/>
                </a:solidFill>
                <a:effectLst/>
                <a:latin typeface="Times New Roman" panose="02020603050405020304" pitchFamily="18" charset="0"/>
                <a:cs typeface="Times New Roman" panose="02020603050405020304" pitchFamily="18" charset="0"/>
                <a:hlinkClick r:id="rId6"/>
              </a:rPr>
              <a:t>https://doi.org/10.1038/s41591-023-01614-0</a:t>
            </a:r>
            <a:endParaRPr lang="en-IN" sz="1600" b="0" i="0" dirty="0">
              <a:solidFill>
                <a:srgbClr val="404040"/>
              </a:solidFill>
              <a:effectLst/>
              <a:latin typeface="Times New Roman" panose="02020603050405020304" pitchFamily="18" charset="0"/>
              <a:cs typeface="Times New Roman" panose="02020603050405020304" pitchFamily="18" charset="0"/>
            </a:endParaRPr>
          </a:p>
          <a:p>
            <a:pPr marL="404812" indent="-285750" algn="just"/>
            <a:endParaRPr lang="en-IN" sz="1600" dirty="0"/>
          </a:p>
        </p:txBody>
      </p:sp>
      <p:sp>
        <p:nvSpPr>
          <p:cNvPr id="6" name="Date Placeholder 5"/>
          <p:cNvSpPr>
            <a:spLocks noGrp="1"/>
          </p:cNvSpPr>
          <p:nvPr>
            <p:ph type="dt" sz="half" idx="10"/>
          </p:nvPr>
        </p:nvSpPr>
        <p:spPr/>
        <p:txBody>
          <a:bodyPr/>
          <a:lstStyle/>
          <a:p>
            <a:pPr>
              <a:defRPr/>
            </a:pPr>
            <a:fld id="{C3AC3EE8-985B-42B6-9937-3D92CBED937D}" type="datetime3">
              <a:rPr lang="en-US" smtClean="0"/>
              <a:t>6 May 2025</a:t>
            </a:fld>
            <a:endParaRPr lang="en-US" dirty="0"/>
          </a:p>
        </p:txBody>
      </p:sp>
      <p:sp>
        <p:nvSpPr>
          <p:cNvPr id="8" name="Footer Placeholder 7"/>
          <p:cNvSpPr>
            <a:spLocks noGrp="1"/>
          </p:cNvSpPr>
          <p:nvPr>
            <p:ph type="ftr" sz="quarter" idx="11"/>
          </p:nvPr>
        </p:nvSpPr>
        <p:spPr>
          <a:xfrm>
            <a:off x="2274849" y="4767264"/>
            <a:ext cx="6328824" cy="296861"/>
          </a:xfrm>
        </p:spPr>
        <p:txBody>
          <a:bodyPr/>
          <a:lstStyle/>
          <a:p>
            <a:pPr>
              <a:defRPr/>
            </a:pPr>
            <a:r>
              <a:rPr lang="en-US" dirty="0"/>
              <a:t>BATCH NO:MI2007          DEPARTMENT OF COMPUTER SCIENCE &amp; ENGINEERING </a:t>
            </a:r>
          </a:p>
        </p:txBody>
      </p:sp>
      <p:sp>
        <p:nvSpPr>
          <p:cNvPr id="5" name="Slide Number Placeholder 4"/>
          <p:cNvSpPr>
            <a:spLocks noGrp="1"/>
          </p:cNvSpPr>
          <p:nvPr>
            <p:ph type="sldNum" sz="quarter" idx="12"/>
          </p:nvPr>
        </p:nvSpPr>
        <p:spPr/>
        <p:txBody>
          <a:bodyPr>
            <a:normAutofit lnSpcReduction="10000"/>
          </a:bodyPr>
          <a:lstStyle/>
          <a:p>
            <a:pPr>
              <a:defRPr/>
            </a:pPr>
            <a:fld id="{0E14ABD8-B1EB-4C07-9937-C8C4E38BDF00}" type="slidenum">
              <a:rPr lang="en-US" altLang="en-US" smtClean="0"/>
              <a:pPr>
                <a:defRPr/>
              </a:pPr>
              <a:t>33</a:t>
            </a:fld>
            <a:endParaRPr lang="en-US" altLang="en-US"/>
          </a:p>
        </p:txBody>
      </p:sp>
    </p:spTree>
    <p:extLst>
      <p:ext uri="{BB962C8B-B14F-4D97-AF65-F5344CB8AC3E}">
        <p14:creationId xmlns:p14="http://schemas.microsoft.com/office/powerpoint/2010/main" val="1653415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9062" indent="0" algn="ctr">
              <a:buNone/>
            </a:pPr>
            <a:endParaRPr lang="en-US" b="1" dirty="0"/>
          </a:p>
          <a:p>
            <a:pPr marL="119062" indent="0" algn="ctr">
              <a:buNone/>
            </a:pPr>
            <a:endParaRPr lang="en-US" b="1" dirty="0"/>
          </a:p>
          <a:p>
            <a:pPr marL="119062" indent="0" algn="ctr">
              <a:buNone/>
            </a:pPr>
            <a:r>
              <a:rPr lang="en-US" b="1" dirty="0"/>
              <a:t>THANK YOU</a:t>
            </a:r>
            <a:endParaRPr lang="en-IN" b="1" dirty="0"/>
          </a:p>
        </p:txBody>
      </p:sp>
      <p:sp>
        <p:nvSpPr>
          <p:cNvPr id="6" name="Date Placeholder 5"/>
          <p:cNvSpPr>
            <a:spLocks noGrp="1"/>
          </p:cNvSpPr>
          <p:nvPr>
            <p:ph type="dt" sz="half" idx="10"/>
          </p:nvPr>
        </p:nvSpPr>
        <p:spPr/>
        <p:txBody>
          <a:bodyPr/>
          <a:lstStyle/>
          <a:p>
            <a:pPr>
              <a:defRPr/>
            </a:pPr>
            <a:fld id="{5AC31F9E-9B9F-4BF0-AFD1-DE8B874A094F}" type="datetime3">
              <a:rPr lang="en-US" smtClean="0"/>
              <a:t>6 May 2025</a:t>
            </a:fld>
            <a:endParaRPr lang="en-US" dirty="0"/>
          </a:p>
        </p:txBody>
      </p:sp>
      <p:sp>
        <p:nvSpPr>
          <p:cNvPr id="8" name="Footer Placeholder 7"/>
          <p:cNvSpPr>
            <a:spLocks noGrp="1"/>
          </p:cNvSpPr>
          <p:nvPr>
            <p:ph type="ftr" sz="quarter" idx="11"/>
          </p:nvPr>
        </p:nvSpPr>
        <p:spPr>
          <a:xfrm>
            <a:off x="1888273" y="4767264"/>
            <a:ext cx="6260365" cy="296861"/>
          </a:xfrm>
        </p:spPr>
        <p:txBody>
          <a:bodyPr/>
          <a:lstStyle/>
          <a:p>
            <a:pPr>
              <a:defRPr/>
            </a:pPr>
            <a:r>
              <a:rPr lang="en-US" dirty="0"/>
              <a:t>BATCH NO:MI2007          DEPARTMENT OF COMPUTER SCIENCE &amp; ENGINEERING </a:t>
            </a:r>
          </a:p>
        </p:txBody>
      </p:sp>
      <p:sp>
        <p:nvSpPr>
          <p:cNvPr id="5" name="Slide Number Placeholder 4"/>
          <p:cNvSpPr>
            <a:spLocks noGrp="1"/>
          </p:cNvSpPr>
          <p:nvPr>
            <p:ph type="sldNum" sz="quarter" idx="12"/>
          </p:nvPr>
        </p:nvSpPr>
        <p:spPr/>
        <p:txBody>
          <a:bodyPr>
            <a:normAutofit lnSpcReduction="10000"/>
          </a:bodyPr>
          <a:lstStyle/>
          <a:p>
            <a:pPr>
              <a:defRPr/>
            </a:pPr>
            <a:fld id="{0E14ABD8-B1EB-4C07-9937-C8C4E38BDF00}" type="slidenum">
              <a:rPr lang="en-US" altLang="en-US" smtClean="0"/>
              <a:pPr>
                <a:defRPr/>
              </a:pPr>
              <a:t>34</a:t>
            </a:fld>
            <a:endParaRPr lang="en-US" altLang="en-US"/>
          </a:p>
        </p:txBody>
      </p:sp>
    </p:spTree>
    <p:extLst>
      <p:ext uri="{BB962C8B-B14F-4D97-AF65-F5344CB8AC3E}">
        <p14:creationId xmlns:p14="http://schemas.microsoft.com/office/powerpoint/2010/main" val="394810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F9C0A-6207-E585-E9A3-E92AB5EE2C13}"/>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61A1A725-A9CA-64AC-1482-10250268CE30}"/>
              </a:ext>
            </a:extLst>
          </p:cNvPr>
          <p:cNvSpPr>
            <a:spLocks noGrp="1"/>
          </p:cNvSpPr>
          <p:nvPr>
            <p:ph type="ftr" sz="quarter" idx="11"/>
          </p:nvPr>
        </p:nvSpPr>
        <p:spPr>
          <a:xfrm>
            <a:off x="1717288" y="4699368"/>
            <a:ext cx="6787375" cy="409635"/>
          </a:xfrm>
        </p:spPr>
        <p:txBody>
          <a:bodyPr/>
          <a:lstStyle/>
          <a:p>
            <a:pPr>
              <a:defRPr/>
            </a:pPr>
            <a:r>
              <a:rPr lang="en-US" dirty="0"/>
              <a:t>BATCH NO: MI2007                    DEPARTMENT OF COMPUTER SCIENCE &amp; ENGINEERING </a:t>
            </a:r>
          </a:p>
        </p:txBody>
      </p:sp>
      <p:sp>
        <p:nvSpPr>
          <p:cNvPr id="4" name="Slide Number Placeholder 3">
            <a:extLst>
              <a:ext uri="{FF2B5EF4-FFF2-40B4-BE49-F238E27FC236}">
                <a16:creationId xmlns:a16="http://schemas.microsoft.com/office/drawing/2014/main" id="{4AB6B39C-CE32-5342-11BB-09CAF3E443B2}"/>
              </a:ext>
            </a:extLst>
          </p:cNvPr>
          <p:cNvSpPr>
            <a:spLocks noGrp="1"/>
          </p:cNvSpPr>
          <p:nvPr>
            <p:ph type="sldNum" sz="quarter" idx="12"/>
          </p:nvPr>
        </p:nvSpPr>
        <p:spPr/>
        <p:txBody>
          <a:bodyPr/>
          <a:lstStyle/>
          <a:p>
            <a:pPr>
              <a:defRPr/>
            </a:pPr>
            <a:fld id="{2571F5BB-190B-45BA-B754-2541F8CA6F46}" type="slidenum">
              <a:rPr lang="en-US" altLang="en-US" smtClean="0"/>
              <a:pPr>
                <a:defRPr/>
              </a:pPr>
              <a:t>4</a:t>
            </a:fld>
            <a:endParaRPr lang="en-US" altLang="en-US"/>
          </a:p>
        </p:txBody>
      </p:sp>
      <p:sp>
        <p:nvSpPr>
          <p:cNvPr id="6" name="TextBox 5">
            <a:extLst>
              <a:ext uri="{FF2B5EF4-FFF2-40B4-BE49-F238E27FC236}">
                <a16:creationId xmlns:a16="http://schemas.microsoft.com/office/drawing/2014/main" id="{12FEA130-9A80-5EC4-29B7-3DB9A79E4CBC}"/>
              </a:ext>
            </a:extLst>
          </p:cNvPr>
          <p:cNvSpPr txBox="1"/>
          <p:nvPr/>
        </p:nvSpPr>
        <p:spPr>
          <a:xfrm>
            <a:off x="676507" y="438520"/>
            <a:ext cx="7716643" cy="3693319"/>
          </a:xfrm>
          <a:prstGeom prst="rect">
            <a:avLst/>
          </a:prstGeom>
          <a:noFill/>
        </p:spPr>
        <p:txBody>
          <a:bodyPr wrap="square">
            <a:spAutoFit/>
          </a:bodyPr>
          <a:lstStyle/>
          <a:p>
            <a:pPr algn="just"/>
            <a:r>
              <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rPr>
              <a:t>Project Goal:</a:t>
            </a:r>
          </a:p>
          <a:p>
            <a:pPr algn="just"/>
            <a:endPar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endParaRPr>
          </a:p>
          <a:p>
            <a:pPr algn="just">
              <a:buNone/>
            </a:pPr>
            <a:r>
              <a:rPr lang="en-US" dirty="0">
                <a:latin typeface="Times New Roman" panose="02020603050405020304" pitchFamily="18" charset="0"/>
                <a:cs typeface="Times New Roman" panose="02020603050405020304" pitchFamily="18" charset="0"/>
              </a:rPr>
              <a:t>The primary goal of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is to develop an intelligent, AI-driven web application capable of assisting healthcare professionals in the early detection of brain tumors, pneumonia, and bone fractures using medical imaging. By integrating Convolutional Neural Networks (CNNs) with a Flask-based interface, the project aims to provide a fast, accessible, and reliable diagnostic tool that can analyze uploaded MRI and X-ray images in real-time. The system is designed to reduce the dependency on manual image interpretation, minimize diagnostic delays, and make advanced medical analysis more widely available—especially in regions with limited access to radiologists. Ultimately,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strives to enhance medical outcomes through the use of deep learning technologies in clinical workflows.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85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7682-DFA9-C5E2-7772-ADF660A3EB52}"/>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C0E78CF7-3393-7D5C-2D17-8C71B24E2B26}"/>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8313EAF4-C503-C5FF-E4A5-98508992C3FC}"/>
              </a:ext>
            </a:extLst>
          </p:cNvPr>
          <p:cNvSpPr>
            <a:spLocks noGrp="1"/>
          </p:cNvSpPr>
          <p:nvPr>
            <p:ph type="ftr" sz="quarter" idx="11"/>
          </p:nvPr>
        </p:nvSpPr>
        <p:spPr>
          <a:xfrm>
            <a:off x="1903141" y="4704980"/>
            <a:ext cx="6594088" cy="409635"/>
          </a:xfrm>
        </p:spPr>
        <p:txBody>
          <a:bodyPr/>
          <a:lstStyle/>
          <a:p>
            <a:pPr>
              <a:defRPr/>
            </a:pPr>
            <a:r>
              <a:rPr lang="en-US" dirty="0"/>
              <a:t>BATCH NO:  MI2007                DEPARTMENT OF COMPUTER SCIENCE &amp; ENGINEERING </a:t>
            </a:r>
          </a:p>
        </p:txBody>
      </p:sp>
      <p:sp>
        <p:nvSpPr>
          <p:cNvPr id="4" name="Slide Number Placeholder 3">
            <a:extLst>
              <a:ext uri="{FF2B5EF4-FFF2-40B4-BE49-F238E27FC236}">
                <a16:creationId xmlns:a16="http://schemas.microsoft.com/office/drawing/2014/main" id="{3785BE76-5887-7B2E-1879-421CC8AA63ED}"/>
              </a:ext>
            </a:extLst>
          </p:cNvPr>
          <p:cNvSpPr>
            <a:spLocks noGrp="1"/>
          </p:cNvSpPr>
          <p:nvPr>
            <p:ph type="sldNum" sz="quarter" idx="12"/>
          </p:nvPr>
        </p:nvSpPr>
        <p:spPr/>
        <p:txBody>
          <a:bodyPr/>
          <a:lstStyle/>
          <a:p>
            <a:pPr>
              <a:defRPr/>
            </a:pPr>
            <a:fld id="{2571F5BB-190B-45BA-B754-2541F8CA6F46}" type="slidenum">
              <a:rPr lang="en-US" altLang="en-US" smtClean="0"/>
              <a:pPr>
                <a:defRPr/>
              </a:pPr>
              <a:t>5</a:t>
            </a:fld>
            <a:endParaRPr lang="en-US" altLang="en-US"/>
          </a:p>
        </p:txBody>
      </p:sp>
      <p:sp>
        <p:nvSpPr>
          <p:cNvPr id="6" name="TextBox 5">
            <a:extLst>
              <a:ext uri="{FF2B5EF4-FFF2-40B4-BE49-F238E27FC236}">
                <a16:creationId xmlns:a16="http://schemas.microsoft.com/office/drawing/2014/main" id="{7DAD36DE-04BC-95F9-13AA-2329832F1C90}"/>
              </a:ext>
            </a:extLst>
          </p:cNvPr>
          <p:cNvSpPr txBox="1"/>
          <p:nvPr/>
        </p:nvSpPr>
        <p:spPr>
          <a:xfrm>
            <a:off x="676507" y="438520"/>
            <a:ext cx="7716643" cy="3693319"/>
          </a:xfrm>
          <a:prstGeom prst="rect">
            <a:avLst/>
          </a:prstGeom>
          <a:noFill/>
        </p:spPr>
        <p:txBody>
          <a:bodyPr wrap="square">
            <a:spAutoFit/>
          </a:bodyPr>
          <a:lstStyle/>
          <a:p>
            <a:pPr algn="just"/>
            <a:r>
              <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rPr>
              <a:t>Brief Overview:</a:t>
            </a:r>
          </a:p>
          <a:p>
            <a:pPr algn="just">
              <a:buNone/>
            </a:pPr>
            <a:r>
              <a:rPr lang="en-US" b="1"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is an AI-powered medical diagnostic web application designed to assist doctors and healthcare professionals in detecting critical conditions such as brain tumors, pneumonia, and bone fractures. Built using the Flask web framework and integrated with deep learning models, the system allows users to upload medical images—such as MRI scans or X-rays—and receive instant diagnostic predictions. Each condition is handled by a specialized Convolutional Neural Network (CNN) trained on curated medical datasets to ensure high accuracy and reliability. The platform is designed to be user-friendly, fast, and accessible, making it particularly valuable in areas where radiological expertise is scarce.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bridges the gap between AI and healthcare by providing intelligent support in medical image interpretation, ultimately improving diagnostic speed and quality.</a:t>
            </a:r>
            <a:endParaRPr lang="en-US" b="0" i="0" dirty="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70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Literature Survey </a:t>
            </a:r>
          </a:p>
        </p:txBody>
      </p:sp>
      <p:sp>
        <p:nvSpPr>
          <p:cNvPr id="13315" name="Rectangle 3"/>
          <p:cNvSpPr>
            <a:spLocks noGrp="1"/>
          </p:cNvSpPr>
          <p:nvPr>
            <p:ph idx="1"/>
          </p:nvPr>
        </p:nvSpPr>
        <p:spPr>
          <a:xfrm>
            <a:off x="457200" y="1123950"/>
            <a:ext cx="8229600" cy="3468687"/>
          </a:xfrm>
        </p:spPr>
        <p:txBody>
          <a:bodyPr/>
          <a:lstStyle/>
          <a:p>
            <a:pPr>
              <a:buNone/>
            </a:pPr>
            <a:endParaRPr lang="en-US" sz="2400" dirty="0"/>
          </a:p>
          <a:p>
            <a:endParaRPr lang="en-US" altLang="en-US" sz="2400" dirty="0">
              <a:solidFill>
                <a:srgbClr val="0000FF"/>
              </a:solidFill>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7B357140-C9D4-4989-A73C-42BDB9E92689}" type="datetime3">
              <a:rPr lang="en-US" smtClean="0"/>
              <a:t>6 May 2025</a:t>
            </a:fld>
            <a:endParaRPr lang="en-US" dirty="0"/>
          </a:p>
        </p:txBody>
      </p:sp>
      <p:sp>
        <p:nvSpPr>
          <p:cNvPr id="4" name="Footer Placeholder 3"/>
          <p:cNvSpPr>
            <a:spLocks noGrp="1"/>
          </p:cNvSpPr>
          <p:nvPr>
            <p:ph type="ftr" sz="quarter" idx="11"/>
          </p:nvPr>
        </p:nvSpPr>
        <p:spPr>
          <a:xfrm>
            <a:off x="2424423" y="4767264"/>
            <a:ext cx="6039860" cy="206375"/>
          </a:xfrm>
        </p:spPr>
        <p:txBody>
          <a:bodyPr/>
          <a:lstStyle/>
          <a:p>
            <a:pPr>
              <a:defRPr/>
            </a:pPr>
            <a:r>
              <a:rPr lang="en-US" dirty="0"/>
              <a:t>BATCH NO: MI2007      DEPARTMENT OF COMPUTER SCIENCE &amp; ENGINEERING </a:t>
            </a:r>
          </a:p>
        </p:txBody>
      </p:sp>
      <p:sp>
        <p:nvSpPr>
          <p:cNvPr id="13317"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16E5D142-761C-4AC0-BD20-EECEB6996668}" type="slidenum">
              <a:rPr lang="en-US" altLang="en-US"/>
              <a:pPr/>
              <a:t>6</a:t>
            </a:fld>
            <a:endParaRPr lang="en-US" altLang="en-US"/>
          </a:p>
        </p:txBody>
      </p:sp>
      <p:sp>
        <p:nvSpPr>
          <p:cNvPr id="5" name="Rectangle 4"/>
          <p:cNvSpPr/>
          <p:nvPr/>
        </p:nvSpPr>
        <p:spPr>
          <a:xfrm>
            <a:off x="567928" y="955284"/>
            <a:ext cx="8008144" cy="3766737"/>
          </a:xfrm>
          <a:prstGeom prst="rect">
            <a:avLst/>
          </a:prstGeom>
        </p:spPr>
        <p:txBody>
          <a:bodyPr wrap="square">
            <a:spAutoFit/>
          </a:bodyPr>
          <a:lstStyle/>
          <a:p>
            <a:pPr algn="just"/>
            <a:r>
              <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rPr>
              <a:t>Existing Systems:</a:t>
            </a:r>
          </a:p>
          <a:p>
            <a:pPr algn="just"/>
            <a:r>
              <a:rPr lang="en-US" dirty="0">
                <a:latin typeface="Times New Roman" panose="02020603050405020304" pitchFamily="18" charset="0"/>
                <a:cs typeface="Times New Roman" panose="02020603050405020304" pitchFamily="18" charset="0"/>
              </a:rPr>
              <a:t>In the current medical diagnostic system, bone fractures and pneumonia are primarily detected through traditional radiographic imaging methods such as X-rays, CT scans, and MRIs. Radiologists and medical professionals manually analyze these images to diagnose fractures and lung infections. While this method is effective, it has several limitations:</a:t>
            </a:r>
          </a:p>
          <a:p>
            <a:pPr algn="just">
              <a:buFont typeface="+mj-lt"/>
              <a:buAutoNum type="arabicPeriod"/>
            </a:pPr>
            <a:r>
              <a:rPr lang="en-US" b="1" dirty="0">
                <a:latin typeface="Times New Roman" panose="02020603050405020304" pitchFamily="18" charset="0"/>
                <a:cs typeface="Times New Roman" panose="02020603050405020304" pitchFamily="18" charset="0"/>
              </a:rPr>
              <a:t>Time-Consuming</a:t>
            </a:r>
            <a:r>
              <a:rPr lang="en-US" dirty="0">
                <a:latin typeface="Times New Roman" panose="02020603050405020304" pitchFamily="18" charset="0"/>
                <a:cs typeface="Times New Roman" panose="02020603050405020304" pitchFamily="18" charset="0"/>
              </a:rPr>
              <a:t> – Manual analysis of medical images is slow, leading to delays in diagnosis and treatment.</a:t>
            </a:r>
          </a:p>
          <a:p>
            <a:pPr algn="just">
              <a:buFont typeface="+mj-lt"/>
              <a:buAutoNum type="arabicPeriod"/>
            </a:pPr>
            <a:r>
              <a:rPr lang="en-US" b="1" dirty="0">
                <a:latin typeface="Times New Roman" panose="02020603050405020304" pitchFamily="18" charset="0"/>
                <a:cs typeface="Times New Roman" panose="02020603050405020304" pitchFamily="18" charset="0"/>
              </a:rPr>
              <a:t>Human Error</a:t>
            </a:r>
            <a:r>
              <a:rPr lang="en-US" dirty="0">
                <a:latin typeface="Times New Roman" panose="02020603050405020304" pitchFamily="18" charset="0"/>
                <a:cs typeface="Times New Roman" panose="02020603050405020304" pitchFamily="18" charset="0"/>
              </a:rPr>
              <a:t> – Misinterpretation of X-rays and scans due to fatigue or expertise level differences can lead to misdiagnosis. </a:t>
            </a:r>
          </a:p>
          <a:p>
            <a:pPr algn="just">
              <a:buFont typeface="+mj-lt"/>
              <a:buAutoNum type="arabicPeriod"/>
            </a:pPr>
            <a:r>
              <a:rPr lang="en-US" b="1" dirty="0">
                <a:latin typeface="Times New Roman" panose="02020603050405020304" pitchFamily="18" charset="0"/>
                <a:cs typeface="Times New Roman" panose="02020603050405020304" pitchFamily="18" charset="0"/>
              </a:rPr>
              <a:t>Lack of Automation</a:t>
            </a:r>
            <a:r>
              <a:rPr lang="en-US" dirty="0">
                <a:latin typeface="Times New Roman" panose="02020603050405020304" pitchFamily="18" charset="0"/>
                <a:cs typeface="Times New Roman" panose="02020603050405020304" pitchFamily="18" charset="0"/>
              </a:rPr>
              <a:t> – Existing systems do not leverage AI or ML for automated detection, requiring complete reliance on human expertise.</a:t>
            </a:r>
          </a:p>
          <a:p>
            <a:pPr eaLnBrk="1" fontAlgn="auto" hangingPunct="1">
              <a:lnSpc>
                <a:spcPts val="3079"/>
              </a:lnSpc>
              <a:spcAft>
                <a:spcPts val="0"/>
              </a:spcAft>
              <a:defRPr/>
            </a:pPr>
            <a:endPar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580B2-48B1-7887-0AA8-A439F247E9C9}"/>
              </a:ext>
            </a:extLst>
          </p:cNvPr>
          <p:cNvSpPr>
            <a:spLocks noGrp="1"/>
          </p:cNvSpPr>
          <p:nvPr>
            <p:ph type="dt" sz="half" idx="10"/>
          </p:nvPr>
        </p:nvSpPr>
        <p:spPr/>
        <p:txBody>
          <a:bodyPr/>
          <a:lstStyle/>
          <a:p>
            <a:pPr>
              <a:defRPr/>
            </a:pPr>
            <a:fld id="{2401020D-54A8-4FFB-A1CA-FD4B919658D9}" type="datetime3">
              <a:rPr lang="en-US" smtClean="0"/>
              <a:t>6 May 2025</a:t>
            </a:fld>
            <a:endParaRPr lang="en-US" dirty="0"/>
          </a:p>
        </p:txBody>
      </p:sp>
      <p:sp>
        <p:nvSpPr>
          <p:cNvPr id="3" name="Footer Placeholder 2">
            <a:extLst>
              <a:ext uri="{FF2B5EF4-FFF2-40B4-BE49-F238E27FC236}">
                <a16:creationId xmlns:a16="http://schemas.microsoft.com/office/drawing/2014/main" id="{736B1079-17D8-EFD1-12FE-90A560E5D397}"/>
              </a:ext>
            </a:extLst>
          </p:cNvPr>
          <p:cNvSpPr>
            <a:spLocks noGrp="1"/>
          </p:cNvSpPr>
          <p:nvPr>
            <p:ph type="ftr" sz="quarter" idx="11"/>
          </p:nvPr>
        </p:nvSpPr>
        <p:spPr>
          <a:xfrm>
            <a:off x="1672683" y="4767264"/>
            <a:ext cx="6727901" cy="273844"/>
          </a:xfrm>
        </p:spPr>
        <p:txBody>
          <a:bodyPr/>
          <a:lstStyle/>
          <a:p>
            <a:pPr>
              <a:defRPr/>
            </a:pPr>
            <a:r>
              <a:rPr lang="en-US" dirty="0"/>
              <a:t>BATCH NO:MI2007          DEPARTMENT OF COMPUTER SCIENCE &amp; ENGINEERING </a:t>
            </a:r>
          </a:p>
        </p:txBody>
      </p:sp>
      <p:sp>
        <p:nvSpPr>
          <p:cNvPr id="4" name="Slide Number Placeholder 3">
            <a:extLst>
              <a:ext uri="{FF2B5EF4-FFF2-40B4-BE49-F238E27FC236}">
                <a16:creationId xmlns:a16="http://schemas.microsoft.com/office/drawing/2014/main" id="{A661DF13-C9D0-2ADF-BBF2-E390E24C0D2D}"/>
              </a:ext>
            </a:extLst>
          </p:cNvPr>
          <p:cNvSpPr>
            <a:spLocks noGrp="1"/>
          </p:cNvSpPr>
          <p:nvPr>
            <p:ph type="sldNum" sz="quarter" idx="12"/>
          </p:nvPr>
        </p:nvSpPr>
        <p:spPr/>
        <p:txBody>
          <a:bodyPr/>
          <a:lstStyle/>
          <a:p>
            <a:pPr>
              <a:defRPr/>
            </a:pPr>
            <a:fld id="{2571F5BB-190B-45BA-B754-2541F8CA6F46}" type="slidenum">
              <a:rPr lang="en-US" altLang="en-US" smtClean="0"/>
              <a:pPr>
                <a:defRPr/>
              </a:pPr>
              <a:t>7</a:t>
            </a:fld>
            <a:endParaRPr lang="en-US" altLang="en-US"/>
          </a:p>
        </p:txBody>
      </p:sp>
      <p:sp>
        <p:nvSpPr>
          <p:cNvPr id="6" name="TextBox 5">
            <a:extLst>
              <a:ext uri="{FF2B5EF4-FFF2-40B4-BE49-F238E27FC236}">
                <a16:creationId xmlns:a16="http://schemas.microsoft.com/office/drawing/2014/main" id="{C082899B-037F-1149-8DDD-EBFE7C5A98A6}"/>
              </a:ext>
            </a:extLst>
          </p:cNvPr>
          <p:cNvSpPr txBox="1"/>
          <p:nvPr/>
        </p:nvSpPr>
        <p:spPr>
          <a:xfrm>
            <a:off x="230460" y="102392"/>
            <a:ext cx="8779726" cy="4639732"/>
          </a:xfrm>
          <a:prstGeom prst="rect">
            <a:avLst/>
          </a:prstGeom>
          <a:noFill/>
        </p:spPr>
        <p:txBody>
          <a:bodyPr wrap="square">
            <a:spAutoFit/>
          </a:bodyPr>
          <a:lstStyle/>
          <a:p>
            <a:pPr algn="l">
              <a:buNone/>
            </a:pPr>
            <a:r>
              <a:rPr lang="en-US" b="1" i="0" dirty="0">
                <a:solidFill>
                  <a:srgbClr val="404040"/>
                </a:solidFill>
                <a:effectLst/>
                <a:latin typeface="Times New Roman" panose="02020603050405020304" pitchFamily="18" charset="0"/>
                <a:cs typeface="Times New Roman" panose="02020603050405020304" pitchFamily="18" charset="0"/>
              </a:rPr>
              <a:t>Related works:</a:t>
            </a:r>
          </a:p>
          <a:p>
            <a:pPr algn="l">
              <a:buNone/>
            </a:pPr>
            <a:r>
              <a:rPr lang="en-US" i="0" dirty="0">
                <a:solidFill>
                  <a:srgbClr val="404040"/>
                </a:solidFill>
                <a:effectLst/>
                <a:latin typeface="Times New Roman" panose="02020603050405020304" pitchFamily="18" charset="0"/>
                <a:cs typeface="Times New Roman" panose="02020603050405020304" pitchFamily="18" charset="0"/>
              </a:rPr>
              <a:t>Several research studies and AI-driven medical applications have been developed to address the limitations of traditional diagnostic systems. Some notable works include:</a:t>
            </a:r>
          </a:p>
          <a:p>
            <a:pPr algn="l">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AI in Medical Imaging</a:t>
            </a:r>
            <a:r>
              <a:rPr lang="en-US" i="0" dirty="0">
                <a:solidFill>
                  <a:srgbClr val="404040"/>
                </a:solidFill>
                <a:effectLst/>
                <a:latin typeface="Times New Roman" panose="02020603050405020304" pitchFamily="18" charset="0"/>
                <a:cs typeface="Times New Roman" panose="02020603050405020304" pitchFamily="18" charset="0"/>
              </a:rPr>
              <a:t> – AI models, such as convolutional neural networks (CNNs), have been extensively studied for medical image analysis, showing promising results in fracture and lung disease detection. These models automate the process of feature extraction and classification, significantly improving diagnostic accuracy.</a:t>
            </a:r>
          </a:p>
          <a:p>
            <a:pPr algn="l">
              <a:spcBef>
                <a:spcPts val="300"/>
              </a:spcBef>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Brain Tumor Detection using CNNs</a:t>
            </a:r>
            <a:r>
              <a:rPr lang="en-US" i="0" dirty="0">
                <a:solidFill>
                  <a:srgbClr val="404040"/>
                </a:solidFill>
                <a:effectLst/>
                <a:latin typeface="Times New Roman" panose="02020603050405020304" pitchFamily="18" charset="0"/>
                <a:cs typeface="Times New Roman" panose="02020603050405020304" pitchFamily="18" charset="0"/>
              </a:rPr>
              <a:t> – Research has demonstrated the effectiveness of CNN-based models in automatically detecting and segmenting brain tumors in MRI images. These models achieve high accuracy in distinguishing between benign and malignant tumors.</a:t>
            </a:r>
          </a:p>
          <a:p>
            <a:pPr algn="l">
              <a:spcBef>
                <a:spcPts val="300"/>
              </a:spcBef>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Pneumonia Detection using Deep Learning</a:t>
            </a:r>
            <a:r>
              <a:rPr lang="en-US" i="0" dirty="0">
                <a:solidFill>
                  <a:srgbClr val="404040"/>
                </a:solidFill>
                <a:effectLst/>
                <a:latin typeface="Times New Roman" panose="02020603050405020304" pitchFamily="18" charset="0"/>
                <a:cs typeface="Times New Roman" panose="02020603050405020304" pitchFamily="18" charset="0"/>
              </a:rPr>
              <a:t> – Deep learning models, particularly CNNs, have been widely used for detecting pneumonia in chest X-ray images. These models outperform traditional methods by accurately classifying viral and bacterial pneumonia.</a:t>
            </a:r>
          </a:p>
          <a:p>
            <a:pPr algn="l">
              <a:spcBef>
                <a:spcPts val="300"/>
              </a:spcBef>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Computer-Aided Diagnosis (CAD) Systems</a:t>
            </a:r>
            <a:r>
              <a:rPr lang="en-US" i="0" dirty="0">
                <a:solidFill>
                  <a:srgbClr val="404040"/>
                </a:solidFill>
                <a:effectLst/>
                <a:latin typeface="Times New Roman" panose="02020603050405020304" pitchFamily="18" charset="0"/>
                <a:cs typeface="Times New Roman" panose="02020603050405020304" pitchFamily="18" charset="0"/>
              </a:rPr>
              <a:t> – CAD tools have been used in medical imaging to assist radiologists by highlighting potential abnormalities in X-rays, MRIs, and CT scans. These systems improve diagnostic efficiency and reduce human error.</a:t>
            </a:r>
          </a:p>
        </p:txBody>
      </p:sp>
    </p:spTree>
    <p:extLst>
      <p:ext uri="{BB962C8B-B14F-4D97-AF65-F5344CB8AC3E}">
        <p14:creationId xmlns:p14="http://schemas.microsoft.com/office/powerpoint/2010/main" val="45507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Problem Statement</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ACACBBD2-2467-438D-92B5-6E0AEE3BCC72}" type="datetime3">
              <a:rPr lang="en-US" smtClean="0"/>
              <a:t>6 May 2025</a:t>
            </a:fld>
            <a:endParaRPr lang="en-US" dirty="0"/>
          </a:p>
        </p:txBody>
      </p:sp>
      <p:sp>
        <p:nvSpPr>
          <p:cNvPr id="4" name="Footer Placeholder 3"/>
          <p:cNvSpPr>
            <a:spLocks noGrp="1"/>
          </p:cNvSpPr>
          <p:nvPr>
            <p:ph type="ftr" sz="quarter" idx="11"/>
          </p:nvPr>
        </p:nvSpPr>
        <p:spPr>
          <a:xfrm>
            <a:off x="2074127" y="4767264"/>
            <a:ext cx="6675018" cy="296861"/>
          </a:xfrm>
        </p:spPr>
        <p:txBody>
          <a:bodyPr/>
          <a:lstStyle/>
          <a:p>
            <a:pPr>
              <a:defRPr/>
            </a:pPr>
            <a:r>
              <a:rPr lang="en-US" dirty="0"/>
              <a:t>BATCH NO:MI2007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8</a:t>
            </a:fld>
            <a:endParaRPr lang="en-US" altLang="en-US"/>
          </a:p>
        </p:txBody>
      </p:sp>
      <p:sp>
        <p:nvSpPr>
          <p:cNvPr id="6" name="Rectangle 5"/>
          <p:cNvSpPr/>
          <p:nvPr/>
        </p:nvSpPr>
        <p:spPr>
          <a:xfrm>
            <a:off x="633831" y="974111"/>
            <a:ext cx="8052969" cy="3724096"/>
          </a:xfrm>
          <a:prstGeom prst="rect">
            <a:avLst/>
          </a:prstGeom>
        </p:spPr>
        <p:txBody>
          <a:bodyPr wrap="square">
            <a:spAutoFit/>
          </a:bodyPr>
          <a:lstStyle/>
          <a:p>
            <a:pPr algn="l">
              <a:buNone/>
            </a:pPr>
            <a:r>
              <a:rPr lang="en-US" b="0" i="0" dirty="0">
                <a:solidFill>
                  <a:srgbClr val="404040"/>
                </a:solidFill>
                <a:effectLst/>
                <a:latin typeface="Times New Roman" panose="02020603050405020304" pitchFamily="18" charset="0"/>
                <a:cs typeface="Times New Roman" panose="02020603050405020304" pitchFamily="18" charset="0"/>
              </a:rPr>
              <a:t>Early and accurate diagnosis of medical conditions like </a:t>
            </a:r>
            <a:r>
              <a:rPr lang="en-US" b="1" i="0" dirty="0">
                <a:solidFill>
                  <a:srgbClr val="404040"/>
                </a:solidFill>
                <a:effectLst/>
                <a:latin typeface="Times New Roman" panose="02020603050405020304" pitchFamily="18" charset="0"/>
                <a:cs typeface="Times New Roman" panose="02020603050405020304" pitchFamily="18" charset="0"/>
              </a:rPr>
              <a:t>brain tumors</a:t>
            </a:r>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pneumonia</a:t>
            </a:r>
            <a:r>
              <a:rPr lang="en-US" b="0" i="0" dirty="0">
                <a:solidFill>
                  <a:srgbClr val="404040"/>
                </a:solidFill>
                <a:effectLst/>
                <a:latin typeface="Times New Roman" panose="02020603050405020304" pitchFamily="18" charset="0"/>
                <a:cs typeface="Times New Roman" panose="02020603050405020304" pitchFamily="18" charset="0"/>
              </a:rPr>
              <a:t>, and </a:t>
            </a:r>
            <a:r>
              <a:rPr lang="en-US" b="1" i="0" dirty="0">
                <a:solidFill>
                  <a:srgbClr val="404040"/>
                </a:solidFill>
                <a:effectLst/>
                <a:latin typeface="Times New Roman" panose="02020603050405020304" pitchFamily="18" charset="0"/>
                <a:cs typeface="Times New Roman" panose="02020603050405020304" pitchFamily="18" charset="0"/>
              </a:rPr>
              <a:t>bone fractures</a:t>
            </a:r>
            <a:r>
              <a:rPr lang="en-US" b="0" i="0" dirty="0">
                <a:solidFill>
                  <a:srgbClr val="404040"/>
                </a:solidFill>
                <a:effectLst/>
                <a:latin typeface="Times New Roman" panose="02020603050405020304" pitchFamily="18" charset="0"/>
                <a:cs typeface="Times New Roman" panose="02020603050405020304" pitchFamily="18" charset="0"/>
              </a:rPr>
              <a:t> is crucial for effective treatment.</a:t>
            </a:r>
          </a:p>
          <a:p>
            <a:pPr algn="l">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Manual </a:t>
            </a:r>
            <a:r>
              <a:rPr lang="en-US" b="1" i="0" dirty="0" err="1">
                <a:solidFill>
                  <a:srgbClr val="404040"/>
                </a:solidFill>
                <a:effectLst/>
                <a:latin typeface="Times New Roman" panose="02020603050405020304" pitchFamily="18" charset="0"/>
                <a:cs typeface="Times New Roman" panose="02020603050405020304" pitchFamily="18" charset="0"/>
              </a:rPr>
              <a:t>Diagnosis</a:t>
            </a:r>
            <a:r>
              <a:rPr lang="en-US" b="0" i="0" dirty="0" err="1">
                <a:solidFill>
                  <a:srgbClr val="404040"/>
                </a:solidFill>
                <a:effectLst/>
                <a:latin typeface="Times New Roman" panose="02020603050405020304" pitchFamily="18" charset="0"/>
                <a:cs typeface="Times New Roman" panose="02020603050405020304" pitchFamily="18" charset="0"/>
              </a:rPr>
              <a:t>:The</a:t>
            </a:r>
            <a:r>
              <a:rPr lang="en-US" b="0" i="0" dirty="0">
                <a:solidFill>
                  <a:srgbClr val="404040"/>
                </a:solidFill>
                <a:effectLst/>
                <a:latin typeface="Times New Roman" panose="02020603050405020304" pitchFamily="18" charset="0"/>
                <a:cs typeface="Times New Roman" panose="02020603050405020304" pitchFamily="18" charset="0"/>
              </a:rPr>
              <a:t> process is </a:t>
            </a:r>
            <a:r>
              <a:rPr lang="en-US" b="1" i="0" dirty="0">
                <a:solidFill>
                  <a:srgbClr val="404040"/>
                </a:solidFill>
                <a:effectLst/>
                <a:latin typeface="Times New Roman" panose="02020603050405020304" pitchFamily="18" charset="0"/>
                <a:cs typeface="Times New Roman" panose="02020603050405020304" pitchFamily="18" charset="0"/>
              </a:rPr>
              <a:t>time-consuming</a:t>
            </a:r>
            <a:r>
              <a:rPr lang="en-US" b="0" i="0" dirty="0">
                <a:solidFill>
                  <a:srgbClr val="404040"/>
                </a:solidFill>
                <a:effectLst/>
                <a:latin typeface="Times New Roman" panose="02020603050405020304" pitchFamily="18" charset="0"/>
                <a:cs typeface="Times New Roman" panose="02020603050405020304" pitchFamily="18" charset="0"/>
              </a:rPr>
              <a:t>, delaying critical treatment for patients.</a:t>
            </a:r>
          </a:p>
          <a:p>
            <a:pPr algn="l">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Limited Access to </a:t>
            </a:r>
            <a:r>
              <a:rPr lang="en-US" b="1" i="0" dirty="0" err="1">
                <a:solidFill>
                  <a:srgbClr val="404040"/>
                </a:solidFill>
                <a:effectLst/>
                <a:latin typeface="Times New Roman" panose="02020603050405020304" pitchFamily="18" charset="0"/>
                <a:cs typeface="Times New Roman" panose="02020603050405020304" pitchFamily="18" charset="0"/>
              </a:rPr>
              <a:t>Specialists</a:t>
            </a:r>
            <a:r>
              <a:rPr lang="en-US" b="0" i="0" dirty="0" err="1">
                <a:solidFill>
                  <a:srgbClr val="404040"/>
                </a:solidFill>
                <a:effectLst/>
                <a:latin typeface="Times New Roman" panose="02020603050405020304" pitchFamily="18" charset="0"/>
                <a:cs typeface="Times New Roman" panose="02020603050405020304" pitchFamily="18" charset="0"/>
              </a:rPr>
              <a:t>:In</a:t>
            </a:r>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remote or underserved areas</a:t>
            </a:r>
            <a:r>
              <a:rPr lang="en-US" b="0" i="0" dirty="0">
                <a:solidFill>
                  <a:srgbClr val="404040"/>
                </a:solidFill>
                <a:effectLst/>
                <a:latin typeface="Times New Roman" panose="02020603050405020304" pitchFamily="18" charset="0"/>
                <a:cs typeface="Times New Roman" panose="02020603050405020304" pitchFamily="18" charset="0"/>
              </a:rPr>
              <a:t>, access to skilled radiologists is often limited, resulting in delayed or missed diagnoses.</a:t>
            </a:r>
          </a:p>
          <a:p>
            <a:pPr algn="l">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High </a:t>
            </a:r>
            <a:r>
              <a:rPr lang="en-US" b="1" i="0" dirty="0" err="1">
                <a:solidFill>
                  <a:srgbClr val="404040"/>
                </a:solidFill>
                <a:effectLst/>
                <a:latin typeface="Times New Roman" panose="02020603050405020304" pitchFamily="18" charset="0"/>
                <a:cs typeface="Times New Roman" panose="02020603050405020304" pitchFamily="18" charset="0"/>
              </a:rPr>
              <a:t>Costs</a:t>
            </a:r>
            <a:r>
              <a:rPr lang="en-US" b="0" i="0" dirty="0" err="1">
                <a:solidFill>
                  <a:srgbClr val="404040"/>
                </a:solidFill>
                <a:effectLst/>
                <a:latin typeface="Times New Roman" panose="02020603050405020304" pitchFamily="18" charset="0"/>
                <a:cs typeface="Times New Roman" panose="02020603050405020304" pitchFamily="18" charset="0"/>
              </a:rPr>
              <a:t>:Advanced</a:t>
            </a:r>
            <a:r>
              <a:rPr lang="en-US" b="0" i="0" dirty="0">
                <a:solidFill>
                  <a:srgbClr val="404040"/>
                </a:solidFill>
                <a:effectLst/>
                <a:latin typeface="Times New Roman" panose="02020603050405020304" pitchFamily="18" charset="0"/>
                <a:cs typeface="Times New Roman" panose="02020603050405020304" pitchFamily="18" charset="0"/>
              </a:rPr>
              <a:t> diagnostic tools and expert consultations are </a:t>
            </a:r>
            <a:r>
              <a:rPr lang="en-US" b="1" i="0" dirty="0">
                <a:solidFill>
                  <a:srgbClr val="404040"/>
                </a:solidFill>
                <a:effectLst/>
                <a:latin typeface="Times New Roman" panose="02020603050405020304" pitchFamily="18" charset="0"/>
                <a:cs typeface="Times New Roman" panose="02020603050405020304" pitchFamily="18" charset="0"/>
              </a:rPr>
              <a:t>expensive</a:t>
            </a:r>
            <a:r>
              <a:rPr lang="en-US" b="0" i="0" dirty="0">
                <a:solidFill>
                  <a:srgbClr val="404040"/>
                </a:solidFill>
                <a:effectLst/>
                <a:latin typeface="Times New Roman" panose="02020603050405020304" pitchFamily="18" charset="0"/>
                <a:cs typeface="Times New Roman" panose="02020603050405020304" pitchFamily="18" charset="0"/>
              </a:rPr>
              <a:t>, making them inaccessible to many patients.</a:t>
            </a:r>
          </a:p>
          <a:p>
            <a:pPr algn="l">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Increasing </a:t>
            </a:r>
            <a:r>
              <a:rPr lang="en-US" b="1" i="0" dirty="0" err="1">
                <a:solidFill>
                  <a:srgbClr val="404040"/>
                </a:solidFill>
                <a:effectLst/>
                <a:latin typeface="Times New Roman" panose="02020603050405020304" pitchFamily="18" charset="0"/>
                <a:cs typeface="Times New Roman" panose="02020603050405020304" pitchFamily="18" charset="0"/>
              </a:rPr>
              <a:t>Workload</a:t>
            </a:r>
            <a:r>
              <a:rPr lang="en-US" b="0" i="0" dirty="0" err="1">
                <a:solidFill>
                  <a:srgbClr val="404040"/>
                </a:solidFill>
                <a:effectLst/>
                <a:latin typeface="Times New Roman" panose="02020603050405020304" pitchFamily="18" charset="0"/>
                <a:cs typeface="Times New Roman" panose="02020603050405020304" pitchFamily="18" charset="0"/>
              </a:rPr>
              <a:t>:With</a:t>
            </a:r>
            <a:r>
              <a:rPr lang="en-US" b="0" i="0" dirty="0">
                <a:solidFill>
                  <a:srgbClr val="404040"/>
                </a:solidFill>
                <a:effectLst/>
                <a:latin typeface="Times New Roman" panose="02020603050405020304" pitchFamily="18" charset="0"/>
                <a:cs typeface="Times New Roman" panose="02020603050405020304" pitchFamily="18" charset="0"/>
              </a:rPr>
              <a:t> the growing number of patients, healthcare systems are </a:t>
            </a:r>
            <a:r>
              <a:rPr lang="en-US" b="1" i="0" dirty="0">
                <a:solidFill>
                  <a:srgbClr val="404040"/>
                </a:solidFill>
                <a:effectLst/>
                <a:latin typeface="Times New Roman" panose="02020603050405020304" pitchFamily="18" charset="0"/>
                <a:cs typeface="Times New Roman" panose="02020603050405020304" pitchFamily="18" charset="0"/>
              </a:rPr>
              <a:t>overburdened</a:t>
            </a:r>
            <a:r>
              <a:rPr lang="en-US" b="0" i="0" dirty="0">
                <a:solidFill>
                  <a:srgbClr val="404040"/>
                </a:solidFill>
                <a:effectLst/>
                <a:latin typeface="Times New Roman" panose="02020603050405020304" pitchFamily="18" charset="0"/>
                <a:cs typeface="Times New Roman" panose="02020603050405020304" pitchFamily="18" charset="0"/>
              </a:rPr>
              <a:t>, leading to longer wait times and reduced accuracy.</a:t>
            </a:r>
          </a:p>
          <a:p>
            <a:pPr algn="l">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Lack of </a:t>
            </a:r>
            <a:r>
              <a:rPr lang="en-US" b="1" i="0" dirty="0" err="1">
                <a:solidFill>
                  <a:srgbClr val="404040"/>
                </a:solidFill>
                <a:effectLst/>
                <a:latin typeface="Times New Roman" panose="02020603050405020304" pitchFamily="18" charset="0"/>
                <a:cs typeface="Times New Roman" panose="02020603050405020304" pitchFamily="18" charset="0"/>
              </a:rPr>
              <a:t>Scalability</a:t>
            </a:r>
            <a:r>
              <a:rPr lang="en-US" b="0" i="0" dirty="0" err="1">
                <a:solidFill>
                  <a:srgbClr val="404040"/>
                </a:solidFill>
                <a:effectLst/>
                <a:latin typeface="Times New Roman" panose="02020603050405020304" pitchFamily="18" charset="0"/>
                <a:cs typeface="Times New Roman" panose="02020603050405020304" pitchFamily="18" charset="0"/>
              </a:rPr>
              <a:t>:Existing</a:t>
            </a:r>
            <a:r>
              <a:rPr lang="en-US" b="0" i="0" dirty="0">
                <a:solidFill>
                  <a:srgbClr val="404040"/>
                </a:solidFill>
                <a:effectLst/>
                <a:latin typeface="Times New Roman" panose="02020603050405020304" pitchFamily="18" charset="0"/>
                <a:cs typeface="Times New Roman" panose="02020603050405020304" pitchFamily="18" charset="0"/>
              </a:rPr>
              <a:t> solutions are often </a:t>
            </a:r>
            <a:r>
              <a:rPr lang="en-US" b="1" i="0" dirty="0">
                <a:solidFill>
                  <a:srgbClr val="404040"/>
                </a:solidFill>
                <a:effectLst/>
                <a:latin typeface="Times New Roman" panose="02020603050405020304" pitchFamily="18" charset="0"/>
                <a:cs typeface="Times New Roman" panose="02020603050405020304" pitchFamily="18" charset="0"/>
              </a:rPr>
              <a:t>not scalable</a:t>
            </a:r>
            <a:r>
              <a:rPr lang="en-US" b="0" i="0" dirty="0">
                <a:solidFill>
                  <a:srgbClr val="404040"/>
                </a:solidFill>
                <a:effectLst/>
                <a:latin typeface="Times New Roman" panose="02020603050405020304" pitchFamily="18" charset="0"/>
                <a:cs typeface="Times New Roman" panose="02020603050405020304" pitchFamily="18" charset="0"/>
              </a:rPr>
              <a:t> and cannot handle the increasing volume of medical imaging data efficiently.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sz="3700" dirty="0">
                <a:solidFill>
                  <a:srgbClr val="FFC000"/>
                </a:solidFill>
              </a:rPr>
              <a:t>Proposed Methodology</a:t>
            </a:r>
          </a:p>
        </p:txBody>
      </p:sp>
      <p:sp>
        <p:nvSpPr>
          <p:cNvPr id="17411" name="Rectangle 3"/>
          <p:cNvSpPr>
            <a:spLocks noGrp="1"/>
          </p:cNvSpPr>
          <p:nvPr>
            <p:ph idx="1"/>
          </p:nvPr>
        </p:nvSpPr>
        <p:spPr>
          <a:xfrm>
            <a:off x="192881" y="1331913"/>
            <a:ext cx="8493919" cy="3297237"/>
          </a:xfrm>
        </p:spPr>
        <p:txBody>
          <a:bodyPr/>
          <a:lstStyle/>
          <a:p>
            <a:pPr algn="just"/>
            <a:endParaRPr lang="en-US" sz="2400" dirty="0">
              <a:latin typeface="Times New Roman" pitchFamily="18" charset="0"/>
              <a:cs typeface="Times New Roman" pitchFamily="18" charset="0"/>
            </a:endParaRPr>
          </a:p>
          <a:p>
            <a:pPr marL="119062" indent="0">
              <a:buNone/>
            </a:pPr>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93769019-FB0F-4A75-9CAB-E3ABAFEBEF9F}" type="datetime3">
              <a:rPr lang="en-US" smtClean="0"/>
              <a:t>6 May 2025</a:t>
            </a:fld>
            <a:endParaRPr lang="en-US" dirty="0"/>
          </a:p>
        </p:txBody>
      </p:sp>
      <p:sp>
        <p:nvSpPr>
          <p:cNvPr id="4" name="Footer Placeholder 3"/>
          <p:cNvSpPr>
            <a:spLocks noGrp="1"/>
          </p:cNvSpPr>
          <p:nvPr>
            <p:ph type="ftr" sz="quarter" idx="11"/>
          </p:nvPr>
        </p:nvSpPr>
        <p:spPr>
          <a:xfrm>
            <a:off x="2200507" y="4736424"/>
            <a:ext cx="6389311" cy="327701"/>
          </a:xfrm>
        </p:spPr>
        <p:txBody>
          <a:bodyPr/>
          <a:lstStyle/>
          <a:p>
            <a:pPr>
              <a:defRPr/>
            </a:pPr>
            <a:r>
              <a:rPr lang="en-US" dirty="0"/>
              <a:t>BATCH NO:MI2007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9</a:t>
            </a:fld>
            <a:endParaRPr lang="en-US" altLang="en-US"/>
          </a:p>
        </p:txBody>
      </p:sp>
      <p:sp>
        <p:nvSpPr>
          <p:cNvPr id="5" name="Rectangle 4"/>
          <p:cNvSpPr/>
          <p:nvPr/>
        </p:nvSpPr>
        <p:spPr>
          <a:xfrm>
            <a:off x="605679" y="1051420"/>
            <a:ext cx="7932641" cy="3416320"/>
          </a:xfrm>
          <a:prstGeom prst="rect">
            <a:avLst/>
          </a:prstGeom>
        </p:spPr>
        <p:txBody>
          <a:bodyPr wrap="square">
            <a:spAutoFit/>
          </a:bodyPr>
          <a:lstStyle/>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 Collection</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Gather </a:t>
            </a:r>
            <a:r>
              <a:rPr lang="en-IN" dirty="0" err="1">
                <a:latin typeface="Times New Roman" panose="02020603050405020304" pitchFamily="18" charset="0"/>
                <a:cs typeface="Times New Roman" panose="02020603050405020304" pitchFamily="18" charset="0"/>
              </a:rPr>
              <a:t>labeled</a:t>
            </a:r>
            <a:r>
              <a:rPr lang="en-IN" dirty="0">
                <a:latin typeface="Times New Roman" panose="02020603050405020304" pitchFamily="18" charset="0"/>
                <a:cs typeface="Times New Roman" panose="02020603050405020304" pitchFamily="18" charset="0"/>
              </a:rPr>
              <a:t> datasets for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pneumonia, and bone fracture detection from reliable sources (e.g., Kaggle, open medical databases).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 Preprocessing</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Resize and normalize images for consistent input shape.</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Apply data augmentation techniques (rotation, flipping, zooming) to improve model robustness.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Model Development</a:t>
            </a:r>
            <a:r>
              <a:rPr lang="en-IN"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Design and train three separate CNN models—one for each medical condition.</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layers like Conv2D, </a:t>
            </a:r>
            <a:r>
              <a:rPr lang="en-IN" dirty="0" err="1">
                <a:latin typeface="Times New Roman" panose="02020603050405020304" pitchFamily="18" charset="0"/>
                <a:cs typeface="Times New Roman" panose="02020603050405020304" pitchFamily="18" charset="0"/>
              </a:rPr>
              <a:t>MaxPooling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ReLU</a:t>
            </a:r>
            <a:r>
              <a:rPr lang="en-IN" dirty="0">
                <a:latin typeface="Times New Roman" panose="02020603050405020304" pitchFamily="18" charset="0"/>
                <a:cs typeface="Times New Roman" panose="02020603050405020304" pitchFamily="18" charset="0"/>
              </a:rPr>
              <a:t>, and Dense.</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dropout and batch normalization to prevent overfitting.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1481</TotalTime>
  <Words>4152</Words>
  <Application>Microsoft Office PowerPoint</Application>
  <PresentationFormat>On-screen Show (16:9)</PresentationFormat>
  <Paragraphs>395</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Inter</vt:lpstr>
      <vt:lpstr>Open Sans Extra Bold</vt:lpstr>
      <vt:lpstr>Poppins Bold</vt:lpstr>
      <vt:lpstr>Times New Roman</vt:lpstr>
      <vt:lpstr>Office Theme</vt:lpstr>
      <vt:lpstr>PowerPoint Presentation</vt:lpstr>
      <vt:lpstr>MediXpert Application </vt:lpstr>
      <vt:lpstr>Introduction</vt:lpstr>
      <vt:lpstr>PowerPoint Presentation</vt:lpstr>
      <vt:lpstr>PowerPoint Presentation</vt:lpstr>
      <vt:lpstr>Literature Survey </vt:lpstr>
      <vt:lpstr>PowerPoint Presentation</vt:lpstr>
      <vt:lpstr>Problem Statement</vt:lpstr>
      <vt:lpstr>Proposed Methodology</vt:lpstr>
      <vt:lpstr>PowerPoint Presentation</vt:lpstr>
      <vt:lpstr>Proposed System Architecture</vt:lpstr>
      <vt:lpstr>PowerPoint Presentation</vt:lpstr>
      <vt:lpstr>Summary of Module -1  </vt:lpstr>
      <vt:lpstr>Summary of   Module -2  </vt:lpstr>
      <vt:lpstr>Summary of  Modules -3  </vt:lpstr>
      <vt:lpstr>Summary of   Modules -4  </vt:lpstr>
      <vt:lpstr>Summary of   Modules -5  </vt:lpstr>
      <vt:lpstr> Implementation  </vt:lpstr>
      <vt:lpstr>PowerPoint Presentation</vt:lpstr>
      <vt:lpstr>PowerPoint Presentation</vt:lpstr>
      <vt:lpstr>PowerPoint Presentation</vt:lpstr>
      <vt:lpstr>PowerPoint Presentation</vt:lpstr>
      <vt:lpstr>PowerPoint Presentation</vt:lpstr>
      <vt:lpstr>Testing   </vt:lpstr>
      <vt:lpstr>PowerPoint Presentation</vt:lpstr>
      <vt:lpstr>PowerPoint Presentation</vt:lpstr>
      <vt:lpstr>Validation</vt:lpstr>
      <vt:lpstr>PowerPoint Presentation</vt:lpstr>
      <vt:lpstr>PowerPoint Presentation</vt:lpstr>
      <vt:lpstr>Results &amp; Discussion </vt:lpstr>
      <vt:lpstr>PowerPoint Presentation</vt:lpstr>
      <vt:lpstr>Conclusion and 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Lokeshwar Lam</cp:lastModifiedBy>
  <cp:revision>22</cp:revision>
  <dcterms:modified xsi:type="dcterms:W3CDTF">2025-05-06T16:50:49Z</dcterms:modified>
</cp:coreProperties>
</file>