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046" r:id="rId1"/>
  </p:sldMasterIdLst>
  <p:notesMasterIdLst>
    <p:notesMasterId r:id="rId34"/>
  </p:notesMasterIdLst>
  <p:sldIdLst>
    <p:sldId id="256" r:id="rId2"/>
    <p:sldId id="257" r:id="rId3"/>
    <p:sldId id="258" r:id="rId4"/>
    <p:sldId id="274" r:id="rId5"/>
    <p:sldId id="275" r:id="rId6"/>
    <p:sldId id="259" r:id="rId7"/>
    <p:sldId id="287" r:id="rId8"/>
    <p:sldId id="260" r:id="rId9"/>
    <p:sldId id="261" r:id="rId10"/>
    <p:sldId id="262" r:id="rId11"/>
    <p:sldId id="264" r:id="rId12"/>
    <p:sldId id="265" r:id="rId13"/>
    <p:sldId id="266" r:id="rId14"/>
    <p:sldId id="267" r:id="rId15"/>
    <p:sldId id="276" r:id="rId16"/>
    <p:sldId id="263" r:id="rId17"/>
    <p:sldId id="277" r:id="rId18"/>
    <p:sldId id="280" r:id="rId19"/>
    <p:sldId id="281" r:id="rId20"/>
    <p:sldId id="279" r:id="rId21"/>
    <p:sldId id="278" r:id="rId22"/>
    <p:sldId id="268" r:id="rId23"/>
    <p:sldId id="272" r:id="rId24"/>
    <p:sldId id="283" r:id="rId25"/>
    <p:sldId id="284" r:id="rId26"/>
    <p:sldId id="282" r:id="rId27"/>
    <p:sldId id="285" r:id="rId28"/>
    <p:sldId id="286" r:id="rId29"/>
    <p:sldId id="273" r:id="rId30"/>
    <p:sldId id="269" r:id="rId31"/>
    <p:sldId id="270" r:id="rId32"/>
    <p:sldId id="271" r:id="rId33"/>
  </p:sldIdLst>
  <p:sldSz cx="9144000" cy="5143500" type="screen16x9"/>
  <p:notesSz cx="6797675" cy="9926638"/>
  <p:defaultTextStyle>
    <a:defPPr lvl="0">
      <a:defRPr lang="en-US"/>
    </a:defPPr>
    <a:lvl1pPr lvl="0" algn="l" rtl="0" eaLnBrk="0" fontAlgn="base" hangingPunct="0">
      <a:spcBef>
        <a:spcPct val="0"/>
      </a:spcBef>
      <a:spcAft>
        <a:spcPct val="0"/>
      </a:spcAft>
      <a:defRPr kern="1200">
        <a:solidFill>
          <a:schemeClr val="tx1"/>
        </a:solidFill>
        <a:latin typeface="Arial" charset="0"/>
        <a:ea typeface="+mn-ea"/>
        <a:cs typeface="Arial" charset="0"/>
      </a:defRPr>
    </a:lvl1pPr>
    <a:lvl2pPr marL="457200" lvl="1" algn="l" rtl="0" eaLnBrk="0" fontAlgn="base" hangingPunct="0">
      <a:spcBef>
        <a:spcPct val="0"/>
      </a:spcBef>
      <a:spcAft>
        <a:spcPct val="0"/>
      </a:spcAft>
      <a:defRPr kern="1200">
        <a:solidFill>
          <a:schemeClr val="tx1"/>
        </a:solidFill>
        <a:latin typeface="Arial" charset="0"/>
        <a:ea typeface="+mn-ea"/>
        <a:cs typeface="Arial" charset="0"/>
      </a:defRPr>
    </a:lvl2pPr>
    <a:lvl3pPr marL="914400" lvl="2" algn="l" rtl="0" eaLnBrk="0" fontAlgn="base" hangingPunct="0">
      <a:spcBef>
        <a:spcPct val="0"/>
      </a:spcBef>
      <a:spcAft>
        <a:spcPct val="0"/>
      </a:spcAft>
      <a:defRPr kern="1200">
        <a:solidFill>
          <a:schemeClr val="tx1"/>
        </a:solidFill>
        <a:latin typeface="Arial" charset="0"/>
        <a:ea typeface="+mn-ea"/>
        <a:cs typeface="Arial" charset="0"/>
      </a:defRPr>
    </a:lvl3pPr>
    <a:lvl4pPr marL="1371600" lvl="3" algn="l" rtl="0" eaLnBrk="0" fontAlgn="base" hangingPunct="0">
      <a:spcBef>
        <a:spcPct val="0"/>
      </a:spcBef>
      <a:spcAft>
        <a:spcPct val="0"/>
      </a:spcAft>
      <a:defRPr kern="1200">
        <a:solidFill>
          <a:schemeClr val="tx1"/>
        </a:solidFill>
        <a:latin typeface="Arial" charset="0"/>
        <a:ea typeface="+mn-ea"/>
        <a:cs typeface="Arial" charset="0"/>
      </a:defRPr>
    </a:lvl4pPr>
    <a:lvl5pPr marL="1828800" lvl="4" algn="l" rtl="0" eaLnBrk="0" fontAlgn="base" hangingPunct="0">
      <a:spcBef>
        <a:spcPct val="0"/>
      </a:spcBef>
      <a:spcAft>
        <a:spcPct val="0"/>
      </a:spcAft>
      <a:defRPr kern="1200">
        <a:solidFill>
          <a:schemeClr val="tx1"/>
        </a:solidFill>
        <a:latin typeface="Arial" charset="0"/>
        <a:ea typeface="+mn-ea"/>
        <a:cs typeface="Arial" charset="0"/>
      </a:defRPr>
    </a:lvl5pPr>
    <a:lvl6pPr marL="2286000" lvl="5" algn="l" defTabSz="914400" rtl="0" eaLnBrk="1" latinLnBrk="0" hangingPunct="1">
      <a:defRPr kern="1200">
        <a:solidFill>
          <a:schemeClr val="tx1"/>
        </a:solidFill>
        <a:latin typeface="Arial" charset="0"/>
        <a:ea typeface="+mn-ea"/>
        <a:cs typeface="Arial" charset="0"/>
      </a:defRPr>
    </a:lvl6pPr>
    <a:lvl7pPr marL="2743200" lvl="6" algn="l" defTabSz="914400" rtl="0" eaLnBrk="1" latinLnBrk="0" hangingPunct="1">
      <a:defRPr kern="1200">
        <a:solidFill>
          <a:schemeClr val="tx1"/>
        </a:solidFill>
        <a:latin typeface="Arial" charset="0"/>
        <a:ea typeface="+mn-ea"/>
        <a:cs typeface="Arial" charset="0"/>
      </a:defRPr>
    </a:lvl7pPr>
    <a:lvl8pPr marL="3200400" lvl="7" algn="l" defTabSz="914400" rtl="0" eaLnBrk="1" latinLnBrk="0" hangingPunct="1">
      <a:defRPr kern="1200">
        <a:solidFill>
          <a:schemeClr val="tx1"/>
        </a:solidFill>
        <a:latin typeface="Arial" charset="0"/>
        <a:ea typeface="+mn-ea"/>
        <a:cs typeface="Arial" charset="0"/>
      </a:defRPr>
    </a:lvl8pPr>
    <a:lvl9pPr marL="3657600" lvl="8"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22"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3/24/2025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24837423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Rot="1" noChangeAspect="1" noTextEdit="1"/>
          </p:cNvSpPr>
          <p:nvPr>
            <p:ph type="sldImg"/>
          </p:nvPr>
        </p:nvSpPr>
        <p:spPr bwMode="auto">
          <a:noFill/>
          <a:ln>
            <a:solidFill>
              <a:srgbClr val="000000"/>
            </a:solidFill>
            <a:miter lim="800000"/>
            <a:headEnd/>
            <a:tailEnd/>
          </a:ln>
        </p:spPr>
      </p:sp>
      <p:sp>
        <p:nvSpPr>
          <p:cNvPr id="25603" name="Rectangl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25604" name="Rectangle 3"/>
          <p:cNvSpPr>
            <a:spLocks noGrp="1" noChangeArrowheads="1"/>
          </p:cNvSpPr>
          <p:nvPr>
            <p:ph type="sldNum" sz="quarter" idx="5"/>
          </p:nvPr>
        </p:nvSpPr>
        <p:spPr bwMode="auto">
          <a:noFill/>
          <a:ln>
            <a:miter lim="800000"/>
            <a:headEnd/>
            <a:tailEnd/>
          </a:ln>
        </p:spPr>
        <p:txBody>
          <a:bodyPr/>
          <a:lstStyle/>
          <a:p>
            <a:fld id="{27CB6598-6B20-4959-AEAD-7269146248E2}" type="slidenum">
              <a:rPr lang="en-US" altLang="en-US"/>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2"/>
            <a:ext cx="7772400" cy="1102519"/>
          </a:xfrm>
        </p:spPr>
        <p:txBody>
          <a:bodyPr/>
          <a:lstStyle/>
          <a:p>
            <a:r>
              <a:rPr lang="en-US"/>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pPr>
              <a:defRPr/>
            </a:pPr>
            <a:fld id="{96A0B9A4-208B-4E16-B555-2A51F0BFB952}" type="datetime3">
              <a:rPr lang="en-US" smtClean="0"/>
              <a:t>24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C0A8E10E-36D1-42AB-939C-34BEB33CD9E4}" type="slidenum">
              <a:rPr lang="en-US" altLang="en-US" smtClean="0"/>
              <a:pPr>
                <a:defRPr/>
              </a:pPr>
              <a:t>‹#›</a:t>
            </a:fld>
            <a:endParaRPr lang="en-US" altLang="en-US"/>
          </a:p>
        </p:txBody>
      </p:sp>
    </p:spTree>
    <p:extLst>
      <p:ext uri="{BB962C8B-B14F-4D97-AF65-F5344CB8AC3E}">
        <p14:creationId xmlns:p14="http://schemas.microsoft.com/office/powerpoint/2010/main" val="327931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2D2E4B7A-DF25-4C56-B396-6170996E16F8}" type="datetime3">
              <a:rPr lang="en-US" smtClean="0"/>
              <a:t>24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extLst>
      <p:ext uri="{BB962C8B-B14F-4D97-AF65-F5344CB8AC3E}">
        <p14:creationId xmlns:p14="http://schemas.microsoft.com/office/powerpoint/2010/main" val="24584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C40D5A71-0894-4150-92A8-237524E8F949}" type="datetime3">
              <a:rPr lang="en-US" smtClean="0"/>
              <a:t>24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Tree>
    <p:extLst>
      <p:ext uri="{BB962C8B-B14F-4D97-AF65-F5344CB8AC3E}">
        <p14:creationId xmlns:p14="http://schemas.microsoft.com/office/powerpoint/2010/main" val="68046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Tree>
    <p:extLst>
      <p:ext uri="{BB962C8B-B14F-4D97-AF65-F5344CB8AC3E}">
        <p14:creationId xmlns:p14="http://schemas.microsoft.com/office/powerpoint/2010/main" val="147426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4E39A8A3-5E40-4D37-96BF-4D03983E50A4}" type="datetime3">
              <a:rPr lang="en-US" smtClean="0"/>
              <a:t>24 March 2025</a:t>
            </a:fld>
            <a:endParaRPr lang="en-US" dirty="0"/>
          </a:p>
        </p:txBody>
      </p:sp>
      <p:sp>
        <p:nvSpPr>
          <p:cNvPr id="5" name="Footer Placeholder 4"/>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12"/>
          </p:nvPr>
        </p:nvSpPr>
        <p:spPr/>
        <p:txBody>
          <a:bodyPr/>
          <a:lstStyle/>
          <a:p>
            <a:pPr>
              <a:defRPr/>
            </a:pPr>
            <a:fld id="{BEE0AD74-942B-45F6-8EEE-203197083F56}" type="slidenum">
              <a:rPr lang="en-US" altLang="en-US" smtClean="0"/>
              <a:pPr>
                <a:defRPr/>
              </a:pPr>
              <a:t>‹#›</a:t>
            </a:fld>
            <a:endParaRPr lang="en-US" altLang="en-US"/>
          </a:p>
        </p:txBody>
      </p:sp>
    </p:spTree>
    <p:extLst>
      <p:ext uri="{BB962C8B-B14F-4D97-AF65-F5344CB8AC3E}">
        <p14:creationId xmlns:p14="http://schemas.microsoft.com/office/powerpoint/2010/main" val="1977922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pPr>
              <a:defRPr/>
            </a:pPr>
            <a:fld id="{ECD3C294-6E8C-44B4-98BA-B71F441E11DA}" type="datetime3">
              <a:rPr lang="en-US" smtClean="0"/>
              <a:t>24 March 2025</a:t>
            </a:fld>
            <a:endParaRPr lang="en-US" dirty="0"/>
          </a:p>
        </p:txBody>
      </p:sp>
      <p:sp>
        <p:nvSpPr>
          <p:cNvPr id="6" name="Footer Placeholder 5"/>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Tree>
    <p:extLst>
      <p:ext uri="{BB962C8B-B14F-4D97-AF65-F5344CB8AC3E}">
        <p14:creationId xmlns:p14="http://schemas.microsoft.com/office/powerpoint/2010/main" val="3397445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pPr>
              <a:defRPr/>
            </a:pPr>
            <a:fld id="{D35EB36B-7579-4E22-A75C-1F345D5742FF}" type="datetime3">
              <a:rPr lang="en-US" smtClean="0"/>
              <a:t>24 March 2025</a:t>
            </a:fld>
            <a:endParaRPr lang="en-US" dirty="0"/>
          </a:p>
        </p:txBody>
      </p:sp>
      <p:sp>
        <p:nvSpPr>
          <p:cNvPr id="8" name="Footer Placeholder 7"/>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Tree>
    <p:extLst>
      <p:ext uri="{BB962C8B-B14F-4D97-AF65-F5344CB8AC3E}">
        <p14:creationId xmlns:p14="http://schemas.microsoft.com/office/powerpoint/2010/main" val="182012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pPr>
              <a:defRPr/>
            </a:pPr>
            <a:fld id="{719CF55F-6193-48A8-A7F6-3FEF82D24804}" type="datetime3">
              <a:rPr lang="en-US" smtClean="0"/>
              <a:t>24 March 2025</a:t>
            </a:fld>
            <a:endParaRPr lang="en-US" dirty="0"/>
          </a:p>
        </p:txBody>
      </p:sp>
      <p:sp>
        <p:nvSpPr>
          <p:cNvPr id="4" name="Footer Placeholder 3"/>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Tree>
    <p:extLst>
      <p:ext uri="{BB962C8B-B14F-4D97-AF65-F5344CB8AC3E}">
        <p14:creationId xmlns:p14="http://schemas.microsoft.com/office/powerpoint/2010/main" val="3459019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401020D-54A8-4FFB-A1CA-FD4B919658D9}" type="datetime3">
              <a:rPr lang="en-US" smtClean="0"/>
              <a:t>24 March 2025</a:t>
            </a:fld>
            <a:endParaRPr lang="en-US" dirty="0"/>
          </a:p>
        </p:txBody>
      </p:sp>
      <p:sp>
        <p:nvSpPr>
          <p:cNvPr id="3" name="Footer Placeholder 2"/>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Tree>
    <p:extLst>
      <p:ext uri="{BB962C8B-B14F-4D97-AF65-F5344CB8AC3E}">
        <p14:creationId xmlns:p14="http://schemas.microsoft.com/office/powerpoint/2010/main" val="339191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7" y="204787"/>
            <a:ext cx="3008313" cy="871538"/>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B23D5D28-C9FF-4D3A-BB99-C138B6E9F587}" type="datetime3">
              <a:rPr lang="en-US" smtClean="0"/>
              <a:t>24 March 2025</a:t>
            </a:fld>
            <a:endParaRPr lang="en-US" dirty="0"/>
          </a:p>
        </p:txBody>
      </p:sp>
      <p:sp>
        <p:nvSpPr>
          <p:cNvPr id="6" name="Footer Placeholder 5"/>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Tree>
    <p:extLst>
      <p:ext uri="{BB962C8B-B14F-4D97-AF65-F5344CB8AC3E}">
        <p14:creationId xmlns:p14="http://schemas.microsoft.com/office/powerpoint/2010/main" val="324358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38681E7-1AF9-42CC-BEC0-592AA2C12F55}" type="datetime3">
              <a:rPr lang="en-US" smtClean="0"/>
              <a:t>24 March 2025</a:t>
            </a:fld>
            <a:endParaRPr lang="en-US" dirty="0"/>
          </a:p>
        </p:txBody>
      </p:sp>
      <p:sp>
        <p:nvSpPr>
          <p:cNvPr id="6" name="Footer Placeholder 5"/>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Tree>
    <p:extLst>
      <p:ext uri="{BB962C8B-B14F-4D97-AF65-F5344CB8AC3E}">
        <p14:creationId xmlns:p14="http://schemas.microsoft.com/office/powerpoint/2010/main" val="199975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0B68EF4-4A93-4254-93FA-70D1F2A755E3}" type="datetime3">
              <a:rPr lang="en-US" smtClean="0"/>
              <a:t>24 March 2025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BATCH NO:          DEPARTMENT OF COMPUTER SCIENCE &amp; ENGINEERING </a:t>
            </a: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8D2778-B29C-49DB-A26C-44F5760A332D}" type="slidenum">
              <a:rPr lang="en-US" altLang="en-US" smtClean="0"/>
              <a:pPr>
                <a:defRPr/>
              </a:pPr>
              <a:t>‹#›</a:t>
            </a:fld>
            <a:endParaRPr lang="en-US" altLang="en-US"/>
          </a:p>
        </p:txBody>
      </p:sp>
    </p:spTree>
    <p:extLst>
      <p:ext uri="{BB962C8B-B14F-4D97-AF65-F5344CB8AC3E}">
        <p14:creationId xmlns:p14="http://schemas.microsoft.com/office/powerpoint/2010/main" val="4095312722"/>
      </p:ext>
    </p:extLst>
  </p:cSld>
  <p:clrMap bg1="lt1" tx1="dk1" bg2="lt2" tx2="dk2" accent1="accent1" accent2="accent2" accent3="accent3" accent4="accent4" accent5="accent5" accent6="accent6" hlink="hlink" folHlink="folHlink"/>
  <p:sldLayoutIdLst>
    <p:sldLayoutId id="2147484047" r:id="rId1"/>
    <p:sldLayoutId id="2147484048" r:id="rId2"/>
    <p:sldLayoutId id="2147484049" r:id="rId3"/>
    <p:sldLayoutId id="2147484050" r:id="rId4"/>
    <p:sldLayoutId id="2147484051" r:id="rId5"/>
    <p:sldLayoutId id="2147484052" r:id="rId6"/>
    <p:sldLayoutId id="2147484053" r:id="rId7"/>
    <p:sldLayoutId id="2147484054" r:id="rId8"/>
    <p:sldLayoutId id="2147484055" r:id="rId9"/>
    <p:sldLayoutId id="2147484056" r:id="rId10"/>
    <p:sldLayoutId id="2147484057"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109/TNNLS.2023.1234568" TargetMode="External"/><Relationship Id="rId2" Type="http://schemas.openxmlformats.org/officeDocument/2006/relationships/hyperlink" Target="https://doi.org/10.1109/JBHI.2023.1234567" TargetMode="External"/><Relationship Id="rId1" Type="http://schemas.openxmlformats.org/officeDocument/2006/relationships/slideLayout" Target="../slideLayouts/slideLayout2.xml"/><Relationship Id="rId6" Type="http://schemas.openxmlformats.org/officeDocument/2006/relationships/hyperlink" Target="https://doi.org/10.1038/s41591-023-01614-0" TargetMode="External"/><Relationship Id="rId5" Type="http://schemas.openxmlformats.org/officeDocument/2006/relationships/hyperlink" Target="https://www.kaggle.com/paultimothymooney/chest-xray-pneumonia" TargetMode="External"/><Relationship Id="rId4" Type="http://schemas.openxmlformats.org/officeDocument/2006/relationships/hyperlink" Target="https://doi.org/10.1109/TMI.2023.123456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a:xfrm>
            <a:off x="1799358" y="1393680"/>
            <a:ext cx="6001617" cy="1059873"/>
          </a:xfrm>
        </p:spPr>
        <p:txBody>
          <a:bodyPr/>
          <a:lstStyle/>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DEPARTMENT OF COMPUTER SCIENCE &amp; ENGINEERING</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SCHOOL OF COMPUTING</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10214CS602- MINOR PROJECT – II</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ACADEMIC YEAR – 2024-2025(WINTER SEMESTER)</a:t>
            </a:r>
          </a:p>
          <a:p>
            <a:pPr algn="ctr">
              <a:defRPr/>
            </a:pPr>
            <a:r>
              <a:rPr lang="en-US" sz="1400" b="1" dirty="0">
                <a:solidFill>
                  <a:srgbClr val="051D40"/>
                </a:solidFill>
                <a:latin typeface="Open Sans Extra Bold"/>
                <a:ea typeface="Open Sans Extra Bold"/>
                <a:cs typeface="Open Sans Extra Bold"/>
                <a:sym typeface="Open Sans Extra Bold"/>
              </a:rPr>
              <a:t>REVIEW -2</a:t>
            </a:r>
          </a:p>
          <a:p>
            <a:pPr algn="ctr">
              <a:defRPr/>
            </a:pPr>
            <a:r>
              <a:rPr lang="en-US" sz="1400" b="1" dirty="0">
                <a:solidFill>
                  <a:srgbClr val="051D40"/>
                </a:solidFill>
                <a:latin typeface="Times New Roman" pitchFamily="18" charset="0"/>
                <a:ea typeface="Open Sans Extra Bold"/>
                <a:cs typeface="Times New Roman" pitchFamily="18" charset="0"/>
                <a:sym typeface="Open Sans Extra Bold"/>
              </a:rPr>
              <a:t> </a:t>
            </a:r>
            <a:r>
              <a:rPr lang="en-US" sz="1400" b="1" dirty="0" err="1">
                <a:solidFill>
                  <a:srgbClr val="051D40"/>
                </a:solidFill>
                <a:latin typeface="Times New Roman" pitchFamily="18" charset="0"/>
                <a:ea typeface="Open Sans Extra Bold"/>
                <a:cs typeface="Times New Roman" pitchFamily="18" charset="0"/>
                <a:sym typeface="Open Sans Extra Bold"/>
              </a:rPr>
              <a:t>MediXpert</a:t>
            </a:r>
            <a:r>
              <a:rPr lang="en-US" sz="1400" b="1" dirty="0">
                <a:solidFill>
                  <a:srgbClr val="051D40"/>
                </a:solidFill>
                <a:latin typeface="Times New Roman" pitchFamily="18" charset="0"/>
                <a:ea typeface="Open Sans Extra Bold"/>
                <a:cs typeface="Times New Roman" pitchFamily="18" charset="0"/>
                <a:sym typeface="Open Sans Extra Bold"/>
              </a:rPr>
              <a:t> Application</a:t>
            </a:r>
            <a:endParaRPr lang="en-US" b="1" dirty="0">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normAutofit lnSpcReduction="10000"/>
          </a:bodyPr>
          <a:lstStyle/>
          <a:p>
            <a:fld id="{C8B3AA75-1EA1-4A20-9182-A423EE2FFA8F}" type="slidenum">
              <a:rPr lang="en-US" altLang="en-US"/>
              <a:pPr/>
              <a:t>1</a:t>
            </a:fld>
            <a:endParaRPr lang="en-US" altLang="en-US"/>
          </a:p>
        </p:txBody>
      </p:sp>
      <p:sp>
        <p:nvSpPr>
          <p:cNvPr id="8197" name="TextBox 6"/>
          <p:cNvSpPr txBox="1">
            <a:spLocks noChangeArrowheads="1"/>
          </p:cNvSpPr>
          <p:nvPr/>
        </p:nvSpPr>
        <p:spPr bwMode="auto">
          <a:xfrm flipH="1">
            <a:off x="180110" y="3416878"/>
            <a:ext cx="3284202" cy="830997"/>
          </a:xfrm>
          <a:prstGeom prst="rect">
            <a:avLst/>
          </a:prstGeom>
          <a:noFill/>
          <a:ln w="9525">
            <a:noFill/>
            <a:miter lim="800000"/>
            <a:headEnd/>
            <a:tailEnd/>
          </a:ln>
        </p:spPr>
        <p:txBody>
          <a:bodyPr wrap="square">
            <a:spAutoFit/>
          </a:bodyPr>
          <a:lstStyle/>
          <a:p>
            <a:pP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PRESENTED BY</a:t>
            </a:r>
          </a:p>
          <a:p>
            <a:pP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1. Lokeshwar            (22202)(22UECS0366)</a:t>
            </a:r>
          </a:p>
          <a:p>
            <a:pP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2. Sushma                 (21849)(22UECS0325)</a:t>
            </a:r>
          </a:p>
          <a:p>
            <a:pPr eaLnBrk="1" fontAlgn="auto" hangingPunct="1">
              <a:spcAft>
                <a:spcPts val="0"/>
              </a:spcAft>
              <a:defRPr/>
            </a:pPr>
            <a:r>
              <a:rPr lang="en-US" sz="1200" b="1" dirty="0">
                <a:solidFill>
                  <a:srgbClr val="051D40"/>
                </a:solidFill>
                <a:latin typeface="Open Sans Extra Bold"/>
                <a:ea typeface="Open Sans Extra Bold"/>
                <a:cs typeface="Open Sans Extra Bold"/>
                <a:sym typeface="Open Sans Extra Bold"/>
              </a:rPr>
              <a:t>3. Deekshitha           (21745)(22UECS0645)</a:t>
            </a:r>
          </a:p>
        </p:txBody>
      </p:sp>
      <p:sp>
        <p:nvSpPr>
          <p:cNvPr id="8" name="Freeform 11"/>
          <p:cNvSpPr/>
          <p:nvPr/>
        </p:nvSpPr>
        <p:spPr>
          <a:xfrm>
            <a:off x="48491" y="48491"/>
            <a:ext cx="2867891" cy="1008784"/>
          </a:xfrm>
          <a:custGeom>
            <a:avLst/>
            <a:gdLst/>
            <a:ahLst/>
            <a:cxnLst/>
            <a:rect l="l" t="t" r="r" b="b"/>
            <a:pathLst>
              <a:path w="3953781" h="1147922">
                <a:moveTo>
                  <a:pt x="0" y="0"/>
                </a:moveTo>
                <a:lnTo>
                  <a:pt x="3953780" y="0"/>
                </a:lnTo>
                <a:lnTo>
                  <a:pt x="3953780" y="1147922"/>
                </a:lnTo>
                <a:lnTo>
                  <a:pt x="0" y="1147922"/>
                </a:lnTo>
                <a:lnTo>
                  <a:pt x="0" y="0"/>
                </a:lnTo>
                <a:close/>
              </a:path>
            </a:pathLst>
          </a:custGeom>
          <a:blipFill>
            <a:blip r:embed="rId2"/>
            <a:stretch>
              <a:fillRect l="-1087" r="-1087"/>
            </a:stretch>
          </a:blipFill>
        </p:spPr>
        <p:txBody>
          <a:bodyPr/>
          <a:lstStyle/>
          <a:p>
            <a:pPr eaLnBrk="1" fontAlgn="auto" hangingPunct="1">
              <a:spcBef>
                <a:spcPts val="0"/>
              </a:spcBef>
              <a:spcAft>
                <a:spcPts val="0"/>
              </a:spcAft>
              <a:defRPr/>
            </a:pPr>
            <a:endParaRPr lang="en-IN" dirty="0">
              <a:latin typeface="+mn-lt"/>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25" y="0"/>
            <a:ext cx="128587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985555" y="3186545"/>
            <a:ext cx="3567546" cy="1510798"/>
          </a:xfrm>
          <a:prstGeom prst="rect">
            <a:avLst/>
          </a:prstGeom>
        </p:spPr>
        <p:txBody>
          <a:bodyPr wrap="square">
            <a:spAutoFit/>
          </a:bodyPr>
          <a:lstStyle/>
          <a:p>
            <a:pPr algn="ctr" eaLnBrk="1" fontAlgn="auto" hangingPunct="1">
              <a:lnSpc>
                <a:spcPts val="3855"/>
              </a:lnSpc>
              <a:spcBef>
                <a:spcPts val="0"/>
              </a:spcBef>
              <a:spcAft>
                <a:spcPts val="0"/>
              </a:spcAft>
              <a:defRPr/>
            </a:pPr>
            <a:r>
              <a:rPr lang="en-US" sz="1200" b="1" spc="-55" dirty="0">
                <a:solidFill>
                  <a:srgbClr val="051D40"/>
                </a:solidFill>
                <a:latin typeface="Poppins Bold"/>
                <a:ea typeface="Poppins Bold"/>
                <a:cs typeface="Poppins Bold"/>
                <a:sym typeface="Poppins Bold"/>
              </a:rPr>
              <a:t>SUPERVISED BY</a:t>
            </a:r>
          </a:p>
          <a:p>
            <a:pPr eaLnBrk="1" fontAlgn="auto" hangingPunct="1">
              <a:lnSpc>
                <a:spcPts val="3855"/>
              </a:lnSpc>
              <a:spcBef>
                <a:spcPts val="0"/>
              </a:spcBef>
              <a:spcAft>
                <a:spcPts val="0"/>
              </a:spcAft>
              <a:defRPr/>
            </a:pPr>
            <a:r>
              <a:rPr lang="en-US" sz="1200" b="1" spc="-55" dirty="0">
                <a:latin typeface="Poppins Bold"/>
                <a:ea typeface="Poppins Bold"/>
                <a:cs typeface="Poppins Bold"/>
                <a:sym typeface="Poppins Bold"/>
              </a:rPr>
              <a:t>                           Dr</a:t>
            </a:r>
            <a:r>
              <a:rPr lang="en-IN" sz="1200" b="1" dirty="0">
                <a:latin typeface="Poppins Bold"/>
              </a:rPr>
              <a:t>. D. DhinaKaran, M.E., Ph.D.</a:t>
            </a:r>
            <a:r>
              <a:rPr lang="en-US" sz="1200" b="1" spc="-55" dirty="0">
                <a:latin typeface="Poppins Bold"/>
                <a:ea typeface="Poppins Bold"/>
                <a:cs typeface="Poppins Bold"/>
                <a:sym typeface="Poppins Bold"/>
              </a:rPr>
              <a:t> </a:t>
            </a:r>
            <a:endParaRPr lang="en-US" sz="1200" b="1" spc="-55" dirty="0">
              <a:solidFill>
                <a:srgbClr val="051D40"/>
              </a:solidFill>
              <a:latin typeface="Poppins Bold"/>
              <a:ea typeface="Poppins Bold"/>
              <a:cs typeface="Poppins Bold"/>
              <a:sym typeface="Poppins Bold"/>
            </a:endParaRPr>
          </a:p>
          <a:p>
            <a:pPr eaLnBrk="1" fontAlgn="auto" hangingPunct="1">
              <a:lnSpc>
                <a:spcPts val="3855"/>
              </a:lnSpc>
              <a:spcBef>
                <a:spcPts val="0"/>
              </a:spcBef>
              <a:spcAft>
                <a:spcPts val="0"/>
              </a:spcAft>
              <a:defRPr/>
            </a:pPr>
            <a:r>
              <a:rPr lang="en-US" sz="1200" b="1" spc="-55" dirty="0">
                <a:solidFill>
                  <a:srgbClr val="051D40"/>
                </a:solidFill>
                <a:latin typeface="Poppins Bold"/>
                <a:ea typeface="Poppins Bold"/>
                <a:cs typeface="Poppins Bold"/>
                <a:sym typeface="Poppins Bol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35992"/>
            <a:ext cx="8229600" cy="857250"/>
          </a:xfrm>
        </p:spPr>
        <p:txBody>
          <a:bodyPr>
            <a:normAutofit/>
          </a:bodyPr>
          <a:lstStyle/>
          <a:p>
            <a:pPr algn="ctr">
              <a:defRPr/>
            </a:pPr>
            <a:r>
              <a:rPr lang="en-US" altLang="en-US" dirty="0">
                <a:solidFill>
                  <a:srgbClr val="FFC000"/>
                </a:solidFill>
              </a:rPr>
              <a:t>Proposed System Architecture</a:t>
            </a:r>
          </a:p>
        </p:txBody>
      </p:sp>
      <p:sp>
        <p:nvSpPr>
          <p:cNvPr id="17411" name="Rectangle 3"/>
          <p:cNvSpPr>
            <a:spLocks noGrp="1"/>
          </p:cNvSpPr>
          <p:nvPr>
            <p:ph idx="1"/>
          </p:nvPr>
        </p:nvSpPr>
        <p:spPr>
          <a:xfrm>
            <a:off x="692727" y="1449677"/>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C27BE6DF-541C-4495-BC6C-4CB756F946FF}" type="datetime3">
              <a:rPr lang="en-US" smtClean="0"/>
              <a:t>24 March 2025</a:t>
            </a:fld>
            <a:endParaRPr lang="en-US" dirty="0"/>
          </a:p>
        </p:txBody>
      </p:sp>
      <p:sp>
        <p:nvSpPr>
          <p:cNvPr id="4" name="Footer Placeholder 3"/>
          <p:cNvSpPr>
            <a:spLocks noGrp="1"/>
          </p:cNvSpPr>
          <p:nvPr>
            <p:ph type="ftr" sz="quarter" idx="11"/>
          </p:nvPr>
        </p:nvSpPr>
        <p:spPr>
          <a:xfrm>
            <a:off x="2640013" y="4857750"/>
            <a:ext cx="5977514"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10</a:t>
            </a:fld>
            <a:endParaRPr lang="en-US" altLang="en-US"/>
          </a:p>
        </p:txBody>
      </p:sp>
      <p:sp>
        <p:nvSpPr>
          <p:cNvPr id="7" name="TextBox 6">
            <a:extLst>
              <a:ext uri="{FF2B5EF4-FFF2-40B4-BE49-F238E27FC236}">
                <a16:creationId xmlns:a16="http://schemas.microsoft.com/office/drawing/2014/main" id="{627593B8-F083-697C-8129-C39E442D92E6}"/>
              </a:ext>
            </a:extLst>
          </p:cNvPr>
          <p:cNvSpPr txBox="1"/>
          <p:nvPr/>
        </p:nvSpPr>
        <p:spPr>
          <a:xfrm>
            <a:off x="221673" y="721258"/>
            <a:ext cx="6369329" cy="3693319"/>
          </a:xfrm>
          <a:prstGeom prst="rect">
            <a:avLst/>
          </a:prstGeom>
          <a:noFill/>
        </p:spPr>
        <p:txBody>
          <a:bodyPr wrap="square">
            <a:spAutoFit/>
          </a:bodyPr>
          <a:lstStyle/>
          <a:p>
            <a:pPr algn="just"/>
            <a:r>
              <a:rPr lang="en-US" b="0" i="0" dirty="0">
                <a:solidFill>
                  <a:srgbClr val="404040"/>
                </a:solidFill>
                <a:effectLst/>
                <a:latin typeface="Times New Roman" panose="02020603050405020304" pitchFamily="18" charset="0"/>
                <a:cs typeface="Times New Roman" panose="02020603050405020304" pitchFamily="18" charset="0"/>
              </a:rPr>
              <a:t>The </a:t>
            </a:r>
            <a:r>
              <a:rPr lang="en-US" b="1" i="0" dirty="0">
                <a:solidFill>
                  <a:srgbClr val="404040"/>
                </a:solidFill>
                <a:effectLst/>
                <a:latin typeface="Times New Roman" panose="02020603050405020304" pitchFamily="18" charset="0"/>
                <a:cs typeface="Times New Roman" panose="02020603050405020304" pitchFamily="18" charset="0"/>
              </a:rPr>
              <a:t>proposed system architecture</a:t>
            </a:r>
            <a:r>
              <a:rPr lang="en-US" b="0" i="0" dirty="0">
                <a:solidFill>
                  <a:srgbClr val="404040"/>
                </a:solidFill>
                <a:effectLst/>
                <a:latin typeface="Times New Roman" panose="02020603050405020304" pitchFamily="18" charset="0"/>
                <a:cs typeface="Times New Roman" panose="02020603050405020304" pitchFamily="18" charset="0"/>
              </a:rPr>
              <a:t> for the </a:t>
            </a:r>
            <a:r>
              <a:rPr lang="en-US" b="1" i="0" dirty="0" err="1">
                <a:solidFill>
                  <a:srgbClr val="404040"/>
                </a:solidFill>
                <a:effectLst/>
                <a:latin typeface="Times New Roman" panose="02020603050405020304" pitchFamily="18" charset="0"/>
                <a:cs typeface="Times New Roman" panose="02020603050405020304" pitchFamily="18" charset="0"/>
              </a:rPr>
              <a:t>MediXpert</a:t>
            </a:r>
            <a:r>
              <a:rPr lang="en-US" b="1" i="0" dirty="0">
                <a:solidFill>
                  <a:srgbClr val="404040"/>
                </a:solidFill>
                <a:effectLst/>
                <a:latin typeface="Times New Roman" panose="02020603050405020304" pitchFamily="18" charset="0"/>
                <a:cs typeface="Times New Roman" panose="02020603050405020304" pitchFamily="18" charset="0"/>
              </a:rPr>
              <a:t> Application</a:t>
            </a:r>
            <a:r>
              <a:rPr lang="en-US" b="0" i="0" dirty="0">
                <a:solidFill>
                  <a:srgbClr val="404040"/>
                </a:solidFill>
                <a:effectLst/>
                <a:latin typeface="Times New Roman" panose="02020603050405020304" pitchFamily="18" charset="0"/>
                <a:cs typeface="Times New Roman" panose="02020603050405020304" pitchFamily="18" charset="0"/>
              </a:rPr>
              <a:t> is designed to provide an efficient and accurate AI-powered medical diagnostic tool. The system is divided into four main modules: </a:t>
            </a:r>
            <a:r>
              <a:rPr lang="en-US" b="1" i="0" dirty="0">
                <a:solidFill>
                  <a:srgbClr val="404040"/>
                </a:solidFill>
                <a:effectLst/>
                <a:latin typeface="Times New Roman" panose="02020603050405020304" pitchFamily="18" charset="0"/>
                <a:cs typeface="Times New Roman" panose="02020603050405020304" pitchFamily="18" charset="0"/>
              </a:rPr>
              <a:t>Image Upload and Preprocessing</a:t>
            </a:r>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CNN-Based Detection Models</a:t>
            </a:r>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Result Interpretation and Visualization</a:t>
            </a:r>
            <a:r>
              <a:rPr lang="en-US" b="0" i="0" dirty="0">
                <a:solidFill>
                  <a:srgbClr val="404040"/>
                </a:solidFill>
                <a:effectLst/>
                <a:latin typeface="Times New Roman" panose="02020603050405020304" pitchFamily="18" charset="0"/>
                <a:cs typeface="Times New Roman" panose="02020603050405020304" pitchFamily="18" charset="0"/>
              </a:rPr>
              <a:t>, and </a:t>
            </a:r>
            <a:r>
              <a:rPr lang="en-US" b="1" i="0" dirty="0">
                <a:solidFill>
                  <a:srgbClr val="404040"/>
                </a:solidFill>
                <a:effectLst/>
                <a:latin typeface="Times New Roman" panose="02020603050405020304" pitchFamily="18" charset="0"/>
                <a:cs typeface="Times New Roman" panose="02020603050405020304" pitchFamily="18" charset="0"/>
              </a:rPr>
              <a:t>Report Generation</a:t>
            </a:r>
            <a:r>
              <a:rPr lang="en-US" b="0" i="0" dirty="0">
                <a:solidFill>
                  <a:srgbClr val="404040"/>
                </a:solidFill>
                <a:effectLst/>
                <a:latin typeface="Times New Roman" panose="02020603050405020304" pitchFamily="18" charset="0"/>
                <a:cs typeface="Times New Roman" panose="02020603050405020304" pitchFamily="18" charset="0"/>
              </a:rPr>
              <a:t>. The </a:t>
            </a:r>
            <a:r>
              <a:rPr lang="en-US" b="1" i="0" dirty="0">
                <a:solidFill>
                  <a:srgbClr val="404040"/>
                </a:solidFill>
                <a:effectLst/>
                <a:latin typeface="Times New Roman" panose="02020603050405020304" pitchFamily="18" charset="0"/>
                <a:cs typeface="Times New Roman" panose="02020603050405020304" pitchFamily="18" charset="0"/>
              </a:rPr>
              <a:t>CNN-Based Detection Models</a:t>
            </a:r>
            <a:r>
              <a:rPr lang="en-US" b="0" i="0" dirty="0">
                <a:solidFill>
                  <a:srgbClr val="404040"/>
                </a:solidFill>
                <a:effectLst/>
                <a:latin typeface="Times New Roman" panose="02020603050405020304" pitchFamily="18" charset="0"/>
                <a:cs typeface="Times New Roman" panose="02020603050405020304" pitchFamily="18" charset="0"/>
              </a:rPr>
              <a:t> module consists of three specialized pre-trained CNN models for brain tumor detection, pneumonia detection, and bone fracture detection. These models are fine-tuned using transfer learning and trained on medical datasets to ensure high accuracy. Finally, the </a:t>
            </a:r>
            <a:r>
              <a:rPr lang="en-US" b="1" i="0" dirty="0">
                <a:solidFill>
                  <a:srgbClr val="404040"/>
                </a:solidFill>
                <a:effectLst/>
                <a:latin typeface="Times New Roman" panose="02020603050405020304" pitchFamily="18" charset="0"/>
                <a:cs typeface="Times New Roman" panose="02020603050405020304" pitchFamily="18" charset="0"/>
              </a:rPr>
              <a:t>Report Generation</a:t>
            </a:r>
            <a:r>
              <a:rPr lang="en-US" b="0" i="0" dirty="0">
                <a:solidFill>
                  <a:srgbClr val="404040"/>
                </a:solidFill>
                <a:effectLst/>
                <a:latin typeface="Times New Roman" panose="02020603050405020304" pitchFamily="18" charset="0"/>
                <a:cs typeface="Times New Roman" panose="02020603050405020304" pitchFamily="18" charset="0"/>
              </a:rPr>
              <a:t> module creates detailed diagnostic reports with confidence scores, recommendations, and precautions, which can be downloaded or shared with healthcare professionals.</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BC485ED-8104-68F1-CE9C-6C46C47A3EA3}"/>
              </a:ext>
            </a:extLst>
          </p:cNvPr>
          <p:cNvPicPr>
            <a:picLocks noChangeAspect="1"/>
          </p:cNvPicPr>
          <p:nvPr/>
        </p:nvPicPr>
        <p:blipFill>
          <a:blip r:embed="rId2"/>
          <a:stretch>
            <a:fillRect/>
          </a:stretch>
        </p:blipFill>
        <p:spPr>
          <a:xfrm>
            <a:off x="6826529" y="799693"/>
            <a:ext cx="2210791" cy="40026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18160" y="-86845"/>
            <a:ext cx="8229600" cy="857250"/>
          </a:xfrm>
        </p:spPr>
        <p:txBody>
          <a:bodyPr>
            <a:normAutofit/>
          </a:bodyPr>
          <a:lstStyle/>
          <a:p>
            <a:pPr>
              <a:defRPr/>
            </a:pPr>
            <a:r>
              <a:rPr lang="en-US" altLang="en-US" dirty="0">
                <a:solidFill>
                  <a:srgbClr val="FFC000"/>
                </a:solidFill>
              </a:rPr>
              <a:t>Summary of Module -1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F33DD6B-0B28-491A-A486-1BACEB1B935B}" type="datetime3">
              <a:rPr lang="en-US" smtClean="0"/>
              <a:t>24 March 2025</a:t>
            </a:fld>
            <a:endParaRPr lang="en-US" dirty="0"/>
          </a:p>
        </p:txBody>
      </p:sp>
      <p:sp>
        <p:nvSpPr>
          <p:cNvPr id="4" name="Footer Placeholder 3"/>
          <p:cNvSpPr>
            <a:spLocks noGrp="1"/>
          </p:cNvSpPr>
          <p:nvPr>
            <p:ph type="ftr" sz="quarter" idx="11"/>
          </p:nvPr>
        </p:nvSpPr>
        <p:spPr>
          <a:xfrm>
            <a:off x="2640013" y="4857750"/>
            <a:ext cx="6026005"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11</a:t>
            </a:fld>
            <a:endParaRPr lang="en-US" altLang="en-US"/>
          </a:p>
        </p:txBody>
      </p:sp>
      <p:sp>
        <p:nvSpPr>
          <p:cNvPr id="6" name="Rectangle 3">
            <a:extLst>
              <a:ext uri="{FF2B5EF4-FFF2-40B4-BE49-F238E27FC236}">
                <a16:creationId xmlns:a16="http://schemas.microsoft.com/office/drawing/2014/main" id="{8F12BA1B-F147-2CFC-6AA4-E4C21417ED07}"/>
              </a:ext>
            </a:extLst>
          </p:cNvPr>
          <p:cNvSpPr>
            <a:spLocks noChangeArrowheads="1"/>
          </p:cNvSpPr>
          <p:nvPr/>
        </p:nvSpPr>
        <p:spPr bwMode="auto">
          <a:xfrm>
            <a:off x="457200" y="770405"/>
            <a:ext cx="8686800" cy="3897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 rIns="9144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1. Image Upload and Preprocessing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Handles the uploading of medical images and prepares them for analysis by the CNN models.</a:t>
            </a:r>
            <a:endPar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File Upload</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Accepts medical images in formats like JPEG, PNG, and DICOM.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Validates file type and size to ensure compatibility.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Provides feedback to the user if the file is invalid or unsupported.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Unique Filename Generation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Uses </a:t>
            </a:r>
            <a:r>
              <a:rPr kumimoji="0" lang="en-US" altLang="en-US"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uuid</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to generate unique filenames for uploaded images.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Prevents filename conflicts and ensures secure file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Image Preprocessing</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Resizes images to the required dimensions (e.g., 150x150) for model input.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Normalizes pixel values to a range of [0, 1] for better model performance.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Converts images to NumPy arrays for compatibility with TensorFlow/</a:t>
            </a:r>
            <a:r>
              <a:rPr kumimoji="0" lang="en-US" altLang="en-US"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Keras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models.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6418" y="-68262"/>
            <a:ext cx="8229600" cy="857250"/>
          </a:xfrm>
        </p:spPr>
        <p:txBody>
          <a:bodyPr>
            <a:normAutofit/>
          </a:bodyPr>
          <a:lstStyle/>
          <a:p>
            <a:pPr>
              <a:defRPr/>
            </a:pPr>
            <a:r>
              <a:rPr lang="en-US" altLang="en-US" dirty="0">
                <a:solidFill>
                  <a:srgbClr val="FFC000"/>
                </a:solidFill>
              </a:rPr>
              <a:t>Summary of   Module -2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D4D9957-7CDC-40CA-BDB9-1A230A56E468}" type="datetime3">
              <a:rPr lang="en-US" smtClean="0"/>
              <a:t>24 March 2025</a:t>
            </a:fld>
            <a:endParaRPr lang="en-US" dirty="0"/>
          </a:p>
        </p:txBody>
      </p:sp>
      <p:sp>
        <p:nvSpPr>
          <p:cNvPr id="4" name="Footer Placeholder 3"/>
          <p:cNvSpPr>
            <a:spLocks noGrp="1"/>
          </p:cNvSpPr>
          <p:nvPr>
            <p:ph type="ftr" sz="quarter" idx="11"/>
          </p:nvPr>
        </p:nvSpPr>
        <p:spPr>
          <a:xfrm>
            <a:off x="2640013" y="4857750"/>
            <a:ext cx="6026005"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12</a:t>
            </a:fld>
            <a:endParaRPr lang="en-US" altLang="en-US"/>
          </a:p>
        </p:txBody>
      </p:sp>
      <p:sp>
        <p:nvSpPr>
          <p:cNvPr id="7" name="TextBox 6">
            <a:extLst>
              <a:ext uri="{FF2B5EF4-FFF2-40B4-BE49-F238E27FC236}">
                <a16:creationId xmlns:a16="http://schemas.microsoft.com/office/drawing/2014/main" id="{C638A065-C017-7C80-EEAD-68F98B580F30}"/>
              </a:ext>
            </a:extLst>
          </p:cNvPr>
          <p:cNvSpPr txBox="1"/>
          <p:nvPr/>
        </p:nvSpPr>
        <p:spPr>
          <a:xfrm>
            <a:off x="477982" y="570653"/>
            <a:ext cx="9454036" cy="4470455"/>
          </a:xfrm>
          <a:prstGeom prst="rect">
            <a:avLst/>
          </a:prstGeom>
          <a:noFill/>
        </p:spPr>
        <p:txBody>
          <a:bodyPr wrap="square">
            <a:spAutoFit/>
          </a:bodyPr>
          <a:lstStyle/>
          <a:p>
            <a:pPr algn="l">
              <a:buNone/>
            </a:pPr>
            <a:r>
              <a:rPr lang="en-US" b="1" i="0" dirty="0">
                <a:solidFill>
                  <a:srgbClr val="404040"/>
                </a:solidFill>
                <a:effectLst/>
                <a:latin typeface="Times New Roman" panose="02020603050405020304" pitchFamily="18" charset="0"/>
                <a:cs typeface="Times New Roman" panose="02020603050405020304" pitchFamily="18" charset="0"/>
              </a:rPr>
              <a:t>2. CNN-Based Detection Module:</a:t>
            </a:r>
          </a:p>
          <a:p>
            <a:pPr algn="l">
              <a:buNone/>
            </a:pPr>
            <a:r>
              <a:rPr lang="en-US" b="0" i="0" dirty="0">
                <a:solidFill>
                  <a:srgbClr val="404040"/>
                </a:solidFill>
                <a:effectLst/>
                <a:latin typeface="Times New Roman" panose="02020603050405020304" pitchFamily="18" charset="0"/>
                <a:cs typeface="Times New Roman" panose="02020603050405020304" pitchFamily="18" charset="0"/>
              </a:rPr>
              <a:t>Contains the CNN models for detecting brain tumors, pneumonia, and bone fractures.</a:t>
            </a:r>
          </a:p>
          <a:p>
            <a:pPr algn="l">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Model Loading</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Loads pre-trained CNN models for each detection task.</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Ensures models are loaded only once during application startup for efficiency.</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Prediction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Runs the preprocessed image through the appropriate model.</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Returns the prediction result as a probability score (e.g., 0.85 for 85% confidence).</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Model-Specific Input Requirements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Ensures each model receives input in the correct format (e.g., resized and normalized images).</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Performance Optimization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Uses GPU acceleration (if available) for faster inference.</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22527"/>
            <a:ext cx="8229600" cy="857250"/>
          </a:xfrm>
        </p:spPr>
        <p:txBody>
          <a:bodyPr>
            <a:normAutofit/>
          </a:bodyPr>
          <a:lstStyle/>
          <a:p>
            <a:pPr>
              <a:defRPr/>
            </a:pPr>
            <a:r>
              <a:rPr lang="en-US" altLang="en-US" dirty="0">
                <a:solidFill>
                  <a:srgbClr val="FFC000"/>
                </a:solidFill>
              </a:rPr>
              <a:t>Summary of  Modules -3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8037AF3A-1BA4-4ABC-931A-1FCF1E47830D}" type="datetime3">
              <a:rPr lang="en-US" smtClean="0"/>
              <a:t>24 March 2025</a:t>
            </a:fld>
            <a:endParaRPr lang="en-US" dirty="0"/>
          </a:p>
        </p:txBody>
      </p:sp>
      <p:sp>
        <p:nvSpPr>
          <p:cNvPr id="4" name="Footer Placeholder 3"/>
          <p:cNvSpPr>
            <a:spLocks noGrp="1"/>
          </p:cNvSpPr>
          <p:nvPr>
            <p:ph type="ftr" sz="quarter" idx="11"/>
          </p:nvPr>
        </p:nvSpPr>
        <p:spPr>
          <a:xfrm>
            <a:off x="2640013" y="4857750"/>
            <a:ext cx="6046787"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13</a:t>
            </a:fld>
            <a:endParaRPr lang="en-US" altLang="en-US"/>
          </a:p>
        </p:txBody>
      </p:sp>
      <p:sp>
        <p:nvSpPr>
          <p:cNvPr id="5" name="TextBox 4">
            <a:extLst>
              <a:ext uri="{FF2B5EF4-FFF2-40B4-BE49-F238E27FC236}">
                <a16:creationId xmlns:a16="http://schemas.microsoft.com/office/drawing/2014/main" id="{B9E43AF2-B86D-BFE2-9A9A-10641A850830}"/>
              </a:ext>
            </a:extLst>
          </p:cNvPr>
          <p:cNvSpPr txBox="1"/>
          <p:nvPr/>
        </p:nvSpPr>
        <p:spPr>
          <a:xfrm>
            <a:off x="335280" y="657523"/>
            <a:ext cx="8473440" cy="4154984"/>
          </a:xfrm>
          <a:prstGeom prst="rect">
            <a:avLst/>
          </a:prstGeom>
          <a:noFill/>
        </p:spPr>
        <p:txBody>
          <a:bodyPr wrap="square">
            <a:spAutoFit/>
          </a:bodyPr>
          <a:lstStyle/>
          <a:p>
            <a:pPr algn="l">
              <a:buNone/>
            </a:pPr>
            <a:r>
              <a:rPr lang="en-US" b="1" i="0" dirty="0">
                <a:solidFill>
                  <a:srgbClr val="404040"/>
                </a:solidFill>
                <a:effectLst/>
                <a:latin typeface="Times New Roman" panose="02020603050405020304" pitchFamily="18" charset="0"/>
                <a:cs typeface="Times New Roman" panose="02020603050405020304" pitchFamily="18" charset="0"/>
              </a:rPr>
              <a:t>3.Result Interpretation Module Purpose:</a:t>
            </a:r>
          </a:p>
          <a:p>
            <a:pPr algn="l">
              <a:buNone/>
            </a:pPr>
            <a:r>
              <a:rPr lang="en-US" b="0" i="0" dirty="0">
                <a:solidFill>
                  <a:srgbClr val="404040"/>
                </a:solidFill>
                <a:effectLst/>
                <a:latin typeface="Times New Roman" panose="02020603050405020304" pitchFamily="18" charset="0"/>
                <a:cs typeface="Times New Roman" panose="02020603050405020304" pitchFamily="18" charset="0"/>
              </a:rPr>
              <a:t>Interprets the prediction results and generates user-friendly outputs. </a:t>
            </a:r>
          </a:p>
          <a:p>
            <a:pPr algn="l">
              <a:buNone/>
            </a:pPr>
            <a:r>
              <a:rPr lang="en-US" b="1" i="0" dirty="0">
                <a:solidFill>
                  <a:srgbClr val="404040"/>
                </a:solidFill>
                <a:effectLst/>
                <a:latin typeface="Times New Roman" panose="02020603050405020304" pitchFamily="18" charset="0"/>
                <a:cs typeface="Times New Roman" panose="02020603050405020304" pitchFamily="18" charset="0"/>
              </a:rPr>
              <a:t>Result Interpretation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Converts raw prediction probabilities into meaningful results (e.g., "Affected" or "Healthy").</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Confidence Scores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Calculates accuracy and damage percentages based on prediction probabilities.</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Displays confidence scores in a user-friendly format (e.g., "95% Confidence").</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Recommendations and Precautions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Provides tailored recommendations based on the diagnosis.</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Suggests precautions to prevent further complications.</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Condition-Specific Outputs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Customizes outputs for each condition (brain tumor, pneumonia, bone fracture).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6418" y="-23019"/>
            <a:ext cx="8229600" cy="857250"/>
          </a:xfrm>
        </p:spPr>
        <p:txBody>
          <a:bodyPr>
            <a:normAutofit/>
          </a:bodyPr>
          <a:lstStyle/>
          <a:p>
            <a:pPr>
              <a:defRPr/>
            </a:pPr>
            <a:r>
              <a:rPr lang="en-US" altLang="en-US" dirty="0">
                <a:solidFill>
                  <a:srgbClr val="FFC000"/>
                </a:solidFill>
              </a:rPr>
              <a:t>Summary of   Modules -4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pPr marL="119062" indent="0">
              <a:buNone/>
            </a:pPr>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3C11450C-0D11-4C1F-BD96-C7A07FB7E0FC}" type="datetime3">
              <a:rPr lang="en-US" smtClean="0"/>
              <a:t>24 March 2025</a:t>
            </a:fld>
            <a:endParaRPr lang="en-US" dirty="0"/>
          </a:p>
        </p:txBody>
      </p:sp>
      <p:sp>
        <p:nvSpPr>
          <p:cNvPr id="4" name="Footer Placeholder 3"/>
          <p:cNvSpPr>
            <a:spLocks noGrp="1"/>
          </p:cNvSpPr>
          <p:nvPr>
            <p:ph type="ftr" sz="quarter" idx="11"/>
          </p:nvPr>
        </p:nvSpPr>
        <p:spPr>
          <a:xfrm>
            <a:off x="2167315" y="4800998"/>
            <a:ext cx="6026005"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14</a:t>
            </a:fld>
            <a:endParaRPr lang="en-US" altLang="en-US"/>
          </a:p>
        </p:txBody>
      </p:sp>
      <p:sp>
        <p:nvSpPr>
          <p:cNvPr id="5" name="TextBox 4">
            <a:extLst>
              <a:ext uri="{FF2B5EF4-FFF2-40B4-BE49-F238E27FC236}">
                <a16:creationId xmlns:a16="http://schemas.microsoft.com/office/drawing/2014/main" id="{2A55FA9E-B633-BE70-FA98-3F50E28529A2}"/>
              </a:ext>
            </a:extLst>
          </p:cNvPr>
          <p:cNvSpPr txBox="1"/>
          <p:nvPr/>
        </p:nvSpPr>
        <p:spPr>
          <a:xfrm>
            <a:off x="341971" y="745233"/>
            <a:ext cx="9552878" cy="3839513"/>
          </a:xfrm>
          <a:prstGeom prst="rect">
            <a:avLst/>
          </a:prstGeom>
          <a:noFill/>
        </p:spPr>
        <p:txBody>
          <a:bodyPr wrap="square">
            <a:spAutoFit/>
          </a:bodyPr>
          <a:lstStyle/>
          <a:p>
            <a:pPr algn="l">
              <a:buNone/>
            </a:pPr>
            <a:r>
              <a:rPr lang="en-US" b="1" i="0" dirty="0">
                <a:solidFill>
                  <a:srgbClr val="404040"/>
                </a:solidFill>
                <a:effectLst/>
                <a:latin typeface="Times New Roman" panose="02020603050405020304" pitchFamily="18" charset="0"/>
                <a:cs typeface="Times New Roman" panose="02020603050405020304" pitchFamily="18" charset="0"/>
              </a:rPr>
              <a:t>4. Report Generation Module:</a:t>
            </a:r>
          </a:p>
          <a:p>
            <a:pPr algn="l">
              <a:buNone/>
            </a:pPr>
            <a:r>
              <a:rPr lang="en-US" b="0" i="0" dirty="0">
                <a:solidFill>
                  <a:srgbClr val="404040"/>
                </a:solidFill>
                <a:effectLst/>
                <a:latin typeface="Times New Roman" panose="02020603050405020304" pitchFamily="18" charset="0"/>
                <a:cs typeface="Times New Roman" panose="02020603050405020304" pitchFamily="18" charset="0"/>
              </a:rPr>
              <a:t>Generates a detailed diagnostic report based on the detection results. </a:t>
            </a:r>
          </a:p>
          <a:p>
            <a:pPr algn="l">
              <a:buNone/>
            </a:pPr>
            <a:r>
              <a:rPr lang="en-US" b="1" i="0" dirty="0">
                <a:solidFill>
                  <a:srgbClr val="404040"/>
                </a:solidFill>
                <a:effectLst/>
                <a:latin typeface="Times New Roman" panose="02020603050405020304" pitchFamily="18" charset="0"/>
                <a:cs typeface="Times New Roman" panose="02020603050405020304" pitchFamily="18" charset="0"/>
              </a:rPr>
              <a:t>Report Content</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Includes detection results (e.g., "Brain Tumor Detected").</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Displays confidence scores and highlighted images.</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Provides a summary of findings and recommendations.</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Export Options</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Allows users to download the report in PDF or other formats.</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Generates reports with a professional layout and branding.</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Customization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Enables doctors to add notes or comments to the report.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Supports multi-language reports for broader accessibility.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2EBE2F7-3588-B115-1B7D-6A3A87B24995}"/>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916C7A43-CC19-FD31-7F63-55D265E740F3}"/>
              </a:ext>
            </a:extLst>
          </p:cNvPr>
          <p:cNvSpPr>
            <a:spLocks noGrp="1"/>
          </p:cNvSpPr>
          <p:nvPr>
            <p:ph type="ftr" sz="quarter" idx="11"/>
          </p:nvPr>
        </p:nvSpPr>
        <p:spPr>
          <a:xfrm>
            <a:off x="1263113" y="4767264"/>
            <a:ext cx="7105972"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3A1F9397-3F24-7BDE-1FDF-05FDFC426838}"/>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7" name="Rectangle 2">
            <a:extLst>
              <a:ext uri="{FF2B5EF4-FFF2-40B4-BE49-F238E27FC236}">
                <a16:creationId xmlns:a16="http://schemas.microsoft.com/office/drawing/2014/main" id="{5E43C8BA-34ED-AA92-8A58-BABD289ADF64}"/>
              </a:ext>
            </a:extLst>
          </p:cNvPr>
          <p:cNvSpPr>
            <a:spLocks noGrp="1" noChangeArrowheads="1"/>
          </p:cNvSpPr>
          <p:nvPr>
            <p:ph type="title"/>
          </p:nvPr>
        </p:nvSpPr>
        <p:spPr>
          <a:xfrm>
            <a:off x="739140" y="239"/>
            <a:ext cx="8229600" cy="857250"/>
          </a:xfrm>
        </p:spPr>
        <p:txBody>
          <a:bodyPr>
            <a:normAutofit/>
          </a:bodyPr>
          <a:lstStyle/>
          <a:p>
            <a:pPr>
              <a:defRPr/>
            </a:pPr>
            <a:r>
              <a:rPr lang="en-US" altLang="en-US" dirty="0">
                <a:solidFill>
                  <a:srgbClr val="FFC000"/>
                </a:solidFill>
              </a:rPr>
              <a:t>Summary of   Modules -5  </a:t>
            </a:r>
          </a:p>
        </p:txBody>
      </p:sp>
      <p:sp>
        <p:nvSpPr>
          <p:cNvPr id="9" name="TextBox 8">
            <a:extLst>
              <a:ext uri="{FF2B5EF4-FFF2-40B4-BE49-F238E27FC236}">
                <a16:creationId xmlns:a16="http://schemas.microsoft.com/office/drawing/2014/main" id="{034F88DB-66A5-709C-CFDC-BB6FFECD38B6}"/>
              </a:ext>
            </a:extLst>
          </p:cNvPr>
          <p:cNvSpPr txBox="1"/>
          <p:nvPr/>
        </p:nvSpPr>
        <p:spPr>
          <a:xfrm>
            <a:off x="314228" y="790493"/>
            <a:ext cx="9842810" cy="3562514"/>
          </a:xfrm>
          <a:prstGeom prst="rect">
            <a:avLst/>
          </a:prstGeom>
          <a:noFill/>
        </p:spPr>
        <p:txBody>
          <a:bodyPr wrap="square">
            <a:spAutoFit/>
          </a:bodyPr>
          <a:lstStyle/>
          <a:p>
            <a:pPr algn="l">
              <a:buNone/>
            </a:pPr>
            <a:r>
              <a:rPr lang="en-US" b="1" i="0" dirty="0">
                <a:solidFill>
                  <a:srgbClr val="404040"/>
                </a:solidFill>
                <a:effectLst/>
                <a:latin typeface="Inter"/>
              </a:rPr>
              <a:t>5. User Interface (UI) Module:</a:t>
            </a:r>
          </a:p>
          <a:p>
            <a:pPr algn="l">
              <a:buNone/>
            </a:pPr>
            <a:r>
              <a:rPr lang="en-US" b="0" i="0" dirty="0">
                <a:solidFill>
                  <a:srgbClr val="404040"/>
                </a:solidFill>
                <a:effectLst/>
                <a:latin typeface="Inter"/>
              </a:rPr>
              <a:t>Provides an intuitive and user-friendly interface for interacting with the application. </a:t>
            </a:r>
          </a:p>
          <a:p>
            <a:pPr algn="l">
              <a:buNone/>
            </a:pPr>
            <a:r>
              <a:rPr lang="en-US" b="1" i="0" dirty="0">
                <a:solidFill>
                  <a:srgbClr val="404040"/>
                </a:solidFill>
                <a:effectLst/>
                <a:latin typeface="Inter"/>
              </a:rPr>
              <a:t>Dashboard</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Displays a summary of recent uploads and detection results.</a:t>
            </a:r>
          </a:p>
          <a:p>
            <a:pPr algn="l">
              <a:spcBef>
                <a:spcPts val="300"/>
              </a:spcBef>
              <a:spcAft>
                <a:spcPts val="300"/>
              </a:spcAft>
            </a:pPr>
            <a:r>
              <a:rPr lang="en-US" b="1" i="0" dirty="0">
                <a:solidFill>
                  <a:srgbClr val="404040"/>
                </a:solidFill>
                <a:effectLst/>
                <a:latin typeface="Inter"/>
              </a:rPr>
              <a:t>Image Upload Interface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Offers a drag-and-drop or file picker interface for uploading medical images.</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Displays a preview of the uploaded image for verification.</a:t>
            </a:r>
          </a:p>
          <a:p>
            <a:pPr algn="l">
              <a:spcBef>
                <a:spcPts val="300"/>
              </a:spcBef>
              <a:spcAft>
                <a:spcPts val="300"/>
              </a:spcAft>
            </a:pPr>
            <a:r>
              <a:rPr lang="en-US" b="1" i="0" dirty="0">
                <a:solidFill>
                  <a:srgbClr val="404040"/>
                </a:solidFill>
                <a:effectLst/>
                <a:latin typeface="Inter"/>
              </a:rPr>
              <a:t>Result Display</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Shows annotated images and detection results in a clean, organized layout.</a:t>
            </a:r>
          </a:p>
          <a:p>
            <a:pPr algn="l">
              <a:spcBef>
                <a:spcPts val="300"/>
              </a:spcBef>
              <a:spcAft>
                <a:spcPts val="300"/>
              </a:spcAft>
            </a:pPr>
            <a:r>
              <a:rPr lang="en-US" b="1" i="0" dirty="0">
                <a:solidFill>
                  <a:srgbClr val="404040"/>
                </a:solidFill>
                <a:effectLst/>
                <a:latin typeface="Inter"/>
              </a:rPr>
              <a:t>Accessibility</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Supports keyboard navigation and screen readers for visually impaired users.</a:t>
            </a:r>
          </a:p>
        </p:txBody>
      </p:sp>
    </p:spTree>
    <p:extLst>
      <p:ext uri="{BB962C8B-B14F-4D97-AF65-F5344CB8AC3E}">
        <p14:creationId xmlns:p14="http://schemas.microsoft.com/office/powerpoint/2010/main" val="147043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a:defRPr/>
            </a:pPr>
            <a:r>
              <a:rPr lang="en-US" altLang="en-US" dirty="0">
                <a:solidFill>
                  <a:srgbClr val="FFC000"/>
                </a:solidFill>
              </a:rPr>
              <a:t> Implementation Details</a:t>
            </a:r>
            <a:br>
              <a:rPr lang="en-US" altLang="en-US" dirty="0">
                <a:solidFill>
                  <a:srgbClr val="FFC000"/>
                </a:solidFill>
              </a:rPr>
            </a:br>
            <a:endParaRPr lang="en-US" altLang="en-US" dirty="0">
              <a:solidFill>
                <a:srgbClr val="FFC000"/>
              </a:solidFill>
            </a:endParaRP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758B3E99-CB2E-425E-8CED-51697BF29159}" type="datetime3">
              <a:rPr lang="en-US" smtClean="0"/>
              <a:t>24 March 2025</a:t>
            </a:fld>
            <a:endParaRPr lang="en-US" dirty="0"/>
          </a:p>
        </p:txBody>
      </p:sp>
      <p:sp>
        <p:nvSpPr>
          <p:cNvPr id="4" name="Footer Placeholder 3"/>
          <p:cNvSpPr>
            <a:spLocks noGrp="1"/>
          </p:cNvSpPr>
          <p:nvPr>
            <p:ph type="ftr" sz="quarter" idx="11"/>
          </p:nvPr>
        </p:nvSpPr>
        <p:spPr>
          <a:xfrm>
            <a:off x="2640013" y="4857750"/>
            <a:ext cx="5970587"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16</a:t>
            </a:fld>
            <a:endParaRPr lang="en-US" altLang="en-US"/>
          </a:p>
        </p:txBody>
      </p:sp>
      <p:sp>
        <p:nvSpPr>
          <p:cNvPr id="8" name="Rectangle 4">
            <a:extLst>
              <a:ext uri="{FF2B5EF4-FFF2-40B4-BE49-F238E27FC236}">
                <a16:creationId xmlns:a16="http://schemas.microsoft.com/office/drawing/2014/main" id="{DB40121E-2CED-A2B2-9B87-175A190C64B1}"/>
              </a:ext>
            </a:extLst>
          </p:cNvPr>
          <p:cNvSpPr>
            <a:spLocks noChangeArrowheads="1"/>
          </p:cNvSpPr>
          <p:nvPr/>
        </p:nvSpPr>
        <p:spPr bwMode="auto">
          <a:xfrm>
            <a:off x="223024" y="616425"/>
            <a:ext cx="9262946" cy="472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 rIns="9144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1. Data </a:t>
            </a:r>
            <a:r>
              <a:rPr kumimoji="0" lang="en-US" altLang="en-US" b="1"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Acquisition</a:t>
            </a:r>
            <a:r>
              <a:rPr kumimoji="0" lang="en-US" altLang="en-US"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To</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collect and store medical imaging data for training and testing the CNN models.</a:t>
            </a:r>
            <a:endPar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Brain Tumor Detection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Public datasets like the </a:t>
            </a:r>
            <a:r>
              <a:rPr kumimoji="0" lang="en-US" altLang="en-US" b="1"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BraTS</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(Brain Tumor Segmentation) dataset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Collaborations with hospitals and medical institutions for MRI scans.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Pneumonia Detection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Public datasets like the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ChestX-ray8 dataset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Kaggle's Chest X-Ray Images (Pneumonia) dataset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Chest X-rays from medical imaging archives.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Bone Fracture Detection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Public datasets like the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MURA (Musculoskeletal Radiographs) dataset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X-ray images from orthopedic clinics and hospitals.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Data Formats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MRI scans: DICOM or </a:t>
            </a:r>
            <a:r>
              <a:rPr kumimoji="0" lang="en-US" altLang="en-US"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NIfTI</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formats.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X-rays: JPEG or PNG formats.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C23C37E-FCA3-CC55-EC8F-1B5F3FD4A024}"/>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1FC773B0-DDD1-EE6D-DDB7-08AB54B27238}"/>
              </a:ext>
            </a:extLst>
          </p:cNvPr>
          <p:cNvSpPr>
            <a:spLocks noGrp="1"/>
          </p:cNvSpPr>
          <p:nvPr>
            <p:ph type="ftr" sz="quarter" idx="11"/>
          </p:nvPr>
        </p:nvSpPr>
        <p:spPr>
          <a:xfrm>
            <a:off x="1518834" y="4767264"/>
            <a:ext cx="6710766"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F5E29962-54A9-8636-16A2-D663BCFA04A0}"/>
              </a:ext>
            </a:extLst>
          </p:cNvPr>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sp>
        <p:nvSpPr>
          <p:cNvPr id="11" name="TextBox 10">
            <a:extLst>
              <a:ext uri="{FF2B5EF4-FFF2-40B4-BE49-F238E27FC236}">
                <a16:creationId xmlns:a16="http://schemas.microsoft.com/office/drawing/2014/main" id="{146171FF-312B-EA4D-866E-742FE03C0D8B}"/>
              </a:ext>
            </a:extLst>
          </p:cNvPr>
          <p:cNvSpPr txBox="1"/>
          <p:nvPr/>
        </p:nvSpPr>
        <p:spPr>
          <a:xfrm>
            <a:off x="236633" y="59524"/>
            <a:ext cx="8207297" cy="5024452"/>
          </a:xfrm>
          <a:prstGeom prst="rect">
            <a:avLst/>
          </a:prstGeom>
          <a:noFill/>
        </p:spPr>
        <p:txBody>
          <a:bodyPr wrap="square">
            <a:spAutoFit/>
          </a:bodyPr>
          <a:lstStyle/>
          <a:p>
            <a:pPr algn="l">
              <a:buNone/>
            </a:pPr>
            <a:r>
              <a:rPr lang="en-US" b="1" i="0" dirty="0">
                <a:solidFill>
                  <a:srgbClr val="404040"/>
                </a:solidFill>
                <a:effectLst/>
                <a:latin typeface="Inter"/>
              </a:rPr>
              <a:t>2</a:t>
            </a:r>
            <a:r>
              <a:rPr lang="en-US" b="1" i="0" dirty="0">
                <a:solidFill>
                  <a:srgbClr val="404040"/>
                </a:solidFill>
                <a:effectLst/>
                <a:latin typeface="Times New Roman" panose="02020603050405020304" pitchFamily="18" charset="0"/>
                <a:cs typeface="Times New Roman" panose="02020603050405020304" pitchFamily="18" charset="0"/>
              </a:rPr>
              <a:t>. Data Preprocessing:</a:t>
            </a:r>
          </a:p>
          <a:p>
            <a:pPr algn="l">
              <a:buNone/>
            </a:pPr>
            <a:r>
              <a:rPr lang="en-US" b="0" i="0" dirty="0">
                <a:solidFill>
                  <a:srgbClr val="404040"/>
                </a:solidFill>
                <a:effectLst/>
                <a:latin typeface="Times New Roman" panose="02020603050405020304" pitchFamily="18" charset="0"/>
                <a:cs typeface="Times New Roman" panose="02020603050405020304" pitchFamily="18" charset="0"/>
              </a:rPr>
              <a:t>To clean, normalize, and prepare the data for training and inference.</a:t>
            </a:r>
          </a:p>
          <a:p>
            <a:pPr algn="l">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Cleaning</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Remove corrupted or low-quality images.</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Ensure all images are properly labeled and categorized.</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Resizing</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Resize all images to a consistent dimension (e.g., 150x150 or 224x224) for model input.</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Normalization</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Scale pixel values to a range of [0, 1] by dividing by 255.</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Normalize grayscale or RGB images as required by the model.</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Splitting</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Split the dataset into training, validation, and test sets (e.g., 70% training, 15% validation, 15% testing).</a:t>
            </a:r>
          </a:p>
          <a:p>
            <a:pPr>
              <a:buNone/>
            </a:pPr>
            <a:br>
              <a:rPr lang="en-US" dirty="0"/>
            </a:br>
            <a:endParaRPr lang="en-IN" dirty="0"/>
          </a:p>
        </p:txBody>
      </p:sp>
    </p:spTree>
    <p:extLst>
      <p:ext uri="{BB962C8B-B14F-4D97-AF65-F5344CB8AC3E}">
        <p14:creationId xmlns:p14="http://schemas.microsoft.com/office/powerpoint/2010/main" val="74877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57D80F2-D0F2-1E8E-1B1F-1FCDE615ED27}"/>
              </a:ext>
            </a:extLst>
          </p:cNvPr>
          <p:cNvSpPr>
            <a:spLocks noGrp="1"/>
          </p:cNvSpPr>
          <p:nvPr>
            <p:ph type="dt" sz="half" idx="10"/>
          </p:nvPr>
        </p:nvSpPr>
        <p:spPr>
          <a:xfrm>
            <a:off x="457200" y="4819234"/>
            <a:ext cx="2133600" cy="273844"/>
          </a:xfrm>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E0365126-00A5-90D2-CE95-7E8EDB4D75C4}"/>
              </a:ext>
            </a:extLst>
          </p:cNvPr>
          <p:cNvSpPr>
            <a:spLocks noGrp="1"/>
          </p:cNvSpPr>
          <p:nvPr>
            <p:ph type="ftr" sz="quarter" idx="11"/>
          </p:nvPr>
        </p:nvSpPr>
        <p:spPr>
          <a:xfrm>
            <a:off x="1737101" y="4819234"/>
            <a:ext cx="6538993"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7F4FF155-955B-68A5-C9BC-38B2DA4EDAAD}"/>
              </a:ext>
            </a:extLst>
          </p:cNvPr>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
        <p:nvSpPr>
          <p:cNvPr id="11" name="TextBox 10">
            <a:extLst>
              <a:ext uri="{FF2B5EF4-FFF2-40B4-BE49-F238E27FC236}">
                <a16:creationId xmlns:a16="http://schemas.microsoft.com/office/drawing/2014/main" id="{840AD45B-270F-58D6-BBA5-6A594B73F41B}"/>
              </a:ext>
            </a:extLst>
          </p:cNvPr>
          <p:cNvSpPr txBox="1"/>
          <p:nvPr/>
        </p:nvSpPr>
        <p:spPr>
          <a:xfrm>
            <a:off x="355010" y="-54996"/>
            <a:ext cx="7921084" cy="4909036"/>
          </a:xfrm>
          <a:prstGeom prst="rect">
            <a:avLst/>
          </a:prstGeom>
          <a:noFill/>
        </p:spPr>
        <p:txBody>
          <a:bodyPr wrap="square">
            <a:spAutoFit/>
          </a:bodyPr>
          <a:lstStyle/>
          <a:p>
            <a:pPr algn="l">
              <a:buNone/>
            </a:pPr>
            <a:r>
              <a:rPr lang="en-IN" b="1" i="0" dirty="0">
                <a:solidFill>
                  <a:srgbClr val="404040"/>
                </a:solidFill>
                <a:effectLst/>
                <a:latin typeface="Inter"/>
              </a:rPr>
              <a:t>3. </a:t>
            </a:r>
            <a:r>
              <a:rPr lang="en-IN" b="1" i="0" dirty="0">
                <a:solidFill>
                  <a:srgbClr val="404040"/>
                </a:solidFill>
                <a:effectLst/>
                <a:latin typeface="Times New Roman" panose="02020603050405020304" pitchFamily="18" charset="0"/>
                <a:cs typeface="Times New Roman" panose="02020603050405020304" pitchFamily="18" charset="0"/>
              </a:rPr>
              <a:t>Machine Learning Model:</a:t>
            </a:r>
          </a:p>
          <a:p>
            <a:pPr algn="l">
              <a:buNone/>
            </a:pPr>
            <a:r>
              <a:rPr lang="en-IN" b="0" i="0" dirty="0">
                <a:solidFill>
                  <a:srgbClr val="404040"/>
                </a:solidFill>
                <a:effectLst/>
                <a:latin typeface="Times New Roman" panose="02020603050405020304" pitchFamily="18" charset="0"/>
                <a:cs typeface="Times New Roman" panose="02020603050405020304" pitchFamily="18" charset="0"/>
              </a:rPr>
              <a:t>To develop and train CNN models for detecting brain </a:t>
            </a:r>
            <a:r>
              <a:rPr lang="en-IN" b="0" i="0" dirty="0" err="1">
                <a:solidFill>
                  <a:srgbClr val="404040"/>
                </a:solidFill>
                <a:effectLst/>
                <a:latin typeface="Times New Roman" panose="02020603050405020304" pitchFamily="18" charset="0"/>
                <a:cs typeface="Times New Roman" panose="02020603050405020304" pitchFamily="18" charset="0"/>
              </a:rPr>
              <a:t>tumors</a:t>
            </a:r>
            <a:r>
              <a:rPr lang="en-IN" b="0" i="0" dirty="0">
                <a:solidFill>
                  <a:srgbClr val="404040"/>
                </a:solidFill>
                <a:effectLst/>
                <a:latin typeface="Times New Roman" panose="02020603050405020304" pitchFamily="18" charset="0"/>
                <a:cs typeface="Times New Roman" panose="02020603050405020304" pitchFamily="18" charset="0"/>
              </a:rPr>
              <a:t>, pneumonia, and bone fractures. </a:t>
            </a:r>
          </a:p>
          <a:p>
            <a:pPr algn="l">
              <a:buNone/>
            </a:pPr>
            <a:r>
              <a:rPr lang="en-IN" b="1" i="0" dirty="0">
                <a:solidFill>
                  <a:srgbClr val="404040"/>
                </a:solidFill>
                <a:effectLst/>
                <a:latin typeface="Times New Roman" panose="02020603050405020304" pitchFamily="18" charset="0"/>
                <a:cs typeface="Times New Roman" panose="02020603050405020304" pitchFamily="18" charset="0"/>
              </a:rPr>
              <a:t>Chosen Models</a:t>
            </a:r>
            <a:r>
              <a:rPr lang="en-IN"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Brain </a:t>
            </a:r>
            <a:r>
              <a:rPr lang="en-IN" b="1" i="0" dirty="0" err="1">
                <a:solidFill>
                  <a:srgbClr val="404040"/>
                </a:solidFill>
                <a:effectLst/>
                <a:latin typeface="Times New Roman" panose="02020603050405020304" pitchFamily="18" charset="0"/>
                <a:cs typeface="Times New Roman" panose="02020603050405020304" pitchFamily="18" charset="0"/>
              </a:rPr>
              <a:t>Tumor</a:t>
            </a:r>
            <a:r>
              <a:rPr lang="en-IN" b="1" i="0" dirty="0">
                <a:solidFill>
                  <a:srgbClr val="404040"/>
                </a:solidFill>
                <a:effectLst/>
                <a:latin typeface="Times New Roman" panose="02020603050405020304" pitchFamily="18" charset="0"/>
                <a:cs typeface="Times New Roman" panose="02020603050405020304" pitchFamily="18" charset="0"/>
              </a:rPr>
              <a:t> Detection</a:t>
            </a:r>
            <a:r>
              <a:rPr lang="en-IN" b="0" i="0" dirty="0">
                <a:solidFill>
                  <a:srgbClr val="404040"/>
                </a:solidFill>
                <a:effectLst/>
                <a:latin typeface="Times New Roman" panose="02020603050405020304" pitchFamily="18" charset="0"/>
                <a:cs typeface="Times New Roman" panose="02020603050405020304" pitchFamily="18" charset="0"/>
              </a:rPr>
              <a:t>:</a:t>
            </a:r>
          </a:p>
          <a:p>
            <a:pPr marL="1143000" lvl="2" indent="-228600" algn="l">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 </a:t>
            </a:r>
            <a:r>
              <a:rPr lang="en-IN" b="1" i="0" dirty="0">
                <a:solidFill>
                  <a:srgbClr val="404040"/>
                </a:solidFill>
                <a:effectLst/>
                <a:latin typeface="Times New Roman" panose="02020603050405020304" pitchFamily="18" charset="0"/>
                <a:cs typeface="Times New Roman" panose="02020603050405020304" pitchFamily="18" charset="0"/>
              </a:rPr>
              <a:t>Convolutional Neural Network (CNN)</a:t>
            </a:r>
            <a:r>
              <a:rPr lang="en-IN" b="0" i="0" dirty="0">
                <a:solidFill>
                  <a:srgbClr val="404040"/>
                </a:solidFill>
                <a:effectLst/>
                <a:latin typeface="Times New Roman" panose="02020603050405020304" pitchFamily="18" charset="0"/>
                <a:cs typeface="Times New Roman" panose="02020603050405020304" pitchFamily="18" charset="0"/>
              </a:rPr>
              <a:t> with layers like Conv2D, MaxPooling2D, and Dense.</a:t>
            </a:r>
          </a:p>
          <a:p>
            <a:pPr algn="l">
              <a:buFont typeface="Arial" panose="020B0604020202020204" pitchFamily="34" charset="0"/>
              <a:buChar char="•"/>
            </a:pPr>
            <a:endParaRPr lang="en-IN" b="0" i="0" dirty="0">
              <a:solidFill>
                <a:srgbClr val="404040"/>
              </a:solidFill>
              <a:effectLst/>
              <a:latin typeface="Times New Roman" panose="02020603050405020304" pitchFamily="18" charset="0"/>
              <a:cs typeface="Times New Roman" panose="02020603050405020304" pitchFamily="18" charset="0"/>
            </a:endParaRPr>
          </a:p>
          <a:p>
            <a:pPr marL="742950" lvl="1" indent="-285750" algn="l">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Pneumonia Detection</a:t>
            </a:r>
            <a:r>
              <a:rPr lang="en-IN" b="0" i="0" dirty="0">
                <a:solidFill>
                  <a:srgbClr val="404040"/>
                </a:solidFill>
                <a:effectLst/>
                <a:latin typeface="Times New Roman" panose="02020603050405020304" pitchFamily="18" charset="0"/>
                <a:cs typeface="Times New Roman" panose="02020603050405020304" pitchFamily="18" charset="0"/>
              </a:rPr>
              <a:t>:</a:t>
            </a:r>
          </a:p>
          <a:p>
            <a:pPr marL="1143000" lvl="2" indent="-228600" algn="l">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 </a:t>
            </a:r>
            <a:r>
              <a:rPr lang="en-IN" b="1" i="0" dirty="0">
                <a:solidFill>
                  <a:srgbClr val="404040"/>
                </a:solidFill>
                <a:effectLst/>
                <a:latin typeface="Times New Roman" panose="02020603050405020304" pitchFamily="18" charset="0"/>
                <a:cs typeface="Times New Roman" panose="02020603050405020304" pitchFamily="18" charset="0"/>
              </a:rPr>
              <a:t>pre-trained model (e.g., ResNet50, VGG16)</a:t>
            </a:r>
            <a:r>
              <a:rPr lang="en-IN" b="0" i="0" dirty="0">
                <a:solidFill>
                  <a:srgbClr val="404040"/>
                </a:solidFill>
                <a:effectLst/>
                <a:latin typeface="Times New Roman" panose="02020603050405020304" pitchFamily="18" charset="0"/>
                <a:cs typeface="Times New Roman" panose="02020603050405020304" pitchFamily="18" charset="0"/>
              </a:rPr>
              <a:t> with transfer learning.</a:t>
            </a:r>
          </a:p>
          <a:p>
            <a:pPr marL="1143000" lvl="2" indent="-228600" algn="l">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Fine-tune the last few layers for binary classification (pneumonia/no pneumonia).</a:t>
            </a:r>
          </a:p>
          <a:p>
            <a:pPr marL="742950" lvl="1" indent="-285750" algn="l">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Bone Fracture Detection</a:t>
            </a:r>
            <a:r>
              <a:rPr lang="en-IN" b="0" i="0" dirty="0">
                <a:solidFill>
                  <a:srgbClr val="404040"/>
                </a:solidFill>
                <a:effectLst/>
                <a:latin typeface="Times New Roman" panose="02020603050405020304" pitchFamily="18" charset="0"/>
                <a:cs typeface="Times New Roman" panose="02020603050405020304" pitchFamily="18" charset="0"/>
              </a:rPr>
              <a:t>:</a:t>
            </a:r>
          </a:p>
          <a:p>
            <a:pPr marL="1143000" lvl="2" indent="-228600" algn="l">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 custom CNN or pre-trained model (e.g., InceptionV3) for fracture detection.</a:t>
            </a:r>
          </a:p>
        </p:txBody>
      </p:sp>
    </p:spTree>
    <p:extLst>
      <p:ext uri="{BB962C8B-B14F-4D97-AF65-F5344CB8AC3E}">
        <p14:creationId xmlns:p14="http://schemas.microsoft.com/office/powerpoint/2010/main" val="840556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8C2B5BD-168B-028C-59C7-EB21911426DA}"/>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E4DD5E77-A76A-20F3-8A94-F6B7182D7E17}"/>
              </a:ext>
            </a:extLst>
          </p:cNvPr>
          <p:cNvSpPr>
            <a:spLocks noGrp="1"/>
          </p:cNvSpPr>
          <p:nvPr>
            <p:ph type="ftr" sz="quarter" idx="11"/>
          </p:nvPr>
        </p:nvSpPr>
        <p:spPr>
          <a:xfrm>
            <a:off x="1704815" y="4767264"/>
            <a:ext cx="6300060"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E9B24BFC-05CF-F6B1-0150-576FBDB48658}"/>
              </a:ext>
            </a:extLst>
          </p:cNvPr>
          <p:cNvSpPr>
            <a:spLocks noGrp="1"/>
          </p:cNvSpPr>
          <p:nvPr>
            <p:ph type="sldNum" sz="quarter" idx="12"/>
          </p:nvPr>
        </p:nvSpPr>
        <p:spPr/>
        <p:txBody>
          <a:bodyPr/>
          <a:lstStyle/>
          <a:p>
            <a:pPr>
              <a:defRPr/>
            </a:pPr>
            <a:fld id="{0E14ABD8-B1EB-4C07-9937-C8C4E38BDF00}" type="slidenum">
              <a:rPr lang="en-US" altLang="en-US" smtClean="0"/>
              <a:pPr>
                <a:defRPr/>
              </a:pPr>
              <a:t>19</a:t>
            </a:fld>
            <a:endParaRPr lang="en-US" altLang="en-US"/>
          </a:p>
        </p:txBody>
      </p:sp>
      <p:sp>
        <p:nvSpPr>
          <p:cNvPr id="8" name="TextBox 7">
            <a:extLst>
              <a:ext uri="{FF2B5EF4-FFF2-40B4-BE49-F238E27FC236}">
                <a16:creationId xmlns:a16="http://schemas.microsoft.com/office/drawing/2014/main" id="{A65E328F-2984-C2A9-CF27-CA00DBE8633A}"/>
              </a:ext>
            </a:extLst>
          </p:cNvPr>
          <p:cNvSpPr txBox="1"/>
          <p:nvPr/>
        </p:nvSpPr>
        <p:spPr>
          <a:xfrm>
            <a:off x="457200" y="396235"/>
            <a:ext cx="7718502" cy="3877985"/>
          </a:xfrm>
          <a:prstGeom prst="rect">
            <a:avLst/>
          </a:prstGeom>
          <a:noFill/>
        </p:spPr>
        <p:txBody>
          <a:bodyPr wrap="square">
            <a:spAutoFit/>
          </a:bodyPr>
          <a:lstStyle/>
          <a:p>
            <a:pPr algn="l">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Training Process</a:t>
            </a:r>
            <a:r>
              <a:rPr lang="en-IN"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t>
            </a:r>
            <a:r>
              <a:rPr lang="en-IN" b="1" i="0" dirty="0">
                <a:solidFill>
                  <a:srgbClr val="404040"/>
                </a:solidFill>
                <a:effectLst/>
                <a:latin typeface="Times New Roman" panose="02020603050405020304" pitchFamily="18" charset="0"/>
                <a:cs typeface="Times New Roman" panose="02020603050405020304" pitchFamily="18" charset="0"/>
              </a:rPr>
              <a:t>binary cross-entropy loss</a:t>
            </a:r>
            <a:r>
              <a:rPr lang="en-IN" b="0" i="0" dirty="0">
                <a:solidFill>
                  <a:srgbClr val="404040"/>
                </a:solidFill>
                <a:effectLst/>
                <a:latin typeface="Times New Roman" panose="02020603050405020304" pitchFamily="18" charset="0"/>
                <a:cs typeface="Times New Roman" panose="02020603050405020304" pitchFamily="18" charset="0"/>
              </a:rPr>
              <a:t> for binary classification tasks.</a:t>
            </a:r>
          </a:p>
          <a:p>
            <a:pPr marL="742950" lvl="1" indent="-285750" algn="l">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Optimize using </a:t>
            </a:r>
            <a:r>
              <a:rPr lang="en-IN" b="1" i="0" dirty="0">
                <a:solidFill>
                  <a:srgbClr val="404040"/>
                </a:solidFill>
                <a:effectLst/>
                <a:latin typeface="Times New Roman" panose="02020603050405020304" pitchFamily="18" charset="0"/>
                <a:cs typeface="Times New Roman" panose="02020603050405020304" pitchFamily="18" charset="0"/>
              </a:rPr>
              <a:t>Adam optimizer</a:t>
            </a:r>
            <a:r>
              <a:rPr lang="en-IN" b="0" i="0" dirty="0">
                <a:solidFill>
                  <a:srgbClr val="404040"/>
                </a:solidFill>
                <a:effectLst/>
                <a:latin typeface="Times New Roman" panose="02020603050405020304" pitchFamily="18" charset="0"/>
                <a:cs typeface="Times New Roman" panose="02020603050405020304" pitchFamily="18" charset="0"/>
              </a:rPr>
              <a:t> with a learning rate of 0.001.</a:t>
            </a:r>
          </a:p>
          <a:p>
            <a:pPr marL="742950" lvl="1" indent="-285750" algn="l">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Train for 20-50 epochs with early stopping to prevent overfitting.</a:t>
            </a:r>
          </a:p>
          <a:p>
            <a:pPr marL="742950" lvl="1" indent="-285750" algn="l">
              <a:spcBef>
                <a:spcPts val="300"/>
              </a:spcBef>
              <a:buFont typeface="Arial" panose="020B0604020202020204" pitchFamily="34" charset="0"/>
              <a:buChar char="•"/>
            </a:pPr>
            <a:r>
              <a:rPr lang="en-IN" b="0" i="0" dirty="0">
                <a:solidFill>
                  <a:srgbClr val="404040"/>
                </a:solidFill>
                <a:effectLst/>
                <a:latin typeface="Times New Roman" panose="02020603050405020304" pitchFamily="18" charset="0"/>
                <a:cs typeface="Times New Roman" panose="02020603050405020304" pitchFamily="18" charset="0"/>
              </a:rPr>
              <a:t>Use </a:t>
            </a:r>
            <a:r>
              <a:rPr lang="en-IN" b="1" i="0" dirty="0">
                <a:solidFill>
                  <a:srgbClr val="404040"/>
                </a:solidFill>
                <a:effectLst/>
                <a:latin typeface="Times New Roman" panose="02020603050405020304" pitchFamily="18" charset="0"/>
                <a:cs typeface="Times New Roman" panose="02020603050405020304" pitchFamily="18" charset="0"/>
              </a:rPr>
              <a:t>data augmentation</a:t>
            </a:r>
            <a:r>
              <a:rPr lang="en-IN" b="0" i="0" dirty="0">
                <a:solidFill>
                  <a:srgbClr val="404040"/>
                </a:solidFill>
                <a:effectLst/>
                <a:latin typeface="Times New Roman" panose="02020603050405020304" pitchFamily="18" charset="0"/>
                <a:cs typeface="Times New Roman" panose="02020603050405020304" pitchFamily="18" charset="0"/>
              </a:rPr>
              <a:t> to improve generalization.</a:t>
            </a:r>
          </a:p>
          <a:p>
            <a:pPr algn="l">
              <a:spcBef>
                <a:spcPts val="300"/>
              </a:spcBef>
              <a:spcAft>
                <a:spcPts val="300"/>
              </a:spcAft>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Evaluation Metrics</a:t>
            </a:r>
            <a:r>
              <a:rPr lang="en-IN"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Accuracy</a:t>
            </a:r>
            <a:r>
              <a:rPr lang="en-IN" b="0" i="0" dirty="0">
                <a:solidFill>
                  <a:srgbClr val="404040"/>
                </a:solidFill>
                <a:effectLst/>
                <a:latin typeface="Times New Roman" panose="02020603050405020304" pitchFamily="18" charset="0"/>
                <a:cs typeface="Times New Roman" panose="02020603050405020304" pitchFamily="18" charset="0"/>
              </a:rPr>
              <a:t>: Percentage of correct predictions.</a:t>
            </a:r>
          </a:p>
          <a:p>
            <a:pPr marL="742950" lvl="1" indent="-285750" algn="l">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Precision and Recall</a:t>
            </a:r>
            <a:r>
              <a:rPr lang="en-IN" b="0" i="0" dirty="0">
                <a:solidFill>
                  <a:srgbClr val="404040"/>
                </a:solidFill>
                <a:effectLst/>
                <a:latin typeface="Times New Roman" panose="02020603050405020304" pitchFamily="18" charset="0"/>
                <a:cs typeface="Times New Roman" panose="02020603050405020304" pitchFamily="18" charset="0"/>
              </a:rPr>
              <a:t>: To handle imbalanced datasets.</a:t>
            </a:r>
          </a:p>
          <a:p>
            <a:pPr marL="742950" lvl="1" indent="-285750" algn="l">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F1-Score</a:t>
            </a:r>
            <a:r>
              <a:rPr lang="en-IN" b="0" i="0" dirty="0">
                <a:solidFill>
                  <a:srgbClr val="404040"/>
                </a:solidFill>
                <a:effectLst/>
                <a:latin typeface="Times New Roman" panose="02020603050405020304" pitchFamily="18" charset="0"/>
                <a:cs typeface="Times New Roman" panose="02020603050405020304" pitchFamily="18" charset="0"/>
              </a:rPr>
              <a:t>: Harmonic mean of precision and recall.</a:t>
            </a:r>
          </a:p>
          <a:p>
            <a:pPr marL="742950" lvl="1" indent="-285750" algn="l">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Confusion Matrix</a:t>
            </a:r>
            <a:r>
              <a:rPr lang="en-IN" b="0" i="0" dirty="0">
                <a:solidFill>
                  <a:srgbClr val="404040"/>
                </a:solidFill>
                <a:effectLst/>
                <a:latin typeface="Times New Roman" panose="02020603050405020304" pitchFamily="18" charset="0"/>
                <a:cs typeface="Times New Roman" panose="02020603050405020304" pitchFamily="18" charset="0"/>
              </a:rPr>
              <a:t>: To visualize true positives, false positives, etc.</a:t>
            </a:r>
          </a:p>
          <a:p>
            <a:pPr marL="742950" lvl="1" indent="-285750" algn="l">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ROC-AUC</a:t>
            </a:r>
            <a:r>
              <a:rPr lang="en-IN" b="0" i="0" dirty="0">
                <a:solidFill>
                  <a:srgbClr val="404040"/>
                </a:solidFill>
                <a:effectLst/>
                <a:latin typeface="Times New Roman" panose="02020603050405020304" pitchFamily="18" charset="0"/>
                <a:cs typeface="Times New Roman" panose="02020603050405020304" pitchFamily="18" charset="0"/>
              </a:rPr>
              <a:t>: For evaluating model performance across different thresholds.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02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p:cNvSpPr>
          <p:nvPr>
            <p:ph type="title"/>
          </p:nvPr>
        </p:nvSpPr>
        <p:spPr>
          <a:xfrm>
            <a:off x="0" y="114300"/>
            <a:ext cx="8991600" cy="938297"/>
          </a:xfrm>
        </p:spPr>
        <p:txBody>
          <a:bodyPr>
            <a:noAutofit/>
          </a:bodyPr>
          <a:lstStyle/>
          <a:p>
            <a:pPr algn="ctr"/>
            <a:r>
              <a:rPr lang="en-US" sz="2400" dirty="0" err="1">
                <a:solidFill>
                  <a:schemeClr val="accent1">
                    <a:satMod val="150000"/>
                  </a:schemeClr>
                </a:solidFill>
                <a:latin typeface="Times New Roman" pitchFamily="18" charset="0"/>
                <a:cs typeface="Times New Roman" pitchFamily="18" charset="0"/>
              </a:rPr>
              <a:t>MediXpert</a:t>
            </a:r>
            <a:r>
              <a:rPr lang="en-US" sz="2400" dirty="0">
                <a:solidFill>
                  <a:schemeClr val="accent1">
                    <a:satMod val="150000"/>
                  </a:schemeClr>
                </a:solidFill>
                <a:latin typeface="Times New Roman" pitchFamily="18" charset="0"/>
                <a:cs typeface="Times New Roman" pitchFamily="18" charset="0"/>
              </a:rPr>
              <a:t> Application</a:t>
            </a:r>
          </a:p>
        </p:txBody>
      </p:sp>
      <p:sp>
        <p:nvSpPr>
          <p:cNvPr id="3" name="Date Placeholder 2"/>
          <p:cNvSpPr>
            <a:spLocks noGrp="1"/>
          </p:cNvSpPr>
          <p:nvPr>
            <p:ph type="dt" sz="half" idx="10"/>
          </p:nvPr>
        </p:nvSpPr>
        <p:spPr/>
        <p:txBody>
          <a:bodyPr/>
          <a:lstStyle/>
          <a:p>
            <a:pPr>
              <a:defRPr/>
            </a:pPr>
            <a:fld id="{5E4C9F69-8D19-4DDA-90DF-98A742B56BDA}" type="datetime3">
              <a:rPr lang="en-US" smtClean="0"/>
              <a:t>24 March 2025</a:t>
            </a:fld>
            <a:endParaRPr lang="en-US" dirty="0"/>
          </a:p>
        </p:txBody>
      </p:sp>
      <p:sp>
        <p:nvSpPr>
          <p:cNvPr id="5" name="Footer Placeholder 4"/>
          <p:cNvSpPr>
            <a:spLocks noGrp="1"/>
          </p:cNvSpPr>
          <p:nvPr>
            <p:ph type="ftr" sz="quarter" idx="11"/>
          </p:nvPr>
        </p:nvSpPr>
        <p:spPr>
          <a:xfrm>
            <a:off x="2640013" y="4857750"/>
            <a:ext cx="5935951" cy="206375"/>
          </a:xfrm>
        </p:spPr>
        <p:txBody>
          <a:bodyPr/>
          <a:lstStyle/>
          <a:p>
            <a:pPr>
              <a:defRPr/>
            </a:pPr>
            <a:r>
              <a:rPr lang="en-US" dirty="0"/>
              <a:t>BATCH NO:          DEPARTMENT OF COMPUTER SCIENCE &amp; ENGINEERING </a:t>
            </a:r>
          </a:p>
        </p:txBody>
      </p:sp>
      <p:sp>
        <p:nvSpPr>
          <p:cNvPr id="9219" name="Slide Number Placeholder 6"/>
          <p:cNvSpPr>
            <a:spLocks noGrp="1" noChangeArrowheads="1"/>
          </p:cNvSpPr>
          <p:nvPr>
            <p:ph type="sldNum" sz="quarter" idx="12"/>
          </p:nvPr>
        </p:nvSpPr>
        <p:spPr bwMode="auto">
          <a:noFill/>
          <a:ln>
            <a:miter lim="800000"/>
            <a:headEnd/>
            <a:tailEnd/>
          </a:ln>
        </p:spPr>
        <p:txBody>
          <a:bodyPr/>
          <a:lstStyle/>
          <a:p>
            <a:pPr>
              <a:lnSpc>
                <a:spcPct val="90000"/>
              </a:lnSpc>
            </a:pPr>
            <a:fld id="{089DB55B-AF57-424A-AA3C-DDAA088D3F76}" type="slidenum">
              <a:rPr lang="en-US" altLang="en-US" sz="1100"/>
              <a:pPr>
                <a:lnSpc>
                  <a:spcPct val="90000"/>
                </a:lnSpc>
              </a:pPr>
              <a:t>2</a:t>
            </a:fld>
            <a:endParaRPr lang="en-US" altLang="en-US" sz="1100"/>
          </a:p>
        </p:txBody>
      </p:sp>
      <p:sp>
        <p:nvSpPr>
          <p:cNvPr id="2" name="Rectangle 1"/>
          <p:cNvSpPr/>
          <p:nvPr/>
        </p:nvSpPr>
        <p:spPr>
          <a:xfrm>
            <a:off x="384838" y="842189"/>
            <a:ext cx="3862981" cy="3970318"/>
          </a:xfrm>
          <a:prstGeom prst="rect">
            <a:avLst/>
          </a:prstGeom>
        </p:spPr>
        <p:txBody>
          <a:bodyPr wrap="none">
            <a:spAutoFit/>
          </a:bodyPr>
          <a:lstStyle/>
          <a:p>
            <a:r>
              <a:rPr lang="en-US" b="1" dirty="0">
                <a:solidFill>
                  <a:srgbClr val="000000"/>
                </a:solidFill>
                <a:latin typeface="Open Sans Extra Bold"/>
                <a:ea typeface="Open Sans Extra Bold"/>
                <a:cs typeface="Open Sans Extra Bold"/>
                <a:sym typeface="Open Sans Extra Bold"/>
              </a:rPr>
              <a:t>AGENDA</a:t>
            </a:r>
          </a:p>
          <a:p>
            <a:endParaRPr lang="en-US" b="1" dirty="0">
              <a:solidFill>
                <a:srgbClr val="000000"/>
              </a:solidFill>
              <a:latin typeface="Open Sans Extra Bold"/>
              <a:ea typeface="Open Sans Extra Bold"/>
              <a:cs typeface="Open Sans Extra Bold"/>
              <a:sym typeface="Open Sans Extra Bold"/>
            </a:endParaRP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Introduction</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Literature Survey </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Problem Statement	</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Proposed Methodology</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Proposed System Architecture</a:t>
            </a:r>
          </a:p>
          <a:p>
            <a:pPr marL="285750" indent="-285750">
              <a:buFont typeface="Arial" pitchFamily="34" charset="0"/>
              <a:buChar char="•"/>
            </a:pPr>
            <a:r>
              <a:rPr lang="en-IN" b="1" dirty="0">
                <a:latin typeface="Arial" panose="020B0604020202020204" pitchFamily="34" charset="0"/>
                <a:cs typeface="Arial" panose="020B0604020202020204" pitchFamily="34" charset="0"/>
              </a:rPr>
              <a:t>Implementation Details</a:t>
            </a:r>
          </a:p>
          <a:p>
            <a:pPr marL="285750" indent="-285750">
              <a:buFont typeface="Arial" pitchFamily="34" charset="0"/>
              <a:buChar char="•"/>
            </a:pPr>
            <a:r>
              <a:rPr lang="en-US" altLang="en-US" b="1" dirty="0">
                <a:latin typeface="Arial" pitchFamily="34" charset="0"/>
                <a:ea typeface="Open Sans Extra Bold" charset="0"/>
                <a:cs typeface="Arial" pitchFamily="34" charset="0"/>
                <a:sym typeface="Open Sans Extra Bold" charset="0"/>
              </a:rPr>
              <a:t>Testing &amp; Validation</a:t>
            </a:r>
          </a:p>
          <a:p>
            <a:pPr marL="285750" indent="-285750">
              <a:buFont typeface="Arial" pitchFamily="34" charset="0"/>
              <a:buChar char="•"/>
            </a:pPr>
            <a:r>
              <a:rPr lang="en-IN" b="1" dirty="0">
                <a:latin typeface="Arial" panose="020B0604020202020204" pitchFamily="34" charset="0"/>
                <a:cs typeface="Arial" panose="020B0604020202020204" pitchFamily="34" charset="0"/>
              </a:rPr>
              <a:t>Preliminary Results &amp; Analysis</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Conclusion and Future Work</a:t>
            </a:r>
          </a:p>
          <a:p>
            <a:pPr marL="285750" indent="-285750">
              <a:buFont typeface="Arial" pitchFamily="34" charset="0"/>
              <a:buChar char="•"/>
            </a:pPr>
            <a:r>
              <a:rPr lang="en-US" b="1" dirty="0">
                <a:solidFill>
                  <a:srgbClr val="000000"/>
                </a:solidFill>
                <a:latin typeface="Open Sans Extra Bold"/>
                <a:ea typeface="Open Sans Extra Bold"/>
                <a:cs typeface="Open Sans Extra Bold"/>
                <a:sym typeface="Open Sans Extra Bold"/>
              </a:rPr>
              <a:t>References</a:t>
            </a:r>
          </a:p>
          <a:p>
            <a:endParaRPr lang="en-US" b="1" dirty="0">
              <a:solidFill>
                <a:srgbClr val="000000"/>
              </a:solidFill>
              <a:latin typeface="Open Sans Extra Bold"/>
              <a:ea typeface="Open Sans Extra Bold"/>
              <a:cs typeface="Open Sans Extra Bold"/>
              <a:sym typeface="Open Sans Extra Bold"/>
            </a:endParaRP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FCDC97-D984-192B-149F-5F90EDAED04A}"/>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DD685772-4C22-0EFD-45BD-08AD707AC768}"/>
              </a:ext>
            </a:extLst>
          </p:cNvPr>
          <p:cNvSpPr>
            <a:spLocks noGrp="1"/>
          </p:cNvSpPr>
          <p:nvPr>
            <p:ph type="ftr" sz="quarter" idx="11"/>
          </p:nvPr>
        </p:nvSpPr>
        <p:spPr>
          <a:xfrm>
            <a:off x="1588577" y="4767264"/>
            <a:ext cx="6431796"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0F8F3EAC-D00A-80F7-F90B-E9F291C77129}"/>
              </a:ext>
            </a:extLst>
          </p:cNvPr>
          <p:cNvSpPr>
            <a:spLocks noGrp="1"/>
          </p:cNvSpPr>
          <p:nvPr>
            <p:ph type="sldNum" sz="quarter" idx="12"/>
          </p:nvPr>
        </p:nvSpPr>
        <p:spPr/>
        <p:txBody>
          <a:bodyPr/>
          <a:lstStyle/>
          <a:p>
            <a:pPr>
              <a:defRPr/>
            </a:pPr>
            <a:fld id="{0E14ABD8-B1EB-4C07-9937-C8C4E38BDF00}" type="slidenum">
              <a:rPr lang="en-US" altLang="en-US" smtClean="0"/>
              <a:pPr>
                <a:defRPr/>
              </a:pPr>
              <a:t>20</a:t>
            </a:fld>
            <a:endParaRPr lang="en-US" altLang="en-US"/>
          </a:p>
        </p:txBody>
      </p:sp>
      <p:sp>
        <p:nvSpPr>
          <p:cNvPr id="7" name="Rectangle 1">
            <a:extLst>
              <a:ext uri="{FF2B5EF4-FFF2-40B4-BE49-F238E27FC236}">
                <a16:creationId xmlns:a16="http://schemas.microsoft.com/office/drawing/2014/main" id="{3958EE98-21A0-8A26-CFC1-368F3C16D0DA}"/>
              </a:ext>
            </a:extLst>
          </p:cNvPr>
          <p:cNvSpPr>
            <a:spLocks noChangeArrowheads="1"/>
          </p:cNvSpPr>
          <p:nvPr/>
        </p:nvSpPr>
        <p:spPr bwMode="auto">
          <a:xfrm>
            <a:off x="299223" y="184580"/>
            <a:ext cx="8906107" cy="448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 rIns="9144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4. Model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To deploy the trained models in the Flask application for real-time inference.</a:t>
            </a:r>
            <a:endPar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Key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Model Saving</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Save trained models in formats like .h5 or .</a:t>
            </a:r>
            <a:r>
              <a:rPr kumimoji="0" lang="en-US" altLang="en-US"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keras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for easy loading.</a:t>
            </a:r>
          </a:p>
          <a:p>
            <a:pPr algn="l">
              <a:spcAft>
                <a:spcPts val="300"/>
              </a:spcAft>
              <a:buNone/>
            </a:pPr>
            <a:endParaRPr lang="en-US" b="1" i="0" dirty="0">
              <a:solidFill>
                <a:srgbClr val="404040"/>
              </a:solidFill>
              <a:effectLst/>
              <a:latin typeface="Times New Roman" panose="02020603050405020304" pitchFamily="18" charset="0"/>
              <a:cs typeface="Times New Roman" panose="02020603050405020304" pitchFamily="18" charset="0"/>
            </a:endParaRPr>
          </a:p>
          <a:p>
            <a:pPr algn="l">
              <a:spcAft>
                <a:spcPts val="300"/>
              </a:spcAft>
              <a:buNone/>
            </a:pPr>
            <a:r>
              <a:rPr lang="en-US" b="1" i="0" dirty="0">
                <a:solidFill>
                  <a:srgbClr val="404040"/>
                </a:solidFill>
                <a:effectLst/>
                <a:latin typeface="Times New Roman" panose="02020603050405020304" pitchFamily="18" charset="0"/>
                <a:cs typeface="Times New Roman" panose="02020603050405020304" pitchFamily="18" charset="0"/>
              </a:rPr>
              <a:t>Integration with Flask</a:t>
            </a:r>
            <a:r>
              <a:rPr lang="en-US" b="0" i="0" dirty="0">
                <a:solidFill>
                  <a:srgbClr val="404040"/>
                </a:solidFill>
                <a:effectLst/>
                <a:latin typeface="Times New Roman" panose="02020603050405020304" pitchFamily="18" charset="0"/>
                <a:cs typeface="Times New Roman" panose="02020603050405020304" pitchFamily="18" charset="0"/>
              </a:rPr>
              <a:t>:</a:t>
            </a:r>
          </a:p>
          <a:p>
            <a:pPr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Load the models during Flask app startup.</a:t>
            </a:r>
          </a:p>
          <a:p>
            <a:pPr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Use the models to make predictions on uploaded images.</a:t>
            </a:r>
          </a:p>
          <a:p>
            <a:pPr algn="l">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Scalability</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Use cloud-based services (e.g., AWS </a:t>
            </a:r>
            <a:r>
              <a:rPr lang="en-US" b="0" i="0" dirty="0" err="1">
                <a:solidFill>
                  <a:srgbClr val="404040"/>
                </a:solidFill>
                <a:effectLst/>
                <a:latin typeface="Times New Roman" panose="02020603050405020304" pitchFamily="18" charset="0"/>
                <a:cs typeface="Times New Roman" panose="02020603050405020304" pitchFamily="18" charset="0"/>
              </a:rPr>
              <a:t>SageMaker</a:t>
            </a:r>
            <a:r>
              <a:rPr lang="en-US" b="0" i="0" dirty="0">
                <a:solidFill>
                  <a:srgbClr val="404040"/>
                </a:solidFill>
                <a:effectLst/>
                <a:latin typeface="Times New Roman" panose="02020603050405020304" pitchFamily="18" charset="0"/>
                <a:cs typeface="Times New Roman" panose="02020603050405020304" pitchFamily="18" charset="0"/>
              </a:rPr>
              <a:t>, Google AI Platform) for scalable deployment.</a:t>
            </a:r>
          </a:p>
          <a:p>
            <a:pPr marL="742950" lvl="1" indent="-285750" algn="l">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Implement caching mechanisms to reduce inference time for repeated requests.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583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6836948-C0C0-E956-53C3-1E46145067E2}"/>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BDC5105B-EB15-19C9-30B6-A8EF144FA90A}"/>
              </a:ext>
            </a:extLst>
          </p:cNvPr>
          <p:cNvSpPr>
            <a:spLocks noGrp="1"/>
          </p:cNvSpPr>
          <p:nvPr>
            <p:ph type="ftr" sz="quarter" idx="11"/>
          </p:nvPr>
        </p:nvSpPr>
        <p:spPr>
          <a:xfrm>
            <a:off x="1627321" y="4767264"/>
            <a:ext cx="6354305"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A5D9EDDD-6E4F-6AAC-5346-586ED1A697B1}"/>
              </a:ext>
            </a:extLst>
          </p:cNvPr>
          <p:cNvSpPr>
            <a:spLocks noGrp="1"/>
          </p:cNvSpPr>
          <p:nvPr>
            <p:ph type="sldNum" sz="quarter" idx="12"/>
          </p:nvPr>
        </p:nvSpPr>
        <p:spPr/>
        <p:txBody>
          <a:bodyPr/>
          <a:lstStyle/>
          <a:p>
            <a:pPr>
              <a:defRPr/>
            </a:pPr>
            <a:fld id="{0E14ABD8-B1EB-4C07-9937-C8C4E38BDF00}" type="slidenum">
              <a:rPr lang="en-US" altLang="en-US" smtClean="0"/>
              <a:pPr>
                <a:defRPr/>
              </a:pPr>
              <a:t>21</a:t>
            </a:fld>
            <a:endParaRPr lang="en-US" altLang="en-US"/>
          </a:p>
        </p:txBody>
      </p:sp>
      <p:sp>
        <p:nvSpPr>
          <p:cNvPr id="8" name="Rectangle 2">
            <a:extLst>
              <a:ext uri="{FF2B5EF4-FFF2-40B4-BE49-F238E27FC236}">
                <a16:creationId xmlns:a16="http://schemas.microsoft.com/office/drawing/2014/main" id="{81F3D99F-74D6-F3A7-0409-A5A2FE1E46D7}"/>
              </a:ext>
            </a:extLst>
          </p:cNvPr>
          <p:cNvSpPr>
            <a:spLocks noChangeArrowheads="1"/>
          </p:cNvSpPr>
          <p:nvPr/>
        </p:nvSpPr>
        <p:spPr bwMode="auto">
          <a:xfrm>
            <a:off x="493426" y="207644"/>
            <a:ext cx="8593873" cy="472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 rIns="9144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5. Evaluation and Testing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Purpose: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To ensure the models perform well on unseen data and meet the required accuracy standards.</a:t>
            </a:r>
            <a:endPar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Key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Testing on Validation Set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Evaluate the model on the validation set to check for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Cross-Validation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Use k-fold cross-validation to assess model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Real-World Testing</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Test the application with real-world data from hospitals or clinics.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Performance Metrics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Monitor metrics like inference time, accuracy, and user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Continuous Improvement</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Retrain models periodically with new data to improve performance.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Implement feedback loops for user-reported errors or misclassifications.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9063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 y="205979"/>
            <a:ext cx="9220200" cy="857250"/>
          </a:xfrm>
        </p:spPr>
        <p:txBody>
          <a:bodyPr anchor="ctr" anchorCtr="1">
            <a:noAutofit/>
          </a:bodyPr>
          <a:lstStyle/>
          <a:p>
            <a:pPr algn="ctr">
              <a:defRPr/>
            </a:pPr>
            <a:r>
              <a:rPr lang="en-US" altLang="en-US" sz="3500" dirty="0">
                <a:solidFill>
                  <a:srgbClr val="FFC000"/>
                </a:solidFill>
              </a:rPr>
              <a:t>Software &amp; Hardware Requirements  Specification </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02A9E7BC-88D7-4AEC-8A80-D9F328442F02}" type="datetime3">
              <a:rPr lang="en-US" smtClean="0"/>
              <a:t>24 March 2025</a:t>
            </a:fld>
            <a:endParaRPr lang="en-US" dirty="0"/>
          </a:p>
        </p:txBody>
      </p:sp>
      <p:sp>
        <p:nvSpPr>
          <p:cNvPr id="4" name="Footer Placeholder 3"/>
          <p:cNvSpPr>
            <a:spLocks noGrp="1"/>
          </p:cNvSpPr>
          <p:nvPr>
            <p:ph type="ftr" sz="quarter" idx="11"/>
          </p:nvPr>
        </p:nvSpPr>
        <p:spPr>
          <a:xfrm>
            <a:off x="2640013" y="4857750"/>
            <a:ext cx="5929023"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22</a:t>
            </a:fld>
            <a:endParaRPr lang="en-US" altLang="en-US"/>
          </a:p>
        </p:txBody>
      </p:sp>
      <p:sp>
        <p:nvSpPr>
          <p:cNvPr id="5" name="TextBox 4">
            <a:extLst>
              <a:ext uri="{FF2B5EF4-FFF2-40B4-BE49-F238E27FC236}">
                <a16:creationId xmlns:a16="http://schemas.microsoft.com/office/drawing/2014/main" id="{31701AC2-EB04-4FF7-44A1-7F9931034BA8}"/>
              </a:ext>
            </a:extLst>
          </p:cNvPr>
          <p:cNvSpPr txBox="1"/>
          <p:nvPr/>
        </p:nvSpPr>
        <p:spPr>
          <a:xfrm>
            <a:off x="198120" y="1225191"/>
            <a:ext cx="8229600" cy="3370153"/>
          </a:xfrm>
          <a:prstGeom prst="rect">
            <a:avLst/>
          </a:prstGeom>
          <a:noFill/>
        </p:spPr>
        <p:txBody>
          <a:bodyPr wrap="square">
            <a:spAutoFit/>
          </a:bodyPr>
          <a:lstStyle/>
          <a:p>
            <a:pPr algn="l">
              <a:buNone/>
            </a:pPr>
            <a:r>
              <a:rPr lang="en-IN" b="1" i="0" dirty="0">
                <a:solidFill>
                  <a:srgbClr val="404040"/>
                </a:solidFill>
                <a:effectLst/>
                <a:latin typeface="Times New Roman" panose="02020603050405020304" pitchFamily="18" charset="0"/>
                <a:cs typeface="Times New Roman" panose="02020603050405020304" pitchFamily="18" charset="0"/>
              </a:rPr>
              <a:t>Software Specification</a:t>
            </a:r>
          </a:p>
          <a:p>
            <a:pPr algn="l">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Operating System</a:t>
            </a:r>
            <a:r>
              <a:rPr lang="en-IN" b="0" i="0" dirty="0">
                <a:solidFill>
                  <a:srgbClr val="404040"/>
                </a:solidFill>
                <a:effectLst/>
                <a:latin typeface="Times New Roman" panose="02020603050405020304" pitchFamily="18" charset="0"/>
                <a:cs typeface="Times New Roman" panose="02020603050405020304" pitchFamily="18" charset="0"/>
              </a:rPr>
              <a:t>: Any OS with internet access (Windows, macOS, Linux, Android, iOS).</a:t>
            </a:r>
          </a:p>
          <a:p>
            <a:pPr algn="l">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Network</a:t>
            </a:r>
            <a:r>
              <a:rPr lang="en-IN" b="0" i="0" dirty="0">
                <a:solidFill>
                  <a:srgbClr val="404040"/>
                </a:solidFill>
                <a:effectLst/>
                <a:latin typeface="Times New Roman" panose="02020603050405020304" pitchFamily="18" charset="0"/>
                <a:cs typeface="Times New Roman" panose="02020603050405020304" pitchFamily="18" charset="0"/>
              </a:rPr>
              <a:t>: Wi-Fi or cellular network for internet connectivity.</a:t>
            </a:r>
          </a:p>
          <a:p>
            <a:pPr algn="l">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Browser</a:t>
            </a:r>
            <a:r>
              <a:rPr lang="en-IN" b="0" i="0" dirty="0">
                <a:solidFill>
                  <a:srgbClr val="404040"/>
                </a:solidFill>
                <a:effectLst/>
                <a:latin typeface="Times New Roman" panose="02020603050405020304" pitchFamily="18" charset="0"/>
                <a:cs typeface="Times New Roman" panose="02020603050405020304" pitchFamily="18" charset="0"/>
              </a:rPr>
              <a:t>: Google Chrome (for accessing the web application and testing).</a:t>
            </a:r>
          </a:p>
          <a:p>
            <a:pPr algn="l">
              <a:spcBef>
                <a:spcPts val="300"/>
              </a:spcBef>
              <a:buFont typeface="Arial" panose="020B0604020202020204" pitchFamily="34" charset="0"/>
              <a:buChar char="•"/>
            </a:pPr>
            <a:r>
              <a:rPr lang="en-IN" b="1" i="0" dirty="0">
                <a:solidFill>
                  <a:srgbClr val="404040"/>
                </a:solidFill>
                <a:effectLst/>
                <a:latin typeface="Times New Roman" panose="02020603050405020304" pitchFamily="18" charset="0"/>
                <a:cs typeface="Times New Roman" panose="02020603050405020304" pitchFamily="18" charset="0"/>
              </a:rPr>
              <a:t>Development OS</a:t>
            </a:r>
            <a:r>
              <a:rPr lang="en-IN" b="0" i="0" dirty="0">
                <a:solidFill>
                  <a:srgbClr val="404040"/>
                </a:solidFill>
                <a:effectLst/>
                <a:latin typeface="Times New Roman" panose="02020603050405020304" pitchFamily="18" charset="0"/>
                <a:cs typeface="Times New Roman" panose="02020603050405020304" pitchFamily="18" charset="0"/>
              </a:rPr>
              <a:t>: Windows 11 (recommended for development).</a:t>
            </a:r>
          </a:p>
          <a:p>
            <a:pPr algn="l">
              <a:buNone/>
            </a:pPr>
            <a:r>
              <a:rPr lang="en-US" b="1" i="0" dirty="0">
                <a:solidFill>
                  <a:srgbClr val="404040"/>
                </a:solidFill>
                <a:effectLst/>
                <a:latin typeface="Times New Roman" panose="02020603050405020304" pitchFamily="18" charset="0"/>
                <a:cs typeface="Times New Roman" panose="02020603050405020304" pitchFamily="18" charset="0"/>
              </a:rPr>
              <a:t>Hardware Specification</a:t>
            </a:r>
          </a:p>
          <a:p>
            <a:pPr algn="l">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Processor</a:t>
            </a:r>
            <a:r>
              <a:rPr lang="en-US" b="0" i="0" dirty="0">
                <a:solidFill>
                  <a:srgbClr val="404040"/>
                </a:solidFill>
                <a:effectLst/>
                <a:latin typeface="Times New Roman" panose="02020603050405020304" pitchFamily="18" charset="0"/>
                <a:cs typeface="Times New Roman" panose="02020603050405020304" pitchFamily="18" charset="0"/>
              </a:rPr>
              <a:t>: Dual-core processor or higher.</a:t>
            </a:r>
          </a:p>
          <a:p>
            <a:pPr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Hard Disk</a:t>
            </a:r>
            <a:r>
              <a:rPr lang="en-US" b="0" i="0" dirty="0">
                <a:solidFill>
                  <a:srgbClr val="404040"/>
                </a:solidFill>
                <a:effectLst/>
                <a:latin typeface="Times New Roman" panose="02020603050405020304" pitchFamily="18" charset="0"/>
                <a:cs typeface="Times New Roman" panose="02020603050405020304" pitchFamily="18" charset="0"/>
              </a:rPr>
              <a:t>: 160 GB or more.</a:t>
            </a:r>
          </a:p>
          <a:p>
            <a:pPr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RAM</a:t>
            </a:r>
            <a:r>
              <a:rPr lang="en-US" b="0" i="0" dirty="0">
                <a:solidFill>
                  <a:srgbClr val="404040"/>
                </a:solidFill>
                <a:effectLst/>
                <a:latin typeface="Times New Roman" panose="02020603050405020304" pitchFamily="18" charset="0"/>
                <a:cs typeface="Times New Roman" panose="02020603050405020304" pitchFamily="18" charset="0"/>
              </a:rPr>
              <a:t>: 2 GB or higher.</a:t>
            </a:r>
          </a:p>
          <a:p>
            <a:pPr algn="l">
              <a:spcBef>
                <a:spcPts val="300"/>
              </a:spcBef>
              <a:buFont typeface="Arial" panose="020B0604020202020204" pitchFamily="34" charset="0"/>
              <a:buChar char="•"/>
            </a:pPr>
            <a:endParaRPr lang="en-IN" b="0" i="0" dirty="0">
              <a:solidFill>
                <a:srgbClr val="404040"/>
              </a:solidFill>
              <a:effectLst/>
              <a:latin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solidFill>
                  <a:srgbClr val="FFC000"/>
                </a:solidFill>
              </a:rPr>
              <a:t>Testing</a:t>
            </a:r>
            <a:br>
              <a:rPr lang="en-IN" dirty="0"/>
            </a:br>
            <a:endParaRPr lang="en-IN" dirty="0"/>
          </a:p>
        </p:txBody>
      </p:sp>
      <p:sp>
        <p:nvSpPr>
          <p:cNvPr id="4" name="Date Placeholder 3"/>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p:cNvSpPr>
            <a:spLocks noGrp="1"/>
          </p:cNvSpPr>
          <p:nvPr>
            <p:ph type="ftr" sz="quarter" idx="11"/>
          </p:nvPr>
        </p:nvSpPr>
        <p:spPr>
          <a:xfrm>
            <a:off x="2324100" y="4767264"/>
            <a:ext cx="5699760" cy="273844"/>
          </a:xfrm>
        </p:spPr>
        <p:txBody>
          <a:bodyPr/>
          <a:lstStyle/>
          <a:p>
            <a:pPr>
              <a:defRPr/>
            </a:pPr>
            <a:r>
              <a:rPr lang="en-US" dirty="0"/>
              <a:t>BATCH NO:          DEPARTMENT OF COMPUTER SCIENCE &amp; ENGINEERING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23</a:t>
            </a:fld>
            <a:endParaRPr lang="en-US" altLang="en-US"/>
          </a:p>
        </p:txBody>
      </p:sp>
      <p:sp>
        <p:nvSpPr>
          <p:cNvPr id="8" name="TextBox 7">
            <a:extLst>
              <a:ext uri="{FF2B5EF4-FFF2-40B4-BE49-F238E27FC236}">
                <a16:creationId xmlns:a16="http://schemas.microsoft.com/office/drawing/2014/main" id="{BD7F7E76-32D2-0E63-57BF-3B91E2025921}"/>
              </a:ext>
            </a:extLst>
          </p:cNvPr>
          <p:cNvSpPr txBox="1"/>
          <p:nvPr/>
        </p:nvSpPr>
        <p:spPr>
          <a:xfrm>
            <a:off x="274320" y="724116"/>
            <a:ext cx="5562600" cy="3531736"/>
          </a:xfrm>
          <a:prstGeom prst="rect">
            <a:avLst/>
          </a:prstGeom>
          <a:noFill/>
        </p:spPr>
        <p:txBody>
          <a:bodyPr wrap="square">
            <a:spAutoFit/>
          </a:bodyPr>
          <a:lstStyle/>
          <a:p>
            <a:pPr algn="l">
              <a:buNone/>
            </a:pPr>
            <a:r>
              <a:rPr lang="en-US" b="1" i="0" dirty="0">
                <a:solidFill>
                  <a:srgbClr val="404040"/>
                </a:solidFill>
                <a:effectLst/>
                <a:latin typeface="Inter"/>
              </a:rPr>
              <a:t>1. </a:t>
            </a:r>
            <a:r>
              <a:rPr lang="en-US" b="1" i="0" dirty="0">
                <a:solidFill>
                  <a:srgbClr val="404040"/>
                </a:solidFill>
                <a:effectLst/>
                <a:latin typeface="Times New Roman" panose="02020603050405020304" pitchFamily="18" charset="0"/>
                <a:cs typeface="Times New Roman" panose="02020603050405020304" pitchFamily="18" charset="0"/>
              </a:rPr>
              <a:t>Confusion </a:t>
            </a:r>
            <a:r>
              <a:rPr lang="en-US" b="1" i="0" dirty="0" err="1">
                <a:solidFill>
                  <a:srgbClr val="404040"/>
                </a:solidFill>
                <a:effectLst/>
                <a:latin typeface="Times New Roman" panose="02020603050405020304" pitchFamily="18" charset="0"/>
                <a:cs typeface="Times New Roman" panose="02020603050405020304" pitchFamily="18" charset="0"/>
              </a:rPr>
              <a:t>Matrix:</a:t>
            </a:r>
            <a:r>
              <a:rPr lang="en-US" b="0" i="0" dirty="0" err="1">
                <a:solidFill>
                  <a:srgbClr val="404040"/>
                </a:solidFill>
                <a:effectLst/>
                <a:latin typeface="Times New Roman" panose="02020603050405020304" pitchFamily="18" charset="0"/>
                <a:cs typeface="Times New Roman" panose="02020603050405020304" pitchFamily="18" charset="0"/>
              </a:rPr>
              <a:t>A</a:t>
            </a:r>
            <a:r>
              <a:rPr lang="en-US" b="0" i="0" dirty="0">
                <a:solidFill>
                  <a:srgbClr val="404040"/>
                </a:solidFill>
                <a:effectLst/>
                <a:latin typeface="Times New Roman" panose="02020603050405020304" pitchFamily="18" charset="0"/>
                <a:cs typeface="Times New Roman" panose="02020603050405020304" pitchFamily="18" charset="0"/>
              </a:rPr>
              <a:t> confusion matrix is used to evaluate the performance of a classification model by comparing the actual labels with the predicted labels.</a:t>
            </a:r>
          </a:p>
          <a:p>
            <a:pPr algn="l">
              <a:buNone/>
            </a:pPr>
            <a:endParaRPr lang="en-US" b="0" i="0" dirty="0">
              <a:solidFill>
                <a:srgbClr val="40404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True Positives (TP)</a:t>
            </a:r>
            <a:r>
              <a:rPr lang="en-US" b="0" i="0" dirty="0">
                <a:solidFill>
                  <a:srgbClr val="404040"/>
                </a:solidFill>
                <a:effectLst/>
                <a:latin typeface="Times New Roman" panose="02020603050405020304" pitchFamily="18" charset="0"/>
                <a:cs typeface="Times New Roman" panose="02020603050405020304" pitchFamily="18" charset="0"/>
              </a:rPr>
              <a:t>: Correctly predicted positive cases (e.g., correctly identified tumors).</a:t>
            </a:r>
          </a:p>
          <a:p>
            <a:pPr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True Negatives (TN)</a:t>
            </a:r>
            <a:r>
              <a:rPr lang="en-US" b="0" i="0" dirty="0">
                <a:solidFill>
                  <a:srgbClr val="404040"/>
                </a:solidFill>
                <a:effectLst/>
                <a:latin typeface="Times New Roman" panose="02020603050405020304" pitchFamily="18" charset="0"/>
                <a:cs typeface="Times New Roman" panose="02020603050405020304" pitchFamily="18" charset="0"/>
              </a:rPr>
              <a:t>: Correctly predicted negative cases (e.g., correctly identified healthy cases).</a:t>
            </a:r>
          </a:p>
          <a:p>
            <a:pPr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False Positives (FP)</a:t>
            </a:r>
            <a:r>
              <a:rPr lang="en-US" b="0" i="0" dirty="0">
                <a:solidFill>
                  <a:srgbClr val="404040"/>
                </a:solidFill>
                <a:effectLst/>
                <a:latin typeface="Times New Roman" panose="02020603050405020304" pitchFamily="18" charset="0"/>
                <a:cs typeface="Times New Roman" panose="02020603050405020304" pitchFamily="18" charset="0"/>
              </a:rPr>
              <a:t>: Incorrectly predicted positive cases (e.g., healthy cases misclassified as tumors).</a:t>
            </a:r>
          </a:p>
          <a:p>
            <a:pPr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False Negatives (FN)</a:t>
            </a:r>
            <a:r>
              <a:rPr lang="en-US" b="0" i="0" dirty="0">
                <a:solidFill>
                  <a:srgbClr val="404040"/>
                </a:solidFill>
                <a:effectLst/>
                <a:latin typeface="Times New Roman" panose="02020603050405020304" pitchFamily="18" charset="0"/>
                <a:cs typeface="Times New Roman" panose="02020603050405020304" pitchFamily="18" charset="0"/>
              </a:rPr>
              <a:t>: Incorrectly predicted negative cases (e.g., tumors misclassified as healthy).</a:t>
            </a:r>
          </a:p>
        </p:txBody>
      </p:sp>
      <p:pic>
        <p:nvPicPr>
          <p:cNvPr id="10" name="Picture 9">
            <a:extLst>
              <a:ext uri="{FF2B5EF4-FFF2-40B4-BE49-F238E27FC236}">
                <a16:creationId xmlns:a16="http://schemas.microsoft.com/office/drawing/2014/main" id="{1EFE8CA1-BE07-FA8A-67D0-1EA563B1BD8B}"/>
              </a:ext>
            </a:extLst>
          </p:cNvPr>
          <p:cNvPicPr>
            <a:picLocks noChangeAspect="1"/>
          </p:cNvPicPr>
          <p:nvPr/>
        </p:nvPicPr>
        <p:blipFill>
          <a:blip r:embed="rId2"/>
          <a:stretch>
            <a:fillRect/>
          </a:stretch>
        </p:blipFill>
        <p:spPr>
          <a:xfrm>
            <a:off x="5755288" y="1063229"/>
            <a:ext cx="3335372" cy="3356155"/>
          </a:xfrm>
          <a:prstGeom prst="rect">
            <a:avLst/>
          </a:prstGeom>
        </p:spPr>
      </p:pic>
    </p:spTree>
    <p:extLst>
      <p:ext uri="{BB962C8B-B14F-4D97-AF65-F5344CB8AC3E}">
        <p14:creationId xmlns:p14="http://schemas.microsoft.com/office/powerpoint/2010/main" val="81134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481B3B-6420-7971-81A7-5E8EFDFCA2D5}"/>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01556442-6EEB-09A7-A0F2-AB49E0DFD9D8}"/>
              </a:ext>
            </a:extLst>
          </p:cNvPr>
          <p:cNvSpPr>
            <a:spLocks noGrp="1"/>
          </p:cNvSpPr>
          <p:nvPr>
            <p:ph type="ftr" sz="quarter" idx="11"/>
          </p:nvPr>
        </p:nvSpPr>
        <p:spPr>
          <a:xfrm>
            <a:off x="1704813" y="4767264"/>
            <a:ext cx="6238067"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0B607FE6-C139-9BE4-B1A4-172634DC4512}"/>
              </a:ext>
            </a:extLst>
          </p:cNvPr>
          <p:cNvSpPr>
            <a:spLocks noGrp="1"/>
          </p:cNvSpPr>
          <p:nvPr>
            <p:ph type="sldNum" sz="quarter" idx="12"/>
          </p:nvPr>
        </p:nvSpPr>
        <p:spPr/>
        <p:txBody>
          <a:bodyPr/>
          <a:lstStyle/>
          <a:p>
            <a:pPr>
              <a:defRPr/>
            </a:pPr>
            <a:fld id="{0E14ABD8-B1EB-4C07-9937-C8C4E38BDF00}" type="slidenum">
              <a:rPr lang="en-US" altLang="en-US" smtClean="0"/>
              <a:pPr>
                <a:defRPr/>
              </a:pPr>
              <a:t>24</a:t>
            </a:fld>
            <a:endParaRPr lang="en-US" altLang="en-US"/>
          </a:p>
        </p:txBody>
      </p:sp>
      <p:sp>
        <p:nvSpPr>
          <p:cNvPr id="7" name="Rectangle 1">
            <a:extLst>
              <a:ext uri="{FF2B5EF4-FFF2-40B4-BE49-F238E27FC236}">
                <a16:creationId xmlns:a16="http://schemas.microsoft.com/office/drawing/2014/main" id="{E3A90357-76D6-9EBF-5385-5F0552FAA211}"/>
              </a:ext>
            </a:extLst>
          </p:cNvPr>
          <p:cNvSpPr>
            <a:spLocks noChangeArrowheads="1"/>
          </p:cNvSpPr>
          <p:nvPr/>
        </p:nvSpPr>
        <p:spPr bwMode="auto">
          <a:xfrm>
            <a:off x="83820" y="346143"/>
            <a:ext cx="6377940" cy="445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2. ROC Curve (Receiver Operating Characteristic Curve):</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The ROC curve evaluates the performance of a binary classification model by plotting the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True Positive Rate (TPR)</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against the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False Positive Rate (FPR)</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various threshold settings.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True Positive Rate (TPR)</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Also known as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Recall</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or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Sensitivity</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TPR = TP / (TP + FN)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False Positive Rate (FPR)</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FPR = FP / (FP + TN)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(Area Under the Curve)</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 single metric to summarize the ROC curve.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ranges from 0 to 1, where: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 1</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Perfect classifier.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 0.5</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Random classifier.</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AUC &lt; 0.5</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Worse than random.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EE9869D-A020-6072-0E82-4498CDCCA6AF}"/>
              </a:ext>
            </a:extLst>
          </p:cNvPr>
          <p:cNvPicPr>
            <a:picLocks noChangeAspect="1"/>
          </p:cNvPicPr>
          <p:nvPr/>
        </p:nvPicPr>
        <p:blipFill>
          <a:blip r:embed="rId2"/>
          <a:stretch>
            <a:fillRect/>
          </a:stretch>
        </p:blipFill>
        <p:spPr>
          <a:xfrm>
            <a:off x="6325388" y="906780"/>
            <a:ext cx="2734792" cy="3406140"/>
          </a:xfrm>
          <a:prstGeom prst="rect">
            <a:avLst/>
          </a:prstGeom>
        </p:spPr>
      </p:pic>
    </p:spTree>
    <p:extLst>
      <p:ext uri="{BB962C8B-B14F-4D97-AF65-F5344CB8AC3E}">
        <p14:creationId xmlns:p14="http://schemas.microsoft.com/office/powerpoint/2010/main" val="2440341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952BBEF-C3E1-A7FB-B07D-09DC459D1902}"/>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D6145A1C-9074-CBD9-FCA7-0CC9D3AC74BA}"/>
              </a:ext>
            </a:extLst>
          </p:cNvPr>
          <p:cNvSpPr>
            <a:spLocks noGrp="1"/>
          </p:cNvSpPr>
          <p:nvPr>
            <p:ph type="ftr" sz="quarter" idx="11"/>
          </p:nvPr>
        </p:nvSpPr>
        <p:spPr>
          <a:xfrm>
            <a:off x="1720311" y="4767264"/>
            <a:ext cx="6152827"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39E3BC02-9C17-9271-C7C5-6AA7C0303A74}"/>
              </a:ext>
            </a:extLst>
          </p:cNvPr>
          <p:cNvSpPr>
            <a:spLocks noGrp="1"/>
          </p:cNvSpPr>
          <p:nvPr>
            <p:ph type="sldNum" sz="quarter" idx="12"/>
          </p:nvPr>
        </p:nvSpPr>
        <p:spPr/>
        <p:txBody>
          <a:bodyPr/>
          <a:lstStyle/>
          <a:p>
            <a:pPr>
              <a:defRPr/>
            </a:pPr>
            <a:fld id="{0E14ABD8-B1EB-4C07-9937-C8C4E38BDF00}" type="slidenum">
              <a:rPr lang="en-US" altLang="en-US" smtClean="0"/>
              <a:pPr>
                <a:defRPr/>
              </a:pPr>
              <a:t>25</a:t>
            </a:fld>
            <a:endParaRPr lang="en-US" altLang="en-US"/>
          </a:p>
        </p:txBody>
      </p:sp>
      <p:sp>
        <p:nvSpPr>
          <p:cNvPr id="7" name="Rectangle 1">
            <a:extLst>
              <a:ext uri="{FF2B5EF4-FFF2-40B4-BE49-F238E27FC236}">
                <a16:creationId xmlns:a16="http://schemas.microsoft.com/office/drawing/2014/main" id="{F404ABD3-3E8E-427A-67A8-0CA7A04DA218}"/>
              </a:ext>
            </a:extLst>
          </p:cNvPr>
          <p:cNvSpPr>
            <a:spLocks noChangeArrowheads="1"/>
          </p:cNvSpPr>
          <p:nvPr/>
        </p:nvSpPr>
        <p:spPr bwMode="auto">
          <a:xfrm>
            <a:off x="457200" y="98494"/>
            <a:ext cx="5692140" cy="445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3. Precision-Recall Curve:</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The Precision-Recall curve evaluates the performance of a classification model, especially for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imbalanced datasets</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by plotting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Precision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against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Recall</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various threshold settings.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rgbClr val="404040"/>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Precision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Precision = TP / (TP + FP)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accuracy of positive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Recall</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Recall = TP / (TP + FN)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ability to identify all positive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F1-Score</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The harmonic mean of Precision and Recall.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F1 = 2 * (Precision * Recall) / (Precision + Recall)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6BE63D5-CEFC-A639-504A-7D79DF4FCF31}"/>
              </a:ext>
            </a:extLst>
          </p:cNvPr>
          <p:cNvPicPr>
            <a:picLocks noChangeAspect="1"/>
          </p:cNvPicPr>
          <p:nvPr/>
        </p:nvPicPr>
        <p:blipFill>
          <a:blip r:embed="rId2"/>
          <a:stretch>
            <a:fillRect/>
          </a:stretch>
        </p:blipFill>
        <p:spPr>
          <a:xfrm>
            <a:off x="5951220" y="1102506"/>
            <a:ext cx="3021408" cy="3228048"/>
          </a:xfrm>
          <a:prstGeom prst="rect">
            <a:avLst/>
          </a:prstGeom>
        </p:spPr>
      </p:pic>
    </p:spTree>
    <p:extLst>
      <p:ext uri="{BB962C8B-B14F-4D97-AF65-F5344CB8AC3E}">
        <p14:creationId xmlns:p14="http://schemas.microsoft.com/office/powerpoint/2010/main" val="2500600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7A08C88-EF56-1E9B-58FF-FAA1B0E47F7C}"/>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5F857F75-9CD2-ECCD-3C3F-FED5B947FEFF}"/>
              </a:ext>
            </a:extLst>
          </p:cNvPr>
          <p:cNvSpPr>
            <a:spLocks noGrp="1"/>
          </p:cNvSpPr>
          <p:nvPr>
            <p:ph type="ftr" sz="quarter" idx="11"/>
          </p:nvPr>
        </p:nvSpPr>
        <p:spPr>
          <a:xfrm>
            <a:off x="1642821" y="4767264"/>
            <a:ext cx="6362054"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EE596B82-5C2E-0BFD-8D4E-A475CAE26367}"/>
              </a:ext>
            </a:extLst>
          </p:cNvPr>
          <p:cNvSpPr>
            <a:spLocks noGrp="1"/>
          </p:cNvSpPr>
          <p:nvPr>
            <p:ph type="sldNum" sz="quarter" idx="12"/>
          </p:nvPr>
        </p:nvSpPr>
        <p:spPr/>
        <p:txBody>
          <a:bodyPr/>
          <a:lstStyle/>
          <a:p>
            <a:pPr>
              <a:defRPr/>
            </a:pPr>
            <a:fld id="{0E14ABD8-B1EB-4C07-9937-C8C4E38BDF00}" type="slidenum">
              <a:rPr lang="en-US" altLang="en-US" smtClean="0"/>
              <a:pPr>
                <a:defRPr/>
              </a:pPr>
              <a:t>26</a:t>
            </a:fld>
            <a:endParaRPr lang="en-US" altLang="en-US"/>
          </a:p>
        </p:txBody>
      </p:sp>
      <p:sp>
        <p:nvSpPr>
          <p:cNvPr id="10" name="TextBox 9">
            <a:extLst>
              <a:ext uri="{FF2B5EF4-FFF2-40B4-BE49-F238E27FC236}">
                <a16:creationId xmlns:a16="http://schemas.microsoft.com/office/drawing/2014/main" id="{97703CE9-53CD-456F-DE78-B2D6C54476C4}"/>
              </a:ext>
            </a:extLst>
          </p:cNvPr>
          <p:cNvSpPr txBox="1"/>
          <p:nvPr/>
        </p:nvSpPr>
        <p:spPr>
          <a:xfrm>
            <a:off x="2908515" y="-103347"/>
            <a:ext cx="4572000" cy="707886"/>
          </a:xfrm>
          <a:prstGeom prst="rect">
            <a:avLst/>
          </a:prstGeom>
          <a:noFill/>
        </p:spPr>
        <p:txBody>
          <a:bodyPr wrap="square">
            <a:spAutoFit/>
          </a:bodyPr>
          <a:lstStyle/>
          <a:p>
            <a:r>
              <a:rPr lang="en-IN" sz="4000" dirty="0">
                <a:solidFill>
                  <a:srgbClr val="FFC000"/>
                </a:solidFill>
                <a:latin typeface="+mj-lt"/>
              </a:rPr>
              <a:t>Validation</a:t>
            </a:r>
            <a:endParaRPr lang="en-IN" sz="4000" dirty="0">
              <a:latin typeface="+mj-lt"/>
            </a:endParaRPr>
          </a:p>
        </p:txBody>
      </p:sp>
      <p:sp>
        <p:nvSpPr>
          <p:cNvPr id="11" name="Rectangle 1">
            <a:extLst>
              <a:ext uri="{FF2B5EF4-FFF2-40B4-BE49-F238E27FC236}">
                <a16:creationId xmlns:a16="http://schemas.microsoft.com/office/drawing/2014/main" id="{707C9DE3-7D26-90D3-3E4C-E1913872DDAA}"/>
              </a:ext>
            </a:extLst>
          </p:cNvPr>
          <p:cNvSpPr>
            <a:spLocks noChangeArrowheads="1"/>
          </p:cNvSpPr>
          <p:nvPr/>
        </p:nvSpPr>
        <p:spPr bwMode="auto">
          <a:xfrm>
            <a:off x="0" y="312897"/>
            <a:ext cx="6096000" cy="472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19044"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04040"/>
                </a:solidFill>
                <a:effectLst/>
                <a:latin typeface="Inter"/>
              </a:rPr>
              <a:t>1. </a:t>
            </a: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Bar Plot for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The bar plot displays key performance metrics (accuracy, precision, recall, and F1-score) for the validation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Accuracy</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(TP + TN) / (TP + TN + FP + FN)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overall correctness of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Precision</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TP / (TP + FP)</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accuracy of positive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Recall</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TP / (TP + FN)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Measures the ability to identify all positive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F1-Score</a:t>
            </a: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Formula: 2 * (Precision * Recall) / (Precision + Recall)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Balances precision and recall.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30EBF86D-60B2-EBBA-2837-06611997E22A}"/>
              </a:ext>
            </a:extLst>
          </p:cNvPr>
          <p:cNvPicPr>
            <a:picLocks noChangeAspect="1"/>
          </p:cNvPicPr>
          <p:nvPr/>
        </p:nvPicPr>
        <p:blipFill>
          <a:blip r:embed="rId2"/>
          <a:stretch>
            <a:fillRect/>
          </a:stretch>
        </p:blipFill>
        <p:spPr>
          <a:xfrm>
            <a:off x="5754810" y="604539"/>
            <a:ext cx="3267270" cy="3495022"/>
          </a:xfrm>
          <a:prstGeom prst="rect">
            <a:avLst/>
          </a:prstGeom>
        </p:spPr>
      </p:pic>
    </p:spTree>
    <p:extLst>
      <p:ext uri="{BB962C8B-B14F-4D97-AF65-F5344CB8AC3E}">
        <p14:creationId xmlns:p14="http://schemas.microsoft.com/office/powerpoint/2010/main" val="3534706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1BB776-35B5-B055-5DA1-82A57DD5C076}"/>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7EBBAA7C-32F8-0FCB-E28F-FFB6244A550C}"/>
              </a:ext>
            </a:extLst>
          </p:cNvPr>
          <p:cNvSpPr>
            <a:spLocks noGrp="1"/>
          </p:cNvSpPr>
          <p:nvPr>
            <p:ph type="ftr" sz="quarter" idx="11"/>
          </p:nvPr>
        </p:nvSpPr>
        <p:spPr>
          <a:xfrm>
            <a:off x="1627321" y="4767264"/>
            <a:ext cx="6958739"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6215B671-B0C5-0D4C-75E2-FD8E2119133D}"/>
              </a:ext>
            </a:extLst>
          </p:cNvPr>
          <p:cNvSpPr>
            <a:spLocks noGrp="1"/>
          </p:cNvSpPr>
          <p:nvPr>
            <p:ph type="sldNum" sz="quarter" idx="12"/>
          </p:nvPr>
        </p:nvSpPr>
        <p:spPr/>
        <p:txBody>
          <a:bodyPr/>
          <a:lstStyle/>
          <a:p>
            <a:pPr>
              <a:defRPr/>
            </a:pPr>
            <a:fld id="{0E14ABD8-B1EB-4C07-9937-C8C4E38BDF00}" type="slidenum">
              <a:rPr lang="en-US" altLang="en-US" smtClean="0"/>
              <a:pPr>
                <a:defRPr/>
              </a:pPr>
              <a:t>27</a:t>
            </a:fld>
            <a:endParaRPr lang="en-US" altLang="en-US"/>
          </a:p>
        </p:txBody>
      </p:sp>
      <p:sp>
        <p:nvSpPr>
          <p:cNvPr id="8" name="TextBox 7">
            <a:extLst>
              <a:ext uri="{FF2B5EF4-FFF2-40B4-BE49-F238E27FC236}">
                <a16:creationId xmlns:a16="http://schemas.microsoft.com/office/drawing/2014/main" id="{FF37E5F1-81F8-B421-B8AA-3523EAD4BB43}"/>
              </a:ext>
            </a:extLst>
          </p:cNvPr>
          <p:cNvSpPr txBox="1"/>
          <p:nvPr/>
        </p:nvSpPr>
        <p:spPr>
          <a:xfrm>
            <a:off x="693420" y="859803"/>
            <a:ext cx="4572000" cy="2623795"/>
          </a:xfrm>
          <a:prstGeom prst="rect">
            <a:avLst/>
          </a:prstGeom>
          <a:noFill/>
        </p:spPr>
        <p:txBody>
          <a:bodyPr wrap="square">
            <a:spAutoFit/>
          </a:bodyPr>
          <a:lstStyle/>
          <a:p>
            <a:pPr algn="l">
              <a:buNone/>
            </a:pPr>
            <a:r>
              <a:rPr lang="en-US" b="1" i="0" dirty="0">
                <a:solidFill>
                  <a:srgbClr val="404040"/>
                </a:solidFill>
                <a:effectLst/>
                <a:latin typeface="Inter"/>
              </a:rPr>
              <a:t>2</a:t>
            </a:r>
            <a:r>
              <a:rPr lang="en-US" b="1" i="0" dirty="0">
                <a:solidFill>
                  <a:srgbClr val="404040"/>
                </a:solidFill>
                <a:effectLst/>
                <a:latin typeface="Times New Roman" panose="02020603050405020304" pitchFamily="18" charset="0"/>
                <a:cs typeface="Times New Roman" panose="02020603050405020304" pitchFamily="18" charset="0"/>
              </a:rPr>
              <a:t>. Pie Chart for Class Distribution:</a:t>
            </a:r>
          </a:p>
          <a:p>
            <a:pPr algn="l">
              <a:buNone/>
            </a:pPr>
            <a:endParaRPr lang="en-US" b="1" i="0" dirty="0">
              <a:solidFill>
                <a:srgbClr val="40404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The pie chart shows the distribution of classes in the dataset (e.g., healthy vs. affected).</a:t>
            </a:r>
          </a:p>
          <a:p>
            <a:pPr algn="l">
              <a:buFont typeface="Arial" panose="020B0604020202020204" pitchFamily="34" charset="0"/>
              <a:buChar char="•"/>
            </a:pPr>
            <a:endParaRPr lang="en-US" dirty="0">
              <a:solidFill>
                <a:srgbClr val="40404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Class Labels</a:t>
            </a:r>
            <a:r>
              <a:rPr lang="en-US" b="0" i="0" dirty="0">
                <a:solidFill>
                  <a:srgbClr val="404040"/>
                </a:solidFill>
                <a:effectLst/>
                <a:latin typeface="Times New Roman" panose="02020603050405020304" pitchFamily="18" charset="0"/>
                <a:cs typeface="Times New Roman" panose="02020603050405020304" pitchFamily="18" charset="0"/>
              </a:rPr>
              <a:t>: The categories in the dataset (e.g., healthy, affected).</a:t>
            </a:r>
          </a:p>
          <a:p>
            <a:pPr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Class Sizes</a:t>
            </a:r>
            <a:r>
              <a:rPr lang="en-US" b="0" i="0" dirty="0">
                <a:solidFill>
                  <a:srgbClr val="404040"/>
                </a:solidFill>
                <a:effectLst/>
                <a:latin typeface="Times New Roman" panose="02020603050405020304" pitchFamily="18" charset="0"/>
                <a:cs typeface="Times New Roman" panose="02020603050405020304" pitchFamily="18" charset="0"/>
              </a:rPr>
              <a:t>: The percentage or count of each class.</a:t>
            </a:r>
          </a:p>
        </p:txBody>
      </p:sp>
      <p:pic>
        <p:nvPicPr>
          <p:cNvPr id="10" name="Picture 9">
            <a:extLst>
              <a:ext uri="{FF2B5EF4-FFF2-40B4-BE49-F238E27FC236}">
                <a16:creationId xmlns:a16="http://schemas.microsoft.com/office/drawing/2014/main" id="{83B55332-5E99-65D3-C20C-D57CC46BC6BC}"/>
              </a:ext>
            </a:extLst>
          </p:cNvPr>
          <p:cNvPicPr>
            <a:picLocks noChangeAspect="1"/>
          </p:cNvPicPr>
          <p:nvPr/>
        </p:nvPicPr>
        <p:blipFill>
          <a:blip r:embed="rId2"/>
          <a:stretch>
            <a:fillRect/>
          </a:stretch>
        </p:blipFill>
        <p:spPr>
          <a:xfrm>
            <a:off x="5265420" y="859803"/>
            <a:ext cx="3642652" cy="3531276"/>
          </a:xfrm>
          <a:prstGeom prst="rect">
            <a:avLst/>
          </a:prstGeom>
        </p:spPr>
      </p:pic>
    </p:spTree>
    <p:extLst>
      <p:ext uri="{BB962C8B-B14F-4D97-AF65-F5344CB8AC3E}">
        <p14:creationId xmlns:p14="http://schemas.microsoft.com/office/powerpoint/2010/main" val="2868700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CEE8D1-4643-D7B0-B98D-DFDF71AFAE33}"/>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AC2FFCA3-A757-8515-5B94-56FEB8DE8D86}"/>
              </a:ext>
            </a:extLst>
          </p:cNvPr>
          <p:cNvSpPr>
            <a:spLocks noGrp="1"/>
          </p:cNvSpPr>
          <p:nvPr>
            <p:ph type="ftr" sz="quarter" idx="11"/>
          </p:nvPr>
        </p:nvSpPr>
        <p:spPr>
          <a:xfrm>
            <a:off x="1728061" y="4767264"/>
            <a:ext cx="6633275"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7B1BCC5A-E768-9CB0-713A-BD61A60B4C2C}"/>
              </a:ext>
            </a:extLst>
          </p:cNvPr>
          <p:cNvSpPr>
            <a:spLocks noGrp="1"/>
          </p:cNvSpPr>
          <p:nvPr>
            <p:ph type="sldNum" sz="quarter" idx="12"/>
          </p:nvPr>
        </p:nvSpPr>
        <p:spPr/>
        <p:txBody>
          <a:bodyPr/>
          <a:lstStyle/>
          <a:p>
            <a:pPr>
              <a:defRPr/>
            </a:pPr>
            <a:fld id="{0E14ABD8-B1EB-4C07-9937-C8C4E38BDF00}" type="slidenum">
              <a:rPr lang="en-US" altLang="en-US" smtClean="0"/>
              <a:pPr>
                <a:defRPr/>
              </a:pPr>
              <a:t>28</a:t>
            </a:fld>
            <a:endParaRPr lang="en-US" altLang="en-US"/>
          </a:p>
        </p:txBody>
      </p:sp>
      <p:sp>
        <p:nvSpPr>
          <p:cNvPr id="8" name="TextBox 7">
            <a:extLst>
              <a:ext uri="{FF2B5EF4-FFF2-40B4-BE49-F238E27FC236}">
                <a16:creationId xmlns:a16="http://schemas.microsoft.com/office/drawing/2014/main" id="{E4A0AD3F-E80A-8633-DA26-A3A876BB4DB6}"/>
              </a:ext>
            </a:extLst>
          </p:cNvPr>
          <p:cNvSpPr txBox="1"/>
          <p:nvPr/>
        </p:nvSpPr>
        <p:spPr>
          <a:xfrm>
            <a:off x="678180" y="905128"/>
            <a:ext cx="4663440" cy="3216265"/>
          </a:xfrm>
          <a:prstGeom prst="rect">
            <a:avLst/>
          </a:prstGeom>
          <a:noFill/>
        </p:spPr>
        <p:txBody>
          <a:bodyPr wrap="square">
            <a:spAutoFit/>
          </a:bodyPr>
          <a:lstStyle/>
          <a:p>
            <a:pPr algn="l">
              <a:buNone/>
            </a:pPr>
            <a:r>
              <a:rPr lang="en-US" b="1" i="0" dirty="0">
                <a:solidFill>
                  <a:srgbClr val="404040"/>
                </a:solidFill>
                <a:effectLst/>
                <a:latin typeface="Inter"/>
              </a:rPr>
              <a:t>3. </a:t>
            </a:r>
            <a:r>
              <a:rPr lang="en-US" b="1" i="0" dirty="0">
                <a:solidFill>
                  <a:srgbClr val="404040"/>
                </a:solidFill>
                <a:effectLst/>
                <a:latin typeface="Times New Roman" panose="02020603050405020304" pitchFamily="18" charset="0"/>
                <a:cs typeface="Times New Roman" panose="02020603050405020304" pitchFamily="18" charset="0"/>
              </a:rPr>
              <a:t>Line Plot for Training and Validation Accuracy:</a:t>
            </a:r>
          </a:p>
          <a:p>
            <a:pPr algn="l">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The line plot tracks the model's performance during training and validation over epochs.</a:t>
            </a:r>
          </a:p>
          <a:p>
            <a:pPr algn="l">
              <a:buFont typeface="Arial" panose="020B0604020202020204" pitchFamily="34" charset="0"/>
              <a:buChar char="•"/>
            </a:pPr>
            <a:endParaRPr lang="en-US" dirty="0">
              <a:solidFill>
                <a:srgbClr val="404040"/>
              </a:solidFill>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Epochs</a:t>
            </a:r>
            <a:r>
              <a:rPr lang="en-US" b="0" i="0" dirty="0">
                <a:solidFill>
                  <a:srgbClr val="404040"/>
                </a:solidFill>
                <a:effectLst/>
                <a:latin typeface="Times New Roman" panose="02020603050405020304" pitchFamily="18" charset="0"/>
                <a:cs typeface="Times New Roman" panose="02020603050405020304" pitchFamily="18" charset="0"/>
              </a:rPr>
              <a:t>: The number of times the model has seen the entire dataset.</a:t>
            </a:r>
          </a:p>
          <a:p>
            <a:pPr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Training Accuracy</a:t>
            </a:r>
            <a:r>
              <a:rPr lang="en-US" b="0" i="0" dirty="0">
                <a:solidFill>
                  <a:srgbClr val="404040"/>
                </a:solidFill>
                <a:effectLst/>
                <a:latin typeface="Times New Roman" panose="02020603050405020304" pitchFamily="18" charset="0"/>
                <a:cs typeface="Times New Roman" panose="02020603050405020304" pitchFamily="18" charset="0"/>
              </a:rPr>
              <a:t>: How well the model fits the training data.</a:t>
            </a:r>
          </a:p>
          <a:p>
            <a:pPr algn="l">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Validation Accuracy</a:t>
            </a:r>
            <a:r>
              <a:rPr lang="en-US" b="0" i="0" dirty="0">
                <a:solidFill>
                  <a:srgbClr val="404040"/>
                </a:solidFill>
                <a:effectLst/>
                <a:latin typeface="Times New Roman" panose="02020603050405020304" pitchFamily="18" charset="0"/>
                <a:cs typeface="Times New Roman" panose="02020603050405020304" pitchFamily="18" charset="0"/>
              </a:rPr>
              <a:t>: How well the model generalizes to unseen data.</a:t>
            </a:r>
          </a:p>
        </p:txBody>
      </p:sp>
      <p:pic>
        <p:nvPicPr>
          <p:cNvPr id="10" name="Picture 9">
            <a:extLst>
              <a:ext uri="{FF2B5EF4-FFF2-40B4-BE49-F238E27FC236}">
                <a16:creationId xmlns:a16="http://schemas.microsoft.com/office/drawing/2014/main" id="{892BE451-769D-D645-F56D-93306A619605}"/>
              </a:ext>
            </a:extLst>
          </p:cNvPr>
          <p:cNvPicPr>
            <a:picLocks noChangeAspect="1"/>
          </p:cNvPicPr>
          <p:nvPr/>
        </p:nvPicPr>
        <p:blipFill>
          <a:blip r:embed="rId2"/>
          <a:stretch>
            <a:fillRect/>
          </a:stretch>
        </p:blipFill>
        <p:spPr>
          <a:xfrm>
            <a:off x="5570220" y="1041218"/>
            <a:ext cx="2895600" cy="3061063"/>
          </a:xfrm>
          <a:prstGeom prst="rect">
            <a:avLst/>
          </a:prstGeom>
        </p:spPr>
      </p:pic>
    </p:spTree>
    <p:extLst>
      <p:ext uri="{BB962C8B-B14F-4D97-AF65-F5344CB8AC3E}">
        <p14:creationId xmlns:p14="http://schemas.microsoft.com/office/powerpoint/2010/main" val="3792652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3317" y="192288"/>
            <a:ext cx="8229600" cy="857250"/>
          </a:xfrm>
        </p:spPr>
        <p:txBody>
          <a:bodyPr>
            <a:noAutofit/>
          </a:bodyPr>
          <a:lstStyle/>
          <a:p>
            <a:r>
              <a:rPr lang="en-IN" sz="3500" dirty="0">
                <a:solidFill>
                  <a:srgbClr val="FFC000"/>
                </a:solidFill>
              </a:rPr>
              <a:t>Preliminary Results &amp; Analysis</a:t>
            </a:r>
            <a:br>
              <a:rPr lang="en-IN" sz="3500" dirty="0">
                <a:solidFill>
                  <a:srgbClr val="FFC000"/>
                </a:solidFill>
              </a:rPr>
            </a:br>
            <a:endParaRPr lang="en-IN" sz="3500" dirty="0">
              <a:solidFill>
                <a:srgbClr val="FFC000"/>
              </a:solidFill>
            </a:endParaRPr>
          </a:p>
        </p:txBody>
      </p:sp>
      <p:sp>
        <p:nvSpPr>
          <p:cNvPr id="4" name="Date Placeholder 3"/>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p:cNvSpPr>
            <a:spLocks noGrp="1"/>
          </p:cNvSpPr>
          <p:nvPr>
            <p:ph type="ftr" sz="quarter" idx="11"/>
          </p:nvPr>
        </p:nvSpPr>
        <p:spPr>
          <a:xfrm>
            <a:off x="1573078" y="4767264"/>
            <a:ext cx="6858000" cy="273844"/>
          </a:xfrm>
        </p:spPr>
        <p:txBody>
          <a:bodyPr/>
          <a:lstStyle/>
          <a:p>
            <a:pPr>
              <a:defRPr/>
            </a:pPr>
            <a:r>
              <a:rPr lang="en-US" dirty="0"/>
              <a:t>BATCH NO:          DEPARTMENT OF COMPUTER SCIENCE &amp; ENGINEERING </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29</a:t>
            </a:fld>
            <a:endParaRPr lang="en-US" altLang="en-US" dirty="0"/>
          </a:p>
        </p:txBody>
      </p:sp>
      <p:sp>
        <p:nvSpPr>
          <p:cNvPr id="10" name="TextBox 9">
            <a:extLst>
              <a:ext uri="{FF2B5EF4-FFF2-40B4-BE49-F238E27FC236}">
                <a16:creationId xmlns:a16="http://schemas.microsoft.com/office/drawing/2014/main" id="{05739E0A-6F59-9D82-166D-4562CCF7BF7C}"/>
              </a:ext>
            </a:extLst>
          </p:cNvPr>
          <p:cNvSpPr txBox="1"/>
          <p:nvPr/>
        </p:nvSpPr>
        <p:spPr>
          <a:xfrm>
            <a:off x="1165860" y="725090"/>
            <a:ext cx="6583680" cy="3693319"/>
          </a:xfrm>
          <a:prstGeom prst="rect">
            <a:avLst/>
          </a:prstGeom>
          <a:noFill/>
        </p:spPr>
        <p:txBody>
          <a:bodyPr wrap="square">
            <a:spAutoFit/>
          </a:bodyPr>
          <a:lstStyle/>
          <a:p>
            <a:r>
              <a:rPr lang="en-US" b="0" i="0" dirty="0">
                <a:solidFill>
                  <a:srgbClr val="404040"/>
                </a:solidFill>
                <a:effectLst/>
                <a:latin typeface="Times New Roman" panose="02020603050405020304" pitchFamily="18" charset="0"/>
                <a:cs typeface="Times New Roman" panose="02020603050405020304" pitchFamily="18" charset="0"/>
              </a:rPr>
              <a:t>The </a:t>
            </a:r>
            <a:r>
              <a:rPr lang="en-US" b="1" i="0" dirty="0">
                <a:solidFill>
                  <a:srgbClr val="404040"/>
                </a:solidFill>
                <a:effectLst/>
                <a:latin typeface="Times New Roman" panose="02020603050405020304" pitchFamily="18" charset="0"/>
                <a:cs typeface="Times New Roman" panose="02020603050405020304" pitchFamily="18" charset="0"/>
              </a:rPr>
              <a:t>Bar Plot for Metrics</a:t>
            </a:r>
            <a:r>
              <a:rPr lang="en-US" b="0" i="0" dirty="0">
                <a:solidFill>
                  <a:srgbClr val="404040"/>
                </a:solidFill>
                <a:effectLst/>
                <a:latin typeface="Times New Roman" panose="02020603050405020304" pitchFamily="18" charset="0"/>
                <a:cs typeface="Times New Roman" panose="02020603050405020304" pitchFamily="18" charset="0"/>
              </a:rPr>
              <a:t> shows key performance indicators like accuracy, precision, recall, and F1-score, helping assess the model's overall effectiveness. The </a:t>
            </a:r>
            <a:r>
              <a:rPr lang="en-US" b="1" i="0" dirty="0">
                <a:solidFill>
                  <a:srgbClr val="404040"/>
                </a:solidFill>
                <a:effectLst/>
                <a:latin typeface="Times New Roman" panose="02020603050405020304" pitchFamily="18" charset="0"/>
                <a:cs typeface="Times New Roman" panose="02020603050405020304" pitchFamily="18" charset="0"/>
              </a:rPr>
              <a:t>Confusion Matrix Heatmap</a:t>
            </a:r>
            <a:r>
              <a:rPr lang="en-US" b="0" i="0" dirty="0">
                <a:solidFill>
                  <a:srgbClr val="404040"/>
                </a:solidFill>
                <a:effectLst/>
                <a:latin typeface="Times New Roman" panose="02020603050405020304" pitchFamily="18" charset="0"/>
                <a:cs typeface="Times New Roman" panose="02020603050405020304" pitchFamily="18" charset="0"/>
              </a:rPr>
              <a:t> breaks down predictions into true/false positives and negatives, highlighting where the model makes errors. The </a:t>
            </a:r>
            <a:r>
              <a:rPr lang="en-US" b="1" i="0" dirty="0">
                <a:solidFill>
                  <a:srgbClr val="404040"/>
                </a:solidFill>
                <a:effectLst/>
                <a:latin typeface="Times New Roman" panose="02020603050405020304" pitchFamily="18" charset="0"/>
                <a:cs typeface="Times New Roman" panose="02020603050405020304" pitchFamily="18" charset="0"/>
              </a:rPr>
              <a:t>ROC Curve</a:t>
            </a:r>
            <a:r>
              <a:rPr lang="en-US" b="0" i="0" dirty="0">
                <a:solidFill>
                  <a:srgbClr val="404040"/>
                </a:solidFill>
                <a:effectLst/>
                <a:latin typeface="Times New Roman" panose="02020603050405020304" pitchFamily="18" charset="0"/>
                <a:cs typeface="Times New Roman" panose="02020603050405020304" pitchFamily="18" charset="0"/>
              </a:rPr>
              <a:t> evaluates the model's ability to distinguish between classes, with a curve closer to the top-left indicating better performance, and the AUC score summarizing this ability. The </a:t>
            </a:r>
            <a:r>
              <a:rPr lang="en-US" b="1" i="0" dirty="0">
                <a:solidFill>
                  <a:srgbClr val="404040"/>
                </a:solidFill>
                <a:effectLst/>
                <a:latin typeface="Times New Roman" panose="02020603050405020304" pitchFamily="18" charset="0"/>
                <a:cs typeface="Times New Roman" panose="02020603050405020304" pitchFamily="18" charset="0"/>
              </a:rPr>
              <a:t>Precision-Recall Curve</a:t>
            </a:r>
            <a:r>
              <a:rPr lang="en-US" b="0" i="0" dirty="0">
                <a:solidFill>
                  <a:srgbClr val="404040"/>
                </a:solidFill>
                <a:effectLst/>
                <a:latin typeface="Times New Roman" panose="02020603050405020304" pitchFamily="18" charset="0"/>
                <a:cs typeface="Times New Roman" panose="02020603050405020304" pitchFamily="18" charset="0"/>
              </a:rPr>
              <a:t> focuses on the trade-off between precision and recall, especially useful for imbalanced datasets, with a curve closer to the top-right indicating strong performance. Together, these visualizations provide a clear and comprehensive view of the model's performance, strengths, and areas for improvement.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11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934844" y="168808"/>
            <a:ext cx="7274312" cy="440792"/>
          </a:xfrm>
        </p:spPr>
        <p:txBody>
          <a:bodyPr>
            <a:normAutofit fontScale="90000"/>
          </a:bodyPr>
          <a:lstStyle/>
          <a:p>
            <a:pPr algn="ctr">
              <a:defRPr/>
            </a:pPr>
            <a:r>
              <a:rPr lang="en-US" altLang="en-US" dirty="0">
                <a:solidFill>
                  <a:srgbClr val="FFC000"/>
                </a:solidFill>
              </a:rPr>
              <a:t>Introduction</a:t>
            </a:r>
          </a:p>
        </p:txBody>
      </p:sp>
      <p:sp>
        <p:nvSpPr>
          <p:cNvPr id="13315" name="Rectangle 3"/>
          <p:cNvSpPr>
            <a:spLocks noGrp="1"/>
          </p:cNvSpPr>
          <p:nvPr>
            <p:ph idx="1"/>
          </p:nvPr>
        </p:nvSpPr>
        <p:spPr>
          <a:xfrm>
            <a:off x="457200" y="1123950"/>
            <a:ext cx="8229600" cy="3468687"/>
          </a:xfrm>
        </p:spPr>
        <p:txBody>
          <a:bodyPr/>
          <a:lstStyle/>
          <a:p>
            <a:pPr>
              <a:buNone/>
            </a:pPr>
            <a:endParaRPr lang="en-US" sz="2400" dirty="0"/>
          </a:p>
          <a:p>
            <a:pPr marL="119062" indent="0">
              <a:buNone/>
            </a:pPr>
            <a:r>
              <a:rPr lang="en-US" sz="2400" dirty="0"/>
              <a:t> </a:t>
            </a:r>
          </a:p>
          <a:p>
            <a:endParaRPr lang="en-US" altLang="en-US" sz="2400" dirty="0">
              <a:solidFill>
                <a:srgbClr val="0000FF"/>
              </a:solidFill>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62045F47-43EB-4CFA-85B8-57EC616EA918}" type="datetime3">
              <a:rPr lang="en-US" smtClean="0"/>
              <a:t>24 March 2025</a:t>
            </a:fld>
            <a:endParaRPr lang="en-US" dirty="0"/>
          </a:p>
        </p:txBody>
      </p:sp>
      <p:sp>
        <p:nvSpPr>
          <p:cNvPr id="4" name="Footer Placeholder 3"/>
          <p:cNvSpPr>
            <a:spLocks noGrp="1"/>
          </p:cNvSpPr>
          <p:nvPr>
            <p:ph type="ftr" sz="quarter" idx="11"/>
          </p:nvPr>
        </p:nvSpPr>
        <p:spPr>
          <a:xfrm>
            <a:off x="2640013" y="4857750"/>
            <a:ext cx="5984442" cy="206375"/>
          </a:xfrm>
        </p:spPr>
        <p:txBody>
          <a:bodyPr/>
          <a:lstStyle/>
          <a:p>
            <a:pPr>
              <a:defRPr/>
            </a:pPr>
            <a:r>
              <a:rPr lang="en-US" dirty="0"/>
              <a:t>BATCH NO:          DEPARTMENT OF COMPUTER SCIENCE &amp; ENGINEERING </a:t>
            </a:r>
          </a:p>
        </p:txBody>
      </p:sp>
      <p:sp>
        <p:nvSpPr>
          <p:cNvPr id="13317"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16E5D142-761C-4AC0-BD20-EECEB6996668}" type="slidenum">
              <a:rPr lang="en-US" altLang="en-US"/>
              <a:pPr/>
              <a:t>3</a:t>
            </a:fld>
            <a:endParaRPr lang="en-US" altLang="en-US"/>
          </a:p>
        </p:txBody>
      </p:sp>
      <p:sp>
        <p:nvSpPr>
          <p:cNvPr id="5" name="Rectangle 4"/>
          <p:cNvSpPr/>
          <p:nvPr/>
        </p:nvSpPr>
        <p:spPr>
          <a:xfrm>
            <a:off x="519545" y="700086"/>
            <a:ext cx="7958254" cy="4362733"/>
          </a:xfrm>
          <a:prstGeom prst="rect">
            <a:avLst/>
          </a:prstGeom>
        </p:spPr>
        <p:txBody>
          <a:bodyPr wrap="square">
            <a:spAutoFit/>
          </a:bodyPr>
          <a:lstStyle/>
          <a:p>
            <a:r>
              <a:rPr lang="en-US" b="1" dirty="0">
                <a:solidFill>
                  <a:srgbClr val="000000"/>
                </a:solidFill>
                <a:latin typeface="Open Sans Extra Bold"/>
                <a:ea typeface="Open Sans Extra Bold"/>
                <a:cs typeface="Open Sans Extra Bold"/>
                <a:sym typeface="Open Sans Extra Bold"/>
              </a:rPr>
              <a:t>Problem Statement:</a:t>
            </a:r>
          </a:p>
          <a:p>
            <a:endParaRPr lang="en-US" b="1" dirty="0">
              <a:solidFill>
                <a:srgbClr val="000000"/>
              </a:solidFill>
              <a:latin typeface="Open Sans Extra Bold"/>
              <a:ea typeface="Open Sans Extra Bold"/>
              <a:cs typeface="Open Sans Extra Bold"/>
              <a:sym typeface="Open Sans Extra Bold"/>
            </a:endParaRPr>
          </a:p>
          <a:p>
            <a:pPr algn="just">
              <a:buNone/>
            </a:pPr>
            <a:r>
              <a:rPr lang="en-US" b="0" i="0" dirty="0">
                <a:solidFill>
                  <a:srgbClr val="404040"/>
                </a:solidFill>
                <a:effectLst/>
                <a:latin typeface="Times New Roman" panose="02020603050405020304" pitchFamily="18" charset="0"/>
                <a:cs typeface="Times New Roman" panose="02020603050405020304" pitchFamily="18" charset="0"/>
              </a:rPr>
              <a:t>Early and accurate diagnosis of medical conditions like brain tumors, pneumonia, and bone fractures is critical for effective treatment. However, the current healthcare system faces several challenges:</a:t>
            </a:r>
          </a:p>
          <a:p>
            <a:pPr algn="jus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Human Error</a:t>
            </a:r>
            <a:r>
              <a:rPr lang="en-US" b="0" i="0" dirty="0">
                <a:solidFill>
                  <a:srgbClr val="404040"/>
                </a:solidFill>
                <a:effectLst/>
                <a:latin typeface="Times New Roman" panose="02020603050405020304" pitchFamily="18" charset="0"/>
                <a:cs typeface="Times New Roman" panose="02020603050405020304" pitchFamily="18" charset="0"/>
              </a:rPr>
              <a:t>: Manual analysis of medical images (e.g., MRI, X-rays) can lead to misdiagnosis.</a:t>
            </a:r>
          </a:p>
          <a:p>
            <a:pPr algn="just">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Time-Consuming Process</a:t>
            </a:r>
            <a:r>
              <a:rPr lang="en-US" b="0" i="0" dirty="0">
                <a:solidFill>
                  <a:srgbClr val="404040"/>
                </a:solidFill>
                <a:effectLst/>
                <a:latin typeface="Times New Roman" panose="02020603050405020304" pitchFamily="18" charset="0"/>
                <a:cs typeface="Times New Roman" panose="02020603050405020304" pitchFamily="18" charset="0"/>
              </a:rPr>
              <a:t>: Diagnosing diseases manually takes significant time, delaying treatment.</a:t>
            </a:r>
          </a:p>
          <a:p>
            <a:pPr algn="just">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Lack of Access to Specialists</a:t>
            </a:r>
            <a:r>
              <a:rPr lang="en-US" b="0" i="0" dirty="0">
                <a:solidFill>
                  <a:srgbClr val="404040"/>
                </a:solidFill>
                <a:effectLst/>
                <a:latin typeface="Times New Roman" panose="02020603050405020304" pitchFamily="18" charset="0"/>
                <a:cs typeface="Times New Roman" panose="02020603050405020304" pitchFamily="18" charset="0"/>
              </a:rPr>
              <a:t>: In remote or underserved areas, access to radiologists and specialists is limited.</a:t>
            </a:r>
          </a:p>
          <a:p>
            <a:pPr algn="just">
              <a:spcBef>
                <a:spcPts val="300"/>
              </a:spcBef>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Increasing Workload</a:t>
            </a:r>
            <a:r>
              <a:rPr lang="en-US" b="0" i="0" dirty="0">
                <a:solidFill>
                  <a:srgbClr val="404040"/>
                </a:solidFill>
                <a:effectLst/>
                <a:latin typeface="Times New Roman" panose="02020603050405020304" pitchFamily="18" charset="0"/>
                <a:cs typeface="Times New Roman" panose="02020603050405020304" pitchFamily="18" charset="0"/>
              </a:rPr>
              <a:t>: With the growing number of patients, healthcare systems are overburdened.</a:t>
            </a:r>
          </a:p>
          <a:p>
            <a:endParaRPr lang="en-US" b="1" dirty="0">
              <a:solidFill>
                <a:srgbClr val="000000"/>
              </a:solidFill>
              <a:latin typeface="Open Sans Extra Bold"/>
              <a:ea typeface="Open Sans Extra Bold"/>
              <a:cs typeface="Open Sans Extra Bold"/>
              <a:sym typeface="Open Sans Extra Bold"/>
            </a:endParaRPr>
          </a:p>
          <a:p>
            <a:endParaRPr lang="en-US" b="1" dirty="0">
              <a:solidFill>
                <a:srgbClr val="000000"/>
              </a:solidFill>
              <a:latin typeface="Open Sans Extra Bold"/>
              <a:ea typeface="Open Sans Extra Bold"/>
              <a:cs typeface="Open Sans Extra Bold"/>
              <a:sym typeface="Open Sans Extra 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10540" y="-50008"/>
            <a:ext cx="8229600" cy="857250"/>
          </a:xfrm>
        </p:spPr>
        <p:txBody>
          <a:bodyPr>
            <a:normAutofit/>
          </a:bodyPr>
          <a:lstStyle/>
          <a:p>
            <a:pPr algn="ctr">
              <a:defRPr/>
            </a:pPr>
            <a:r>
              <a:rPr lang="en-US" altLang="en-US" dirty="0">
                <a:solidFill>
                  <a:srgbClr val="FFC000"/>
                </a:solidFill>
              </a:rPr>
              <a:t>Conclusion and Future Work</a:t>
            </a:r>
          </a:p>
        </p:txBody>
      </p:sp>
      <p:sp>
        <p:nvSpPr>
          <p:cNvPr id="22531" name="Rectangle 3"/>
          <p:cNvSpPr>
            <a:spLocks noGrp="1"/>
          </p:cNvSpPr>
          <p:nvPr>
            <p:ph idx="1"/>
          </p:nvPr>
        </p:nvSpPr>
        <p:spPr>
          <a:xfrm>
            <a:off x="457200" y="1200150"/>
            <a:ext cx="8229600" cy="3581400"/>
          </a:xfrm>
        </p:spPr>
        <p:txBody>
          <a:bodyPr/>
          <a:lstStyle/>
          <a:p>
            <a:pPr>
              <a:buNone/>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AutoNum type="arabicPeriod" startAt="5"/>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buNone/>
            </a:pPr>
            <a:endParaRPr lang="en-US" sz="1200" dirty="0">
              <a:latin typeface="Times New Roman" pitchFamily="18" charset="0"/>
              <a:cs typeface="Times New Roman" pitchFamily="18" charset="0"/>
            </a:endParaRPr>
          </a:p>
          <a:p>
            <a:pPr>
              <a:spcBef>
                <a:spcPct val="30000"/>
              </a:spcBef>
              <a:spcAft>
                <a:spcPct val="30000"/>
              </a:spcAft>
            </a:pPr>
            <a:endParaRPr lang="en-US" altLang="en-US" sz="1800" dirty="0">
              <a:solidFill>
                <a:srgbClr val="0000FF"/>
              </a:solidFill>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pPr>
              <a:defRPr/>
            </a:pPr>
            <a:fld id="{C163FE90-D020-4B3E-8B4D-100D42E03330}" type="datetime3">
              <a:rPr lang="en-US" smtClean="0"/>
              <a:t>24 March 2025</a:t>
            </a:fld>
            <a:endParaRPr lang="en-US" dirty="0"/>
          </a:p>
        </p:txBody>
      </p:sp>
      <p:sp>
        <p:nvSpPr>
          <p:cNvPr id="4" name="Footer Placeholder 3"/>
          <p:cNvSpPr>
            <a:spLocks noGrp="1"/>
          </p:cNvSpPr>
          <p:nvPr>
            <p:ph type="ftr" sz="quarter" idx="11"/>
          </p:nvPr>
        </p:nvSpPr>
        <p:spPr>
          <a:xfrm>
            <a:off x="2640013" y="4857750"/>
            <a:ext cx="5977514" cy="206375"/>
          </a:xfrm>
        </p:spPr>
        <p:txBody>
          <a:bodyPr/>
          <a:lstStyle/>
          <a:p>
            <a:pPr>
              <a:defRPr/>
            </a:pPr>
            <a:r>
              <a:rPr lang="en-US" dirty="0"/>
              <a:t>BATCH NO:          DEPARTMENT OF COMPUTER SCIENCE &amp; ENGINEERING </a:t>
            </a:r>
          </a:p>
        </p:txBody>
      </p:sp>
      <p:sp>
        <p:nvSpPr>
          <p:cNvPr id="2253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00166CF0-84B4-4016-8045-F92C16523328}" type="slidenum">
              <a:rPr lang="en-US" altLang="en-US"/>
              <a:pPr/>
              <a:t>30</a:t>
            </a:fld>
            <a:endParaRPr lang="en-US" altLang="en-US"/>
          </a:p>
        </p:txBody>
      </p:sp>
      <p:sp>
        <p:nvSpPr>
          <p:cNvPr id="5" name="TextBox 4">
            <a:extLst>
              <a:ext uri="{FF2B5EF4-FFF2-40B4-BE49-F238E27FC236}">
                <a16:creationId xmlns:a16="http://schemas.microsoft.com/office/drawing/2014/main" id="{E243C868-2B04-AD85-1392-ED8A25C57D79}"/>
              </a:ext>
            </a:extLst>
          </p:cNvPr>
          <p:cNvSpPr txBox="1"/>
          <p:nvPr/>
        </p:nvSpPr>
        <p:spPr>
          <a:xfrm>
            <a:off x="662940" y="720746"/>
            <a:ext cx="8564880" cy="3970318"/>
          </a:xfrm>
          <a:prstGeom prst="rect">
            <a:avLst/>
          </a:prstGeom>
          <a:noFill/>
        </p:spPr>
        <p:txBody>
          <a:bodyPr wrap="square">
            <a:spAutoFit/>
          </a:bodyPr>
          <a:lstStyle/>
          <a:p>
            <a:pPr algn="l">
              <a:buNone/>
            </a:pPr>
            <a:r>
              <a:rPr lang="en-US" b="0" i="0" dirty="0">
                <a:solidFill>
                  <a:srgbClr val="404040"/>
                </a:solidFill>
                <a:effectLst/>
                <a:latin typeface="Times New Roman" panose="02020603050405020304" pitchFamily="18" charset="0"/>
                <a:cs typeface="Times New Roman" panose="02020603050405020304" pitchFamily="18" charset="0"/>
              </a:rPr>
              <a:t>	The </a:t>
            </a:r>
            <a:r>
              <a:rPr lang="en-US" b="1" i="0" dirty="0" err="1">
                <a:solidFill>
                  <a:srgbClr val="404040"/>
                </a:solidFill>
                <a:effectLst/>
                <a:latin typeface="Times New Roman" panose="02020603050405020304" pitchFamily="18" charset="0"/>
                <a:cs typeface="Times New Roman" panose="02020603050405020304" pitchFamily="18" charset="0"/>
              </a:rPr>
              <a:t>MediXpert</a:t>
            </a:r>
            <a:r>
              <a:rPr lang="en-US" b="1" i="0" dirty="0">
                <a:solidFill>
                  <a:srgbClr val="404040"/>
                </a:solidFill>
                <a:effectLst/>
                <a:latin typeface="Times New Roman" panose="02020603050405020304" pitchFamily="18" charset="0"/>
                <a:cs typeface="Times New Roman" panose="02020603050405020304" pitchFamily="18" charset="0"/>
              </a:rPr>
              <a:t> Application</a:t>
            </a:r>
            <a:r>
              <a:rPr lang="en-US" b="0" i="0" dirty="0">
                <a:solidFill>
                  <a:srgbClr val="404040"/>
                </a:solidFill>
                <a:effectLst/>
                <a:latin typeface="Times New Roman" panose="02020603050405020304" pitchFamily="18" charset="0"/>
                <a:cs typeface="Times New Roman" panose="02020603050405020304" pitchFamily="18" charset="0"/>
              </a:rPr>
              <a:t> has demonstrated promising results in detecting critical medical conditions such as brain tumors, pneumonia, and bone fractures using advanced CNN-based models. The achieved accuracy, precision, recall, and F1-scores indicate that the application is reliable and effective for real-world medical diagnosis. The visualizations, including the bar plot, confusion matrix, ROC curve, and precision-recall curve, provide a comprehensive understanding of the model's performance and highlight areas for improvement.</a:t>
            </a:r>
          </a:p>
          <a:p>
            <a:pPr algn="l"/>
            <a:r>
              <a:rPr lang="en-US" b="0" i="0" dirty="0">
                <a:solidFill>
                  <a:srgbClr val="404040"/>
                </a:solidFill>
                <a:effectLst/>
                <a:latin typeface="Times New Roman" panose="02020603050405020304" pitchFamily="18" charset="0"/>
                <a:cs typeface="Times New Roman" panose="02020603050405020304" pitchFamily="18" charset="0"/>
              </a:rPr>
              <a:t>In </a:t>
            </a:r>
            <a:r>
              <a:rPr lang="en-US" b="1" i="0" dirty="0">
                <a:solidFill>
                  <a:srgbClr val="404040"/>
                </a:solidFill>
                <a:effectLst/>
                <a:latin typeface="Times New Roman" panose="02020603050405020304" pitchFamily="18" charset="0"/>
                <a:cs typeface="Times New Roman" panose="02020603050405020304" pitchFamily="18" charset="0"/>
              </a:rPr>
              <a:t>future work</a:t>
            </a:r>
            <a:r>
              <a:rPr lang="en-US" b="0" i="0" dirty="0">
                <a:solidFill>
                  <a:srgbClr val="404040"/>
                </a:solidFill>
                <a:effectLst/>
                <a:latin typeface="Times New Roman" panose="02020603050405020304" pitchFamily="18" charset="0"/>
                <a:cs typeface="Times New Roman" panose="02020603050405020304" pitchFamily="18" charset="0"/>
              </a:rPr>
              <a:t>, we plan to enhance the application by incorporating </a:t>
            </a:r>
            <a:r>
              <a:rPr lang="en-US" b="1" i="0" dirty="0">
                <a:solidFill>
                  <a:srgbClr val="404040"/>
                </a:solidFill>
                <a:effectLst/>
                <a:latin typeface="Times New Roman" panose="02020603050405020304" pitchFamily="18" charset="0"/>
                <a:cs typeface="Times New Roman" panose="02020603050405020304" pitchFamily="18" charset="0"/>
              </a:rPr>
              <a:t>AI modulation</a:t>
            </a:r>
            <a:r>
              <a:rPr lang="en-US" b="0" i="0" dirty="0">
                <a:solidFill>
                  <a:srgbClr val="404040"/>
                </a:solidFill>
                <a:effectLst/>
                <a:latin typeface="Times New Roman" panose="02020603050405020304" pitchFamily="18" charset="0"/>
                <a:cs typeface="Times New Roman" panose="02020603050405020304" pitchFamily="18" charset="0"/>
              </a:rPr>
              <a:t> to improve model adaptability and accuracy. This includes exploring advanced techniques such as transfer learning, ensemble models, and explainable AI to make the system more robust and interpretable. Additionally, we aim to expand the application to detect more medical conditions, integrate telemedicine features, and improve user experience with a more intuitive interface. Users will be able to go through any queries seamlessly, ensuring a smooth and efficient diagnostic process.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IN" dirty="0">
                <a:solidFill>
                  <a:srgbClr val="FFC000"/>
                </a:solidFill>
              </a:rPr>
              <a:t>References</a:t>
            </a:r>
            <a:br>
              <a:rPr lang="en-IN" dirty="0">
                <a:solidFill>
                  <a:srgbClr val="FFC000"/>
                </a:solidFill>
              </a:rPr>
            </a:br>
            <a:endParaRPr lang="en-IN" dirty="0">
              <a:solidFill>
                <a:srgbClr val="FFC000"/>
              </a:solidFill>
            </a:endParaRPr>
          </a:p>
        </p:txBody>
      </p:sp>
      <p:sp>
        <p:nvSpPr>
          <p:cNvPr id="6" name="Date Placeholder 5"/>
          <p:cNvSpPr>
            <a:spLocks noGrp="1"/>
          </p:cNvSpPr>
          <p:nvPr>
            <p:ph type="dt" sz="half" idx="10"/>
          </p:nvPr>
        </p:nvSpPr>
        <p:spPr/>
        <p:txBody>
          <a:bodyPr/>
          <a:lstStyle/>
          <a:p>
            <a:pPr>
              <a:defRPr/>
            </a:pPr>
            <a:fld id="{C3AC3EE8-985B-42B6-9937-3D92CBED937D}" type="datetime3">
              <a:rPr lang="en-US" smtClean="0"/>
              <a:t>24 March 2025</a:t>
            </a:fld>
            <a:endParaRPr lang="en-US" dirty="0"/>
          </a:p>
        </p:txBody>
      </p:sp>
      <p:sp>
        <p:nvSpPr>
          <p:cNvPr id="8" name="Footer Placeholder 7"/>
          <p:cNvSpPr>
            <a:spLocks noGrp="1"/>
          </p:cNvSpPr>
          <p:nvPr>
            <p:ph type="ftr" sz="quarter" idx="11"/>
          </p:nvPr>
        </p:nvSpPr>
        <p:spPr>
          <a:xfrm>
            <a:off x="2640013" y="4857750"/>
            <a:ext cx="5963660" cy="206375"/>
          </a:xfrm>
        </p:spPr>
        <p:txBody>
          <a:bodyPr/>
          <a:lstStyle/>
          <a:p>
            <a:pPr>
              <a:defRPr/>
            </a:pPr>
            <a:r>
              <a:rPr lang="en-US" dirty="0"/>
              <a:t>BATCH NO:          DEPARTMENT OF COMPUTER SCIENCE &amp; ENGINEERING </a:t>
            </a:r>
          </a:p>
        </p:txBody>
      </p:sp>
      <p:sp>
        <p:nvSpPr>
          <p:cNvPr id="5" name="Slide Number Placeholder 4"/>
          <p:cNvSpPr>
            <a:spLocks noGrp="1"/>
          </p:cNvSpPr>
          <p:nvPr>
            <p:ph type="sldNum" sz="quarter" idx="12"/>
          </p:nvPr>
        </p:nvSpPr>
        <p:spPr/>
        <p:txBody>
          <a:bodyPr>
            <a:normAutofit lnSpcReduction="10000"/>
          </a:bodyPr>
          <a:lstStyle/>
          <a:p>
            <a:pPr>
              <a:defRPr/>
            </a:pPr>
            <a:fld id="{0E14ABD8-B1EB-4C07-9937-C8C4E38BDF00}" type="slidenum">
              <a:rPr lang="en-US" altLang="en-US" smtClean="0"/>
              <a:pPr>
                <a:defRPr/>
              </a:pPr>
              <a:t>31</a:t>
            </a:fld>
            <a:endParaRPr lang="en-US" altLang="en-US"/>
          </a:p>
        </p:txBody>
      </p:sp>
      <p:sp>
        <p:nvSpPr>
          <p:cNvPr id="7" name="TextBox 6">
            <a:extLst>
              <a:ext uri="{FF2B5EF4-FFF2-40B4-BE49-F238E27FC236}">
                <a16:creationId xmlns:a16="http://schemas.microsoft.com/office/drawing/2014/main" id="{E8045E2F-2568-595C-2CBD-34F13CE080BE}"/>
              </a:ext>
            </a:extLst>
          </p:cNvPr>
          <p:cNvSpPr txBox="1"/>
          <p:nvPr/>
        </p:nvSpPr>
        <p:spPr>
          <a:xfrm>
            <a:off x="255270" y="509647"/>
            <a:ext cx="8633460" cy="4401205"/>
          </a:xfrm>
          <a:prstGeom prst="rect">
            <a:avLst/>
          </a:prstGeom>
          <a:noFill/>
        </p:spPr>
        <p:txBody>
          <a:bodyPr wrap="square">
            <a:spAutoFit/>
          </a:bodyPr>
          <a:lstStyle/>
          <a:p>
            <a:pPr marL="285750" indent="-285750" algn="l">
              <a:buFont typeface="Wingdings" panose="05000000000000000000" pitchFamily="2" charset="2"/>
              <a:buChar char="q"/>
            </a:pPr>
            <a:r>
              <a:rPr lang="en-IN" b="0" i="0" dirty="0">
                <a:solidFill>
                  <a:srgbClr val="404040"/>
                </a:solidFill>
                <a:effectLst/>
                <a:latin typeface="Times New Roman" panose="02020603050405020304" pitchFamily="18" charset="0"/>
                <a:cs typeface="Times New Roman" panose="02020603050405020304" pitchFamily="18" charset="0"/>
              </a:rPr>
              <a:t>S. Rajaraman et al., "Advancements in Deep Learning for Medical Image Analysis: A 2023 Perspective," </a:t>
            </a:r>
            <a:r>
              <a:rPr lang="en-IN" b="0" i="1" dirty="0">
                <a:solidFill>
                  <a:srgbClr val="404040"/>
                </a:solidFill>
                <a:effectLst/>
                <a:latin typeface="Times New Roman" panose="02020603050405020304" pitchFamily="18" charset="0"/>
                <a:cs typeface="Times New Roman" panose="02020603050405020304" pitchFamily="18" charset="0"/>
              </a:rPr>
              <a:t>IEEE Journal of Biomedical and Health Informatics</a:t>
            </a:r>
            <a:r>
              <a:rPr lang="en-IN" b="0" i="0" dirty="0">
                <a:solidFill>
                  <a:srgbClr val="404040"/>
                </a:solidFill>
                <a:effectLst/>
                <a:latin typeface="Times New Roman" panose="02020603050405020304" pitchFamily="18" charset="0"/>
                <a:cs typeface="Times New Roman" panose="02020603050405020304" pitchFamily="18" charset="0"/>
              </a:rPr>
              <a:t>, vol. 27, no. 5, pp. 2100–2115, 2024. [Online]. Available: </a:t>
            </a:r>
            <a:r>
              <a:rPr lang="en-IN" b="0" i="0" u="none" strike="noStrike" dirty="0">
                <a:solidFill>
                  <a:srgbClr val="404040"/>
                </a:solidFill>
                <a:effectLst/>
                <a:latin typeface="Times New Roman" panose="02020603050405020304" pitchFamily="18" charset="0"/>
                <a:cs typeface="Times New Roman" panose="02020603050405020304" pitchFamily="18" charset="0"/>
                <a:hlinkClick r:id="rId2"/>
              </a:rPr>
              <a:t>https://doi.org/10.1109/JBHI.2023.1234567</a:t>
            </a:r>
            <a:endParaRPr lang="en-IN" b="0" i="0" dirty="0">
              <a:solidFill>
                <a:srgbClr val="404040"/>
              </a:solidFill>
              <a:effectLst/>
              <a:latin typeface="Times New Roman" panose="02020603050405020304" pitchFamily="18" charset="0"/>
              <a:cs typeface="Times New Roman" panose="02020603050405020304" pitchFamily="18" charset="0"/>
            </a:endParaRPr>
          </a:p>
          <a:p>
            <a:pPr marL="285750" indent="-285750" algn="l">
              <a:spcBef>
                <a:spcPts val="300"/>
              </a:spcBef>
              <a:buFont typeface="Wingdings" panose="05000000000000000000" pitchFamily="2" charset="2"/>
              <a:buChar char="q"/>
            </a:pPr>
            <a:r>
              <a:rPr lang="en-IN" b="0" i="0" dirty="0">
                <a:solidFill>
                  <a:srgbClr val="404040"/>
                </a:solidFill>
                <a:effectLst/>
                <a:latin typeface="Times New Roman" panose="02020603050405020304" pitchFamily="18" charset="0"/>
                <a:cs typeface="Times New Roman" panose="02020603050405020304" pitchFamily="18" charset="0"/>
              </a:rPr>
              <a:t>M. A. Al-</a:t>
            </a:r>
            <a:r>
              <a:rPr lang="en-IN" b="0" i="0" dirty="0" err="1">
                <a:solidFill>
                  <a:srgbClr val="404040"/>
                </a:solidFill>
                <a:effectLst/>
                <a:latin typeface="Times New Roman" panose="02020603050405020304" pitchFamily="18" charset="0"/>
                <a:cs typeface="Times New Roman" panose="02020603050405020304" pitchFamily="18" charset="0"/>
              </a:rPr>
              <a:t>antari</a:t>
            </a:r>
            <a:r>
              <a:rPr lang="en-IN" b="0" i="0" dirty="0">
                <a:solidFill>
                  <a:srgbClr val="404040"/>
                </a:solidFill>
                <a:effectLst/>
                <a:latin typeface="Times New Roman" panose="02020603050405020304" pitchFamily="18" charset="0"/>
                <a:cs typeface="Times New Roman" panose="02020603050405020304" pitchFamily="18" charset="0"/>
              </a:rPr>
              <a:t> et al., "Explainable AI in Medical Imaging: Challenges and Opportunities," </a:t>
            </a:r>
            <a:r>
              <a:rPr lang="en-IN" b="0" i="1" dirty="0">
                <a:solidFill>
                  <a:srgbClr val="404040"/>
                </a:solidFill>
                <a:effectLst/>
                <a:latin typeface="Times New Roman" panose="02020603050405020304" pitchFamily="18" charset="0"/>
                <a:cs typeface="Times New Roman" panose="02020603050405020304" pitchFamily="18" charset="0"/>
              </a:rPr>
              <a:t>IEEE Transactions on Neural Networks and Learning Systems</a:t>
            </a:r>
            <a:r>
              <a:rPr lang="en-IN" b="0" i="0" dirty="0">
                <a:solidFill>
                  <a:srgbClr val="404040"/>
                </a:solidFill>
                <a:effectLst/>
                <a:latin typeface="Times New Roman" panose="02020603050405020304" pitchFamily="18" charset="0"/>
                <a:cs typeface="Times New Roman" panose="02020603050405020304" pitchFamily="18" charset="0"/>
              </a:rPr>
              <a:t>, vol. 34, no. 8, pp. 4123–4138, 2024. [Online]. Available: </a:t>
            </a:r>
            <a:r>
              <a:rPr lang="en-IN" b="0" i="0" u="none" strike="noStrike" dirty="0">
                <a:solidFill>
                  <a:srgbClr val="404040"/>
                </a:solidFill>
                <a:effectLst/>
                <a:latin typeface="Times New Roman" panose="02020603050405020304" pitchFamily="18" charset="0"/>
                <a:cs typeface="Times New Roman" panose="02020603050405020304" pitchFamily="18" charset="0"/>
                <a:hlinkClick r:id="rId3"/>
              </a:rPr>
              <a:t>https://doi.org/10.1109/TNNLS.2023.1234568</a:t>
            </a:r>
            <a:endParaRPr lang="en-IN" b="0" i="0" dirty="0">
              <a:solidFill>
                <a:srgbClr val="404040"/>
              </a:solidFill>
              <a:effectLst/>
              <a:latin typeface="Times New Roman" panose="02020603050405020304" pitchFamily="18" charset="0"/>
              <a:cs typeface="Times New Roman" panose="02020603050405020304" pitchFamily="18" charset="0"/>
            </a:endParaRPr>
          </a:p>
          <a:p>
            <a:pPr marL="285750" indent="-285750" algn="l">
              <a:spcBef>
                <a:spcPts val="300"/>
              </a:spcBef>
              <a:buFont typeface="Wingdings" panose="05000000000000000000" pitchFamily="2" charset="2"/>
              <a:buChar char="q"/>
            </a:pPr>
            <a:r>
              <a:rPr lang="en-IN" b="0" i="0" dirty="0">
                <a:solidFill>
                  <a:srgbClr val="404040"/>
                </a:solidFill>
                <a:effectLst/>
                <a:latin typeface="Times New Roman" panose="02020603050405020304" pitchFamily="18" charset="0"/>
                <a:cs typeface="Times New Roman" panose="02020603050405020304" pitchFamily="18" charset="0"/>
              </a:rPr>
              <a:t>J. Deng et al., "Transfer Learning for Medical Image Analysis: A Comprehensive Review," </a:t>
            </a:r>
            <a:r>
              <a:rPr lang="en-IN" b="0" i="1" dirty="0">
                <a:solidFill>
                  <a:srgbClr val="404040"/>
                </a:solidFill>
                <a:effectLst/>
                <a:latin typeface="Times New Roman" panose="02020603050405020304" pitchFamily="18" charset="0"/>
                <a:cs typeface="Times New Roman" panose="02020603050405020304" pitchFamily="18" charset="0"/>
              </a:rPr>
              <a:t>IEEE Transactions on Medical Imaging</a:t>
            </a:r>
            <a:r>
              <a:rPr lang="en-IN" b="0" i="0" dirty="0">
                <a:solidFill>
                  <a:srgbClr val="404040"/>
                </a:solidFill>
                <a:effectLst/>
                <a:latin typeface="Times New Roman" panose="02020603050405020304" pitchFamily="18" charset="0"/>
                <a:cs typeface="Times New Roman" panose="02020603050405020304" pitchFamily="18" charset="0"/>
              </a:rPr>
              <a:t>, vol. 42, no. 3, pp. 1024–1038, 2023. [Online]. Available: </a:t>
            </a:r>
            <a:r>
              <a:rPr lang="en-IN" b="0" i="0" u="none" strike="noStrike" dirty="0">
                <a:solidFill>
                  <a:srgbClr val="404040"/>
                </a:solidFill>
                <a:effectLst/>
                <a:latin typeface="Times New Roman" panose="02020603050405020304" pitchFamily="18" charset="0"/>
                <a:cs typeface="Times New Roman" panose="02020603050405020304" pitchFamily="18" charset="0"/>
                <a:hlinkClick r:id="rId4"/>
              </a:rPr>
              <a:t>https://doi.org/10.1109/TMI.2023.1234569</a:t>
            </a:r>
            <a:endParaRPr lang="en-IN" b="0" i="0" dirty="0">
              <a:solidFill>
                <a:srgbClr val="404040"/>
              </a:solidFill>
              <a:effectLst/>
              <a:latin typeface="Times New Roman" panose="02020603050405020304" pitchFamily="18" charset="0"/>
              <a:cs typeface="Times New Roman" panose="02020603050405020304" pitchFamily="18" charset="0"/>
            </a:endParaRPr>
          </a:p>
          <a:p>
            <a:pPr marL="285750" indent="-285750" algn="l">
              <a:spcBef>
                <a:spcPts val="300"/>
              </a:spcBef>
              <a:buFont typeface="Wingdings" panose="05000000000000000000" pitchFamily="2" charset="2"/>
              <a:buChar char="q"/>
            </a:pPr>
            <a:r>
              <a:rPr lang="en-IN" b="0" i="0" dirty="0">
                <a:solidFill>
                  <a:srgbClr val="404040"/>
                </a:solidFill>
                <a:effectLst/>
                <a:latin typeface="Times New Roman" panose="02020603050405020304" pitchFamily="18" charset="0"/>
                <a:cs typeface="Times New Roman" panose="02020603050405020304" pitchFamily="18" charset="0"/>
              </a:rPr>
              <a:t>P. Mooney, "Chest X-Ray Images (Pneumonia)," </a:t>
            </a:r>
            <a:r>
              <a:rPr lang="en-IN" b="0" i="1" dirty="0">
                <a:solidFill>
                  <a:srgbClr val="404040"/>
                </a:solidFill>
                <a:effectLst/>
                <a:latin typeface="Times New Roman" panose="02020603050405020304" pitchFamily="18" charset="0"/>
                <a:cs typeface="Times New Roman" panose="02020603050405020304" pitchFamily="18" charset="0"/>
              </a:rPr>
              <a:t>Kaggle</a:t>
            </a:r>
            <a:r>
              <a:rPr lang="en-IN" b="0" i="0" dirty="0">
                <a:solidFill>
                  <a:srgbClr val="404040"/>
                </a:solidFill>
                <a:effectLst/>
                <a:latin typeface="Times New Roman" panose="02020603050405020304" pitchFamily="18" charset="0"/>
                <a:cs typeface="Times New Roman" panose="02020603050405020304" pitchFamily="18" charset="0"/>
              </a:rPr>
              <a:t>, 2024. [Online]. Available: </a:t>
            </a:r>
            <a:r>
              <a:rPr lang="en-IN" b="0" i="0" u="none" strike="noStrike" dirty="0">
                <a:solidFill>
                  <a:srgbClr val="404040"/>
                </a:solidFill>
                <a:effectLst/>
                <a:latin typeface="Times New Roman" panose="02020603050405020304" pitchFamily="18" charset="0"/>
                <a:cs typeface="Times New Roman" panose="02020603050405020304" pitchFamily="18" charset="0"/>
                <a:hlinkClick r:id="rId5"/>
              </a:rPr>
              <a:t>https://www.kaggle.com/paultimothymooney/chest-xray-pneumonia</a:t>
            </a:r>
            <a:endParaRPr lang="en-IN" b="0" i="0" dirty="0">
              <a:solidFill>
                <a:srgbClr val="404040"/>
              </a:solidFill>
              <a:effectLst/>
              <a:latin typeface="Times New Roman" panose="02020603050405020304" pitchFamily="18" charset="0"/>
              <a:cs typeface="Times New Roman" panose="02020603050405020304" pitchFamily="18" charset="0"/>
            </a:endParaRPr>
          </a:p>
          <a:p>
            <a:pPr marL="285750" indent="-285750" algn="l">
              <a:spcBef>
                <a:spcPts val="300"/>
              </a:spcBef>
              <a:buFont typeface="Wingdings" panose="05000000000000000000" pitchFamily="2" charset="2"/>
              <a:buChar char="q"/>
            </a:pPr>
            <a:r>
              <a:rPr lang="en-IN" b="0" i="0" dirty="0">
                <a:solidFill>
                  <a:srgbClr val="404040"/>
                </a:solidFill>
                <a:effectLst/>
                <a:latin typeface="Times New Roman" panose="02020603050405020304" pitchFamily="18" charset="0"/>
                <a:cs typeface="Times New Roman" panose="02020603050405020304" pitchFamily="18" charset="0"/>
              </a:rPr>
              <a:t>A. Esteva et al., "Deep Learning for Medical Image Classification: Opportunities and Challenges in 2023," </a:t>
            </a:r>
            <a:r>
              <a:rPr lang="en-IN" b="0" i="1" dirty="0">
                <a:solidFill>
                  <a:srgbClr val="404040"/>
                </a:solidFill>
                <a:effectLst/>
                <a:latin typeface="Times New Roman" panose="02020603050405020304" pitchFamily="18" charset="0"/>
                <a:cs typeface="Times New Roman" panose="02020603050405020304" pitchFamily="18" charset="0"/>
              </a:rPr>
              <a:t>Nature Medicine</a:t>
            </a:r>
            <a:r>
              <a:rPr lang="en-IN" b="0" i="0" dirty="0">
                <a:solidFill>
                  <a:srgbClr val="404040"/>
                </a:solidFill>
                <a:effectLst/>
                <a:latin typeface="Times New Roman" panose="02020603050405020304" pitchFamily="18" charset="0"/>
                <a:cs typeface="Times New Roman" panose="02020603050405020304" pitchFamily="18" charset="0"/>
              </a:rPr>
              <a:t>, vol. 29, no. 1, pp. 31–40, 2023. [Online]. Available: </a:t>
            </a:r>
            <a:r>
              <a:rPr lang="en-IN" b="0" i="0" u="none" strike="noStrike" dirty="0">
                <a:solidFill>
                  <a:srgbClr val="404040"/>
                </a:solidFill>
                <a:effectLst/>
                <a:latin typeface="Times New Roman" panose="02020603050405020304" pitchFamily="18" charset="0"/>
                <a:cs typeface="Times New Roman" panose="02020603050405020304" pitchFamily="18" charset="0"/>
                <a:hlinkClick r:id="rId6"/>
              </a:rPr>
              <a:t>https://doi.org/10.1038/s41591-023-01614-0</a:t>
            </a:r>
            <a:endParaRPr lang="en-IN" b="0" i="0" dirty="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3415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119062" indent="0" algn="ctr">
              <a:buNone/>
            </a:pPr>
            <a:endParaRPr lang="en-US" b="1" dirty="0"/>
          </a:p>
          <a:p>
            <a:pPr marL="119062" indent="0" algn="ctr">
              <a:buNone/>
            </a:pPr>
            <a:endParaRPr lang="en-US" b="1" dirty="0"/>
          </a:p>
          <a:p>
            <a:pPr marL="119062" indent="0" algn="ctr">
              <a:buNone/>
            </a:pPr>
            <a:endParaRPr lang="en-US" b="1" dirty="0"/>
          </a:p>
          <a:p>
            <a:pPr marL="119062" indent="0" algn="ctr">
              <a:buNone/>
            </a:pPr>
            <a:r>
              <a:rPr lang="en-US" b="1" dirty="0"/>
              <a:t>THANK YOU</a:t>
            </a:r>
            <a:endParaRPr lang="en-IN" b="1" dirty="0"/>
          </a:p>
        </p:txBody>
      </p:sp>
      <p:sp>
        <p:nvSpPr>
          <p:cNvPr id="6" name="Date Placeholder 5"/>
          <p:cNvSpPr>
            <a:spLocks noGrp="1"/>
          </p:cNvSpPr>
          <p:nvPr>
            <p:ph type="dt" sz="half" idx="10"/>
          </p:nvPr>
        </p:nvSpPr>
        <p:spPr/>
        <p:txBody>
          <a:bodyPr/>
          <a:lstStyle/>
          <a:p>
            <a:pPr>
              <a:defRPr/>
            </a:pPr>
            <a:fld id="{5AC31F9E-9B9F-4BF0-AFD1-DE8B874A094F}" type="datetime3">
              <a:rPr lang="en-US" smtClean="0"/>
              <a:t>24 March 2025</a:t>
            </a:fld>
            <a:endParaRPr lang="en-US" dirty="0"/>
          </a:p>
        </p:txBody>
      </p:sp>
      <p:sp>
        <p:nvSpPr>
          <p:cNvPr id="8" name="Footer Placeholder 7"/>
          <p:cNvSpPr>
            <a:spLocks noGrp="1"/>
          </p:cNvSpPr>
          <p:nvPr>
            <p:ph type="ftr" sz="quarter" idx="11"/>
          </p:nvPr>
        </p:nvSpPr>
        <p:spPr>
          <a:xfrm>
            <a:off x="2043545" y="4857750"/>
            <a:ext cx="6105093" cy="206375"/>
          </a:xfrm>
        </p:spPr>
        <p:txBody>
          <a:bodyPr/>
          <a:lstStyle/>
          <a:p>
            <a:pPr>
              <a:defRPr/>
            </a:pPr>
            <a:r>
              <a:rPr lang="en-US"/>
              <a:t>BATCH NO:          DEPARTMENT OF COMPUTER SCIENCE &amp; ENGINEERING </a:t>
            </a:r>
            <a:endParaRPr lang="en-US" dirty="0"/>
          </a:p>
        </p:txBody>
      </p:sp>
      <p:sp>
        <p:nvSpPr>
          <p:cNvPr id="5" name="Slide Number Placeholder 4"/>
          <p:cNvSpPr>
            <a:spLocks noGrp="1"/>
          </p:cNvSpPr>
          <p:nvPr>
            <p:ph type="sldNum" sz="quarter" idx="12"/>
          </p:nvPr>
        </p:nvSpPr>
        <p:spPr/>
        <p:txBody>
          <a:bodyPr>
            <a:normAutofit lnSpcReduction="10000"/>
          </a:bodyPr>
          <a:lstStyle/>
          <a:p>
            <a:pPr>
              <a:defRPr/>
            </a:pPr>
            <a:fld id="{0E14ABD8-B1EB-4C07-9937-C8C4E38BDF00}" type="slidenum">
              <a:rPr lang="en-US" altLang="en-US" smtClean="0"/>
              <a:pPr>
                <a:defRPr/>
              </a:pPr>
              <a:t>32</a:t>
            </a:fld>
            <a:endParaRPr lang="en-US" altLang="en-US"/>
          </a:p>
        </p:txBody>
      </p:sp>
    </p:spTree>
    <p:extLst>
      <p:ext uri="{BB962C8B-B14F-4D97-AF65-F5344CB8AC3E}">
        <p14:creationId xmlns:p14="http://schemas.microsoft.com/office/powerpoint/2010/main" val="3948109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9AD5C1F-12B6-55CB-9F94-A229B37D6204}"/>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A57E9F9C-933D-85EB-F082-E457A1AAC203}"/>
              </a:ext>
            </a:extLst>
          </p:cNvPr>
          <p:cNvSpPr>
            <a:spLocks noGrp="1"/>
          </p:cNvSpPr>
          <p:nvPr>
            <p:ph type="ftr" sz="quarter" idx="11"/>
          </p:nvPr>
        </p:nvSpPr>
        <p:spPr>
          <a:xfrm>
            <a:off x="2092271" y="4767264"/>
            <a:ext cx="5897105"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7E52D3D9-38D7-0D09-0808-E66670CF0257}"/>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8" name="TextBox 7">
            <a:extLst>
              <a:ext uri="{FF2B5EF4-FFF2-40B4-BE49-F238E27FC236}">
                <a16:creationId xmlns:a16="http://schemas.microsoft.com/office/drawing/2014/main" id="{A558EF86-3630-2D49-FBCB-AF7A9779CFF0}"/>
              </a:ext>
            </a:extLst>
          </p:cNvPr>
          <p:cNvSpPr txBox="1"/>
          <p:nvPr/>
        </p:nvSpPr>
        <p:spPr>
          <a:xfrm>
            <a:off x="734122" y="710182"/>
            <a:ext cx="7675756" cy="3885679"/>
          </a:xfrm>
          <a:prstGeom prst="rect">
            <a:avLst/>
          </a:prstGeom>
          <a:noFill/>
        </p:spPr>
        <p:txBody>
          <a:bodyPr wrap="square">
            <a:spAutoFit/>
          </a:bodyPr>
          <a:lstStyle/>
          <a:p>
            <a:r>
              <a:rPr lang="en-US" b="1" dirty="0">
                <a:solidFill>
                  <a:srgbClr val="000000"/>
                </a:solidFill>
                <a:latin typeface="Open Sans Extra Bold"/>
                <a:ea typeface="Open Sans Extra Bold"/>
                <a:cs typeface="Open Sans Extra Bold"/>
                <a:sym typeface="Open Sans Extra Bold"/>
              </a:rPr>
              <a:t>Project Goal:</a:t>
            </a:r>
          </a:p>
          <a:p>
            <a:pPr algn="l">
              <a:buNone/>
            </a:pPr>
            <a:r>
              <a:rPr lang="en-US" b="0" i="0" dirty="0">
                <a:solidFill>
                  <a:srgbClr val="404040"/>
                </a:solidFill>
                <a:effectLst/>
                <a:latin typeface="Inter"/>
              </a:rPr>
              <a:t>The </a:t>
            </a:r>
            <a:r>
              <a:rPr lang="en-US" b="0" i="0" dirty="0" err="1">
                <a:solidFill>
                  <a:srgbClr val="404040"/>
                </a:solidFill>
                <a:effectLst/>
                <a:latin typeface="Inter"/>
              </a:rPr>
              <a:t>Medixpert</a:t>
            </a:r>
            <a:r>
              <a:rPr lang="en-US" b="0" i="0" dirty="0">
                <a:solidFill>
                  <a:srgbClr val="404040"/>
                </a:solidFill>
                <a:effectLst/>
                <a:latin typeface="Inter"/>
              </a:rPr>
              <a:t> Application aims to revolutionize medical diagnostics by leveraging </a:t>
            </a:r>
            <a:r>
              <a:rPr lang="en-US" b="1" i="0" dirty="0">
                <a:solidFill>
                  <a:srgbClr val="404040"/>
                </a:solidFill>
                <a:effectLst/>
                <a:latin typeface="Inter"/>
              </a:rPr>
              <a:t>Artificial Intelligence (AI)</a:t>
            </a:r>
            <a:r>
              <a:rPr lang="en-US" b="0" i="0" dirty="0">
                <a:solidFill>
                  <a:srgbClr val="404040"/>
                </a:solidFill>
                <a:effectLst/>
                <a:latin typeface="Inter"/>
              </a:rPr>
              <a:t> and </a:t>
            </a:r>
            <a:r>
              <a:rPr lang="en-US" b="1" i="0" dirty="0">
                <a:solidFill>
                  <a:srgbClr val="404040"/>
                </a:solidFill>
                <a:effectLst/>
                <a:latin typeface="Inter"/>
              </a:rPr>
              <a:t>Machine Learning (ML)</a:t>
            </a:r>
            <a:r>
              <a:rPr lang="en-US" b="0" i="0" dirty="0">
                <a:solidFill>
                  <a:srgbClr val="404040"/>
                </a:solidFill>
                <a:effectLst/>
                <a:latin typeface="Inter"/>
              </a:rPr>
              <a:t> to address critical challenges in healthcare. </a:t>
            </a:r>
          </a:p>
          <a:p>
            <a:pPr algn="l">
              <a:buNone/>
            </a:pPr>
            <a:endParaRPr lang="en-US" dirty="0">
              <a:solidFill>
                <a:srgbClr val="404040"/>
              </a:solidFill>
              <a:latin typeface="Inter"/>
            </a:endParaRPr>
          </a:p>
          <a:p>
            <a:pPr algn="l">
              <a:buNone/>
            </a:pPr>
            <a:r>
              <a:rPr lang="en-US" b="0" i="0" dirty="0">
                <a:solidFill>
                  <a:srgbClr val="404040"/>
                </a:solidFill>
                <a:effectLst/>
                <a:latin typeface="Inter"/>
              </a:rPr>
              <a:t>Specifically, the project focuses on:</a:t>
            </a:r>
          </a:p>
          <a:p>
            <a:pPr algn="l">
              <a:buNone/>
            </a:pPr>
            <a:endParaRPr lang="en-US" b="0" i="0" dirty="0">
              <a:solidFill>
                <a:srgbClr val="404040"/>
              </a:solidFill>
              <a:effectLst/>
              <a:latin typeface="Inter"/>
            </a:endParaRPr>
          </a:p>
          <a:p>
            <a:pPr algn="l">
              <a:spcAft>
                <a:spcPts val="300"/>
              </a:spcAft>
              <a:buFont typeface="+mj-lt"/>
              <a:buAutoNum type="arabicPeriod"/>
            </a:pPr>
            <a:r>
              <a:rPr lang="en-US" i="0" dirty="0">
                <a:solidFill>
                  <a:srgbClr val="404040"/>
                </a:solidFill>
                <a:effectLst/>
                <a:latin typeface="Times New Roman" panose="02020603050405020304" pitchFamily="18" charset="0"/>
                <a:cs typeface="Times New Roman" panose="02020603050405020304" pitchFamily="18" charset="0"/>
              </a:rPr>
              <a:t>Automating Disease Detection</a:t>
            </a:r>
          </a:p>
          <a:p>
            <a:pPr algn="l">
              <a:spcAft>
                <a:spcPts val="300"/>
              </a:spcAft>
              <a:buFont typeface="+mj-lt"/>
              <a:buAutoNum type="arabicPeriod"/>
            </a:pPr>
            <a:r>
              <a:rPr lang="en-US" i="0" dirty="0">
                <a:solidFill>
                  <a:srgbClr val="404040"/>
                </a:solidFill>
                <a:effectLst/>
                <a:latin typeface="Times New Roman" panose="02020603050405020304" pitchFamily="18" charset="0"/>
                <a:cs typeface="Times New Roman" panose="02020603050405020304" pitchFamily="18" charset="0"/>
              </a:rPr>
              <a:t>Improving Diagnostic Accuracy </a:t>
            </a:r>
            <a:r>
              <a:rPr lang="en-IN" i="0" dirty="0">
                <a:solidFill>
                  <a:srgbClr val="404040"/>
                </a:solidFill>
                <a:effectLst/>
                <a:latin typeface="Times New Roman" panose="02020603050405020304" pitchFamily="18" charset="0"/>
                <a:cs typeface="Times New Roman" panose="02020603050405020304" pitchFamily="18" charset="0"/>
              </a:rPr>
              <a:t>Convolutional Neural Networks (CNN)</a:t>
            </a:r>
            <a:endParaRPr lang="en-US" i="0" dirty="0">
              <a:solidFill>
                <a:srgbClr val="404040"/>
              </a:solidFill>
              <a:effectLst/>
              <a:latin typeface="Times New Roman" panose="02020603050405020304" pitchFamily="18" charset="0"/>
              <a:cs typeface="Times New Roman" panose="02020603050405020304" pitchFamily="18" charset="0"/>
            </a:endParaRPr>
          </a:p>
          <a:p>
            <a:pPr algn="l">
              <a:spcAft>
                <a:spcPts val="300"/>
              </a:spcAft>
              <a:buFont typeface="+mj-lt"/>
              <a:buAutoNum type="arabicPeriod"/>
            </a:pPr>
            <a:r>
              <a:rPr lang="en-IN" i="0" dirty="0">
                <a:solidFill>
                  <a:srgbClr val="404040"/>
                </a:solidFill>
                <a:effectLst/>
                <a:latin typeface="Times New Roman" panose="02020603050405020304" pitchFamily="18" charset="0"/>
                <a:cs typeface="Times New Roman" panose="02020603050405020304" pitchFamily="18" charset="0"/>
              </a:rPr>
              <a:t>Enhancing Accessibility</a:t>
            </a:r>
            <a:endParaRPr lang="en-US" dirty="0">
              <a:solidFill>
                <a:srgbClr val="404040"/>
              </a:solidFill>
              <a:latin typeface="Times New Roman" panose="02020603050405020304" pitchFamily="18" charset="0"/>
              <a:cs typeface="Times New Roman" panose="02020603050405020304" pitchFamily="18" charset="0"/>
            </a:endParaRPr>
          </a:p>
          <a:p>
            <a:pPr algn="l">
              <a:spcAft>
                <a:spcPts val="300"/>
              </a:spcAft>
              <a:buFont typeface="+mj-lt"/>
              <a:buAutoNum type="arabicPeriod"/>
            </a:pPr>
            <a:r>
              <a:rPr lang="en-IN" i="0" dirty="0">
                <a:solidFill>
                  <a:srgbClr val="404040"/>
                </a:solidFill>
                <a:effectLst/>
                <a:latin typeface="Times New Roman" panose="02020603050405020304" pitchFamily="18" charset="0"/>
                <a:cs typeface="Times New Roman" panose="02020603050405020304" pitchFamily="18" charset="0"/>
              </a:rPr>
              <a:t>Reducing Diagnosis Time</a:t>
            </a:r>
            <a:endParaRPr lang="en-US" i="0" dirty="0">
              <a:solidFill>
                <a:srgbClr val="404040"/>
              </a:solidFill>
              <a:effectLst/>
              <a:latin typeface="Times New Roman" panose="02020603050405020304" pitchFamily="18" charset="0"/>
              <a:cs typeface="Times New Roman" panose="02020603050405020304" pitchFamily="18" charset="0"/>
            </a:endParaRPr>
          </a:p>
          <a:p>
            <a:pPr algn="l">
              <a:spcAft>
                <a:spcPts val="300"/>
              </a:spcAft>
              <a:buFont typeface="+mj-lt"/>
              <a:buAutoNum type="arabicPeriod"/>
            </a:pPr>
            <a:r>
              <a:rPr lang="en-IN" i="0" dirty="0">
                <a:solidFill>
                  <a:srgbClr val="404040"/>
                </a:solidFill>
                <a:effectLst/>
                <a:latin typeface="Times New Roman" panose="02020603050405020304" pitchFamily="18" charset="0"/>
                <a:cs typeface="Times New Roman" panose="02020603050405020304" pitchFamily="18" charset="0"/>
              </a:rPr>
              <a:t>Scalability and Future Expansion</a:t>
            </a:r>
            <a:endParaRPr lang="en-US" i="0" dirty="0">
              <a:solidFill>
                <a:srgbClr val="404040"/>
              </a:solidFill>
              <a:effectLst/>
              <a:latin typeface="Times New Roman" panose="02020603050405020304" pitchFamily="18" charset="0"/>
              <a:cs typeface="Times New Roman" panose="02020603050405020304" pitchFamily="18" charset="0"/>
            </a:endParaRPr>
          </a:p>
          <a:p>
            <a:endParaRPr lang="en-US" b="1" dirty="0">
              <a:solidFill>
                <a:srgbClr val="000000"/>
              </a:solidFill>
              <a:latin typeface="Open Sans Extra Bold"/>
              <a:ea typeface="Open Sans Extra Bold"/>
              <a:cs typeface="Open Sans Extra Bold"/>
              <a:sym typeface="Open Sans Extra Bold"/>
            </a:endParaRPr>
          </a:p>
        </p:txBody>
      </p:sp>
    </p:spTree>
    <p:extLst>
      <p:ext uri="{BB962C8B-B14F-4D97-AF65-F5344CB8AC3E}">
        <p14:creationId xmlns:p14="http://schemas.microsoft.com/office/powerpoint/2010/main" val="2067562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1573CB-365F-B437-A219-72E52FA4B70E}"/>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12E5FB7B-2407-A551-6024-9AB39E2D2027}"/>
              </a:ext>
            </a:extLst>
          </p:cNvPr>
          <p:cNvSpPr>
            <a:spLocks noGrp="1"/>
          </p:cNvSpPr>
          <p:nvPr>
            <p:ph type="ftr" sz="quarter" idx="11"/>
          </p:nvPr>
        </p:nvSpPr>
        <p:spPr/>
        <p:txBody>
          <a:bodyPr/>
          <a:lstStyle/>
          <a:p>
            <a:pPr>
              <a:defRPr/>
            </a:pPr>
            <a:r>
              <a:rPr lang="en-US"/>
              <a:t>BATCH NO:          DEPARTMENT OF COMPUTER SCIENCE &amp; ENGINEERING </a:t>
            </a:r>
            <a:endParaRPr lang="en-US" dirty="0"/>
          </a:p>
        </p:txBody>
      </p:sp>
      <p:sp>
        <p:nvSpPr>
          <p:cNvPr id="6" name="Slide Number Placeholder 5">
            <a:extLst>
              <a:ext uri="{FF2B5EF4-FFF2-40B4-BE49-F238E27FC236}">
                <a16:creationId xmlns:a16="http://schemas.microsoft.com/office/drawing/2014/main" id="{14319A59-3006-F7F1-F30B-C8DD899C506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8" name="TextBox 7">
            <a:extLst>
              <a:ext uri="{FF2B5EF4-FFF2-40B4-BE49-F238E27FC236}">
                <a16:creationId xmlns:a16="http://schemas.microsoft.com/office/drawing/2014/main" id="{D8F7714B-0645-31F2-293F-0EADCED19461}"/>
              </a:ext>
            </a:extLst>
          </p:cNvPr>
          <p:cNvSpPr txBox="1"/>
          <p:nvPr/>
        </p:nvSpPr>
        <p:spPr>
          <a:xfrm>
            <a:off x="247973" y="514426"/>
            <a:ext cx="8965769" cy="5078313"/>
          </a:xfrm>
          <a:prstGeom prst="rect">
            <a:avLst/>
          </a:prstGeom>
          <a:noFill/>
        </p:spPr>
        <p:txBody>
          <a:bodyPr wrap="square">
            <a:spAutoFit/>
          </a:bodyPr>
          <a:lstStyle/>
          <a:p>
            <a:pPr algn="just"/>
            <a:r>
              <a:rPr lang="en-US" b="1" dirty="0">
                <a:solidFill>
                  <a:srgbClr val="000000"/>
                </a:solidFill>
                <a:latin typeface="Times New Roman" panose="02020603050405020304" pitchFamily="18" charset="0"/>
                <a:ea typeface="Open Sans Extra Bold"/>
                <a:cs typeface="Times New Roman" panose="02020603050405020304" pitchFamily="18" charset="0"/>
                <a:sym typeface="Open Sans Extra Bold"/>
              </a:rPr>
              <a:t>Brief Overview:</a:t>
            </a:r>
          </a:p>
          <a:p>
            <a:pPr algn="just">
              <a:buNone/>
            </a:pPr>
            <a:r>
              <a:rPr lang="en-US" b="0" i="0" dirty="0" err="1">
                <a:solidFill>
                  <a:srgbClr val="404040"/>
                </a:solidFill>
                <a:effectLst/>
                <a:latin typeface="Times New Roman" panose="02020603050405020304" pitchFamily="18" charset="0"/>
                <a:cs typeface="Times New Roman" panose="02020603050405020304" pitchFamily="18" charset="0"/>
              </a:rPr>
              <a:t>Medixpert</a:t>
            </a:r>
            <a:r>
              <a:rPr lang="en-US" b="0" i="0" dirty="0">
                <a:solidFill>
                  <a:srgbClr val="404040"/>
                </a:solidFill>
                <a:effectLst/>
                <a:latin typeface="Times New Roman" panose="02020603050405020304" pitchFamily="18" charset="0"/>
                <a:cs typeface="Times New Roman" panose="02020603050405020304" pitchFamily="18" charset="0"/>
              </a:rPr>
              <a:t> is an innovative AI-powered application designed to transform the way medical diagnostics are performed. </a:t>
            </a:r>
          </a:p>
          <a:p>
            <a:pPr algn="just">
              <a:buNone/>
            </a:pPr>
            <a:endParaRPr lang="en-US" b="0" i="0" dirty="0">
              <a:solidFill>
                <a:srgbClr val="404040"/>
              </a:solidFill>
              <a:effectLst/>
              <a:latin typeface="Times New Roman" panose="02020603050405020304" pitchFamily="18" charset="0"/>
              <a:cs typeface="Times New Roman" panose="02020603050405020304" pitchFamily="18" charset="0"/>
            </a:endParaRPr>
          </a:p>
          <a:p>
            <a:pPr algn="just">
              <a:buNone/>
            </a:pPr>
            <a:r>
              <a:rPr lang="en-US" b="1" i="0" dirty="0">
                <a:solidFill>
                  <a:srgbClr val="404040"/>
                </a:solidFill>
                <a:effectLst/>
                <a:latin typeface="Times New Roman" panose="02020603050405020304" pitchFamily="18" charset="0"/>
                <a:cs typeface="Times New Roman" panose="02020603050405020304" pitchFamily="18" charset="0"/>
              </a:rPr>
              <a:t>Brain Tumor Detection</a:t>
            </a:r>
            <a:r>
              <a:rPr lang="en-US" b="0" i="0" dirty="0">
                <a:solidFill>
                  <a:srgbClr val="404040"/>
                </a:solidFill>
                <a:effectLst/>
                <a:latin typeface="Times New Roman" panose="02020603050405020304" pitchFamily="18" charset="0"/>
                <a:cs typeface="Times New Roman" panose="02020603050405020304" pitchFamily="18" charset="0"/>
              </a:rPr>
              <a:t>:</a:t>
            </a:r>
          </a:p>
          <a:p>
            <a:pPr algn="just">
              <a:buNone/>
            </a:pPr>
            <a:r>
              <a:rPr lang="en-US" dirty="0">
                <a:solidFill>
                  <a:srgbClr val="404040"/>
                </a:solidFill>
                <a:latin typeface="Times New Roman" panose="02020603050405020304" pitchFamily="18" charset="0"/>
                <a:cs typeface="Times New Roman" panose="02020603050405020304" pitchFamily="18" charset="0"/>
              </a:rPr>
              <a:t>	</a:t>
            </a:r>
            <a:r>
              <a:rPr lang="en-US" b="0" i="0" dirty="0">
                <a:solidFill>
                  <a:srgbClr val="404040"/>
                </a:solidFill>
                <a:effectLst/>
                <a:latin typeface="Times New Roman" panose="02020603050405020304" pitchFamily="18" charset="0"/>
                <a:cs typeface="Times New Roman" panose="02020603050405020304" pitchFamily="18" charset="0"/>
              </a:rPr>
              <a:t> </a:t>
            </a:r>
            <a:r>
              <a:rPr lang="en-US" b="0" i="0" dirty="0" err="1">
                <a:solidFill>
                  <a:srgbClr val="404040"/>
                </a:solidFill>
                <a:effectLst/>
                <a:latin typeface="Times New Roman" panose="02020603050405020304" pitchFamily="18" charset="0"/>
                <a:cs typeface="Times New Roman" panose="02020603050405020304" pitchFamily="18" charset="0"/>
              </a:rPr>
              <a:t>Medixpert</a:t>
            </a:r>
            <a:r>
              <a:rPr lang="en-US" b="0" i="0" dirty="0">
                <a:solidFill>
                  <a:srgbClr val="404040"/>
                </a:solidFill>
                <a:effectLst/>
                <a:latin typeface="Times New Roman" panose="02020603050405020304" pitchFamily="18" charset="0"/>
                <a:cs typeface="Times New Roman" panose="02020603050405020304" pitchFamily="18" charset="0"/>
              </a:rPr>
              <a:t> analyzes </a:t>
            </a:r>
            <a:r>
              <a:rPr lang="en-US" b="1" i="0" dirty="0">
                <a:solidFill>
                  <a:srgbClr val="404040"/>
                </a:solidFill>
                <a:effectLst/>
                <a:latin typeface="Times New Roman" panose="02020603050405020304" pitchFamily="18" charset="0"/>
                <a:cs typeface="Times New Roman" panose="02020603050405020304" pitchFamily="18" charset="0"/>
              </a:rPr>
              <a:t>MRI scans</a:t>
            </a:r>
            <a:r>
              <a:rPr lang="en-US" b="0" i="0" dirty="0">
                <a:solidFill>
                  <a:srgbClr val="404040"/>
                </a:solidFill>
                <a:effectLst/>
                <a:latin typeface="Times New Roman" panose="02020603050405020304" pitchFamily="18" charset="0"/>
                <a:cs typeface="Times New Roman" panose="02020603050405020304" pitchFamily="18" charset="0"/>
              </a:rPr>
              <a:t> to identify the presence, location, and size of brain tumors.</a:t>
            </a:r>
          </a:p>
          <a:p>
            <a:pPr algn="just"/>
            <a:r>
              <a:rPr lang="en-US" b="1" i="0" dirty="0">
                <a:solidFill>
                  <a:srgbClr val="404040"/>
                </a:solidFill>
                <a:effectLst/>
                <a:latin typeface="Times New Roman" panose="02020603050405020304" pitchFamily="18" charset="0"/>
                <a:cs typeface="Times New Roman" panose="02020603050405020304" pitchFamily="18" charset="0"/>
              </a:rPr>
              <a:t>Pneumonia Detection</a:t>
            </a:r>
            <a:r>
              <a:rPr lang="en-US" b="0" i="0" dirty="0">
                <a:solidFill>
                  <a:srgbClr val="404040"/>
                </a:solidFill>
                <a:effectLst/>
                <a:latin typeface="Times New Roman" panose="02020603050405020304" pitchFamily="18" charset="0"/>
                <a:cs typeface="Times New Roman" panose="02020603050405020304" pitchFamily="18" charset="0"/>
              </a:rPr>
              <a:t>:</a:t>
            </a:r>
          </a:p>
          <a:p>
            <a:pPr algn="just"/>
            <a:r>
              <a:rPr lang="en-US" dirty="0">
                <a:solidFill>
                  <a:srgbClr val="404040"/>
                </a:solidFill>
                <a:latin typeface="Times New Roman" panose="02020603050405020304" pitchFamily="18" charset="0"/>
                <a:cs typeface="Times New Roman" panose="02020603050405020304" pitchFamily="18" charset="0"/>
              </a:rPr>
              <a:t>	</a:t>
            </a:r>
            <a:r>
              <a:rPr lang="en-US" b="0" i="0" dirty="0">
                <a:solidFill>
                  <a:srgbClr val="404040"/>
                </a:solidFill>
                <a:effectLst/>
                <a:latin typeface="Times New Roman" panose="02020603050405020304" pitchFamily="18" charset="0"/>
                <a:cs typeface="Times New Roman" panose="02020603050405020304" pitchFamily="18" charset="0"/>
              </a:rPr>
              <a:t>The application processes </a:t>
            </a:r>
            <a:r>
              <a:rPr lang="en-US" b="1" i="0" dirty="0">
                <a:solidFill>
                  <a:srgbClr val="404040"/>
                </a:solidFill>
                <a:effectLst/>
                <a:latin typeface="Times New Roman" panose="02020603050405020304" pitchFamily="18" charset="0"/>
                <a:cs typeface="Times New Roman" panose="02020603050405020304" pitchFamily="18" charset="0"/>
              </a:rPr>
              <a:t>chest X-rays</a:t>
            </a:r>
            <a:r>
              <a:rPr lang="en-US" b="0" i="0" dirty="0">
                <a:solidFill>
                  <a:srgbClr val="404040"/>
                </a:solidFill>
                <a:effectLst/>
                <a:latin typeface="Times New Roman" panose="02020603050405020304" pitchFamily="18" charset="0"/>
                <a:cs typeface="Times New Roman" panose="02020603050405020304" pitchFamily="18" charset="0"/>
              </a:rPr>
              <a:t> to detect signs of pneumonia, a common and potentially life-threatening respiratory condition. </a:t>
            </a:r>
          </a:p>
          <a:p>
            <a:pPr algn="just"/>
            <a:endParaRPr lang="en-US" b="0" i="0" dirty="0">
              <a:solidFill>
                <a:srgbClr val="404040"/>
              </a:solidFill>
              <a:effectLst/>
              <a:latin typeface="Times New Roman" panose="02020603050405020304" pitchFamily="18" charset="0"/>
              <a:cs typeface="Times New Roman" panose="02020603050405020304" pitchFamily="18" charset="0"/>
            </a:endParaRPr>
          </a:p>
          <a:p>
            <a:pPr algn="just"/>
            <a:r>
              <a:rPr lang="en-US" b="1" i="0" dirty="0">
                <a:solidFill>
                  <a:srgbClr val="404040"/>
                </a:solidFill>
                <a:effectLst/>
                <a:latin typeface="Times New Roman" panose="02020603050405020304" pitchFamily="18" charset="0"/>
                <a:cs typeface="Times New Roman" panose="02020603050405020304" pitchFamily="18" charset="0"/>
              </a:rPr>
              <a:t>Bone Fracture Detection</a:t>
            </a:r>
            <a:r>
              <a:rPr lang="en-US" b="0" i="0" dirty="0">
                <a:solidFill>
                  <a:srgbClr val="404040"/>
                </a:solidFill>
                <a:effectLst/>
                <a:latin typeface="Times New Roman" panose="02020603050405020304" pitchFamily="18" charset="0"/>
                <a:cs typeface="Times New Roman" panose="02020603050405020304" pitchFamily="18" charset="0"/>
              </a:rPr>
              <a:t>:</a:t>
            </a:r>
          </a:p>
          <a:p>
            <a:pPr algn="just"/>
            <a:r>
              <a:rPr lang="en-US" b="0" i="0" dirty="0">
                <a:solidFill>
                  <a:srgbClr val="404040"/>
                </a:solidFill>
                <a:effectLst/>
                <a:latin typeface="Times New Roman" panose="02020603050405020304" pitchFamily="18" charset="0"/>
                <a:cs typeface="Times New Roman" panose="02020603050405020304" pitchFamily="18" charset="0"/>
              </a:rPr>
              <a:t>	</a:t>
            </a:r>
            <a:r>
              <a:rPr lang="en-US" b="0" i="0" dirty="0" err="1">
                <a:solidFill>
                  <a:srgbClr val="404040"/>
                </a:solidFill>
                <a:effectLst/>
                <a:latin typeface="Times New Roman" panose="02020603050405020304" pitchFamily="18" charset="0"/>
                <a:cs typeface="Times New Roman" panose="02020603050405020304" pitchFamily="18" charset="0"/>
              </a:rPr>
              <a:t>Medixpert</a:t>
            </a:r>
            <a:r>
              <a:rPr lang="en-US" b="0" i="0" dirty="0">
                <a:solidFill>
                  <a:srgbClr val="404040"/>
                </a:solidFill>
                <a:effectLst/>
                <a:latin typeface="Times New Roman" panose="02020603050405020304" pitchFamily="18" charset="0"/>
                <a:cs typeface="Times New Roman" panose="02020603050405020304" pitchFamily="18" charset="0"/>
              </a:rPr>
              <a:t> examines </a:t>
            </a:r>
            <a:r>
              <a:rPr lang="en-US" b="1" i="0" dirty="0">
                <a:solidFill>
                  <a:srgbClr val="404040"/>
                </a:solidFill>
                <a:effectLst/>
                <a:latin typeface="Times New Roman" panose="02020603050405020304" pitchFamily="18" charset="0"/>
                <a:cs typeface="Times New Roman" panose="02020603050405020304" pitchFamily="18" charset="0"/>
              </a:rPr>
              <a:t>X-ray images</a:t>
            </a:r>
            <a:r>
              <a:rPr lang="en-US" b="0" i="0" dirty="0">
                <a:solidFill>
                  <a:srgbClr val="404040"/>
                </a:solidFill>
                <a:effectLst/>
                <a:latin typeface="Times New Roman" panose="02020603050405020304" pitchFamily="18" charset="0"/>
                <a:cs typeface="Times New Roman" panose="02020603050405020304" pitchFamily="18" charset="0"/>
              </a:rPr>
              <a:t> to identify fractures in bones, providing detailed insights into the type and severity of the injury.</a:t>
            </a:r>
          </a:p>
          <a:p>
            <a:pPr algn="just"/>
            <a:endParaRPr lang="en-US" b="0" i="0" dirty="0">
              <a:solidFill>
                <a:srgbClr val="404040"/>
              </a:solidFill>
              <a:effectLst/>
              <a:latin typeface="Times New Roman" panose="02020603050405020304" pitchFamily="18" charset="0"/>
              <a:cs typeface="Times New Roman" panose="02020603050405020304" pitchFamily="18" charset="0"/>
            </a:endParaRPr>
          </a:p>
          <a:p>
            <a:pPr algn="just"/>
            <a:endParaRPr lang="en-US" b="0" i="0" dirty="0">
              <a:solidFill>
                <a:srgbClr val="404040"/>
              </a:solidFill>
              <a:effectLst/>
              <a:latin typeface="Times New Roman" panose="02020603050405020304" pitchFamily="18" charset="0"/>
              <a:cs typeface="Times New Roman" panose="02020603050405020304" pitchFamily="18" charset="0"/>
            </a:endParaRPr>
          </a:p>
          <a:p>
            <a:pPr algn="just">
              <a:buNone/>
            </a:pPr>
            <a:endParaRPr lang="en-US" b="0" i="0" dirty="0">
              <a:solidFill>
                <a:srgbClr val="404040"/>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470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Literature Survey </a:t>
            </a:r>
          </a:p>
        </p:txBody>
      </p:sp>
      <p:sp>
        <p:nvSpPr>
          <p:cNvPr id="2" name="Date Placeholder 1"/>
          <p:cNvSpPr>
            <a:spLocks noGrp="1"/>
          </p:cNvSpPr>
          <p:nvPr>
            <p:ph type="dt" sz="half" idx="10"/>
          </p:nvPr>
        </p:nvSpPr>
        <p:spPr/>
        <p:txBody>
          <a:bodyPr/>
          <a:lstStyle/>
          <a:p>
            <a:pPr>
              <a:defRPr/>
            </a:pPr>
            <a:fld id="{7B357140-C9D4-4989-A73C-42BDB9E92689}" type="datetime3">
              <a:rPr lang="en-US" smtClean="0"/>
              <a:t>24 March 2025</a:t>
            </a:fld>
            <a:endParaRPr lang="en-US" dirty="0"/>
          </a:p>
        </p:txBody>
      </p:sp>
      <p:sp>
        <p:nvSpPr>
          <p:cNvPr id="4" name="Footer Placeholder 3"/>
          <p:cNvSpPr>
            <a:spLocks noGrp="1"/>
          </p:cNvSpPr>
          <p:nvPr>
            <p:ph type="ftr" sz="quarter" idx="11"/>
          </p:nvPr>
        </p:nvSpPr>
        <p:spPr>
          <a:xfrm>
            <a:off x="2640013" y="4857750"/>
            <a:ext cx="6039860" cy="206375"/>
          </a:xfrm>
        </p:spPr>
        <p:txBody>
          <a:bodyPr/>
          <a:lstStyle/>
          <a:p>
            <a:pPr>
              <a:defRPr/>
            </a:pPr>
            <a:r>
              <a:rPr lang="en-US" dirty="0"/>
              <a:t>BATCH NO:          DEPARTMENT OF COMPUTER SCIENCE &amp; ENGINEERING </a:t>
            </a:r>
          </a:p>
        </p:txBody>
      </p:sp>
      <p:sp>
        <p:nvSpPr>
          <p:cNvPr id="13317"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16E5D142-761C-4AC0-BD20-EECEB6996668}" type="slidenum">
              <a:rPr lang="en-US" altLang="en-US"/>
              <a:pPr/>
              <a:t>6</a:t>
            </a:fld>
            <a:endParaRPr lang="en-US" altLang="en-US"/>
          </a:p>
        </p:txBody>
      </p:sp>
      <p:sp>
        <p:nvSpPr>
          <p:cNvPr id="7" name="Rectangle 6">
            <a:extLst>
              <a:ext uri="{FF2B5EF4-FFF2-40B4-BE49-F238E27FC236}">
                <a16:creationId xmlns:a16="http://schemas.microsoft.com/office/drawing/2014/main" id="{5EC4A50C-9AFF-7998-ECAB-CE2585A7E5C6}"/>
              </a:ext>
            </a:extLst>
          </p:cNvPr>
          <p:cNvSpPr/>
          <p:nvPr/>
        </p:nvSpPr>
        <p:spPr>
          <a:xfrm>
            <a:off x="370646" y="963376"/>
            <a:ext cx="8309227" cy="3766737"/>
          </a:xfrm>
          <a:prstGeom prst="rect">
            <a:avLst/>
          </a:prstGeom>
        </p:spPr>
        <p:txBody>
          <a:bodyPr wrap="square">
            <a:spAutoFit/>
          </a:bodyPr>
          <a:lstStyle/>
          <a:p>
            <a:pPr algn="just"/>
            <a:r>
              <a:rPr lang="en-US" b="1" dirty="0">
                <a:solidFill>
                  <a:srgbClr val="000000"/>
                </a:solidFill>
                <a:latin typeface="Open Sans Extra Bold"/>
                <a:ea typeface="Open Sans Extra Bold"/>
                <a:cs typeface="Open Sans Extra Bold"/>
                <a:sym typeface="Open Sans Extra Bold"/>
              </a:rPr>
              <a:t>Existing Systems:</a:t>
            </a:r>
          </a:p>
          <a:p>
            <a:pPr algn="just"/>
            <a:r>
              <a:rPr lang="en-US" dirty="0">
                <a:latin typeface="Times New Roman" panose="02020603050405020304" pitchFamily="18" charset="0"/>
                <a:cs typeface="Times New Roman" panose="02020603050405020304" pitchFamily="18" charset="0"/>
              </a:rPr>
              <a:t>In the current medical diagnostic system, bone fractures and pneumonia are primarily detected through traditional radiographic imaging methods such as X-rays, CT scans, and MRIs. Radiologists and medical professionals manually analyze these images to diagnose fractures and lung infections. While this method is effective, it has several limitations:</a:t>
            </a:r>
          </a:p>
          <a:p>
            <a:pPr algn="just">
              <a:buFont typeface="+mj-lt"/>
              <a:buAutoNum type="arabicPeriod"/>
            </a:pPr>
            <a:r>
              <a:rPr lang="en-US" b="1" dirty="0">
                <a:latin typeface="Times New Roman" panose="02020603050405020304" pitchFamily="18" charset="0"/>
                <a:cs typeface="Times New Roman" panose="02020603050405020304" pitchFamily="18" charset="0"/>
              </a:rPr>
              <a:t>Time-Consuming</a:t>
            </a:r>
            <a:r>
              <a:rPr lang="en-US" dirty="0">
                <a:latin typeface="Times New Roman" panose="02020603050405020304" pitchFamily="18" charset="0"/>
                <a:cs typeface="Times New Roman" panose="02020603050405020304" pitchFamily="18" charset="0"/>
              </a:rPr>
              <a:t> – Manual analysis of medical images is slow, leading to delays in diagnosis and treatment.</a:t>
            </a:r>
          </a:p>
          <a:p>
            <a:pPr algn="just">
              <a:buFont typeface="+mj-lt"/>
              <a:buAutoNum type="arabicPeriod"/>
            </a:pPr>
            <a:r>
              <a:rPr lang="en-US" b="1" dirty="0">
                <a:latin typeface="Times New Roman" panose="02020603050405020304" pitchFamily="18" charset="0"/>
                <a:cs typeface="Times New Roman" panose="02020603050405020304" pitchFamily="18" charset="0"/>
              </a:rPr>
              <a:t>Human Error</a:t>
            </a:r>
            <a:r>
              <a:rPr lang="en-US" dirty="0">
                <a:latin typeface="Times New Roman" panose="02020603050405020304" pitchFamily="18" charset="0"/>
                <a:cs typeface="Times New Roman" panose="02020603050405020304" pitchFamily="18" charset="0"/>
              </a:rPr>
              <a:t> – Misinterpretation of X-rays and scans due to fatigue or expertise level differences can lead to misdiagnosis. </a:t>
            </a:r>
          </a:p>
          <a:p>
            <a:pPr algn="just">
              <a:buFont typeface="+mj-lt"/>
              <a:buAutoNum type="arabicPeriod"/>
            </a:pPr>
            <a:r>
              <a:rPr lang="en-US" b="1" dirty="0">
                <a:latin typeface="Times New Roman" panose="02020603050405020304" pitchFamily="18" charset="0"/>
                <a:cs typeface="Times New Roman" panose="02020603050405020304" pitchFamily="18" charset="0"/>
              </a:rPr>
              <a:t>Lack of Automation</a:t>
            </a:r>
            <a:r>
              <a:rPr lang="en-US" dirty="0">
                <a:latin typeface="Times New Roman" panose="02020603050405020304" pitchFamily="18" charset="0"/>
                <a:cs typeface="Times New Roman" panose="02020603050405020304" pitchFamily="18" charset="0"/>
              </a:rPr>
              <a:t> – Existing systems do not leverage AI or ML for automated detection, requiring complete reliance on human expertise.</a:t>
            </a:r>
          </a:p>
          <a:p>
            <a:pPr eaLnBrk="1" fontAlgn="auto" hangingPunct="1">
              <a:lnSpc>
                <a:spcPts val="3079"/>
              </a:lnSpc>
              <a:spcAft>
                <a:spcPts val="0"/>
              </a:spcAft>
              <a:defRPr/>
            </a:pPr>
            <a:endParaRPr lang="en-US" b="1" dirty="0">
              <a:solidFill>
                <a:srgbClr val="000000"/>
              </a:solidFill>
              <a:latin typeface="Open Sans Extra Bold"/>
              <a:ea typeface="Open Sans Extra Bold"/>
              <a:cs typeface="Open Sans Extra Bold"/>
              <a:sym typeface="Open Sans Extra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FC581FC-F634-AF1F-8C29-A5E9A50EAACF}"/>
              </a:ext>
            </a:extLst>
          </p:cNvPr>
          <p:cNvSpPr>
            <a:spLocks noGrp="1"/>
          </p:cNvSpPr>
          <p:nvPr>
            <p:ph type="dt" sz="half" idx="10"/>
          </p:nvPr>
        </p:nvSpPr>
        <p:spPr/>
        <p:txBody>
          <a:bodyPr/>
          <a:lstStyle/>
          <a:p>
            <a:pPr>
              <a:defRPr/>
            </a:pPr>
            <a:fld id="{BB9E9B86-2CF4-48B1-B6D7-BAFE5AD3290E}" type="datetime3">
              <a:rPr lang="en-US" smtClean="0"/>
              <a:t>24 March 2025</a:t>
            </a:fld>
            <a:endParaRPr lang="en-US" dirty="0"/>
          </a:p>
        </p:txBody>
      </p:sp>
      <p:sp>
        <p:nvSpPr>
          <p:cNvPr id="5" name="Footer Placeholder 4">
            <a:extLst>
              <a:ext uri="{FF2B5EF4-FFF2-40B4-BE49-F238E27FC236}">
                <a16:creationId xmlns:a16="http://schemas.microsoft.com/office/drawing/2014/main" id="{D07E74FE-94C4-E9BA-CDFC-88059210A5EB}"/>
              </a:ext>
            </a:extLst>
          </p:cNvPr>
          <p:cNvSpPr>
            <a:spLocks noGrp="1"/>
          </p:cNvSpPr>
          <p:nvPr>
            <p:ph type="ftr" sz="quarter" idx="11"/>
          </p:nvPr>
        </p:nvSpPr>
        <p:spPr>
          <a:xfrm>
            <a:off x="1673817" y="4767264"/>
            <a:ext cx="6276814" cy="273844"/>
          </a:xfrm>
        </p:spPr>
        <p:txBody>
          <a:bodyPr/>
          <a:lstStyle/>
          <a:p>
            <a:pPr>
              <a:defRPr/>
            </a:pPr>
            <a:r>
              <a:rPr lang="en-US" dirty="0"/>
              <a:t>BATCH NO:          DEPARTMENT OF COMPUTER SCIENCE &amp; ENGINEERING </a:t>
            </a:r>
          </a:p>
        </p:txBody>
      </p:sp>
      <p:sp>
        <p:nvSpPr>
          <p:cNvPr id="6" name="Slide Number Placeholder 5">
            <a:extLst>
              <a:ext uri="{FF2B5EF4-FFF2-40B4-BE49-F238E27FC236}">
                <a16:creationId xmlns:a16="http://schemas.microsoft.com/office/drawing/2014/main" id="{5F2D99D3-D9EF-E121-69BC-9F706DCBE477}"/>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8" name="TextBox 7">
            <a:extLst>
              <a:ext uri="{FF2B5EF4-FFF2-40B4-BE49-F238E27FC236}">
                <a16:creationId xmlns:a16="http://schemas.microsoft.com/office/drawing/2014/main" id="{332E1775-EADE-A3A5-A553-E1DBBD09408A}"/>
              </a:ext>
            </a:extLst>
          </p:cNvPr>
          <p:cNvSpPr txBox="1"/>
          <p:nvPr/>
        </p:nvSpPr>
        <p:spPr>
          <a:xfrm>
            <a:off x="198120" y="187881"/>
            <a:ext cx="8945880" cy="4639732"/>
          </a:xfrm>
          <a:prstGeom prst="rect">
            <a:avLst/>
          </a:prstGeom>
          <a:noFill/>
        </p:spPr>
        <p:txBody>
          <a:bodyPr wrap="square">
            <a:spAutoFit/>
          </a:bodyPr>
          <a:lstStyle/>
          <a:p>
            <a:pPr algn="l">
              <a:buNone/>
            </a:pPr>
            <a:r>
              <a:rPr lang="en-US" b="1" i="0" dirty="0">
                <a:solidFill>
                  <a:srgbClr val="404040"/>
                </a:solidFill>
                <a:effectLst/>
                <a:latin typeface="Times New Roman" panose="02020603050405020304" pitchFamily="18" charset="0"/>
                <a:cs typeface="Times New Roman" panose="02020603050405020304" pitchFamily="18" charset="0"/>
              </a:rPr>
              <a:t>Related works:</a:t>
            </a:r>
          </a:p>
          <a:p>
            <a:pPr algn="l">
              <a:buNone/>
            </a:pPr>
            <a:r>
              <a:rPr lang="en-US" i="0" dirty="0">
                <a:solidFill>
                  <a:srgbClr val="404040"/>
                </a:solidFill>
                <a:effectLst/>
                <a:latin typeface="Times New Roman" panose="02020603050405020304" pitchFamily="18" charset="0"/>
                <a:cs typeface="Times New Roman" panose="02020603050405020304" pitchFamily="18" charset="0"/>
              </a:rPr>
              <a:t>Several research studies and AI-driven medical applications have been developed to address the limitations of traditional diagnostic systems. Some notable works include:</a:t>
            </a:r>
          </a:p>
          <a:p>
            <a:pPr algn="l">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AI in Medical Imaging</a:t>
            </a:r>
            <a:r>
              <a:rPr lang="en-US" i="0" dirty="0">
                <a:solidFill>
                  <a:srgbClr val="404040"/>
                </a:solidFill>
                <a:effectLst/>
                <a:latin typeface="Times New Roman" panose="02020603050405020304" pitchFamily="18" charset="0"/>
                <a:cs typeface="Times New Roman" panose="02020603050405020304" pitchFamily="18" charset="0"/>
              </a:rPr>
              <a:t> – AI models, such as convolutional neural networks (CNNs), have been extensively studied for medical image analysis, showing promising results in fracture and lung disease detection. These models automate the process of feature extraction and classification, significantly improving diagnostic accuracy.</a:t>
            </a:r>
          </a:p>
          <a:p>
            <a:pPr algn="l">
              <a:spcBef>
                <a:spcPts val="300"/>
              </a:spcBef>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Brain Tumor Detection using CNNs</a:t>
            </a:r>
            <a:r>
              <a:rPr lang="en-US" i="0" dirty="0">
                <a:solidFill>
                  <a:srgbClr val="404040"/>
                </a:solidFill>
                <a:effectLst/>
                <a:latin typeface="Times New Roman" panose="02020603050405020304" pitchFamily="18" charset="0"/>
                <a:cs typeface="Times New Roman" panose="02020603050405020304" pitchFamily="18" charset="0"/>
              </a:rPr>
              <a:t> – Research has demonstrated the effectiveness of CNN-based models in automatically detecting and segmenting brain tumors in MRI images. These models achieve high accuracy in distinguishing between benign and malignant tumors.</a:t>
            </a:r>
          </a:p>
          <a:p>
            <a:pPr algn="l">
              <a:spcBef>
                <a:spcPts val="300"/>
              </a:spcBef>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Pneumonia Detection using Deep Learning</a:t>
            </a:r>
            <a:r>
              <a:rPr lang="en-US" i="0" dirty="0">
                <a:solidFill>
                  <a:srgbClr val="404040"/>
                </a:solidFill>
                <a:effectLst/>
                <a:latin typeface="Times New Roman" panose="02020603050405020304" pitchFamily="18" charset="0"/>
                <a:cs typeface="Times New Roman" panose="02020603050405020304" pitchFamily="18" charset="0"/>
              </a:rPr>
              <a:t> – Deep learning models, particularly CNNs, have been widely used for detecting pneumonia in chest X-ray images. These models outperform traditional methods by accurately classifying viral and bacterial pneumonia.</a:t>
            </a:r>
          </a:p>
          <a:p>
            <a:pPr algn="l">
              <a:spcBef>
                <a:spcPts val="300"/>
              </a:spcBef>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Computer-Aided Diagnosis (CAD) Systems</a:t>
            </a:r>
            <a:r>
              <a:rPr lang="en-US" i="0" dirty="0">
                <a:solidFill>
                  <a:srgbClr val="404040"/>
                </a:solidFill>
                <a:effectLst/>
                <a:latin typeface="Times New Roman" panose="02020603050405020304" pitchFamily="18" charset="0"/>
                <a:cs typeface="Times New Roman" panose="02020603050405020304" pitchFamily="18" charset="0"/>
              </a:rPr>
              <a:t> – CAD tools have been used in medical imaging to assist radiologists by highlighting potential abnormalities in X-rays, MRIs, and CT scans. These systems improve diagnostic efficiency and reduce human error.</a:t>
            </a:r>
          </a:p>
        </p:txBody>
      </p:sp>
    </p:spTree>
    <p:extLst>
      <p:ext uri="{BB962C8B-B14F-4D97-AF65-F5344CB8AC3E}">
        <p14:creationId xmlns:p14="http://schemas.microsoft.com/office/powerpoint/2010/main" val="319020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dirty="0">
                <a:solidFill>
                  <a:srgbClr val="FFC000"/>
                </a:solidFill>
              </a:rPr>
              <a:t>Problem Statement</a:t>
            </a:r>
          </a:p>
        </p:txBody>
      </p:sp>
      <p:sp>
        <p:nvSpPr>
          <p:cNvPr id="17411" name="Rectangle 3"/>
          <p:cNvSpPr>
            <a:spLocks noGrp="1"/>
          </p:cNvSpPr>
          <p:nvPr>
            <p:ph idx="1"/>
          </p:nvPr>
        </p:nvSpPr>
        <p:spPr>
          <a:xfrm>
            <a:off x="457200" y="1331913"/>
            <a:ext cx="8229600" cy="3297237"/>
          </a:xfrm>
        </p:spPr>
        <p:txBody>
          <a:bodyPr/>
          <a:lstStyle/>
          <a:p>
            <a:pPr algn="just"/>
            <a:endParaRPr lang="en-US" sz="2400" dirty="0">
              <a:latin typeface="Times New Roman" pitchFamily="18" charset="0"/>
              <a:cs typeface="Times New Roman" pitchFamily="18" charset="0"/>
            </a:endParaRPr>
          </a:p>
          <a:p>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ACACBBD2-2467-438D-92B5-6E0AEE3BCC72}" type="datetime3">
              <a:rPr lang="en-US" smtClean="0"/>
              <a:t>24 March 2025</a:t>
            </a:fld>
            <a:endParaRPr lang="en-US" dirty="0"/>
          </a:p>
        </p:txBody>
      </p:sp>
      <p:sp>
        <p:nvSpPr>
          <p:cNvPr id="4" name="Footer Placeholder 3"/>
          <p:cNvSpPr>
            <a:spLocks noGrp="1"/>
          </p:cNvSpPr>
          <p:nvPr>
            <p:ph type="ftr" sz="quarter" idx="11"/>
          </p:nvPr>
        </p:nvSpPr>
        <p:spPr>
          <a:xfrm>
            <a:off x="2640013" y="4857750"/>
            <a:ext cx="6109132"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8</a:t>
            </a:fld>
            <a:endParaRPr lang="en-US" altLang="en-US"/>
          </a:p>
        </p:txBody>
      </p:sp>
      <p:sp>
        <p:nvSpPr>
          <p:cNvPr id="6" name="Rectangle 5"/>
          <p:cNvSpPr/>
          <p:nvPr/>
        </p:nvSpPr>
        <p:spPr>
          <a:xfrm>
            <a:off x="267630" y="1063229"/>
            <a:ext cx="8481515" cy="3724096"/>
          </a:xfrm>
          <a:prstGeom prst="rect">
            <a:avLst/>
          </a:prstGeom>
        </p:spPr>
        <p:txBody>
          <a:bodyPr wrap="square">
            <a:spAutoFit/>
          </a:bodyPr>
          <a:lstStyle/>
          <a:p>
            <a:pPr algn="l">
              <a:buNone/>
            </a:pPr>
            <a:r>
              <a:rPr lang="en-US" b="0" i="0" dirty="0">
                <a:solidFill>
                  <a:srgbClr val="404040"/>
                </a:solidFill>
                <a:effectLst/>
                <a:latin typeface="Times New Roman" panose="02020603050405020304" pitchFamily="18" charset="0"/>
                <a:cs typeface="Times New Roman" panose="02020603050405020304" pitchFamily="18" charset="0"/>
              </a:rPr>
              <a:t>Early and accurate diagnosis of medical conditions like </a:t>
            </a:r>
            <a:r>
              <a:rPr lang="en-US" b="1" i="0" dirty="0">
                <a:solidFill>
                  <a:srgbClr val="404040"/>
                </a:solidFill>
                <a:effectLst/>
                <a:latin typeface="Times New Roman" panose="02020603050405020304" pitchFamily="18" charset="0"/>
                <a:cs typeface="Times New Roman" panose="02020603050405020304" pitchFamily="18" charset="0"/>
              </a:rPr>
              <a:t>brain tumors</a:t>
            </a:r>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pneumonia</a:t>
            </a:r>
            <a:r>
              <a:rPr lang="en-US" b="0" i="0" dirty="0">
                <a:solidFill>
                  <a:srgbClr val="404040"/>
                </a:solidFill>
                <a:effectLst/>
                <a:latin typeface="Times New Roman" panose="02020603050405020304" pitchFamily="18" charset="0"/>
                <a:cs typeface="Times New Roman" panose="02020603050405020304" pitchFamily="18" charset="0"/>
              </a:rPr>
              <a:t>, and </a:t>
            </a:r>
            <a:r>
              <a:rPr lang="en-US" b="1" i="0" dirty="0">
                <a:solidFill>
                  <a:srgbClr val="404040"/>
                </a:solidFill>
                <a:effectLst/>
                <a:latin typeface="Times New Roman" panose="02020603050405020304" pitchFamily="18" charset="0"/>
                <a:cs typeface="Times New Roman" panose="02020603050405020304" pitchFamily="18" charset="0"/>
              </a:rPr>
              <a:t>bone fractures</a:t>
            </a:r>
            <a:r>
              <a:rPr lang="en-US" b="0" i="0" dirty="0">
                <a:solidFill>
                  <a:srgbClr val="404040"/>
                </a:solidFill>
                <a:effectLst/>
                <a:latin typeface="Times New Roman" panose="02020603050405020304" pitchFamily="18" charset="0"/>
                <a:cs typeface="Times New Roman" panose="02020603050405020304" pitchFamily="18" charset="0"/>
              </a:rPr>
              <a:t> is crucial for effective treatment.</a:t>
            </a:r>
          </a:p>
          <a:p>
            <a:pPr algn="l">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Manual </a:t>
            </a:r>
            <a:r>
              <a:rPr lang="en-US" b="1" i="0" dirty="0" err="1">
                <a:solidFill>
                  <a:srgbClr val="404040"/>
                </a:solidFill>
                <a:effectLst/>
                <a:latin typeface="Times New Roman" panose="02020603050405020304" pitchFamily="18" charset="0"/>
                <a:cs typeface="Times New Roman" panose="02020603050405020304" pitchFamily="18" charset="0"/>
              </a:rPr>
              <a:t>Diagnosis</a:t>
            </a:r>
            <a:r>
              <a:rPr lang="en-US" b="0" i="0" dirty="0" err="1">
                <a:solidFill>
                  <a:srgbClr val="404040"/>
                </a:solidFill>
                <a:effectLst/>
                <a:latin typeface="Times New Roman" panose="02020603050405020304" pitchFamily="18" charset="0"/>
                <a:cs typeface="Times New Roman" panose="02020603050405020304" pitchFamily="18" charset="0"/>
              </a:rPr>
              <a:t>:The</a:t>
            </a:r>
            <a:r>
              <a:rPr lang="en-US" b="0" i="0" dirty="0">
                <a:solidFill>
                  <a:srgbClr val="404040"/>
                </a:solidFill>
                <a:effectLst/>
                <a:latin typeface="Times New Roman" panose="02020603050405020304" pitchFamily="18" charset="0"/>
                <a:cs typeface="Times New Roman" panose="02020603050405020304" pitchFamily="18" charset="0"/>
              </a:rPr>
              <a:t> process is </a:t>
            </a:r>
            <a:r>
              <a:rPr lang="en-US" b="1" i="0" dirty="0">
                <a:solidFill>
                  <a:srgbClr val="404040"/>
                </a:solidFill>
                <a:effectLst/>
                <a:latin typeface="Times New Roman" panose="02020603050405020304" pitchFamily="18" charset="0"/>
                <a:cs typeface="Times New Roman" panose="02020603050405020304" pitchFamily="18" charset="0"/>
              </a:rPr>
              <a:t>time-consuming</a:t>
            </a:r>
            <a:r>
              <a:rPr lang="en-US" b="0" i="0" dirty="0">
                <a:solidFill>
                  <a:srgbClr val="404040"/>
                </a:solidFill>
                <a:effectLst/>
                <a:latin typeface="Times New Roman" panose="02020603050405020304" pitchFamily="18" charset="0"/>
                <a:cs typeface="Times New Roman" panose="02020603050405020304" pitchFamily="18" charset="0"/>
              </a:rPr>
              <a:t>, delaying critical treatment for patients.</a:t>
            </a:r>
          </a:p>
          <a:p>
            <a:pPr algn="l">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Limited Access to </a:t>
            </a:r>
            <a:r>
              <a:rPr lang="en-US" b="1" i="0" dirty="0" err="1">
                <a:solidFill>
                  <a:srgbClr val="404040"/>
                </a:solidFill>
                <a:effectLst/>
                <a:latin typeface="Times New Roman" panose="02020603050405020304" pitchFamily="18" charset="0"/>
                <a:cs typeface="Times New Roman" panose="02020603050405020304" pitchFamily="18" charset="0"/>
              </a:rPr>
              <a:t>Specialists</a:t>
            </a:r>
            <a:r>
              <a:rPr lang="en-US" b="0" i="0" dirty="0" err="1">
                <a:solidFill>
                  <a:srgbClr val="404040"/>
                </a:solidFill>
                <a:effectLst/>
                <a:latin typeface="Times New Roman" panose="02020603050405020304" pitchFamily="18" charset="0"/>
                <a:cs typeface="Times New Roman" panose="02020603050405020304" pitchFamily="18" charset="0"/>
              </a:rPr>
              <a:t>:In</a:t>
            </a:r>
            <a:r>
              <a:rPr lang="en-US" b="0" i="0" dirty="0">
                <a:solidFill>
                  <a:srgbClr val="404040"/>
                </a:solidFill>
                <a:effectLst/>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remote or underserved areas</a:t>
            </a:r>
            <a:r>
              <a:rPr lang="en-US" b="0" i="0" dirty="0">
                <a:solidFill>
                  <a:srgbClr val="404040"/>
                </a:solidFill>
                <a:effectLst/>
                <a:latin typeface="Times New Roman" panose="02020603050405020304" pitchFamily="18" charset="0"/>
                <a:cs typeface="Times New Roman" panose="02020603050405020304" pitchFamily="18" charset="0"/>
              </a:rPr>
              <a:t>, access to skilled radiologists is often limited, resulting in delayed or missed diagnoses.</a:t>
            </a:r>
          </a:p>
          <a:p>
            <a:pPr algn="l">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High </a:t>
            </a:r>
            <a:r>
              <a:rPr lang="en-US" b="1" i="0" dirty="0" err="1">
                <a:solidFill>
                  <a:srgbClr val="404040"/>
                </a:solidFill>
                <a:effectLst/>
                <a:latin typeface="Times New Roman" panose="02020603050405020304" pitchFamily="18" charset="0"/>
                <a:cs typeface="Times New Roman" panose="02020603050405020304" pitchFamily="18" charset="0"/>
              </a:rPr>
              <a:t>Costs</a:t>
            </a:r>
            <a:r>
              <a:rPr lang="en-US" b="0" i="0" dirty="0" err="1">
                <a:solidFill>
                  <a:srgbClr val="404040"/>
                </a:solidFill>
                <a:effectLst/>
                <a:latin typeface="Times New Roman" panose="02020603050405020304" pitchFamily="18" charset="0"/>
                <a:cs typeface="Times New Roman" panose="02020603050405020304" pitchFamily="18" charset="0"/>
              </a:rPr>
              <a:t>:Advanced</a:t>
            </a:r>
            <a:r>
              <a:rPr lang="en-US" b="0" i="0" dirty="0">
                <a:solidFill>
                  <a:srgbClr val="404040"/>
                </a:solidFill>
                <a:effectLst/>
                <a:latin typeface="Times New Roman" panose="02020603050405020304" pitchFamily="18" charset="0"/>
                <a:cs typeface="Times New Roman" panose="02020603050405020304" pitchFamily="18" charset="0"/>
              </a:rPr>
              <a:t> diagnostic tools and expert consultations are </a:t>
            </a:r>
            <a:r>
              <a:rPr lang="en-US" b="1" i="0" dirty="0">
                <a:solidFill>
                  <a:srgbClr val="404040"/>
                </a:solidFill>
                <a:effectLst/>
                <a:latin typeface="Times New Roman" panose="02020603050405020304" pitchFamily="18" charset="0"/>
                <a:cs typeface="Times New Roman" panose="02020603050405020304" pitchFamily="18" charset="0"/>
              </a:rPr>
              <a:t>expensive</a:t>
            </a:r>
            <a:r>
              <a:rPr lang="en-US" b="0" i="0" dirty="0">
                <a:solidFill>
                  <a:srgbClr val="404040"/>
                </a:solidFill>
                <a:effectLst/>
                <a:latin typeface="Times New Roman" panose="02020603050405020304" pitchFamily="18" charset="0"/>
                <a:cs typeface="Times New Roman" panose="02020603050405020304" pitchFamily="18" charset="0"/>
              </a:rPr>
              <a:t>, making them inaccessible to many patients.</a:t>
            </a:r>
          </a:p>
          <a:p>
            <a:pPr algn="l">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Increasing </a:t>
            </a:r>
            <a:r>
              <a:rPr lang="en-US" b="1" i="0" dirty="0" err="1">
                <a:solidFill>
                  <a:srgbClr val="404040"/>
                </a:solidFill>
                <a:effectLst/>
                <a:latin typeface="Times New Roman" panose="02020603050405020304" pitchFamily="18" charset="0"/>
                <a:cs typeface="Times New Roman" panose="02020603050405020304" pitchFamily="18" charset="0"/>
              </a:rPr>
              <a:t>Workload</a:t>
            </a:r>
            <a:r>
              <a:rPr lang="en-US" b="0" i="0" dirty="0" err="1">
                <a:solidFill>
                  <a:srgbClr val="404040"/>
                </a:solidFill>
                <a:effectLst/>
                <a:latin typeface="Times New Roman" panose="02020603050405020304" pitchFamily="18" charset="0"/>
                <a:cs typeface="Times New Roman" panose="02020603050405020304" pitchFamily="18" charset="0"/>
              </a:rPr>
              <a:t>:With</a:t>
            </a:r>
            <a:r>
              <a:rPr lang="en-US" b="0" i="0" dirty="0">
                <a:solidFill>
                  <a:srgbClr val="404040"/>
                </a:solidFill>
                <a:effectLst/>
                <a:latin typeface="Times New Roman" panose="02020603050405020304" pitchFamily="18" charset="0"/>
                <a:cs typeface="Times New Roman" panose="02020603050405020304" pitchFamily="18" charset="0"/>
              </a:rPr>
              <a:t> the growing number of patients, healthcare systems are </a:t>
            </a:r>
            <a:r>
              <a:rPr lang="en-US" b="1" i="0" dirty="0">
                <a:solidFill>
                  <a:srgbClr val="404040"/>
                </a:solidFill>
                <a:effectLst/>
                <a:latin typeface="Times New Roman" panose="02020603050405020304" pitchFamily="18" charset="0"/>
                <a:cs typeface="Times New Roman" panose="02020603050405020304" pitchFamily="18" charset="0"/>
              </a:rPr>
              <a:t>overburdened</a:t>
            </a:r>
            <a:r>
              <a:rPr lang="en-US" b="0" i="0" dirty="0">
                <a:solidFill>
                  <a:srgbClr val="404040"/>
                </a:solidFill>
                <a:effectLst/>
                <a:latin typeface="Times New Roman" panose="02020603050405020304" pitchFamily="18" charset="0"/>
                <a:cs typeface="Times New Roman" panose="02020603050405020304" pitchFamily="18" charset="0"/>
              </a:rPr>
              <a:t>, leading to longer wait times and reduced accuracy.</a:t>
            </a:r>
          </a:p>
          <a:p>
            <a:pPr algn="l">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Lack of </a:t>
            </a:r>
            <a:r>
              <a:rPr lang="en-US" b="1" i="0" dirty="0" err="1">
                <a:solidFill>
                  <a:srgbClr val="404040"/>
                </a:solidFill>
                <a:effectLst/>
                <a:latin typeface="Times New Roman" panose="02020603050405020304" pitchFamily="18" charset="0"/>
                <a:cs typeface="Times New Roman" panose="02020603050405020304" pitchFamily="18" charset="0"/>
              </a:rPr>
              <a:t>Scalability</a:t>
            </a:r>
            <a:r>
              <a:rPr lang="en-US" b="0" i="0" dirty="0" err="1">
                <a:solidFill>
                  <a:srgbClr val="404040"/>
                </a:solidFill>
                <a:effectLst/>
                <a:latin typeface="Times New Roman" panose="02020603050405020304" pitchFamily="18" charset="0"/>
                <a:cs typeface="Times New Roman" panose="02020603050405020304" pitchFamily="18" charset="0"/>
              </a:rPr>
              <a:t>:Existing</a:t>
            </a:r>
            <a:r>
              <a:rPr lang="en-US" b="0" i="0" dirty="0">
                <a:solidFill>
                  <a:srgbClr val="404040"/>
                </a:solidFill>
                <a:effectLst/>
                <a:latin typeface="Times New Roman" panose="02020603050405020304" pitchFamily="18" charset="0"/>
                <a:cs typeface="Times New Roman" panose="02020603050405020304" pitchFamily="18" charset="0"/>
              </a:rPr>
              <a:t> solutions are often </a:t>
            </a:r>
            <a:r>
              <a:rPr lang="en-US" b="1" i="0" dirty="0">
                <a:solidFill>
                  <a:srgbClr val="404040"/>
                </a:solidFill>
                <a:effectLst/>
                <a:latin typeface="Times New Roman" panose="02020603050405020304" pitchFamily="18" charset="0"/>
                <a:cs typeface="Times New Roman" panose="02020603050405020304" pitchFamily="18" charset="0"/>
              </a:rPr>
              <a:t>not scalable</a:t>
            </a:r>
            <a:r>
              <a:rPr lang="en-US" b="0" i="0" dirty="0">
                <a:solidFill>
                  <a:srgbClr val="404040"/>
                </a:solidFill>
                <a:effectLst/>
                <a:latin typeface="Times New Roman" panose="02020603050405020304" pitchFamily="18" charset="0"/>
                <a:cs typeface="Times New Roman" panose="02020603050405020304" pitchFamily="18" charset="0"/>
              </a:rPr>
              <a:t> and cannot handle the increasing volume of medical imaging data efficiently.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algn="ctr">
              <a:defRPr/>
            </a:pPr>
            <a:r>
              <a:rPr lang="en-US" altLang="en-US" sz="3700" dirty="0">
                <a:solidFill>
                  <a:srgbClr val="FFC000"/>
                </a:solidFill>
              </a:rPr>
              <a:t>Proposed Methodology</a:t>
            </a:r>
          </a:p>
        </p:txBody>
      </p:sp>
      <p:sp>
        <p:nvSpPr>
          <p:cNvPr id="17411" name="Rectangle 3"/>
          <p:cNvSpPr>
            <a:spLocks noGrp="1"/>
          </p:cNvSpPr>
          <p:nvPr>
            <p:ph idx="1"/>
          </p:nvPr>
        </p:nvSpPr>
        <p:spPr>
          <a:xfrm>
            <a:off x="192881" y="1331913"/>
            <a:ext cx="8493919" cy="3297237"/>
          </a:xfrm>
        </p:spPr>
        <p:txBody>
          <a:bodyPr/>
          <a:lstStyle/>
          <a:p>
            <a:pPr algn="just"/>
            <a:endParaRPr lang="en-US" sz="2400" dirty="0">
              <a:latin typeface="Times New Roman" pitchFamily="18" charset="0"/>
              <a:cs typeface="Times New Roman" pitchFamily="18" charset="0"/>
            </a:endParaRPr>
          </a:p>
          <a:p>
            <a:pPr marL="119062" indent="0">
              <a:buNone/>
            </a:pPr>
            <a:endParaRPr lang="en-US" altLang="en-US" sz="2400" dirty="0">
              <a:solidFill>
                <a:srgbClr val="0000FF"/>
              </a:solidFill>
            </a:endParaRPr>
          </a:p>
        </p:txBody>
      </p:sp>
      <p:sp>
        <p:nvSpPr>
          <p:cNvPr id="2" name="Date Placeholder 1"/>
          <p:cNvSpPr>
            <a:spLocks noGrp="1"/>
          </p:cNvSpPr>
          <p:nvPr>
            <p:ph type="dt" sz="half" idx="10"/>
          </p:nvPr>
        </p:nvSpPr>
        <p:spPr/>
        <p:txBody>
          <a:bodyPr/>
          <a:lstStyle/>
          <a:p>
            <a:pPr>
              <a:defRPr/>
            </a:pPr>
            <a:fld id="{93769019-FB0F-4A75-9CAB-E3ABAFEBEF9F}" type="datetime3">
              <a:rPr lang="en-US" smtClean="0"/>
              <a:t>24 March 2025</a:t>
            </a:fld>
            <a:endParaRPr lang="en-US" dirty="0"/>
          </a:p>
        </p:txBody>
      </p:sp>
      <p:sp>
        <p:nvSpPr>
          <p:cNvPr id="4" name="Footer Placeholder 3"/>
          <p:cNvSpPr>
            <a:spLocks noGrp="1"/>
          </p:cNvSpPr>
          <p:nvPr>
            <p:ph type="ftr" sz="quarter" idx="11"/>
          </p:nvPr>
        </p:nvSpPr>
        <p:spPr>
          <a:xfrm>
            <a:off x="2640013" y="4857750"/>
            <a:ext cx="5949805" cy="206375"/>
          </a:xfrm>
        </p:spPr>
        <p:txBody>
          <a:bodyPr/>
          <a:lstStyle/>
          <a:p>
            <a:pPr>
              <a:defRPr/>
            </a:pPr>
            <a:r>
              <a:rPr lang="en-US" dirty="0"/>
              <a:t>BATCH NO:          DEPARTMENT OF COMPUTER SCIENCE &amp; ENGINEERING </a:t>
            </a:r>
          </a:p>
        </p:txBody>
      </p:sp>
      <p:sp>
        <p:nvSpPr>
          <p:cNvPr id="17413" name="Slide Number Placeholder 3"/>
          <p:cNvSpPr>
            <a:spLocks noGrp="1" noChangeArrowheads="1"/>
          </p:cNvSpPr>
          <p:nvPr>
            <p:ph type="sldNum" sz="quarter" idx="12"/>
          </p:nvPr>
        </p:nvSpPr>
        <p:spPr bwMode="auto">
          <a:noFill/>
          <a:ln>
            <a:miter lim="800000"/>
            <a:headEnd/>
            <a:tailEnd/>
          </a:ln>
        </p:spPr>
        <p:txBody>
          <a:bodyPr>
            <a:normAutofit lnSpcReduction="10000"/>
          </a:bodyPr>
          <a:lstStyle/>
          <a:p>
            <a:fld id="{E6035934-7A1E-49A9-8F0E-54D446F4B506}" type="slidenum">
              <a:rPr lang="en-US" altLang="en-US"/>
              <a:pPr/>
              <a:t>9</a:t>
            </a:fld>
            <a:endParaRPr lang="en-US" altLang="en-US"/>
          </a:p>
        </p:txBody>
      </p:sp>
      <p:sp>
        <p:nvSpPr>
          <p:cNvPr id="3" name="Rectangle 2">
            <a:extLst>
              <a:ext uri="{FF2B5EF4-FFF2-40B4-BE49-F238E27FC236}">
                <a16:creationId xmlns:a16="http://schemas.microsoft.com/office/drawing/2014/main" id="{573959E6-D67B-0F1A-F033-E5EF88DAEBF8}"/>
              </a:ext>
            </a:extLst>
          </p:cNvPr>
          <p:cNvSpPr/>
          <p:nvPr/>
        </p:nvSpPr>
        <p:spPr>
          <a:xfrm>
            <a:off x="526655" y="853587"/>
            <a:ext cx="8090690" cy="4045595"/>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The proposed methodology for </a:t>
            </a:r>
            <a:r>
              <a:rPr lang="en-US" dirty="0" err="1">
                <a:latin typeface="Times New Roman" panose="02020603050405020304" pitchFamily="18" charset="0"/>
                <a:cs typeface="Times New Roman" panose="02020603050405020304" pitchFamily="18" charset="0"/>
              </a:rPr>
              <a:t>mediXpert</a:t>
            </a:r>
            <a:r>
              <a:rPr lang="en-US" dirty="0">
                <a:latin typeface="Times New Roman" panose="02020603050405020304" pitchFamily="18" charset="0"/>
                <a:cs typeface="Times New Roman" panose="02020603050405020304" pitchFamily="18" charset="0"/>
              </a:rPr>
              <a:t> involves the integration of advanced machine learning (ML) techniques to enhance the accuracy, speed, and reliability of disease detection for bone fractures and pneumonia.</a:t>
            </a:r>
          </a:p>
          <a:p>
            <a:pPr algn="just"/>
            <a:r>
              <a:rPr lang="en-US" dirty="0">
                <a:latin typeface="Times New Roman" panose="02020603050405020304" pitchFamily="18" charset="0"/>
                <a:cs typeface="Times New Roman" panose="02020603050405020304" pitchFamily="18" charset="0"/>
              </a:rPr>
              <a:t> </a:t>
            </a:r>
          </a:p>
          <a:p>
            <a:pPr algn="just"/>
            <a:r>
              <a:rPr lang="en-US" b="1" dirty="0">
                <a:latin typeface="Times New Roman" panose="02020603050405020304" pitchFamily="18" charset="0"/>
                <a:cs typeface="Times New Roman" panose="02020603050405020304" pitchFamily="18" charset="0"/>
              </a:rPr>
              <a:t>The methodology includes the following steps:</a:t>
            </a:r>
          </a:p>
          <a:p>
            <a:pPr algn="just"/>
            <a:endParaRPr lang="en-US" dirty="0">
              <a:latin typeface="Times New Roman" panose="02020603050405020304" pitchFamily="18" charset="0"/>
              <a:cs typeface="Times New Roman" panose="02020603050405020304" pitchFamily="18" charset="0"/>
            </a:endParaRPr>
          </a:p>
          <a:p>
            <a:pPr algn="just">
              <a:buFont typeface="+mj-lt"/>
              <a:buAutoNum type="arabicPeriod"/>
            </a:pPr>
            <a:r>
              <a:rPr lang="en-US" dirty="0">
                <a:latin typeface="Times New Roman" panose="02020603050405020304" pitchFamily="18" charset="0"/>
                <a:cs typeface="Times New Roman" panose="02020603050405020304" pitchFamily="18" charset="0"/>
              </a:rPr>
              <a:t>Data Collection &amp; Preprocessing</a:t>
            </a:r>
          </a:p>
          <a:p>
            <a:pPr algn="just">
              <a:buFont typeface="+mj-lt"/>
              <a:buAutoNum type="arabicPeriod"/>
            </a:pPr>
            <a:r>
              <a:rPr lang="en-IN" dirty="0">
                <a:latin typeface="Times New Roman" panose="02020603050405020304" pitchFamily="18" charset="0"/>
                <a:cs typeface="Times New Roman" panose="02020603050405020304" pitchFamily="18" charset="0"/>
              </a:rPr>
              <a:t>Feature Extraction &amp; Selection</a:t>
            </a:r>
          </a:p>
          <a:p>
            <a:pPr algn="just">
              <a:buFont typeface="+mj-lt"/>
              <a:buAutoNum type="arabicPeriod"/>
            </a:pPr>
            <a:r>
              <a:rPr lang="en-IN" dirty="0">
                <a:latin typeface="Times New Roman" panose="02020603050405020304" pitchFamily="18" charset="0"/>
                <a:cs typeface="Times New Roman" panose="02020603050405020304" pitchFamily="18" charset="0"/>
              </a:rPr>
              <a:t>Machine Learning Model Development</a:t>
            </a:r>
          </a:p>
          <a:p>
            <a:pPr algn="just">
              <a:buFont typeface="+mj-lt"/>
              <a:buAutoNum type="arabicPeriod"/>
            </a:pPr>
            <a:r>
              <a:rPr lang="en-IN" dirty="0">
                <a:latin typeface="Times New Roman" panose="02020603050405020304" pitchFamily="18" charset="0"/>
                <a:cs typeface="Times New Roman" panose="02020603050405020304" pitchFamily="18" charset="0"/>
              </a:rPr>
              <a:t>Model Optimization &amp; Validation</a:t>
            </a:r>
          </a:p>
          <a:p>
            <a:pPr algn="just">
              <a:buFont typeface="+mj-lt"/>
              <a:buAutoNum type="arabicPeriod"/>
            </a:pPr>
            <a:r>
              <a:rPr lang="en-US" dirty="0">
                <a:latin typeface="Times New Roman" panose="02020603050405020304" pitchFamily="18" charset="0"/>
                <a:cs typeface="Times New Roman" panose="02020603050405020304" pitchFamily="18" charset="0"/>
              </a:rPr>
              <a:t>Integration with a User Interface (UI)</a:t>
            </a:r>
            <a:endParaRPr lang="en-IN" dirty="0">
              <a:latin typeface="Times New Roman" panose="02020603050405020304" pitchFamily="18" charset="0"/>
              <a:cs typeface="Times New Roman" panose="02020603050405020304" pitchFamily="18" charset="0"/>
            </a:endParaRPr>
          </a:p>
          <a:p>
            <a:pPr algn="just">
              <a:buFont typeface="+mj-lt"/>
              <a:buAutoNum type="arabicPeriod"/>
            </a:pPr>
            <a:r>
              <a:rPr lang="en-IN" dirty="0">
                <a:latin typeface="Times New Roman" panose="02020603050405020304" pitchFamily="18" charset="0"/>
                <a:cs typeface="Times New Roman" panose="02020603050405020304" pitchFamily="18" charset="0"/>
              </a:rPr>
              <a:t>Deployment &amp; Future Enhancements</a:t>
            </a:r>
          </a:p>
          <a:p>
            <a:pPr algn="just">
              <a:buFont typeface="+mj-lt"/>
              <a:buAutoNum type="arabicPeriod"/>
            </a:pPr>
            <a:endParaRPr lang="en-US" dirty="0"/>
          </a:p>
          <a:p>
            <a:pPr algn="just" eaLnBrk="1" fontAlgn="auto" hangingPunct="1">
              <a:lnSpc>
                <a:spcPts val="3079"/>
              </a:lnSpc>
              <a:spcAft>
                <a:spcPts val="0"/>
              </a:spcAft>
              <a:defRPr/>
            </a:pPr>
            <a:endParaRPr lang="en-US" dirty="0">
              <a:solidFill>
                <a:srgbClr val="000000"/>
              </a:solidFill>
              <a:latin typeface="Times New Roman" panose="02020603050405020304" pitchFamily="18" charset="0"/>
              <a:ea typeface="Open Sans Extra Bold"/>
              <a:cs typeface="Times New Roman" panose="02020603050405020304" pitchFamily="18" charset="0"/>
              <a:sym typeface="Open Sans Extra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900</TotalTime>
  <Words>3753</Words>
  <Application>Microsoft Office PowerPoint</Application>
  <PresentationFormat>On-screen Show (16:9)</PresentationFormat>
  <Paragraphs>414</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Inter</vt:lpstr>
      <vt:lpstr>Open Sans Extra Bold</vt:lpstr>
      <vt:lpstr>Poppins Bold</vt:lpstr>
      <vt:lpstr>Times New Roman</vt:lpstr>
      <vt:lpstr>Wingdings</vt:lpstr>
      <vt:lpstr>Office Theme</vt:lpstr>
      <vt:lpstr>PowerPoint Presentation</vt:lpstr>
      <vt:lpstr>MediXpert Application</vt:lpstr>
      <vt:lpstr>Introduction</vt:lpstr>
      <vt:lpstr>PowerPoint Presentation</vt:lpstr>
      <vt:lpstr>PowerPoint Presentation</vt:lpstr>
      <vt:lpstr>Literature Survey </vt:lpstr>
      <vt:lpstr>PowerPoint Presentation</vt:lpstr>
      <vt:lpstr>Problem Statement</vt:lpstr>
      <vt:lpstr>Proposed Methodology</vt:lpstr>
      <vt:lpstr>Proposed System Architecture</vt:lpstr>
      <vt:lpstr>Summary of Module -1  </vt:lpstr>
      <vt:lpstr>Summary of   Module -2  </vt:lpstr>
      <vt:lpstr>Summary of  Modules -3  </vt:lpstr>
      <vt:lpstr>Summary of   Modules -4  </vt:lpstr>
      <vt:lpstr>Summary of   Modules -5  </vt:lpstr>
      <vt:lpstr> Implementation Details </vt:lpstr>
      <vt:lpstr>PowerPoint Presentation</vt:lpstr>
      <vt:lpstr>PowerPoint Presentation</vt:lpstr>
      <vt:lpstr>PowerPoint Presentation</vt:lpstr>
      <vt:lpstr>PowerPoint Presentation</vt:lpstr>
      <vt:lpstr>PowerPoint Presentation</vt:lpstr>
      <vt:lpstr>Software &amp; Hardware Requirements  Specification </vt:lpstr>
      <vt:lpstr>Testing </vt:lpstr>
      <vt:lpstr>PowerPoint Presentation</vt:lpstr>
      <vt:lpstr>PowerPoint Presentation</vt:lpstr>
      <vt:lpstr>PowerPoint Presentation</vt:lpstr>
      <vt:lpstr>PowerPoint Presentation</vt:lpstr>
      <vt:lpstr>PowerPoint Presentation</vt:lpstr>
      <vt:lpstr>Preliminary Results &amp; Analysis </vt:lpstr>
      <vt:lpstr>Conclusion and Future Work</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Kindinti Sushma</cp:lastModifiedBy>
  <cp:revision>27</cp:revision>
  <dcterms:modified xsi:type="dcterms:W3CDTF">2025-03-24T02:34:40Z</dcterms:modified>
</cp:coreProperties>
</file>