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46" r:id="rId1"/>
  </p:sldMasterIdLst>
  <p:notesMasterIdLst>
    <p:notesMasterId r:id="rId30"/>
  </p:notesMasterIdLst>
  <p:sldIdLst>
    <p:sldId id="256" r:id="rId2"/>
    <p:sldId id="257" r:id="rId3"/>
    <p:sldId id="258" r:id="rId4"/>
    <p:sldId id="272" r:id="rId5"/>
    <p:sldId id="273" r:id="rId6"/>
    <p:sldId id="259" r:id="rId7"/>
    <p:sldId id="274" r:id="rId8"/>
    <p:sldId id="260" r:id="rId9"/>
    <p:sldId id="275" r:id="rId10"/>
    <p:sldId id="261" r:id="rId11"/>
    <p:sldId id="262" r:id="rId12"/>
    <p:sldId id="277" r:id="rId13"/>
    <p:sldId id="278" r:id="rId14"/>
    <p:sldId id="284" r:id="rId15"/>
    <p:sldId id="264" r:id="rId16"/>
    <p:sldId id="265" r:id="rId17"/>
    <p:sldId id="266" r:id="rId18"/>
    <p:sldId id="267" r:id="rId19"/>
    <p:sldId id="268" r:id="rId20"/>
    <p:sldId id="279" r:id="rId21"/>
    <p:sldId id="263" r:id="rId22"/>
    <p:sldId id="280" r:id="rId23"/>
    <p:sldId id="281" r:id="rId24"/>
    <p:sldId id="282" r:id="rId25"/>
    <p:sldId id="269" r:id="rId26"/>
    <p:sldId id="283" r:id="rId27"/>
    <p:sldId id="270" r:id="rId28"/>
    <p:sldId id="271" r:id="rId29"/>
  </p:sldIdLst>
  <p:sldSz cx="9144000" cy="5143500" type="screen16x9"/>
  <p:notesSz cx="6797675" cy="9926638"/>
  <p:defaultTextStyle>
    <a:defPPr lvl="0">
      <a:defRPr lang="en-US"/>
    </a:defPPr>
    <a:lvl1pPr lvl="0" algn="l" rtl="0" eaLnBrk="0" fontAlgn="base" hangingPunct="0">
      <a:spcBef>
        <a:spcPct val="0"/>
      </a:spcBef>
      <a:spcAft>
        <a:spcPct val="0"/>
      </a:spcAft>
      <a:defRPr kern="1200">
        <a:solidFill>
          <a:schemeClr val="tx1"/>
        </a:solidFill>
        <a:latin typeface="Arial" charset="0"/>
        <a:ea typeface="+mn-ea"/>
        <a:cs typeface="Arial" charset="0"/>
      </a:defRPr>
    </a:lvl1pPr>
    <a:lvl2pPr marL="457200" lvl="1" algn="l" rtl="0" eaLnBrk="0" fontAlgn="base" hangingPunct="0">
      <a:spcBef>
        <a:spcPct val="0"/>
      </a:spcBef>
      <a:spcAft>
        <a:spcPct val="0"/>
      </a:spcAft>
      <a:defRPr kern="1200">
        <a:solidFill>
          <a:schemeClr val="tx1"/>
        </a:solidFill>
        <a:latin typeface="Arial" charset="0"/>
        <a:ea typeface="+mn-ea"/>
        <a:cs typeface="Arial" charset="0"/>
      </a:defRPr>
    </a:lvl2pPr>
    <a:lvl3pPr marL="914400" lvl="2" algn="l" rtl="0" eaLnBrk="0" fontAlgn="base" hangingPunct="0">
      <a:spcBef>
        <a:spcPct val="0"/>
      </a:spcBef>
      <a:spcAft>
        <a:spcPct val="0"/>
      </a:spcAft>
      <a:defRPr kern="1200">
        <a:solidFill>
          <a:schemeClr val="tx1"/>
        </a:solidFill>
        <a:latin typeface="Arial" charset="0"/>
        <a:ea typeface="+mn-ea"/>
        <a:cs typeface="Arial" charset="0"/>
      </a:defRPr>
    </a:lvl3pPr>
    <a:lvl4pPr marL="1371600" lvl="3" algn="l" rtl="0" eaLnBrk="0" fontAlgn="base" hangingPunct="0">
      <a:spcBef>
        <a:spcPct val="0"/>
      </a:spcBef>
      <a:spcAft>
        <a:spcPct val="0"/>
      </a:spcAft>
      <a:defRPr kern="1200">
        <a:solidFill>
          <a:schemeClr val="tx1"/>
        </a:solidFill>
        <a:latin typeface="Arial" charset="0"/>
        <a:ea typeface="+mn-ea"/>
        <a:cs typeface="Arial" charset="0"/>
      </a:defRPr>
    </a:lvl4pPr>
    <a:lvl5pPr marL="1828800" lvl="4" algn="l" rtl="0" eaLnBrk="0" fontAlgn="base" hangingPunct="0">
      <a:spcBef>
        <a:spcPct val="0"/>
      </a:spcBef>
      <a:spcAft>
        <a:spcPct val="0"/>
      </a:spcAft>
      <a:defRPr kern="1200">
        <a:solidFill>
          <a:schemeClr val="tx1"/>
        </a:solidFill>
        <a:latin typeface="Arial" charset="0"/>
        <a:ea typeface="+mn-ea"/>
        <a:cs typeface="Arial" charset="0"/>
      </a:defRPr>
    </a:lvl5pPr>
    <a:lvl6pPr marL="2286000" lvl="5" algn="l" defTabSz="914400" rtl="0" eaLnBrk="1" latinLnBrk="0" hangingPunct="1">
      <a:defRPr kern="1200">
        <a:solidFill>
          <a:schemeClr val="tx1"/>
        </a:solidFill>
        <a:latin typeface="Arial" charset="0"/>
        <a:ea typeface="+mn-ea"/>
        <a:cs typeface="Arial" charset="0"/>
      </a:defRPr>
    </a:lvl6pPr>
    <a:lvl7pPr marL="2743200" lvl="6" algn="l" defTabSz="914400" rtl="0" eaLnBrk="1" latinLnBrk="0" hangingPunct="1">
      <a:defRPr kern="1200">
        <a:solidFill>
          <a:schemeClr val="tx1"/>
        </a:solidFill>
        <a:latin typeface="Arial" charset="0"/>
        <a:ea typeface="+mn-ea"/>
        <a:cs typeface="Arial" charset="0"/>
      </a:defRPr>
    </a:lvl7pPr>
    <a:lvl8pPr marL="3200400" lvl="7" algn="l" defTabSz="914400" rtl="0" eaLnBrk="1" latinLnBrk="0" hangingPunct="1">
      <a:defRPr kern="1200">
        <a:solidFill>
          <a:schemeClr val="tx1"/>
        </a:solidFill>
        <a:latin typeface="Arial" charset="0"/>
        <a:ea typeface="+mn-ea"/>
        <a:cs typeface="Arial" charset="0"/>
      </a:defRPr>
    </a:lvl8pPr>
    <a:lvl9pPr marL="3657600" lvl="8"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2/8/2025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24837423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headEnd/>
            <a:tailEnd/>
          </a:ln>
        </p:spPr>
      </p:sp>
      <p:sp>
        <p:nvSpPr>
          <p:cNvPr id="25603" name="Rectangl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headEnd/>
            <a:tailEnd/>
          </a:ln>
        </p:spPr>
        <p:txBody>
          <a:bodyPr/>
          <a:lstStyle/>
          <a:p>
            <a:fld id="{27CB6598-6B20-4959-AEAD-7269146248E2}" type="slidenum">
              <a:rPr lang="en-US" altLang="en-US"/>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7</a:t>
            </a:fld>
            <a:endParaRPr lang="en-US" altLang="en-US"/>
          </a:p>
        </p:txBody>
      </p:sp>
    </p:spTree>
    <p:extLst>
      <p:ext uri="{BB962C8B-B14F-4D97-AF65-F5344CB8AC3E}">
        <p14:creationId xmlns:p14="http://schemas.microsoft.com/office/powerpoint/2010/main" val="2642660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10</a:t>
            </a:fld>
            <a:endParaRPr lang="en-US" altLang="en-US"/>
          </a:p>
        </p:txBody>
      </p:sp>
    </p:spTree>
    <p:extLst>
      <p:ext uri="{BB962C8B-B14F-4D97-AF65-F5344CB8AC3E}">
        <p14:creationId xmlns:p14="http://schemas.microsoft.com/office/powerpoint/2010/main" val="401409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96A0B9A4-208B-4E16-B555-2A51F0BFB952}" type="datetime3">
              <a:rPr lang="en-US" smtClean="0"/>
              <a:t>8 February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C0A8E10E-36D1-42AB-939C-34BEB33CD9E4}" type="slidenum">
              <a:rPr lang="en-US" altLang="en-US" smtClean="0"/>
              <a:pPr>
                <a:defRPr/>
              </a:pPr>
              <a:t>‹#›</a:t>
            </a:fld>
            <a:endParaRPr lang="en-US" altLang="en-US"/>
          </a:p>
        </p:txBody>
      </p:sp>
    </p:spTree>
    <p:extLst>
      <p:ext uri="{BB962C8B-B14F-4D97-AF65-F5344CB8AC3E}">
        <p14:creationId xmlns:p14="http://schemas.microsoft.com/office/powerpoint/2010/main" val="327931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2D2E4B7A-DF25-4C56-B396-6170996E16F8}" type="datetime3">
              <a:rPr lang="en-US" smtClean="0"/>
              <a:t>8 February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24584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C40D5A71-0894-4150-92A8-237524E8F949}" type="datetime3">
              <a:rPr lang="en-US" smtClean="0"/>
              <a:t>8 February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Tree>
    <p:extLst>
      <p:ext uri="{BB962C8B-B14F-4D97-AF65-F5344CB8AC3E}">
        <p14:creationId xmlns:p14="http://schemas.microsoft.com/office/powerpoint/2010/main" val="6804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Tree>
    <p:extLst>
      <p:ext uri="{BB962C8B-B14F-4D97-AF65-F5344CB8AC3E}">
        <p14:creationId xmlns:p14="http://schemas.microsoft.com/office/powerpoint/2010/main" val="147426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39A8A3-5E40-4D37-96BF-4D03983E50A4}" type="datetime3">
              <a:rPr lang="en-US" smtClean="0"/>
              <a:t>8 February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BEE0AD74-942B-45F6-8EEE-203197083F56}" type="slidenum">
              <a:rPr lang="en-US" altLang="en-US" smtClean="0"/>
              <a:pPr>
                <a:defRPr/>
              </a:pPr>
              <a:t>‹#›</a:t>
            </a:fld>
            <a:endParaRPr lang="en-US" altLang="en-US"/>
          </a:p>
        </p:txBody>
      </p:sp>
    </p:spTree>
    <p:extLst>
      <p:ext uri="{BB962C8B-B14F-4D97-AF65-F5344CB8AC3E}">
        <p14:creationId xmlns:p14="http://schemas.microsoft.com/office/powerpoint/2010/main" val="197792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ECD3C294-6E8C-44B4-98BA-B71F441E11DA}" type="datetime3">
              <a:rPr lang="en-US" smtClean="0"/>
              <a:t>8 February 2025</a:t>
            </a:fld>
            <a:endParaRPr lang="en-US" dirty="0"/>
          </a:p>
        </p:txBody>
      </p:sp>
      <p:sp>
        <p:nvSpPr>
          <p:cNvPr id="6" name="Footer Placeholder 5"/>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Tree>
    <p:extLst>
      <p:ext uri="{BB962C8B-B14F-4D97-AF65-F5344CB8AC3E}">
        <p14:creationId xmlns:p14="http://schemas.microsoft.com/office/powerpoint/2010/main" val="339744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D35EB36B-7579-4E22-A75C-1F345D5742FF}" type="datetime3">
              <a:rPr lang="en-US" smtClean="0"/>
              <a:t>8 February 2025</a:t>
            </a:fld>
            <a:endParaRPr lang="en-US" dirty="0"/>
          </a:p>
        </p:txBody>
      </p:sp>
      <p:sp>
        <p:nvSpPr>
          <p:cNvPr id="8" name="Footer Placeholder 7"/>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Tree>
    <p:extLst>
      <p:ext uri="{BB962C8B-B14F-4D97-AF65-F5344CB8AC3E}">
        <p14:creationId xmlns:p14="http://schemas.microsoft.com/office/powerpoint/2010/main" val="18201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719CF55F-6193-48A8-A7F6-3FEF82D24804}" type="datetime3">
              <a:rPr lang="en-US" smtClean="0"/>
              <a:t>8 February 2025</a:t>
            </a:fld>
            <a:endParaRPr lang="en-US" dirty="0"/>
          </a:p>
        </p:txBody>
      </p:sp>
      <p:sp>
        <p:nvSpPr>
          <p:cNvPr id="4" name="Footer Placeholder 3"/>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Tree>
    <p:extLst>
      <p:ext uri="{BB962C8B-B14F-4D97-AF65-F5344CB8AC3E}">
        <p14:creationId xmlns:p14="http://schemas.microsoft.com/office/powerpoint/2010/main" val="345901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401020D-54A8-4FFB-A1CA-FD4B919658D9}" type="datetime3">
              <a:rPr lang="en-US" smtClean="0"/>
              <a:t>8 February 2025</a:t>
            </a:fld>
            <a:endParaRPr lang="en-US" dirty="0"/>
          </a:p>
        </p:txBody>
      </p:sp>
      <p:sp>
        <p:nvSpPr>
          <p:cNvPr id="3" name="Footer Placeholder 2"/>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Tree>
    <p:extLst>
      <p:ext uri="{BB962C8B-B14F-4D97-AF65-F5344CB8AC3E}">
        <p14:creationId xmlns:p14="http://schemas.microsoft.com/office/powerpoint/2010/main" val="339191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23D5D28-C9FF-4D3A-BB99-C138B6E9F587}" type="datetime3">
              <a:rPr lang="en-US" smtClean="0"/>
              <a:t>8 February 2025</a:t>
            </a:fld>
            <a:endParaRPr lang="en-US" dirty="0"/>
          </a:p>
        </p:txBody>
      </p:sp>
      <p:sp>
        <p:nvSpPr>
          <p:cNvPr id="6" name="Footer Placeholder 5"/>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Tree>
    <p:extLst>
      <p:ext uri="{BB962C8B-B14F-4D97-AF65-F5344CB8AC3E}">
        <p14:creationId xmlns:p14="http://schemas.microsoft.com/office/powerpoint/2010/main" val="32435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38681E7-1AF9-42CC-BEC0-592AA2C12F55}" type="datetime3">
              <a:rPr lang="en-US" smtClean="0"/>
              <a:t>8 February 2025</a:t>
            </a:fld>
            <a:endParaRPr lang="en-US" dirty="0"/>
          </a:p>
        </p:txBody>
      </p:sp>
      <p:sp>
        <p:nvSpPr>
          <p:cNvPr id="6" name="Footer Placeholder 5"/>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Tree>
    <p:extLst>
      <p:ext uri="{BB962C8B-B14F-4D97-AF65-F5344CB8AC3E}">
        <p14:creationId xmlns:p14="http://schemas.microsoft.com/office/powerpoint/2010/main" val="199975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0B68EF4-4A93-4254-93FA-70D1F2A755E3}" type="datetime3">
              <a:rPr lang="en-US" smtClean="0"/>
              <a:t>8 February 2025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8D2778-B29C-49DB-A26C-44F5760A332D}" type="slidenum">
              <a:rPr lang="en-US" altLang="en-US" smtClean="0"/>
              <a:pPr>
                <a:defRPr/>
              </a:pPr>
              <a:t>‹#›</a:t>
            </a:fld>
            <a:endParaRPr lang="en-US" altLang="en-US"/>
          </a:p>
        </p:txBody>
      </p:sp>
    </p:spTree>
    <p:extLst>
      <p:ext uri="{BB962C8B-B14F-4D97-AF65-F5344CB8AC3E}">
        <p14:creationId xmlns:p14="http://schemas.microsoft.com/office/powerpoint/2010/main" val="4095312722"/>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document/9144185" TargetMode="External"/><Relationship Id="rId2" Type="http://schemas.openxmlformats.org/officeDocument/2006/relationships/hyperlink" Target="https://arxiv.org/abs/1711.05225" TargetMode="External"/><Relationship Id="rId1" Type="http://schemas.openxmlformats.org/officeDocument/2006/relationships/slideLayout" Target="../slideLayouts/slideLayout2.xml"/><Relationship Id="rId5" Type="http://schemas.openxmlformats.org/officeDocument/2006/relationships/hyperlink" Target="https://www.nature.com/articles/nature21056" TargetMode="External"/><Relationship Id="rId4" Type="http://schemas.openxmlformats.org/officeDocument/2006/relationships/hyperlink" Target="https://www.sciencedirect.com/science/article/pii/S1361841517301135"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fld id="{FCD42616-A184-4EF7-99E6-30C046A63288}" type="datetime3">
              <a:rPr lang="en-US" smtClean="0"/>
              <a:t>8 February 2025</a:t>
            </a:fld>
            <a:endParaRPr lang="en-US" dirty="0"/>
          </a:p>
        </p:txBody>
      </p:sp>
      <p:sp>
        <p:nvSpPr>
          <p:cNvPr id="5" name="Footer Placeholder 4"/>
          <p:cNvSpPr>
            <a:spLocks noGrp="1"/>
          </p:cNvSpPr>
          <p:nvPr>
            <p:ph type="ftr" sz="quarter" idx="11"/>
          </p:nvPr>
        </p:nvSpPr>
        <p:spPr>
          <a:xfrm>
            <a:off x="1618383" y="1837616"/>
            <a:ext cx="6001617" cy="1059873"/>
          </a:xfrm>
        </p:spPr>
        <p:txBody>
          <a:bodyPr/>
          <a:lstStyle/>
          <a:p>
            <a:pPr algn="ctr">
              <a:defRPr/>
            </a:pPr>
            <a:r>
              <a:rPr lang="en-US" sz="1400" b="1" dirty="0">
                <a:solidFill>
                  <a:srgbClr val="051D40"/>
                </a:solidFill>
                <a:latin typeface="Poppins Bold"/>
                <a:ea typeface="Open Sans Extra Bold"/>
                <a:cs typeface="Times New Roman" pitchFamily="18" charset="0"/>
                <a:sym typeface="Open Sans Extra Bold"/>
              </a:rPr>
              <a:t>DEPARTMENT OF COMPUTER SCIENCE &amp; ENGINEERING</a:t>
            </a:r>
          </a:p>
          <a:p>
            <a:pPr algn="ctr">
              <a:defRPr/>
            </a:pPr>
            <a:r>
              <a:rPr lang="en-US" sz="1400" b="1" dirty="0">
                <a:solidFill>
                  <a:srgbClr val="051D40"/>
                </a:solidFill>
                <a:latin typeface="Poppins Bold"/>
                <a:ea typeface="Open Sans Extra Bold"/>
                <a:cs typeface="Times New Roman" pitchFamily="18" charset="0"/>
                <a:sym typeface="Open Sans Extra Bold"/>
              </a:rPr>
              <a:t>SCHOOL OF COMPUTING</a:t>
            </a:r>
          </a:p>
          <a:p>
            <a:pPr algn="ctr">
              <a:defRPr/>
            </a:pPr>
            <a:r>
              <a:rPr lang="en-US" sz="1400" b="1" dirty="0">
                <a:solidFill>
                  <a:srgbClr val="051D40"/>
                </a:solidFill>
                <a:latin typeface="Poppins Bold"/>
                <a:ea typeface="Open Sans Extra Bold"/>
                <a:cs typeface="Times New Roman" pitchFamily="18" charset="0"/>
                <a:sym typeface="Open Sans Extra Bold"/>
              </a:rPr>
              <a:t>10214CS602- MINOR PROJECT – II</a:t>
            </a:r>
          </a:p>
          <a:p>
            <a:pPr algn="ctr">
              <a:defRPr/>
            </a:pPr>
            <a:r>
              <a:rPr lang="en-US" sz="1400" b="1" dirty="0">
                <a:solidFill>
                  <a:srgbClr val="051D40"/>
                </a:solidFill>
                <a:latin typeface="Poppins Bold"/>
                <a:ea typeface="Open Sans Extra Bold"/>
                <a:cs typeface="Times New Roman" pitchFamily="18" charset="0"/>
                <a:sym typeface="Open Sans Extra Bold"/>
              </a:rPr>
              <a:t>ACADEMIC YEAR – 2024-2025(WINTER SEMESTER)</a:t>
            </a:r>
          </a:p>
          <a:p>
            <a:pPr algn="ctr">
              <a:defRPr/>
            </a:pPr>
            <a:endParaRPr lang="en-US" sz="1400" b="1" dirty="0">
              <a:solidFill>
                <a:srgbClr val="051D40"/>
              </a:solidFill>
              <a:latin typeface="Poppins Bold"/>
              <a:ea typeface="Open Sans Extra Bold"/>
              <a:cs typeface="Open Sans Extra Bold"/>
              <a:sym typeface="Open Sans Extra Bold"/>
            </a:endParaRPr>
          </a:p>
          <a:p>
            <a:pPr algn="ctr">
              <a:defRPr/>
            </a:pPr>
            <a:r>
              <a:rPr lang="en-US" sz="1400" b="1" dirty="0">
                <a:solidFill>
                  <a:srgbClr val="051D40"/>
                </a:solidFill>
                <a:latin typeface="Poppins Bold"/>
                <a:ea typeface="Open Sans Extra Bold"/>
                <a:cs typeface="Times New Roman" pitchFamily="18" charset="0"/>
                <a:sym typeface="Open Sans Extra Bold"/>
              </a:rPr>
              <a:t> </a:t>
            </a:r>
            <a:endParaRPr lang="en-US" b="1" dirty="0">
              <a:latin typeface="Poppins Bold"/>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normAutofit lnSpcReduction="10000"/>
          </a:bodyPr>
          <a:lstStyle/>
          <a:p>
            <a:fld id="{C8B3AA75-1EA1-4A20-9182-A423EE2FFA8F}" type="slidenum">
              <a:rPr lang="en-US" altLang="en-US"/>
              <a:pPr/>
              <a:t>1</a:t>
            </a:fld>
            <a:endParaRPr lang="en-US" altLang="en-US"/>
          </a:p>
        </p:txBody>
      </p:sp>
      <p:sp>
        <p:nvSpPr>
          <p:cNvPr id="8197" name="TextBox 6"/>
          <p:cNvSpPr txBox="1">
            <a:spLocks noChangeArrowheads="1"/>
          </p:cNvSpPr>
          <p:nvPr/>
        </p:nvSpPr>
        <p:spPr bwMode="auto">
          <a:xfrm flipH="1">
            <a:off x="457200" y="3353952"/>
            <a:ext cx="3567546" cy="830997"/>
          </a:xfrm>
          <a:prstGeom prst="rect">
            <a:avLst/>
          </a:prstGeom>
          <a:noFill/>
          <a:ln w="9525">
            <a:noFill/>
            <a:miter lim="800000"/>
            <a:headEnd/>
            <a:tailEnd/>
          </a:ln>
        </p:spPr>
        <p:txBody>
          <a:bodyPr wrap="square">
            <a:spAutoFit/>
          </a:bodyPr>
          <a:lstStyle/>
          <a:p>
            <a:pPr eaLnBrk="1" fontAlgn="auto" hangingPunct="1">
              <a:spcAft>
                <a:spcPts val="0"/>
              </a:spcAft>
              <a:defRPr/>
            </a:pPr>
            <a:r>
              <a:rPr lang="en-US" sz="1200" b="1" dirty="0">
                <a:latin typeface="Open Sans Extra Bold"/>
                <a:ea typeface="Open Sans Extra Bold"/>
                <a:cs typeface="Open Sans Extra Bold"/>
                <a:sym typeface="Open Sans Extra Bold"/>
              </a:rPr>
              <a:t>PRESENTED BY</a:t>
            </a:r>
          </a:p>
          <a:p>
            <a:pPr eaLnBrk="1" fontAlgn="auto" hangingPunct="1">
              <a:spcAft>
                <a:spcPts val="0"/>
              </a:spcAft>
              <a:defRPr/>
            </a:pPr>
            <a:r>
              <a:rPr lang="en-US" sz="1200" b="1" dirty="0">
                <a:latin typeface="Open Sans Extra Bold"/>
                <a:ea typeface="Open Sans Extra Bold"/>
                <a:cs typeface="Open Sans Extra Bold"/>
                <a:sym typeface="Open Sans Extra Bold"/>
              </a:rPr>
              <a:t>1. Lokeshwar     (22202)  (22UECS0366)</a:t>
            </a:r>
          </a:p>
          <a:p>
            <a:pPr eaLnBrk="1" fontAlgn="auto" hangingPunct="1">
              <a:spcAft>
                <a:spcPts val="0"/>
              </a:spcAft>
              <a:defRPr/>
            </a:pPr>
            <a:r>
              <a:rPr lang="en-US" sz="1200" b="1" dirty="0">
                <a:latin typeface="Open Sans Extra Bold"/>
                <a:ea typeface="Open Sans Extra Bold"/>
                <a:cs typeface="Open Sans Extra Bold"/>
                <a:sym typeface="Open Sans Extra Bold"/>
              </a:rPr>
              <a:t>2. Sushma          (21849)  (22UECS0325)</a:t>
            </a:r>
          </a:p>
          <a:p>
            <a:pPr eaLnBrk="1" fontAlgn="auto" hangingPunct="1">
              <a:spcAft>
                <a:spcPts val="0"/>
              </a:spcAft>
              <a:defRPr/>
            </a:pPr>
            <a:r>
              <a:rPr lang="en-US" sz="1200" b="1" dirty="0">
                <a:latin typeface="Open Sans Extra Bold"/>
                <a:ea typeface="Open Sans Extra Bold"/>
                <a:cs typeface="Open Sans Extra Bold"/>
                <a:sym typeface="Open Sans Extra Bold"/>
              </a:rPr>
              <a:t>3. </a:t>
            </a:r>
            <a:r>
              <a:rPr lang="en-US" sz="1200" b="1" dirty="0" err="1">
                <a:latin typeface="Open Sans Extra Bold"/>
                <a:ea typeface="Open Sans Extra Bold"/>
                <a:cs typeface="Open Sans Extra Bold"/>
                <a:sym typeface="Open Sans Extra Bold"/>
              </a:rPr>
              <a:t>Deekshitha</a:t>
            </a:r>
            <a:r>
              <a:rPr lang="en-US" sz="1200" b="1" dirty="0">
                <a:latin typeface="Open Sans Extra Bold"/>
                <a:ea typeface="Open Sans Extra Bold"/>
                <a:cs typeface="Open Sans Extra Bold"/>
                <a:sym typeface="Open Sans Extra Bold"/>
              </a:rPr>
              <a:t>    (21745)  (22UECS0645)</a:t>
            </a:r>
          </a:p>
        </p:txBody>
      </p:sp>
      <p:sp>
        <p:nvSpPr>
          <p:cNvPr id="8" name="Freeform 11"/>
          <p:cNvSpPr/>
          <p:nvPr/>
        </p:nvSpPr>
        <p:spPr>
          <a:xfrm>
            <a:off x="90054" y="183202"/>
            <a:ext cx="2867891" cy="1008784"/>
          </a:xfrm>
          <a:custGeom>
            <a:avLst/>
            <a:gdLst/>
            <a:ahLst/>
            <a:cxnLst/>
            <a:rect l="l" t="t" r="r" b="b"/>
            <a:pathLst>
              <a:path w="3953781" h="1147922">
                <a:moveTo>
                  <a:pt x="0" y="0"/>
                </a:moveTo>
                <a:lnTo>
                  <a:pt x="3953780" y="0"/>
                </a:lnTo>
                <a:lnTo>
                  <a:pt x="3953780" y="1147922"/>
                </a:lnTo>
                <a:lnTo>
                  <a:pt x="0" y="1147922"/>
                </a:lnTo>
                <a:lnTo>
                  <a:pt x="0" y="0"/>
                </a:lnTo>
                <a:close/>
              </a:path>
            </a:pathLst>
          </a:custGeom>
          <a:blipFill>
            <a:blip r:embed="rId2"/>
            <a:stretch>
              <a:fillRect l="-1087" r="-1087"/>
            </a:stretch>
          </a:blipFill>
        </p:spPr>
        <p:txBody>
          <a:bodyPr/>
          <a:lstStyle/>
          <a:p>
            <a:pPr eaLnBrk="1" fontAlgn="auto" hangingPunct="1">
              <a:spcBef>
                <a:spcPts val="0"/>
              </a:spcBef>
              <a:spcAft>
                <a:spcPts val="0"/>
              </a:spcAft>
              <a:defRPr/>
            </a:pPr>
            <a:endParaRPr lang="en-IN"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5" y="0"/>
            <a:ext cx="12858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553200" y="3264121"/>
            <a:ext cx="3567546" cy="1010661"/>
          </a:xfrm>
          <a:prstGeom prst="rect">
            <a:avLst/>
          </a:prstGeom>
        </p:spPr>
        <p:txBody>
          <a:bodyPr wrap="square">
            <a:spAutoFit/>
          </a:bodyPr>
          <a:lstStyle/>
          <a:p>
            <a:pPr algn="just" eaLnBrk="1" fontAlgn="auto" hangingPunct="1">
              <a:lnSpc>
                <a:spcPts val="3855"/>
              </a:lnSpc>
              <a:spcBef>
                <a:spcPts val="0"/>
              </a:spcBef>
              <a:spcAft>
                <a:spcPts val="0"/>
              </a:spcAft>
              <a:defRPr/>
            </a:pPr>
            <a:r>
              <a:rPr lang="en-US" sz="1200" b="1" spc="-55" dirty="0">
                <a:latin typeface="Poppins Bold"/>
                <a:ea typeface="Poppins Bold"/>
                <a:cs typeface="Poppins Bold"/>
                <a:sym typeface="Poppins Bold"/>
              </a:rPr>
              <a:t>SUPERVISED BY</a:t>
            </a:r>
          </a:p>
          <a:p>
            <a:pPr algn="just" eaLnBrk="1" fontAlgn="auto" hangingPunct="1">
              <a:lnSpc>
                <a:spcPts val="3855"/>
              </a:lnSpc>
              <a:spcBef>
                <a:spcPts val="0"/>
              </a:spcBef>
              <a:spcAft>
                <a:spcPts val="0"/>
              </a:spcAft>
              <a:defRPr/>
            </a:pPr>
            <a:r>
              <a:rPr lang="en-IN" sz="1200" b="1" dirty="0">
                <a:latin typeface="Poppins Bold"/>
              </a:rPr>
              <a:t>Dr. D. </a:t>
            </a:r>
            <a:r>
              <a:rPr lang="en-IN" sz="1200" b="1">
                <a:latin typeface="Poppins Bold"/>
              </a:rPr>
              <a:t>DhinaKaran</a:t>
            </a:r>
            <a:r>
              <a:rPr lang="en-IN" sz="1200" b="1" dirty="0">
                <a:latin typeface="Poppins Bold"/>
              </a:rPr>
              <a:t>, M.E., Ph.D.</a:t>
            </a:r>
            <a:r>
              <a:rPr lang="en-US" sz="1200" b="1" spc="-55" dirty="0">
                <a:latin typeface="Poppins Bold"/>
                <a:ea typeface="Poppins Bold"/>
                <a:cs typeface="Poppins Bold"/>
                <a:sym typeface="Poppins Bol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sz="3700" dirty="0">
                <a:solidFill>
                  <a:srgbClr val="FFC000"/>
                </a:solidFill>
              </a:rPr>
              <a:t>Proposed Methodology</a:t>
            </a:r>
          </a:p>
        </p:txBody>
      </p:sp>
      <p:sp>
        <p:nvSpPr>
          <p:cNvPr id="17411" name="Rectangle 3"/>
          <p:cNvSpPr>
            <a:spLocks noGrp="1"/>
          </p:cNvSpPr>
          <p:nvPr>
            <p:ph idx="1"/>
          </p:nvPr>
        </p:nvSpPr>
        <p:spPr>
          <a:xfrm>
            <a:off x="192881" y="1331913"/>
            <a:ext cx="8493919" cy="3297237"/>
          </a:xfrm>
        </p:spPr>
        <p:txBody>
          <a:bodyPr/>
          <a:lstStyle/>
          <a:p>
            <a:pPr algn="just"/>
            <a:endParaRPr lang="en-US" sz="2400" dirty="0">
              <a:latin typeface="Times New Roman" pitchFamily="18" charset="0"/>
              <a:cs typeface="Times New Roman" pitchFamily="18" charset="0"/>
            </a:endParaRPr>
          </a:p>
          <a:p>
            <a:pPr marL="119062" indent="0">
              <a:buNone/>
            </a:pPr>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93769019-FB0F-4A75-9CAB-E3ABAFEBEF9F}" type="datetime3">
              <a:rPr lang="en-US" smtClean="0"/>
              <a:t>8 February 2025</a:t>
            </a:fld>
            <a:endParaRPr lang="en-US" dirty="0"/>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10</a:t>
            </a:fld>
            <a:endParaRPr lang="en-US" altLang="en-US"/>
          </a:p>
        </p:txBody>
      </p:sp>
      <p:sp>
        <p:nvSpPr>
          <p:cNvPr id="5" name="Rectangle 4"/>
          <p:cNvSpPr/>
          <p:nvPr/>
        </p:nvSpPr>
        <p:spPr>
          <a:xfrm>
            <a:off x="717395" y="891926"/>
            <a:ext cx="8090690" cy="4045595"/>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methodology for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involves the integration of advanced machine learning (ML) techniques to enhance the accuracy, speed, and reliability of disease detection for bone fractures and pneumonia.</a:t>
            </a:r>
          </a:p>
          <a:p>
            <a:pPr algn="just"/>
            <a:r>
              <a:rPr lang="en-US" dirty="0">
                <a:latin typeface="Times New Roman" panose="02020603050405020304" pitchFamily="18" charset="0"/>
                <a:cs typeface="Times New Roman" panose="02020603050405020304" pitchFamily="18" charset="0"/>
              </a:rPr>
              <a:t> </a:t>
            </a:r>
          </a:p>
          <a:p>
            <a:pPr algn="just"/>
            <a:r>
              <a:rPr lang="en-US" b="1" dirty="0"/>
              <a:t>The methodology includes the following steps:</a:t>
            </a:r>
          </a:p>
          <a:p>
            <a:pPr algn="just"/>
            <a:endParaRPr lang="en-US" dirty="0"/>
          </a:p>
          <a:p>
            <a:pPr algn="just">
              <a:buFont typeface="+mj-lt"/>
              <a:buAutoNum type="arabicPeriod"/>
            </a:pPr>
            <a:r>
              <a:rPr lang="en-US" dirty="0"/>
              <a:t>Data Collection &amp; Preprocessing</a:t>
            </a:r>
          </a:p>
          <a:p>
            <a:pPr algn="just">
              <a:buFont typeface="+mj-lt"/>
              <a:buAutoNum type="arabicPeriod"/>
            </a:pPr>
            <a:r>
              <a:rPr lang="en-IN" dirty="0"/>
              <a:t>Feature Extraction &amp; Selection</a:t>
            </a:r>
          </a:p>
          <a:p>
            <a:pPr algn="just">
              <a:buFont typeface="+mj-lt"/>
              <a:buAutoNum type="arabicPeriod"/>
            </a:pPr>
            <a:r>
              <a:rPr lang="en-IN" dirty="0"/>
              <a:t>Machine Learning Model Development</a:t>
            </a:r>
          </a:p>
          <a:p>
            <a:pPr algn="just">
              <a:buFont typeface="+mj-lt"/>
              <a:buAutoNum type="arabicPeriod"/>
            </a:pPr>
            <a:r>
              <a:rPr lang="en-IN" dirty="0"/>
              <a:t>Model Optimization &amp; Validation</a:t>
            </a:r>
          </a:p>
          <a:p>
            <a:pPr algn="just">
              <a:buFont typeface="+mj-lt"/>
              <a:buAutoNum type="arabicPeriod"/>
            </a:pPr>
            <a:r>
              <a:rPr lang="en-US" dirty="0"/>
              <a:t>Integration with a User Interface (UI)</a:t>
            </a:r>
            <a:endParaRPr lang="en-IN" dirty="0"/>
          </a:p>
          <a:p>
            <a:pPr algn="just">
              <a:buFont typeface="+mj-lt"/>
              <a:buAutoNum type="arabicPeriod"/>
            </a:pPr>
            <a:r>
              <a:rPr lang="en-IN" dirty="0"/>
              <a:t>Deployment &amp; Future Enhancements</a:t>
            </a:r>
          </a:p>
          <a:p>
            <a:pPr algn="just">
              <a:buFont typeface="+mj-lt"/>
              <a:buAutoNum type="arabicPeriod"/>
            </a:pPr>
            <a:endParaRPr lang="en-US" dirty="0"/>
          </a:p>
          <a:p>
            <a:pPr algn="just" eaLnBrk="1" fontAlgn="auto" hangingPunct="1">
              <a:lnSpc>
                <a:spcPts val="3079"/>
              </a:lnSpc>
              <a:spcAft>
                <a:spcPts val="0"/>
              </a:spcAft>
              <a:defRPr/>
            </a:pPr>
            <a:endParaRPr lang="en-US" dirty="0">
              <a:solidFill>
                <a:srgbClr val="000000"/>
              </a:solidFill>
              <a:latin typeface="Times New Roman" panose="02020603050405020304" pitchFamily="18" charset="0"/>
              <a:ea typeface="Open Sans Extra Bold"/>
              <a:cs typeface="Times New Roman" panose="02020603050405020304" pitchFamily="18" charset="0"/>
              <a:sym typeface="Open Sans Extra Bold"/>
            </a:endParaRPr>
          </a:p>
        </p:txBody>
      </p:sp>
      <p:sp>
        <p:nvSpPr>
          <p:cNvPr id="3" name="Footer Placeholder 4">
            <a:extLst>
              <a:ext uri="{FF2B5EF4-FFF2-40B4-BE49-F238E27FC236}">
                <a16:creationId xmlns:a16="http://schemas.microsoft.com/office/drawing/2014/main" id="{1DD77BDC-5069-6508-1900-E21A08CB676F}"/>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Proposed System Architecture</a:t>
            </a:r>
          </a:p>
        </p:txBody>
      </p:sp>
      <p:sp>
        <p:nvSpPr>
          <p:cNvPr id="2" name="Date Placeholder 1"/>
          <p:cNvSpPr>
            <a:spLocks noGrp="1"/>
          </p:cNvSpPr>
          <p:nvPr>
            <p:ph type="dt" sz="half" idx="10"/>
          </p:nvPr>
        </p:nvSpPr>
        <p:spPr/>
        <p:txBody>
          <a:bodyPr/>
          <a:lstStyle/>
          <a:p>
            <a:pPr>
              <a:defRPr/>
            </a:pPr>
            <a:fld id="{C27BE6DF-541C-4495-BC6C-4CB756F946FF}" type="datetime3">
              <a:rPr lang="en-US" smtClean="0"/>
              <a:t>8 February 2025</a:t>
            </a:fld>
            <a:endParaRPr lang="en-US" dirty="0"/>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11</a:t>
            </a:fld>
            <a:endParaRPr lang="en-US" altLang="en-US"/>
          </a:p>
        </p:txBody>
      </p:sp>
      <p:sp>
        <p:nvSpPr>
          <p:cNvPr id="5" name="TextBox 4">
            <a:extLst>
              <a:ext uri="{FF2B5EF4-FFF2-40B4-BE49-F238E27FC236}">
                <a16:creationId xmlns:a16="http://schemas.microsoft.com/office/drawing/2014/main" id="{4C88A2AB-FD90-016D-83A0-0398E2E9A646}"/>
              </a:ext>
            </a:extLst>
          </p:cNvPr>
          <p:cNvSpPr txBox="1"/>
          <p:nvPr/>
        </p:nvSpPr>
        <p:spPr>
          <a:xfrm>
            <a:off x="531541" y="952604"/>
            <a:ext cx="8390786"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system architecture for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consists of multiple layers, ensuring efficient data processing, disease detection, and user interaction.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Below is an outline of the architecture: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1.Input Layer – Data Acquisition:</a:t>
            </a:r>
          </a:p>
          <a:p>
            <a:pPr marL="342900" indent="-342900" algn="just">
              <a:buAutoNum type="arabicPeriod"/>
            </a:pP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Medical Image Upload: </a:t>
            </a:r>
            <a:r>
              <a:rPr lang="en-US" dirty="0">
                <a:latin typeface="Times New Roman" panose="02020603050405020304" pitchFamily="18" charset="0"/>
                <a:cs typeface="Times New Roman" panose="02020603050405020304" pitchFamily="18" charset="0"/>
              </a:rPr>
              <a:t>The system accepts X-ray or CT scan images from hospitals, clinics, or patients via a web or mobile interface.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Image Preprocessing</a:t>
            </a:r>
            <a:r>
              <a:rPr lang="en-US" dirty="0">
                <a:latin typeface="Times New Roman" panose="02020603050405020304" pitchFamily="18" charset="0"/>
                <a:cs typeface="Times New Roman" panose="02020603050405020304" pitchFamily="18" charset="0"/>
              </a:rPr>
              <a:t>: The uploaded images undergo preprocessing steps, including noise removal, contrast enhancement, and normalization to improve detection accuracy.</a:t>
            </a:r>
          </a:p>
          <a:p>
            <a:pPr algn="just"/>
            <a:endParaRPr lang="en-IN" dirty="0">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194924D1-116B-B48A-2DB1-2E3FAB97E7E7}"/>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BEEFC6-C250-7A99-2A3C-95B9F442325E}"/>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3035708A-D8FC-1648-A635-5ADF153FB07E}"/>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15" name="TextBox 14">
            <a:extLst>
              <a:ext uri="{FF2B5EF4-FFF2-40B4-BE49-F238E27FC236}">
                <a16:creationId xmlns:a16="http://schemas.microsoft.com/office/drawing/2014/main" id="{4E720292-8138-6268-DDB7-A68783B5A556}"/>
              </a:ext>
            </a:extLst>
          </p:cNvPr>
          <p:cNvSpPr txBox="1"/>
          <p:nvPr/>
        </p:nvSpPr>
        <p:spPr>
          <a:xfrm>
            <a:off x="382856" y="102392"/>
            <a:ext cx="8441475" cy="452431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2. Processing Layer – Feature Extraction &amp; Classification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Feature Extraction</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deep learning (CNN) for automatic feature extraction.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Detects key patterns, textures, and abnormalities in medical images.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Edge detection techniques are applied to highlight fractures and pneumonia-affected regions.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Disease Classification Models</a:t>
            </a:r>
            <a:r>
              <a:rPr lang="en-IN"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Bone Fracture Detection</a:t>
            </a:r>
            <a:r>
              <a:rPr lang="en-IN" dirty="0">
                <a:latin typeface="Times New Roman" panose="02020603050405020304" pitchFamily="18" charset="0"/>
                <a:cs typeface="Times New Roman" panose="02020603050405020304" pitchFamily="18" charset="0"/>
              </a:rPr>
              <a:t>: Convolutional Neural Networks (CNNs)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bone structures and detect fractures.</a:t>
            </a:r>
          </a:p>
          <a:p>
            <a:pPr lvl="1"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Pneumonia Detection</a:t>
            </a:r>
            <a:r>
              <a:rPr lang="en-IN" dirty="0">
                <a:latin typeface="Times New Roman" panose="02020603050405020304" pitchFamily="18" charset="0"/>
                <a:cs typeface="Times New Roman" panose="02020603050405020304" pitchFamily="18" charset="0"/>
              </a:rPr>
              <a:t>: The Random Forest (RF) algorithm classifies lung conditions as normal or pneumonia-infected.</a:t>
            </a:r>
          </a:p>
          <a:p>
            <a:pPr lvl="1"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3.Decision Layer – AI Prediction &amp; Interpretation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Prediction Results</a:t>
            </a:r>
            <a:r>
              <a:rPr lang="en-US" dirty="0">
                <a:latin typeface="Times New Roman" panose="02020603050405020304" pitchFamily="18" charset="0"/>
                <a:cs typeface="Times New Roman" panose="02020603050405020304" pitchFamily="18" charset="0"/>
              </a:rPr>
              <a:t>: The AI model classifies the image as either normal or abnormal (fracture/pneumonia).</a:t>
            </a:r>
          </a:p>
          <a:p>
            <a:pPr lvl="1"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6" name="Footer Placeholder 4">
            <a:extLst>
              <a:ext uri="{FF2B5EF4-FFF2-40B4-BE49-F238E27FC236}">
                <a16:creationId xmlns:a16="http://schemas.microsoft.com/office/drawing/2014/main" id="{6DE3CEA2-FF16-6FEC-5344-520841D00667}"/>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118576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D24C8A-91E9-A60C-1F26-7E985BD45387}"/>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8928A1ED-71EB-8817-DC4C-FC89D19ACD93}"/>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8" name="TextBox 7">
            <a:extLst>
              <a:ext uri="{FF2B5EF4-FFF2-40B4-BE49-F238E27FC236}">
                <a16:creationId xmlns:a16="http://schemas.microsoft.com/office/drawing/2014/main" id="{9506953E-D34C-EAD5-4CE2-76FE73B8A215}"/>
              </a:ext>
            </a:extLst>
          </p:cNvPr>
          <p:cNvSpPr txBox="1"/>
          <p:nvPr/>
        </p:nvSpPr>
        <p:spPr>
          <a:xfrm>
            <a:off x="219307" y="473915"/>
            <a:ext cx="8705386"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4.User Interaction Layer – Web &amp; Mobile Interface:</a:t>
            </a:r>
          </a:p>
          <a:p>
            <a:pPr algn="just"/>
            <a:endParaRPr lang="en-US"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Result Display</a:t>
            </a:r>
            <a:r>
              <a:rPr lang="en-US" dirty="0">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presents diagnostic results along with highlighted affected areas.</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 confidence percentage for AI predictions.</a:t>
            </a: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5. Database &amp; Cloud Integration Layer</a:t>
            </a:r>
          </a:p>
          <a:p>
            <a:pPr lvl="1"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Medical Image Database</a:t>
            </a:r>
            <a:r>
              <a:rPr lang="en-IN" dirty="0">
                <a:latin typeface="Times New Roman" panose="02020603050405020304" pitchFamily="18" charset="0"/>
                <a:cs typeface="Times New Roman" panose="02020603050405020304" pitchFamily="18" charset="0"/>
              </a:rPr>
              <a:t>: Stores historical scans for continuous model training.</a:t>
            </a:r>
          </a:p>
          <a:p>
            <a:pPr lvl="1"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AI Model Updates</a:t>
            </a:r>
            <a:r>
              <a:rPr lang="en-IN" dirty="0">
                <a:latin typeface="Times New Roman" panose="02020603050405020304" pitchFamily="18" charset="0"/>
                <a:cs typeface="Times New Roman" panose="02020603050405020304" pitchFamily="18" charset="0"/>
              </a:rPr>
              <a:t>: Periodic updates are made to improve accuracy based on new medical data.</a:t>
            </a:r>
          </a:p>
          <a:p>
            <a:pPr lvl="1"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Cloud-Based Deployment</a:t>
            </a:r>
            <a:r>
              <a:rPr lang="en-IN" dirty="0">
                <a:latin typeface="Times New Roman" panose="02020603050405020304" pitchFamily="18" charset="0"/>
                <a:cs typeface="Times New Roman" panose="02020603050405020304" pitchFamily="18" charset="0"/>
              </a:rPr>
              <a:t>: Ensures scalability and accessibility for hospitals worldwide.</a:t>
            </a: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B6EB6C77-FFB7-D646-D876-22B4057C5EB2}"/>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236211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E31A5A-86A1-68A7-EB05-1869E0B1F952}"/>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1A480783-78FB-4391-27FE-5A5CD93CB4C3}"/>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pic>
        <p:nvPicPr>
          <p:cNvPr id="14" name="Picture 13">
            <a:extLst>
              <a:ext uri="{FF2B5EF4-FFF2-40B4-BE49-F238E27FC236}">
                <a16:creationId xmlns:a16="http://schemas.microsoft.com/office/drawing/2014/main" id="{A844AE7A-267A-697C-B5C2-E7F9FE15DD30}"/>
              </a:ext>
            </a:extLst>
          </p:cNvPr>
          <p:cNvPicPr>
            <a:picLocks noChangeAspect="1"/>
          </p:cNvPicPr>
          <p:nvPr/>
        </p:nvPicPr>
        <p:blipFill>
          <a:blip r:embed="rId2"/>
          <a:stretch>
            <a:fillRect/>
          </a:stretch>
        </p:blipFill>
        <p:spPr>
          <a:xfrm>
            <a:off x="1162299" y="156118"/>
            <a:ext cx="6639838" cy="4369735"/>
          </a:xfrm>
          <a:prstGeom prst="rect">
            <a:avLst/>
          </a:prstGeom>
        </p:spPr>
      </p:pic>
      <p:sp>
        <p:nvSpPr>
          <p:cNvPr id="15" name="Footer Placeholder 4">
            <a:extLst>
              <a:ext uri="{FF2B5EF4-FFF2-40B4-BE49-F238E27FC236}">
                <a16:creationId xmlns:a16="http://schemas.microsoft.com/office/drawing/2014/main" id="{BEE15B41-36D6-C4F1-C2AD-AF7167E56C43}"/>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105492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1198"/>
            <a:ext cx="8229600" cy="857250"/>
          </a:xfrm>
        </p:spPr>
        <p:txBody>
          <a:bodyPr>
            <a:normAutofit/>
          </a:bodyPr>
          <a:lstStyle/>
          <a:p>
            <a:pPr>
              <a:defRPr/>
            </a:pPr>
            <a:r>
              <a:rPr lang="en-US" altLang="en-US" dirty="0">
                <a:solidFill>
                  <a:srgbClr val="FFC000"/>
                </a:solidFill>
              </a:rPr>
              <a:t>Summary of Module -1  </a:t>
            </a:r>
          </a:p>
        </p:txBody>
      </p:sp>
      <p:sp>
        <p:nvSpPr>
          <p:cNvPr id="2" name="Date Placeholder 1"/>
          <p:cNvSpPr>
            <a:spLocks noGrp="1"/>
          </p:cNvSpPr>
          <p:nvPr>
            <p:ph type="dt" sz="half" idx="10"/>
          </p:nvPr>
        </p:nvSpPr>
        <p:spPr/>
        <p:txBody>
          <a:bodyPr/>
          <a:lstStyle/>
          <a:p>
            <a:pPr>
              <a:defRPr/>
            </a:pPr>
            <a:fld id="{6F33DD6B-0B28-491A-A486-1BACEB1B935B}" type="datetime3">
              <a:rPr lang="en-US" smtClean="0"/>
              <a:t>8 February 2025</a:t>
            </a:fld>
            <a:endParaRPr lang="en-US" dirty="0"/>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15</a:t>
            </a:fld>
            <a:endParaRPr lang="en-US" altLang="en-US"/>
          </a:p>
        </p:txBody>
      </p:sp>
      <p:sp>
        <p:nvSpPr>
          <p:cNvPr id="9" name="TextBox 8">
            <a:extLst>
              <a:ext uri="{FF2B5EF4-FFF2-40B4-BE49-F238E27FC236}">
                <a16:creationId xmlns:a16="http://schemas.microsoft.com/office/drawing/2014/main" id="{8CD44363-CB00-E3A4-5E78-C5FC2A9B000A}"/>
              </a:ext>
            </a:extLst>
          </p:cNvPr>
          <p:cNvSpPr txBox="1"/>
          <p:nvPr/>
        </p:nvSpPr>
        <p:spPr>
          <a:xfrm>
            <a:off x="364273" y="713620"/>
            <a:ext cx="8301745" cy="397031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1. Image Preprocessing Module</a:t>
            </a:r>
          </a:p>
          <a:p>
            <a:pPr algn="just"/>
            <a:r>
              <a:rPr lang="en-US" dirty="0">
                <a:latin typeface="Times New Roman" panose="02020603050405020304" pitchFamily="18" charset="0"/>
                <a:cs typeface="Times New Roman" panose="02020603050405020304" pitchFamily="18" charset="0"/>
              </a:rPr>
              <a:t>The first step in the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system is ensuring that the input medical images are in a standardized format suitable for AI analysis. The preprocessing module performs the following tasks: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Image Resizing &amp; Normalization</a:t>
            </a:r>
            <a:r>
              <a:rPr lang="en-US" dirty="0">
                <a:latin typeface="Times New Roman" panose="02020603050405020304" pitchFamily="18" charset="0"/>
                <a:cs typeface="Times New Roman" panose="02020603050405020304" pitchFamily="18" charset="0"/>
              </a:rPr>
              <a:t> – Converts images to a fixed size to ensure consistency across different scans. Normalization scales pixel values to a range of 0-1 for better model performance.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Noise Removal</a:t>
            </a:r>
            <a:r>
              <a:rPr lang="en-US" dirty="0">
                <a:latin typeface="Times New Roman" panose="02020603050405020304" pitchFamily="18" charset="0"/>
                <a:cs typeface="Times New Roman" panose="02020603050405020304" pitchFamily="18" charset="0"/>
              </a:rPr>
              <a:t> – Eliminates unwanted artifacts using filters like Gaussian Blur to enhance image clarity.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Contrast Enhancement</a:t>
            </a:r>
            <a:r>
              <a:rPr lang="en-US" dirty="0">
                <a:latin typeface="Times New Roman" panose="02020603050405020304" pitchFamily="18" charset="0"/>
                <a:cs typeface="Times New Roman" panose="02020603050405020304" pitchFamily="18" charset="0"/>
              </a:rPr>
              <a:t> – Improves visibility of key features using techniques like Adaptive Histogram Equalization (AHE) to highlight fractures or pneumonia-affected areas.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Edge Detection &amp; Segmentation</a:t>
            </a:r>
            <a:r>
              <a:rPr lang="en-US" dirty="0">
                <a:latin typeface="Times New Roman" panose="02020603050405020304" pitchFamily="18" charset="0"/>
                <a:cs typeface="Times New Roman" panose="02020603050405020304" pitchFamily="18" charset="0"/>
              </a:rPr>
              <a:t> – Identifies regions of interest, such as bone fractures or lung infections, making them more distinguishable for the AI model.</a:t>
            </a:r>
          </a:p>
        </p:txBody>
      </p:sp>
      <p:sp>
        <p:nvSpPr>
          <p:cNvPr id="10" name="Footer Placeholder 4">
            <a:extLst>
              <a:ext uri="{FF2B5EF4-FFF2-40B4-BE49-F238E27FC236}">
                <a16:creationId xmlns:a16="http://schemas.microsoft.com/office/drawing/2014/main" id="{4203AC79-9986-ADE6-6277-281B53EB2E79}"/>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77982" y="102392"/>
            <a:ext cx="8229600" cy="857250"/>
          </a:xfrm>
        </p:spPr>
        <p:txBody>
          <a:bodyPr>
            <a:normAutofit/>
          </a:bodyPr>
          <a:lstStyle/>
          <a:p>
            <a:pPr>
              <a:defRPr/>
            </a:pPr>
            <a:r>
              <a:rPr lang="en-US" altLang="en-US" dirty="0">
                <a:solidFill>
                  <a:srgbClr val="FFC000"/>
                </a:solidFill>
              </a:rPr>
              <a:t>Summary of   Module -2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D4D9957-7CDC-40CA-BDB9-1A230A56E468}" type="datetime3">
              <a:rPr lang="en-US" smtClean="0"/>
              <a:t>8 February 2025</a:t>
            </a:fld>
            <a:endParaRPr lang="en-US" dirty="0"/>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16</a:t>
            </a:fld>
            <a:endParaRPr lang="en-US" altLang="en-US"/>
          </a:p>
        </p:txBody>
      </p:sp>
      <p:sp>
        <p:nvSpPr>
          <p:cNvPr id="5" name="TextBox 4">
            <a:extLst>
              <a:ext uri="{FF2B5EF4-FFF2-40B4-BE49-F238E27FC236}">
                <a16:creationId xmlns:a16="http://schemas.microsoft.com/office/drawing/2014/main" id="{8F0E1D0D-5051-F3D1-67EA-441BA80B8973}"/>
              </a:ext>
            </a:extLst>
          </p:cNvPr>
          <p:cNvSpPr txBox="1"/>
          <p:nvPr/>
        </p:nvSpPr>
        <p:spPr>
          <a:xfrm>
            <a:off x="477982" y="1050128"/>
            <a:ext cx="8472729" cy="313932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Machine Learning Diagnosis Module</a:t>
            </a:r>
          </a:p>
          <a:p>
            <a:pPr algn="just"/>
            <a:r>
              <a:rPr lang="en-US" dirty="0">
                <a:latin typeface="Times New Roman" panose="02020603050405020304" pitchFamily="18" charset="0"/>
                <a:cs typeface="Times New Roman" panose="02020603050405020304" pitchFamily="18" charset="0"/>
              </a:rPr>
              <a:t>This module is the core AI engine of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responsible for analyzing preprocessed images and making predictions. It consists of two major components:</a:t>
            </a:r>
          </a:p>
          <a:p>
            <a:pPr algn="just"/>
            <a:r>
              <a:rPr lang="en-US" b="1" dirty="0">
                <a:latin typeface="Times New Roman" panose="02020603050405020304" pitchFamily="18" charset="0"/>
                <a:cs typeface="Times New Roman" panose="02020603050405020304" pitchFamily="18" charset="0"/>
              </a:rPr>
              <a:t>(a) Bone Fracture Detection (Using CNN)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Convolutional Neural Network (CNN) is trained on a dataset of X-ray and CT scan images of fractured and non-fractured bones.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extracts patterns such as bone structure irregularities, gaps, or abnormal edges. </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 Pneumonia Detection (Using Random Forest Algorithm)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uses Random Forest (RF), a machine learning algorithm, trained on lung X-ray datasets.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identifies signs of pneumonia, such as lung opacity and inflammation patterns.</a:t>
            </a:r>
          </a:p>
        </p:txBody>
      </p:sp>
      <p:sp>
        <p:nvSpPr>
          <p:cNvPr id="6" name="Footer Placeholder 4">
            <a:extLst>
              <a:ext uri="{FF2B5EF4-FFF2-40B4-BE49-F238E27FC236}">
                <a16:creationId xmlns:a16="http://schemas.microsoft.com/office/drawing/2014/main" id="{13009E4B-0BA1-BDD8-BEEC-3987613BAF6E}"/>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Summary of  Modules -3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8037AF3A-1BA4-4ABC-931A-1FCF1E47830D}" type="datetime3">
              <a:rPr lang="en-US" smtClean="0"/>
              <a:t>8 February 2025</a:t>
            </a:fld>
            <a:endParaRPr lang="en-US" dirty="0"/>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17</a:t>
            </a:fld>
            <a:endParaRPr lang="en-US" altLang="en-US"/>
          </a:p>
        </p:txBody>
      </p:sp>
      <p:sp>
        <p:nvSpPr>
          <p:cNvPr id="5" name="TextBox 4">
            <a:extLst>
              <a:ext uri="{FF2B5EF4-FFF2-40B4-BE49-F238E27FC236}">
                <a16:creationId xmlns:a16="http://schemas.microsoft.com/office/drawing/2014/main" id="{3C6EBC86-9E39-1A2E-9EE9-0B210F18E446}"/>
              </a:ext>
            </a:extLst>
          </p:cNvPr>
          <p:cNvSpPr txBox="1"/>
          <p:nvPr/>
        </p:nvSpPr>
        <p:spPr>
          <a:xfrm>
            <a:off x="512955" y="967203"/>
            <a:ext cx="8006577" cy="34163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Decision &amp; Explainability Module:</a:t>
            </a:r>
          </a:p>
          <a:p>
            <a:pPr algn="just"/>
            <a:r>
              <a:rPr lang="en-US" dirty="0">
                <a:latin typeface="Times New Roman" panose="02020603050405020304" pitchFamily="18" charset="0"/>
                <a:cs typeface="Times New Roman" panose="02020603050405020304" pitchFamily="18" charset="0"/>
              </a:rPr>
              <a:t>This module enhances trust and transparency by providing explanations for the results.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Prediction Interpretation</a:t>
            </a:r>
            <a:r>
              <a:rPr lang="en-US" dirty="0">
                <a:latin typeface="Times New Roman" panose="02020603050405020304" pitchFamily="18" charset="0"/>
                <a:cs typeface="Times New Roman" panose="02020603050405020304" pitchFamily="18" charset="0"/>
              </a:rPr>
              <a:t> – The model outputs the classification result (e.g., "Fracture Detected" or "Pneumonia Present") along with a probability score.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Grad-CAM Visualization (Explainable AI)</a:t>
            </a:r>
            <a:r>
              <a:rPr lang="en-US" dirty="0">
                <a:latin typeface="Times New Roman" panose="02020603050405020304" pitchFamily="18" charset="0"/>
                <a:cs typeface="Times New Roman" panose="02020603050405020304" pitchFamily="18" charset="0"/>
              </a:rPr>
              <a:t> – Highlights the most important regions in the X-ray image where the AI model detected abnormalities. This helps doctors understand why the model made a specific prediction.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Doctor’s Review &amp; Manual Validation</a:t>
            </a:r>
            <a:r>
              <a:rPr lang="en-US" dirty="0">
                <a:latin typeface="Times New Roman" panose="02020603050405020304" pitchFamily="18" charset="0"/>
                <a:cs typeface="Times New Roman" panose="02020603050405020304" pitchFamily="18" charset="0"/>
              </a:rPr>
              <a:t> – The system allows medical professionals to verify AI-generated results and provide additional feedback, improving trust and reliability.</a:t>
            </a:r>
          </a:p>
          <a:p>
            <a:pPr algn="just"/>
            <a:endParaRPr lang="en-US"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A38D4104-5475-B39A-3322-C475ED1BB10A}"/>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Summary of   Modules -4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pPr marL="119062" indent="0">
              <a:buNone/>
            </a:pPr>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3C11450C-0D11-4C1F-BD96-C7A07FB7E0FC}" type="datetime3">
              <a:rPr lang="en-US" smtClean="0"/>
              <a:t>8 February 2025</a:t>
            </a:fld>
            <a:endParaRPr lang="en-US" dirty="0"/>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18</a:t>
            </a:fld>
            <a:endParaRPr lang="en-US" altLang="en-US"/>
          </a:p>
        </p:txBody>
      </p:sp>
      <p:sp>
        <p:nvSpPr>
          <p:cNvPr id="5" name="TextBox 4">
            <a:extLst>
              <a:ext uri="{FF2B5EF4-FFF2-40B4-BE49-F238E27FC236}">
                <a16:creationId xmlns:a16="http://schemas.microsoft.com/office/drawing/2014/main" id="{6DB35AC8-C924-1D80-3D58-2066C1B92921}"/>
              </a:ext>
            </a:extLst>
          </p:cNvPr>
          <p:cNvSpPr txBox="1"/>
          <p:nvPr/>
        </p:nvSpPr>
        <p:spPr>
          <a:xfrm>
            <a:off x="457200" y="1028702"/>
            <a:ext cx="8398389" cy="34163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User Interaction &amp; Cloud Integration Module</a:t>
            </a:r>
          </a:p>
          <a:p>
            <a:pPr algn="just"/>
            <a:r>
              <a:rPr lang="en-US" dirty="0">
                <a:latin typeface="Times New Roman" panose="02020603050405020304" pitchFamily="18" charset="0"/>
                <a:cs typeface="Times New Roman" panose="02020603050405020304" pitchFamily="18" charset="0"/>
              </a:rPr>
              <a:t>This module serves as the bridge between the AI system and healthcare professionals, enabling easy access to the diagnostic tool.</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 &amp; Mobile Interface</a:t>
            </a:r>
            <a:r>
              <a:rPr lang="en-US" dirty="0">
                <a:latin typeface="Times New Roman" panose="02020603050405020304" pitchFamily="18" charset="0"/>
                <a:cs typeface="Times New Roman" panose="02020603050405020304" pitchFamily="18" charset="0"/>
              </a:rPr>
              <a:t> – A user-friendly dashboard allows doctors and hospitals to upload medical images and receive real-time diagnostic results.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Report Generation &amp; Cloud Storage</a:t>
            </a:r>
            <a:r>
              <a:rPr lang="en-US" dirty="0">
                <a:latin typeface="Times New Roman" panose="02020603050405020304" pitchFamily="18" charset="0"/>
                <a:cs typeface="Times New Roman" panose="02020603050405020304" pitchFamily="18" charset="0"/>
              </a:rPr>
              <a:t> – Stores processed images, diagnostic results, and patient history in a secure cloud database for future reference.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Continuous Learning &amp; Model Updates</a:t>
            </a:r>
            <a:r>
              <a:rPr lang="en-US" dirty="0">
                <a:latin typeface="Times New Roman" panose="02020603050405020304" pitchFamily="18" charset="0"/>
                <a:cs typeface="Times New Roman" panose="02020603050405020304" pitchFamily="18" charset="0"/>
              </a:rPr>
              <a:t> – The system collects real-world feedback from doctors, improving the AI model by continuously retraining it with new data.</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Remote Accessibility</a:t>
            </a:r>
            <a:r>
              <a:rPr lang="en-US" dirty="0">
                <a:latin typeface="Times New Roman" panose="02020603050405020304" pitchFamily="18" charset="0"/>
                <a:cs typeface="Times New Roman" panose="02020603050405020304" pitchFamily="18" charset="0"/>
              </a:rPr>
              <a:t> – Since the system is cloud-based, doctors in remote locations can access it without needing advanced hardware.</a:t>
            </a:r>
          </a:p>
          <a:p>
            <a:pPr algn="just"/>
            <a:endParaRPr lang="en-US"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115A124C-7B7B-13B9-6EFF-53572D6A0DDE}"/>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795"/>
            <a:ext cx="8229600" cy="857250"/>
          </a:xfrm>
        </p:spPr>
        <p:txBody>
          <a:bodyPr anchor="ctr" anchorCtr="1">
            <a:noAutofit/>
          </a:bodyPr>
          <a:lstStyle/>
          <a:p>
            <a:pPr algn="ctr">
              <a:defRPr/>
            </a:pPr>
            <a:r>
              <a:rPr lang="en-US" altLang="en-US" sz="3500" dirty="0">
                <a:solidFill>
                  <a:srgbClr val="FFC000"/>
                </a:solidFill>
              </a:rPr>
              <a:t>Software Requirements  Specification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02A9E7BC-88D7-4AEC-8A80-D9F328442F02}" type="datetime3">
              <a:rPr lang="en-US" smtClean="0"/>
              <a:t>8 February 2025</a:t>
            </a:fld>
            <a:endParaRPr lang="en-US" dirty="0"/>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19</a:t>
            </a:fld>
            <a:endParaRPr lang="en-US" altLang="en-US"/>
          </a:p>
        </p:txBody>
      </p:sp>
      <p:sp>
        <p:nvSpPr>
          <p:cNvPr id="5" name="TextBox 4">
            <a:extLst>
              <a:ext uri="{FF2B5EF4-FFF2-40B4-BE49-F238E27FC236}">
                <a16:creationId xmlns:a16="http://schemas.microsoft.com/office/drawing/2014/main" id="{7D7722D1-1088-AB45-2C22-CEDA9C4D43BC}"/>
              </a:ext>
            </a:extLst>
          </p:cNvPr>
          <p:cNvSpPr txBox="1"/>
          <p:nvPr/>
        </p:nvSpPr>
        <p:spPr>
          <a:xfrm>
            <a:off x="624469" y="1002089"/>
            <a:ext cx="8229600"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developing and deploying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several software components are required:</a:t>
            </a:r>
          </a:p>
          <a:p>
            <a:pPr algn="just">
              <a:buFont typeface="+mj-lt"/>
              <a:buAutoNum type="arabicPeriod"/>
            </a:pPr>
            <a:r>
              <a:rPr lang="en-US" b="1" dirty="0">
                <a:latin typeface="Times New Roman" panose="02020603050405020304" pitchFamily="18" charset="0"/>
                <a:cs typeface="Times New Roman" panose="02020603050405020304" pitchFamily="18" charset="0"/>
              </a:rPr>
              <a:t>Programming Language</a:t>
            </a:r>
            <a:r>
              <a:rPr lang="en-US" dirty="0">
                <a:latin typeface="Times New Roman" panose="02020603050405020304" pitchFamily="18" charset="0"/>
                <a:cs typeface="Times New Roman" panose="02020603050405020304" pitchFamily="18" charset="0"/>
              </a:rPr>
              <a:t>: The project is developed using Python, as it provides extensive support for machine learning, deep learning, and image processing libraries.</a:t>
            </a:r>
          </a:p>
          <a:p>
            <a:pPr algn="just">
              <a:buFont typeface="+mj-lt"/>
              <a:buAutoNum type="arabicPeriod"/>
            </a:pPr>
            <a:r>
              <a:rPr lang="en-US" b="1" dirty="0">
                <a:latin typeface="Times New Roman" panose="02020603050405020304" pitchFamily="18" charset="0"/>
                <a:cs typeface="Times New Roman" panose="02020603050405020304" pitchFamily="18" charset="0"/>
              </a:rPr>
              <a:t>Machine Learning Framework</a:t>
            </a:r>
            <a:r>
              <a:rPr lang="en-US" dirty="0">
                <a:latin typeface="Times New Roman" panose="02020603050405020304" pitchFamily="18" charset="0"/>
                <a:cs typeface="Times New Roman" panose="02020603050405020304" pitchFamily="18" charset="0"/>
              </a:rPr>
              <a:t>: The system utilizes TensorFlow/</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for training convolutional neural networks (CNNs) for bone fracture detection and Scikit-Learn for Random Forest classification of pneumonia.</a:t>
            </a:r>
          </a:p>
          <a:p>
            <a:pPr algn="just">
              <a:buFont typeface="+mj-lt"/>
              <a:buAutoNum type="arabicPeriod"/>
            </a:pPr>
            <a:r>
              <a:rPr lang="en-US" b="1" dirty="0">
                <a:latin typeface="Times New Roman" panose="02020603050405020304" pitchFamily="18" charset="0"/>
                <a:cs typeface="Times New Roman" panose="02020603050405020304" pitchFamily="18" charset="0"/>
              </a:rPr>
              <a:t>Image Processing Libraries:</a:t>
            </a:r>
            <a:r>
              <a:rPr lang="en-US" dirty="0">
                <a:latin typeface="Times New Roman" panose="02020603050405020304" pitchFamily="18" charset="0"/>
                <a:cs typeface="Times New Roman" panose="02020603050405020304" pitchFamily="18" charset="0"/>
              </a:rPr>
              <a:t> OpenCV, PIL (Pillow), and </a:t>
            </a:r>
            <a:r>
              <a:rPr lang="en-US" dirty="0" err="1">
                <a:latin typeface="Times New Roman" panose="02020603050405020304" pitchFamily="18" charset="0"/>
                <a:cs typeface="Times New Roman" panose="02020603050405020304" pitchFamily="18" charset="0"/>
              </a:rPr>
              <a:t>skimage</a:t>
            </a:r>
            <a:r>
              <a:rPr lang="en-US" dirty="0">
                <a:latin typeface="Times New Roman" panose="02020603050405020304" pitchFamily="18" charset="0"/>
                <a:cs typeface="Times New Roman" panose="02020603050405020304" pitchFamily="18" charset="0"/>
              </a:rPr>
              <a:t> are used for tasks like noise removal, contrast enhancement, image resizing, and edge detection. </a:t>
            </a:r>
          </a:p>
          <a:p>
            <a:pPr algn="just">
              <a:buFont typeface="+mj-lt"/>
              <a:buAutoNum type="arabicPeriod"/>
            </a:pPr>
            <a:r>
              <a:rPr lang="en-US" b="1" dirty="0">
                <a:latin typeface="Times New Roman" panose="02020603050405020304" pitchFamily="18" charset="0"/>
                <a:cs typeface="Times New Roman" panose="02020603050405020304" pitchFamily="18" charset="0"/>
              </a:rPr>
              <a:t>Frontend Development</a:t>
            </a:r>
            <a:r>
              <a:rPr lang="en-US" dirty="0">
                <a:latin typeface="Times New Roman" panose="02020603050405020304" pitchFamily="18" charset="0"/>
                <a:cs typeface="Times New Roman" panose="02020603050405020304" pitchFamily="18" charset="0"/>
              </a:rPr>
              <a:t>: A user-friendly interface is developed using HTML, CSS, and JavaScript (ReactJS) to allow doctors and healthcare professionals to upload images and view results. environments.</a:t>
            </a:r>
          </a:p>
        </p:txBody>
      </p:sp>
      <p:sp>
        <p:nvSpPr>
          <p:cNvPr id="6" name="Footer Placeholder 4">
            <a:extLst>
              <a:ext uri="{FF2B5EF4-FFF2-40B4-BE49-F238E27FC236}">
                <a16:creationId xmlns:a16="http://schemas.microsoft.com/office/drawing/2014/main" id="{465681C1-8D23-31DF-A48A-B880FCAF4C6F}"/>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0" y="114300"/>
            <a:ext cx="8991600" cy="938297"/>
          </a:xfrm>
        </p:spPr>
        <p:txBody>
          <a:bodyPr>
            <a:noAutofit/>
          </a:bodyPr>
          <a:lstStyle/>
          <a:p>
            <a:r>
              <a:rPr lang="en-US" sz="2400" b="1" dirty="0" err="1">
                <a:latin typeface="Times New Roman" pitchFamily="18" charset="0"/>
                <a:cs typeface="Times New Roman" pitchFamily="18" charset="0"/>
              </a:rPr>
              <a:t>MediXpert</a:t>
            </a:r>
            <a:r>
              <a:rPr lang="en-US" sz="2400" b="1" dirty="0">
                <a:latin typeface="Times New Roman" pitchFamily="18" charset="0"/>
                <a:cs typeface="Times New Roman" pitchFamily="18" charset="0"/>
              </a:rPr>
              <a:t> Application</a:t>
            </a:r>
          </a:p>
        </p:txBody>
      </p:sp>
      <p:sp>
        <p:nvSpPr>
          <p:cNvPr id="3" name="Date Placeholder 2"/>
          <p:cNvSpPr>
            <a:spLocks noGrp="1"/>
          </p:cNvSpPr>
          <p:nvPr>
            <p:ph type="dt" sz="half" idx="10"/>
          </p:nvPr>
        </p:nvSpPr>
        <p:spPr/>
        <p:txBody>
          <a:bodyPr/>
          <a:lstStyle/>
          <a:p>
            <a:pPr>
              <a:defRPr/>
            </a:pPr>
            <a:fld id="{5E4C9F69-8D19-4DDA-90DF-98A742B56BDA}" type="datetime3">
              <a:rPr lang="en-US" smtClean="0"/>
              <a:t>8 February 2025</a:t>
            </a:fld>
            <a:endParaRPr lang="en-US" dirty="0"/>
          </a:p>
        </p:txBody>
      </p:sp>
      <p:sp>
        <p:nvSpPr>
          <p:cNvPr id="5" name="Footer Placeholder 4"/>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
        <p:nvSpPr>
          <p:cNvPr id="9219" name="Slide Number Placeholder 6"/>
          <p:cNvSpPr>
            <a:spLocks noGrp="1" noChangeArrowheads="1"/>
          </p:cNvSpPr>
          <p:nvPr>
            <p:ph type="sldNum" sz="quarter" idx="12"/>
          </p:nvPr>
        </p:nvSpPr>
        <p:spPr bwMode="auto">
          <a:xfrm>
            <a:off x="8110654" y="4767264"/>
            <a:ext cx="576146" cy="273844"/>
          </a:xfrm>
          <a:noFill/>
          <a:ln>
            <a:miter lim="800000"/>
            <a:headEnd/>
            <a:tailEnd/>
          </a:ln>
        </p:spPr>
        <p:txBody>
          <a:bodyPr/>
          <a:lstStyle/>
          <a:p>
            <a:pPr>
              <a:lnSpc>
                <a:spcPct val="90000"/>
              </a:lnSpc>
            </a:pPr>
            <a:fld id="{089DB55B-AF57-424A-AA3C-DDAA088D3F76}" type="slidenum">
              <a:rPr lang="en-US" altLang="en-US" sz="1100"/>
              <a:pPr>
                <a:lnSpc>
                  <a:spcPct val="90000"/>
                </a:lnSpc>
              </a:pPr>
              <a:t>2</a:t>
            </a:fld>
            <a:endParaRPr lang="en-US" altLang="en-US" sz="1100"/>
          </a:p>
        </p:txBody>
      </p:sp>
      <p:sp>
        <p:nvSpPr>
          <p:cNvPr id="2" name="Rectangle 1"/>
          <p:cNvSpPr/>
          <p:nvPr/>
        </p:nvSpPr>
        <p:spPr>
          <a:xfrm>
            <a:off x="640585" y="1389557"/>
            <a:ext cx="5935950" cy="3416320"/>
          </a:xfrm>
          <a:prstGeom prst="rect">
            <a:avLst/>
          </a:prstGeom>
        </p:spPr>
        <p:txBody>
          <a:bodyPr wrap="square">
            <a:spAutoFit/>
          </a:bodyPr>
          <a:lstStyle/>
          <a:p>
            <a:r>
              <a:rPr lang="en-US" b="1" dirty="0">
                <a:solidFill>
                  <a:srgbClr val="000000"/>
                </a:solidFill>
                <a:latin typeface="Open Sans Extra Bold"/>
                <a:ea typeface="Open Sans Extra Bold"/>
                <a:cs typeface="Open Sans Extra Bold"/>
                <a:sym typeface="Open Sans Extra Bold"/>
              </a:rPr>
              <a:t>AGENDA:</a:t>
            </a:r>
          </a:p>
          <a:p>
            <a:endParaRPr lang="en-US" b="1" dirty="0">
              <a:solidFill>
                <a:srgbClr val="000000"/>
              </a:solidFill>
              <a:latin typeface="Open Sans Extra Bold"/>
              <a:ea typeface="Open Sans Extra Bold"/>
              <a:cs typeface="Open Sans Extra Bold"/>
              <a:sym typeface="Open Sans Extra Bold"/>
            </a:endParaRPr>
          </a:p>
          <a:p>
            <a:pPr marL="285750" indent="-285750">
              <a:buFont typeface="Arial" pitchFamily="34" charset="0"/>
              <a:buChar char="•"/>
            </a:pPr>
            <a:r>
              <a:rPr lang="en-US" dirty="0">
                <a:solidFill>
                  <a:srgbClr val="000000"/>
                </a:solidFill>
                <a:latin typeface="Open Sans Extra Bold"/>
                <a:ea typeface="Open Sans Extra Bold"/>
                <a:cs typeface="Open Sans Extra Bold"/>
                <a:sym typeface="Open Sans Extra Bold"/>
              </a:rPr>
              <a:t>Introduction</a:t>
            </a:r>
          </a:p>
          <a:p>
            <a:pPr marL="285750" indent="-285750">
              <a:buFont typeface="Arial" pitchFamily="34" charset="0"/>
              <a:buChar char="•"/>
            </a:pPr>
            <a:r>
              <a:rPr lang="en-US" dirty="0">
                <a:solidFill>
                  <a:srgbClr val="000000"/>
                </a:solidFill>
                <a:latin typeface="Open Sans Extra Bold"/>
                <a:ea typeface="Open Sans Extra Bold"/>
                <a:cs typeface="Open Sans Extra Bold"/>
                <a:sym typeface="Open Sans Extra Bold"/>
              </a:rPr>
              <a:t>Literature Survey </a:t>
            </a:r>
          </a:p>
          <a:p>
            <a:pPr marL="285750" indent="-285750">
              <a:buFont typeface="Arial" pitchFamily="34" charset="0"/>
              <a:buChar char="•"/>
            </a:pPr>
            <a:r>
              <a:rPr lang="en-US" dirty="0">
                <a:solidFill>
                  <a:srgbClr val="000000"/>
                </a:solidFill>
                <a:latin typeface="Open Sans Extra Bold"/>
                <a:ea typeface="Open Sans Extra Bold"/>
                <a:cs typeface="Open Sans Extra Bold"/>
                <a:sym typeface="Open Sans Extra Bold"/>
              </a:rPr>
              <a:t>Problem Statement	</a:t>
            </a:r>
          </a:p>
          <a:p>
            <a:pPr marL="285750" indent="-285750">
              <a:buFont typeface="Arial" pitchFamily="34" charset="0"/>
              <a:buChar char="•"/>
            </a:pPr>
            <a:r>
              <a:rPr lang="en-US" dirty="0">
                <a:solidFill>
                  <a:srgbClr val="000000"/>
                </a:solidFill>
                <a:latin typeface="Open Sans Extra Bold"/>
                <a:ea typeface="Open Sans Extra Bold"/>
                <a:cs typeface="Open Sans Extra Bold"/>
                <a:sym typeface="Open Sans Extra Bold"/>
              </a:rPr>
              <a:t>Proposed Methodology</a:t>
            </a:r>
          </a:p>
          <a:p>
            <a:pPr marL="285750" indent="-285750">
              <a:buFont typeface="Arial" pitchFamily="34" charset="0"/>
              <a:buChar char="•"/>
            </a:pPr>
            <a:r>
              <a:rPr lang="en-US" dirty="0">
                <a:solidFill>
                  <a:srgbClr val="000000"/>
                </a:solidFill>
                <a:latin typeface="Open Sans Extra Bold"/>
                <a:ea typeface="Open Sans Extra Bold"/>
                <a:cs typeface="Open Sans Extra Bold"/>
                <a:sym typeface="Open Sans Extra Bold"/>
              </a:rPr>
              <a:t>Proposed System Architecture</a:t>
            </a:r>
          </a:p>
          <a:p>
            <a:pPr marL="285750" indent="-285750">
              <a:buFont typeface="Arial" pitchFamily="34" charset="0"/>
              <a:buChar char="•"/>
            </a:pPr>
            <a:r>
              <a:rPr lang="en-US" dirty="0">
                <a:solidFill>
                  <a:srgbClr val="000000"/>
                </a:solidFill>
                <a:latin typeface="Open Sans Extra Bold"/>
                <a:ea typeface="Open Sans Extra Bold"/>
                <a:cs typeface="Open Sans Extra Bold"/>
                <a:sym typeface="Open Sans Extra Bold"/>
              </a:rPr>
              <a:t>Implementation Plan/Timeline</a:t>
            </a:r>
          </a:p>
          <a:p>
            <a:pPr marL="285750" indent="-285750">
              <a:buFont typeface="Arial" pitchFamily="34" charset="0"/>
              <a:buChar char="•"/>
            </a:pPr>
            <a:r>
              <a:rPr lang="en-US" dirty="0">
                <a:solidFill>
                  <a:srgbClr val="000000"/>
                </a:solidFill>
                <a:latin typeface="Open Sans Extra Bold"/>
                <a:ea typeface="Open Sans Extra Bold"/>
                <a:cs typeface="Open Sans Extra Bold"/>
                <a:sym typeface="Open Sans Extra Bold"/>
              </a:rPr>
              <a:t>Conclusion and Future Work</a:t>
            </a:r>
          </a:p>
          <a:p>
            <a:pPr marL="285750" indent="-285750">
              <a:buFont typeface="Arial" pitchFamily="34" charset="0"/>
              <a:buChar char="•"/>
            </a:pPr>
            <a:r>
              <a:rPr lang="en-US" dirty="0">
                <a:solidFill>
                  <a:srgbClr val="000000"/>
                </a:solidFill>
                <a:latin typeface="Open Sans Extra Bold"/>
                <a:ea typeface="Open Sans Extra Bold"/>
                <a:cs typeface="Open Sans Extra Bold"/>
                <a:sym typeface="Open Sans Extra Bold"/>
              </a:rPr>
              <a:t>References</a:t>
            </a:r>
          </a:p>
          <a:p>
            <a:endParaRPr lang="en-US" b="1" dirty="0">
              <a:solidFill>
                <a:srgbClr val="000000"/>
              </a:solidFill>
              <a:latin typeface="Open Sans Extra Bold"/>
              <a:ea typeface="Open Sans Extra Bold"/>
              <a:cs typeface="Open Sans Extra Bold"/>
              <a:sym typeface="Open Sans Extra Bold"/>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A8424E-3703-915C-F991-F4F719D441F3}"/>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BEF9A5BE-5CFC-1E51-147C-95CE255C93F4}"/>
              </a:ext>
            </a:extLst>
          </p:cNvPr>
          <p:cNvSpPr>
            <a:spLocks noGrp="1"/>
          </p:cNvSpPr>
          <p:nvPr>
            <p:ph type="sldNum" sz="quarter" idx="12"/>
          </p:nvPr>
        </p:nvSpPr>
        <p:spPr/>
        <p:txBody>
          <a:bodyPr/>
          <a:lstStyle/>
          <a:p>
            <a:pPr>
              <a:defRPr/>
            </a:pPr>
            <a:fld id="{0E14ABD8-B1EB-4C07-9937-C8C4E38BDF00}" type="slidenum">
              <a:rPr lang="en-US" altLang="en-US" smtClean="0"/>
              <a:pPr>
                <a:defRPr/>
              </a:pPr>
              <a:t>20</a:t>
            </a:fld>
            <a:endParaRPr lang="en-US" altLang="en-US"/>
          </a:p>
        </p:txBody>
      </p:sp>
      <p:sp>
        <p:nvSpPr>
          <p:cNvPr id="9" name="Rectangle 2">
            <a:extLst>
              <a:ext uri="{FF2B5EF4-FFF2-40B4-BE49-F238E27FC236}">
                <a16:creationId xmlns:a16="http://schemas.microsoft.com/office/drawing/2014/main" id="{EE77B316-B521-C9F4-83E1-4A5D0E4ABB33}"/>
              </a:ext>
            </a:extLst>
          </p:cNvPr>
          <p:cNvSpPr>
            <a:spLocks noGrp="1" noChangeArrowheads="1"/>
          </p:cNvSpPr>
          <p:nvPr>
            <p:ph type="title"/>
          </p:nvPr>
        </p:nvSpPr>
        <p:spPr>
          <a:xfrm>
            <a:off x="457200" y="795"/>
            <a:ext cx="8229600" cy="857250"/>
          </a:xfrm>
        </p:spPr>
        <p:txBody>
          <a:bodyPr anchor="ctr" anchorCtr="1">
            <a:noAutofit/>
          </a:bodyPr>
          <a:lstStyle/>
          <a:p>
            <a:pPr algn="ctr">
              <a:defRPr/>
            </a:pPr>
            <a:r>
              <a:rPr lang="en-US" altLang="en-US" sz="3500" dirty="0">
                <a:solidFill>
                  <a:srgbClr val="FFC000"/>
                </a:solidFill>
              </a:rPr>
              <a:t>Hardware Requirements  Specification </a:t>
            </a:r>
          </a:p>
        </p:txBody>
      </p:sp>
      <p:sp>
        <p:nvSpPr>
          <p:cNvPr id="11" name="TextBox 10">
            <a:extLst>
              <a:ext uri="{FF2B5EF4-FFF2-40B4-BE49-F238E27FC236}">
                <a16:creationId xmlns:a16="http://schemas.microsoft.com/office/drawing/2014/main" id="{C4286D59-1B0B-7DB5-4426-F18F67CAC5FB}"/>
              </a:ext>
            </a:extLst>
          </p:cNvPr>
          <p:cNvSpPr txBox="1"/>
          <p:nvPr/>
        </p:nvSpPr>
        <p:spPr>
          <a:xfrm>
            <a:off x="535257" y="942376"/>
            <a:ext cx="8151543"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hardware required for developing and running </a:t>
            </a:r>
            <a:r>
              <a:rPr lang="en-US" b="1"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efficiently includes:</a:t>
            </a:r>
          </a:p>
          <a:p>
            <a:pPr algn="just">
              <a:buFont typeface="+mj-lt"/>
              <a:buAutoNum type="arabicPeriod"/>
            </a:pPr>
            <a:r>
              <a:rPr lang="en-US" b="1" dirty="0">
                <a:latin typeface="Times New Roman" panose="02020603050405020304" pitchFamily="18" charset="0"/>
                <a:cs typeface="Times New Roman" panose="02020603050405020304" pitchFamily="18" charset="0"/>
              </a:rPr>
              <a:t>Processor (CPU):</a:t>
            </a:r>
            <a:r>
              <a:rPr lang="en-US" dirty="0">
                <a:latin typeface="Times New Roman" panose="02020603050405020304" pitchFamily="18" charset="0"/>
                <a:cs typeface="Times New Roman" panose="02020603050405020304" pitchFamily="18" charset="0"/>
              </a:rPr>
              <a:t> A minimum of Intel i5 or AMD Ryzen 5 is required, but for optimal performance, an Intel i7/i9 or AMD Ryzen 7/9 is recommended.</a:t>
            </a:r>
          </a:p>
          <a:p>
            <a:pPr algn="just">
              <a:buFont typeface="+mj-lt"/>
              <a:buAutoNum type="arabicPeriod"/>
            </a:pPr>
            <a:r>
              <a:rPr lang="en-US" b="1" dirty="0">
                <a:latin typeface="Times New Roman" panose="02020603050405020304" pitchFamily="18" charset="0"/>
                <a:cs typeface="Times New Roman" panose="02020603050405020304" pitchFamily="18" charset="0"/>
              </a:rPr>
              <a:t>Graphics Processing Unit (GPU):</a:t>
            </a:r>
            <a:r>
              <a:rPr lang="en-US" dirty="0">
                <a:latin typeface="Times New Roman" panose="02020603050405020304" pitchFamily="18" charset="0"/>
                <a:cs typeface="Times New Roman" panose="02020603050405020304" pitchFamily="18" charset="0"/>
              </a:rPr>
              <a:t> While integrated graphics can handle small models, a dedicated GPU such as NVIDIA RTX 3060 or higher is recommended for faster deep learning training and inference.</a:t>
            </a:r>
          </a:p>
          <a:p>
            <a:pPr algn="just">
              <a:buFont typeface="+mj-lt"/>
              <a:buAutoNum type="arabicPeriod"/>
            </a:pPr>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At least 8GB of RAM is needed for basic operations, but 16GB or more is recommended for handling large datasets and training AI models.</a:t>
            </a:r>
          </a:p>
          <a:p>
            <a:pPr algn="just">
              <a:buFont typeface="+mj-lt"/>
              <a:buAutoNum type="arabicPeriod"/>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A minimum of 256GB SSD is required, but a 512GB SSD or higher is recommended for better performance, as machine learning models and datasets can be large.</a:t>
            </a:r>
          </a:p>
        </p:txBody>
      </p:sp>
      <p:sp>
        <p:nvSpPr>
          <p:cNvPr id="12" name="Footer Placeholder 4">
            <a:extLst>
              <a:ext uri="{FF2B5EF4-FFF2-40B4-BE49-F238E27FC236}">
                <a16:creationId xmlns:a16="http://schemas.microsoft.com/office/drawing/2014/main" id="{17E1B7C5-7D66-121A-BD04-831F1113D37D}"/>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3309316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 Implementation Plan/Timeline</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758B3E99-CB2E-425E-8CED-51697BF29159}" type="datetime3">
              <a:rPr lang="en-US" smtClean="0"/>
              <a:t>8 February 2025</a:t>
            </a:fld>
            <a:endParaRPr lang="en-US" dirty="0"/>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21</a:t>
            </a:fld>
            <a:endParaRPr lang="en-US" altLang="en-US"/>
          </a:p>
        </p:txBody>
      </p:sp>
      <p:sp>
        <p:nvSpPr>
          <p:cNvPr id="8" name="TextBox 7">
            <a:extLst>
              <a:ext uri="{FF2B5EF4-FFF2-40B4-BE49-F238E27FC236}">
                <a16:creationId xmlns:a16="http://schemas.microsoft.com/office/drawing/2014/main" id="{19D32E9F-7CA7-7789-3A1E-90D4D88329F3}"/>
              </a:ext>
            </a:extLst>
          </p:cNvPr>
          <p:cNvSpPr txBox="1"/>
          <p:nvPr/>
        </p:nvSpPr>
        <p:spPr>
          <a:xfrm>
            <a:off x="676507" y="1063229"/>
            <a:ext cx="8010293" cy="34163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Weeks 1-2: Requirement Analysis &amp; Data Collection</a:t>
            </a:r>
          </a:p>
          <a:p>
            <a:pPr algn="just"/>
            <a:r>
              <a:rPr lang="en-US" dirty="0">
                <a:latin typeface="Times New Roman" panose="02020603050405020304" pitchFamily="18" charset="0"/>
                <a:cs typeface="Times New Roman" panose="02020603050405020304" pitchFamily="18" charset="0"/>
              </a:rPr>
              <a:t>The first phase focuses on understanding the project scope, gathering datasets, and finalizing technical requirements.</a:t>
            </a:r>
          </a:p>
          <a:p>
            <a:pPr algn="just"/>
            <a:r>
              <a:rPr lang="en-US" b="1" dirty="0">
                <a:latin typeface="Times New Roman" panose="02020603050405020304" pitchFamily="18" charset="0"/>
                <a:cs typeface="Times New Roman" panose="02020603050405020304" pitchFamily="18" charset="0"/>
              </a:rPr>
              <a:t>Key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Define the objectives and expected outcomes of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including the detection of bone fractures and pneumonia using machine learning.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 literature review and research on existing medical imaging techniques and disease detection methods.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 and preprocess medical imaging datasets (X-rays, CT scans) from publicly available sources such as Kaggle, NIH, and MURA datasets.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and install required software tools and hardware specifications (Python, TensorFlow, Scikit-learn, OpenCV, Flask, etc.).</a:t>
            </a:r>
          </a:p>
        </p:txBody>
      </p:sp>
      <p:sp>
        <p:nvSpPr>
          <p:cNvPr id="9" name="Footer Placeholder 4">
            <a:extLst>
              <a:ext uri="{FF2B5EF4-FFF2-40B4-BE49-F238E27FC236}">
                <a16:creationId xmlns:a16="http://schemas.microsoft.com/office/drawing/2014/main" id="{E9284CE0-9BB3-FAF2-3F79-99C9176A30C3}"/>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F3956C-E1EC-3C46-4515-C851EAF1E0B5}"/>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E005918F-FD0D-B8F5-AEDF-D7CCEA5EB69D}"/>
              </a:ext>
            </a:extLst>
          </p:cNvPr>
          <p:cNvSpPr>
            <a:spLocks noGrp="1"/>
          </p:cNvSpPr>
          <p:nvPr>
            <p:ph type="sldNum" sz="quarter" idx="12"/>
          </p:nvPr>
        </p:nvSpPr>
        <p:spPr/>
        <p:txBody>
          <a:bodyPr/>
          <a:lstStyle/>
          <a:p>
            <a:pPr>
              <a:defRPr/>
            </a:pPr>
            <a:fld id="{0E14ABD8-B1EB-4C07-9937-C8C4E38BDF00}" type="slidenum">
              <a:rPr lang="en-US" altLang="en-US" smtClean="0"/>
              <a:pPr>
                <a:defRPr/>
              </a:pPr>
              <a:t>22</a:t>
            </a:fld>
            <a:endParaRPr lang="en-US" altLang="en-US"/>
          </a:p>
        </p:txBody>
      </p:sp>
      <p:sp>
        <p:nvSpPr>
          <p:cNvPr id="8" name="TextBox 7">
            <a:extLst>
              <a:ext uri="{FF2B5EF4-FFF2-40B4-BE49-F238E27FC236}">
                <a16:creationId xmlns:a16="http://schemas.microsoft.com/office/drawing/2014/main" id="{81E6A179-BCEA-DD91-94D5-C812807C3C17}"/>
              </a:ext>
            </a:extLst>
          </p:cNvPr>
          <p:cNvSpPr txBox="1"/>
          <p:nvPr/>
        </p:nvSpPr>
        <p:spPr>
          <a:xfrm>
            <a:off x="665356" y="511593"/>
            <a:ext cx="8021444" cy="3416320"/>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Weeks 3-4: Image Preprocessing &amp; Model Development</a:t>
            </a:r>
          </a:p>
          <a:p>
            <a:pPr algn="just"/>
            <a:r>
              <a:rPr lang="en-IN" dirty="0">
                <a:latin typeface="Times New Roman" panose="02020603050405020304" pitchFamily="18" charset="0"/>
                <a:cs typeface="Times New Roman" panose="02020603050405020304" pitchFamily="18" charset="0"/>
              </a:rPr>
              <a:t>This phase focuses on preparing data for AI models and developing the core machine learning algorithms.</a:t>
            </a:r>
          </a:p>
          <a:p>
            <a:pPr algn="just"/>
            <a:r>
              <a:rPr lang="en-IN" b="1" dirty="0">
                <a:latin typeface="Times New Roman" panose="02020603050405020304" pitchFamily="18" charset="0"/>
                <a:cs typeface="Times New Roman" panose="02020603050405020304" pitchFamily="18" charset="0"/>
              </a:rPr>
              <a:t>Key Activities: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image preprocessing techniques such as resizing, noise removal, contrast enhancement, and edge detection using OpenCV and </a:t>
            </a:r>
            <a:r>
              <a:rPr lang="en-IN" dirty="0" err="1">
                <a:latin typeface="Times New Roman" panose="02020603050405020304" pitchFamily="18" charset="0"/>
                <a:cs typeface="Times New Roman" panose="02020603050405020304" pitchFamily="18" charset="0"/>
              </a:rPr>
              <a:t>skimage</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Apply data augmentation (rotation, flipping, brightness adjustments) to increase dataset variability.</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and train a Convolutional Neural Network (CNN) model for bone fracture detection.</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a Random Forest (RF) classifier for pneumonia detection using feature-based image classification.</a:t>
            </a:r>
          </a:p>
        </p:txBody>
      </p:sp>
      <p:sp>
        <p:nvSpPr>
          <p:cNvPr id="9" name="Footer Placeholder 4">
            <a:extLst>
              <a:ext uri="{FF2B5EF4-FFF2-40B4-BE49-F238E27FC236}">
                <a16:creationId xmlns:a16="http://schemas.microsoft.com/office/drawing/2014/main" id="{2F40781A-E964-9A1F-5985-08DF9450362C}"/>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263838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9ADC60E-2103-8148-F2F4-6DFAF4A1EEA5}"/>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C434B1B5-7C4F-9BDD-91C8-67433C05F0A8}"/>
              </a:ext>
            </a:extLst>
          </p:cNvPr>
          <p:cNvSpPr>
            <a:spLocks noGrp="1"/>
          </p:cNvSpPr>
          <p:nvPr>
            <p:ph type="sldNum" sz="quarter" idx="12"/>
          </p:nvPr>
        </p:nvSpPr>
        <p:spPr/>
        <p:txBody>
          <a:bodyPr/>
          <a:lstStyle/>
          <a:p>
            <a:pPr>
              <a:defRPr/>
            </a:pPr>
            <a:fld id="{0E14ABD8-B1EB-4C07-9937-C8C4E38BDF00}" type="slidenum">
              <a:rPr lang="en-US" altLang="en-US" smtClean="0"/>
              <a:pPr>
                <a:defRPr/>
              </a:pPr>
              <a:t>23</a:t>
            </a:fld>
            <a:endParaRPr lang="en-US" altLang="en-US"/>
          </a:p>
        </p:txBody>
      </p:sp>
      <p:sp>
        <p:nvSpPr>
          <p:cNvPr id="8" name="TextBox 7">
            <a:extLst>
              <a:ext uri="{FF2B5EF4-FFF2-40B4-BE49-F238E27FC236}">
                <a16:creationId xmlns:a16="http://schemas.microsoft.com/office/drawing/2014/main" id="{102D55E4-55FF-D598-3E16-F69252DBA590}"/>
              </a:ext>
            </a:extLst>
          </p:cNvPr>
          <p:cNvSpPr txBox="1"/>
          <p:nvPr/>
        </p:nvSpPr>
        <p:spPr>
          <a:xfrm>
            <a:off x="698810" y="645407"/>
            <a:ext cx="7746380" cy="34163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Weeks 5-6: Model Optimization &amp; Web Integration</a:t>
            </a:r>
          </a:p>
          <a:p>
            <a:pPr algn="just"/>
            <a:r>
              <a:rPr lang="en-US" dirty="0">
                <a:latin typeface="Times New Roman" panose="02020603050405020304" pitchFamily="18" charset="0"/>
                <a:cs typeface="Times New Roman" panose="02020603050405020304" pitchFamily="18" charset="0"/>
              </a:rPr>
              <a:t>This phase focuses on improving model accuracy and integrating AI models into a user-friendly interface.</a:t>
            </a:r>
          </a:p>
          <a:p>
            <a:pPr algn="just"/>
            <a:r>
              <a:rPr lang="en-US" b="1" dirty="0">
                <a:latin typeface="Times New Roman" panose="02020603050405020304" pitchFamily="18" charset="0"/>
                <a:cs typeface="Times New Roman" panose="02020603050405020304" pitchFamily="18" charset="0"/>
              </a:rPr>
              <a:t>Key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Hyperparameter tuning (learning rate, number of layers, batch size) to optimize AI model performance.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Grad-CAM visualization for explainability, highlighting key areas in medical images where abnormalities are detected.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 Flask/Django backend to connect the AI models with a ReactJS-based frontend.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a secure database (MongoDB/Firebase/MySQL) for storing medical records and predictions.</a:t>
            </a:r>
          </a:p>
        </p:txBody>
      </p:sp>
      <p:sp>
        <p:nvSpPr>
          <p:cNvPr id="9" name="Footer Placeholder 4">
            <a:extLst>
              <a:ext uri="{FF2B5EF4-FFF2-40B4-BE49-F238E27FC236}">
                <a16:creationId xmlns:a16="http://schemas.microsoft.com/office/drawing/2014/main" id="{C340BE88-8F89-45C5-2106-C9E9BA937911}"/>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198929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5FB599-D43F-C51E-D5A1-ACA2B7B28606}"/>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05480CA3-D328-E55E-355C-F41887768212}"/>
              </a:ext>
            </a:extLst>
          </p:cNvPr>
          <p:cNvSpPr>
            <a:spLocks noGrp="1"/>
          </p:cNvSpPr>
          <p:nvPr>
            <p:ph type="sldNum" sz="quarter" idx="12"/>
          </p:nvPr>
        </p:nvSpPr>
        <p:spPr/>
        <p:txBody>
          <a:bodyPr/>
          <a:lstStyle/>
          <a:p>
            <a:pPr>
              <a:defRPr/>
            </a:pPr>
            <a:fld id="{0E14ABD8-B1EB-4C07-9937-C8C4E38BDF00}" type="slidenum">
              <a:rPr lang="en-US" altLang="en-US" smtClean="0"/>
              <a:pPr>
                <a:defRPr/>
              </a:pPr>
              <a:t>24</a:t>
            </a:fld>
            <a:endParaRPr lang="en-US" altLang="en-US"/>
          </a:p>
        </p:txBody>
      </p:sp>
      <p:sp>
        <p:nvSpPr>
          <p:cNvPr id="8" name="TextBox 7">
            <a:extLst>
              <a:ext uri="{FF2B5EF4-FFF2-40B4-BE49-F238E27FC236}">
                <a16:creationId xmlns:a16="http://schemas.microsoft.com/office/drawing/2014/main" id="{4AA2D3C9-C0FD-09F0-EB97-40BCDBD38C84}"/>
              </a:ext>
            </a:extLst>
          </p:cNvPr>
          <p:cNvSpPr txBox="1"/>
          <p:nvPr/>
        </p:nvSpPr>
        <p:spPr>
          <a:xfrm>
            <a:off x="457200" y="576491"/>
            <a:ext cx="8229600" cy="34163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Weeks 7-8: Testing, Deployment &amp; Documentation</a:t>
            </a:r>
          </a:p>
          <a:p>
            <a:pPr algn="just"/>
            <a:r>
              <a:rPr lang="en-US" dirty="0">
                <a:latin typeface="Times New Roman" panose="02020603050405020304" pitchFamily="18" charset="0"/>
                <a:cs typeface="Times New Roman" panose="02020603050405020304" pitchFamily="18" charset="0"/>
              </a:rPr>
              <a:t>The final phase ensures rigorous testing, system deployment, and proper documentation for future scalability.</a:t>
            </a:r>
          </a:p>
          <a:p>
            <a:pPr algn="just"/>
            <a:r>
              <a:rPr lang="en-US" b="1" dirty="0">
                <a:latin typeface="Times New Roman" panose="02020603050405020304" pitchFamily="18" charset="0"/>
                <a:cs typeface="Times New Roman" panose="02020603050405020304" pitchFamily="18" charset="0"/>
              </a:rPr>
              <a:t>Key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 extensive testing using real-world medical images to validate model accuracy and reliability.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trained AI models on a cloud server (AWS/GCP/Azure) for remote access.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data security and compliance with medical regulations like HIPAA and GDPR.</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 the entire project, including:</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Technical report (system design, implementation details, evaluation metrics).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manual for doctors and radiologists.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improvements (adding more diseases, refining AI models).</a:t>
            </a:r>
          </a:p>
        </p:txBody>
      </p:sp>
      <p:sp>
        <p:nvSpPr>
          <p:cNvPr id="9" name="Footer Placeholder 4">
            <a:extLst>
              <a:ext uri="{FF2B5EF4-FFF2-40B4-BE49-F238E27FC236}">
                <a16:creationId xmlns:a16="http://schemas.microsoft.com/office/drawing/2014/main" id="{E9A8185B-B4E1-C79D-47DC-2487E5546E32}"/>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257311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Conclusion </a:t>
            </a:r>
          </a:p>
        </p:txBody>
      </p:sp>
      <p:sp>
        <p:nvSpPr>
          <p:cNvPr id="22531" name="Rectangle 3"/>
          <p:cNvSpPr>
            <a:spLocks noGrp="1"/>
          </p:cNvSpPr>
          <p:nvPr>
            <p:ph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spcBef>
                <a:spcPct val="30000"/>
              </a:spcBef>
              <a:spcAft>
                <a:spcPct val="30000"/>
              </a:spcAft>
            </a:pPr>
            <a:endParaRPr lang="en-US" altLang="en-US" sz="1800" dirty="0">
              <a:solidFill>
                <a:srgbClr val="0000FF"/>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C163FE90-D020-4B3E-8B4D-100D42E03330}" type="datetime3">
              <a:rPr lang="en-US" smtClean="0"/>
              <a:t>8 February 2025</a:t>
            </a:fld>
            <a:endParaRPr lang="en-US" dirty="0"/>
          </a:p>
        </p:txBody>
      </p:sp>
      <p:sp>
        <p:nvSpPr>
          <p:cNvPr id="2253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00166CF0-84B4-4016-8045-F92C16523328}" type="slidenum">
              <a:rPr lang="en-US" altLang="en-US"/>
              <a:pPr/>
              <a:t>25</a:t>
            </a:fld>
            <a:endParaRPr lang="en-US" altLang="en-US"/>
          </a:p>
        </p:txBody>
      </p:sp>
      <p:sp>
        <p:nvSpPr>
          <p:cNvPr id="5" name="TextBox 4">
            <a:extLst>
              <a:ext uri="{FF2B5EF4-FFF2-40B4-BE49-F238E27FC236}">
                <a16:creationId xmlns:a16="http://schemas.microsoft.com/office/drawing/2014/main" id="{D216E08A-E259-1FD6-3DCE-97C59B4FF316}"/>
              </a:ext>
            </a:extLst>
          </p:cNvPr>
          <p:cNvSpPr txBox="1"/>
          <p:nvPr/>
        </p:nvSpPr>
        <p:spPr>
          <a:xfrm>
            <a:off x="512957" y="1123950"/>
            <a:ext cx="8229600"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development of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represents a significant step toward integrating artificial intelligence into the medical field for automated disease detection. By leveraging machine learning algorithms,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can effectively detect bone fractures using Convolutional Neural Networks (CNNs) and pneumonia using Random Forest (RF). The implementation of image preprocessing techniques, such as contrast enhancement and noise removal, has further improved model accuracy. Through extensive testing and model optimization,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demonstrates high accuracy, efficiency, and reliability, making it a valuable tool for early diagnosis and faster medical decision-making. By reducing human error and processing time, this system can assist radiologists and healthcare professionals in making more informed diagnoses, ultimately improving patient outcomes.</a:t>
            </a:r>
          </a:p>
        </p:txBody>
      </p:sp>
      <p:sp>
        <p:nvSpPr>
          <p:cNvPr id="6" name="Footer Placeholder 4">
            <a:extLst>
              <a:ext uri="{FF2B5EF4-FFF2-40B4-BE49-F238E27FC236}">
                <a16:creationId xmlns:a16="http://schemas.microsoft.com/office/drawing/2014/main" id="{27CBB039-175B-3F82-4E4B-9B96BFBF6A6E}"/>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1F4F86-B626-E7A3-2F85-E0F618E3E8AC}"/>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75A10099-5F9B-0282-049C-A9682177C5D8}"/>
              </a:ext>
            </a:extLst>
          </p:cNvPr>
          <p:cNvSpPr>
            <a:spLocks noGrp="1"/>
          </p:cNvSpPr>
          <p:nvPr>
            <p:ph type="sldNum" sz="quarter" idx="12"/>
          </p:nvPr>
        </p:nvSpPr>
        <p:spPr/>
        <p:txBody>
          <a:bodyPr/>
          <a:lstStyle/>
          <a:p>
            <a:pPr>
              <a:defRPr/>
            </a:pPr>
            <a:fld id="{0E14ABD8-B1EB-4C07-9937-C8C4E38BDF00}" type="slidenum">
              <a:rPr lang="en-US" altLang="en-US" smtClean="0"/>
              <a:pPr>
                <a:defRPr/>
              </a:pPr>
              <a:t>26</a:t>
            </a:fld>
            <a:endParaRPr lang="en-US" altLang="en-US"/>
          </a:p>
        </p:txBody>
      </p:sp>
      <p:sp>
        <p:nvSpPr>
          <p:cNvPr id="11" name="Rectangle 3">
            <a:extLst>
              <a:ext uri="{FF2B5EF4-FFF2-40B4-BE49-F238E27FC236}">
                <a16:creationId xmlns:a16="http://schemas.microsoft.com/office/drawing/2014/main" id="{1D80D685-CE74-0049-CCAA-D9321A71CDE4}"/>
              </a:ext>
            </a:extLst>
          </p:cNvPr>
          <p:cNvSpPr>
            <a:spLocks noChangeArrowheads="1"/>
          </p:cNvSpPr>
          <p:nvPr/>
        </p:nvSpPr>
        <p:spPr bwMode="auto">
          <a:xfrm flipH="1">
            <a:off x="884663" y="1191399"/>
            <a:ext cx="79285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Expansion to Other Medical Conditions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Advanced AI Techniques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Diagnosis and Mobile Application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Explainability and Interpretability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Deployment and Telemedicine Support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Compliance with Medical Standards &amp; Data Security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A093BF21-F699-47CD-CEE3-C789540009D0}"/>
              </a:ext>
            </a:extLst>
          </p:cNvPr>
          <p:cNvSpPr>
            <a:spLocks noGrp="1" noChangeArrowheads="1"/>
          </p:cNvSpPr>
          <p:nvPr>
            <p:ph type="title"/>
          </p:nvPr>
        </p:nvSpPr>
        <p:spPr>
          <a:xfrm>
            <a:off x="457200" y="205979"/>
            <a:ext cx="8229600" cy="857250"/>
          </a:xfrm>
        </p:spPr>
        <p:txBody>
          <a:bodyPr>
            <a:normAutofit/>
          </a:bodyPr>
          <a:lstStyle/>
          <a:p>
            <a:pPr algn="ctr">
              <a:defRPr/>
            </a:pPr>
            <a:r>
              <a:rPr lang="en-US" altLang="en-US" dirty="0">
                <a:solidFill>
                  <a:srgbClr val="FFC000"/>
                </a:solidFill>
              </a:rPr>
              <a:t>Future Work</a:t>
            </a:r>
          </a:p>
        </p:txBody>
      </p:sp>
      <p:sp>
        <p:nvSpPr>
          <p:cNvPr id="13" name="Footer Placeholder 4">
            <a:extLst>
              <a:ext uri="{FF2B5EF4-FFF2-40B4-BE49-F238E27FC236}">
                <a16:creationId xmlns:a16="http://schemas.microsoft.com/office/drawing/2014/main" id="{B0328027-B2F3-90D3-CD05-A52840C72FED}"/>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3541087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References</a:t>
            </a:r>
            <a:br>
              <a:rPr lang="en-IN" dirty="0"/>
            </a:br>
            <a:endParaRPr lang="en-IN" dirty="0"/>
          </a:p>
        </p:txBody>
      </p:sp>
      <p:sp>
        <p:nvSpPr>
          <p:cNvPr id="6" name="Date Placeholder 5"/>
          <p:cNvSpPr>
            <a:spLocks noGrp="1"/>
          </p:cNvSpPr>
          <p:nvPr>
            <p:ph type="dt" sz="half" idx="10"/>
          </p:nvPr>
        </p:nvSpPr>
        <p:spPr/>
        <p:txBody>
          <a:bodyPr/>
          <a:lstStyle/>
          <a:p>
            <a:pPr>
              <a:defRPr/>
            </a:pPr>
            <a:fld id="{C3AC3EE8-985B-42B6-9937-3D92CBED937D}" type="datetime3">
              <a:rPr lang="en-US" smtClean="0"/>
              <a:t>8 February 2025</a:t>
            </a:fld>
            <a:endParaRPr lang="en-US" dirty="0"/>
          </a:p>
        </p:txBody>
      </p:sp>
      <p:sp>
        <p:nvSpPr>
          <p:cNvPr id="5" name="Slide Number Placeholder 4"/>
          <p:cNvSpPr>
            <a:spLocks noGrp="1"/>
          </p:cNvSpPr>
          <p:nvPr>
            <p:ph type="sldNum" sz="quarter" idx="12"/>
          </p:nvPr>
        </p:nvSpPr>
        <p:spPr/>
        <p:txBody>
          <a:bodyPr>
            <a:normAutofit lnSpcReduction="10000"/>
          </a:bodyPr>
          <a:lstStyle/>
          <a:p>
            <a:pPr>
              <a:defRPr/>
            </a:pPr>
            <a:fld id="{0E14ABD8-B1EB-4C07-9937-C8C4E38BDF00}" type="slidenum">
              <a:rPr lang="en-US" altLang="en-US" smtClean="0"/>
              <a:pPr>
                <a:defRPr/>
              </a:pPr>
              <a:t>27</a:t>
            </a:fld>
            <a:endParaRPr lang="en-US" altLang="en-US"/>
          </a:p>
        </p:txBody>
      </p:sp>
      <p:sp>
        <p:nvSpPr>
          <p:cNvPr id="7" name="Rectangle 2">
            <a:extLst>
              <a:ext uri="{FF2B5EF4-FFF2-40B4-BE49-F238E27FC236}">
                <a16:creationId xmlns:a16="http://schemas.microsoft.com/office/drawing/2014/main" id="{6FB050BE-87E9-8A00-763F-854E5531E0AC}"/>
              </a:ext>
            </a:extLst>
          </p:cNvPr>
          <p:cNvSpPr>
            <a:spLocks noChangeArrowheads="1"/>
          </p:cNvSpPr>
          <p:nvPr/>
        </p:nvSpPr>
        <p:spPr bwMode="auto">
          <a:xfrm flipH="1">
            <a:off x="457200" y="797128"/>
            <a:ext cx="762743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Rajpurkar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 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CheXNet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Radiologist-Level Pneumonia Detection on Chest X-Rays with Deep Learning,"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arXiv</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preprint arXiv:1711.05225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2017. [Online]. Available: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https://arxiv.org/abs/1711.05225</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Zhou, Y. Wang, and Y. Guo, "Machine Learning-Based Pneumonia Detection Using Chest X-ray Images,"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8, pp. 134348–134358, 2020. [Online]. Available: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https://ieeexplore.ieee.org/document/9144185</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Litjens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 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Survey on Deep Learning in Medical Image Analysis,"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 Image Anal.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42, pp. 60–88, 2017. [Online]. Available: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https://www.sciencedirect.com/science/article/pii/S1361841517301135</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Esteva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 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"Dermatologist-Level Classification of Skin Cancer with Deep Neural Networks,"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542, no. 7639, pp. 115–118, 2017. [Online]. Available: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https://www.nature.com/articles/nature21056</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EE811079-27D6-A858-97EF-C43C857A90D1}"/>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1653415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9062" indent="0" algn="ctr">
              <a:buNone/>
            </a:pPr>
            <a:endParaRPr lang="en-US" b="1" dirty="0"/>
          </a:p>
          <a:p>
            <a:pPr marL="119062" indent="0" algn="ctr">
              <a:buNone/>
            </a:pPr>
            <a:endParaRPr lang="en-US" b="1" dirty="0"/>
          </a:p>
          <a:p>
            <a:pPr marL="119062" indent="0" algn="ctr">
              <a:buNone/>
            </a:pPr>
            <a:endParaRPr lang="en-US" b="1" dirty="0"/>
          </a:p>
          <a:p>
            <a:pPr marL="119062" indent="0" algn="ctr">
              <a:buNone/>
            </a:pPr>
            <a:r>
              <a:rPr lang="en-US" b="1" dirty="0"/>
              <a:t>THANK YOU</a:t>
            </a:r>
            <a:endParaRPr lang="en-IN" b="1" dirty="0"/>
          </a:p>
        </p:txBody>
      </p:sp>
      <p:sp>
        <p:nvSpPr>
          <p:cNvPr id="6" name="Date Placeholder 5"/>
          <p:cNvSpPr>
            <a:spLocks noGrp="1"/>
          </p:cNvSpPr>
          <p:nvPr>
            <p:ph type="dt" sz="half" idx="10"/>
          </p:nvPr>
        </p:nvSpPr>
        <p:spPr/>
        <p:txBody>
          <a:bodyPr/>
          <a:lstStyle/>
          <a:p>
            <a:pPr>
              <a:defRPr/>
            </a:pPr>
            <a:fld id="{5AC31F9E-9B9F-4BF0-AFD1-DE8B874A094F}" type="datetime3">
              <a:rPr lang="en-US" smtClean="0"/>
              <a:t>8 February 2025</a:t>
            </a:fld>
            <a:endParaRPr lang="en-US" dirty="0"/>
          </a:p>
        </p:txBody>
      </p:sp>
      <p:sp>
        <p:nvSpPr>
          <p:cNvPr id="5" name="Slide Number Placeholder 4"/>
          <p:cNvSpPr>
            <a:spLocks noGrp="1"/>
          </p:cNvSpPr>
          <p:nvPr>
            <p:ph type="sldNum" sz="quarter" idx="12"/>
          </p:nvPr>
        </p:nvSpPr>
        <p:spPr/>
        <p:txBody>
          <a:bodyPr>
            <a:normAutofit lnSpcReduction="10000"/>
          </a:bodyPr>
          <a:lstStyle/>
          <a:p>
            <a:pPr>
              <a:defRPr/>
            </a:pPr>
            <a:fld id="{0E14ABD8-B1EB-4C07-9937-C8C4E38BDF00}" type="slidenum">
              <a:rPr lang="en-US" altLang="en-US" smtClean="0"/>
              <a:pPr>
                <a:defRPr/>
              </a:pPr>
              <a:t>28</a:t>
            </a:fld>
            <a:endParaRPr lang="en-US" altLang="en-US"/>
          </a:p>
        </p:txBody>
      </p:sp>
      <p:sp>
        <p:nvSpPr>
          <p:cNvPr id="2" name="Footer Placeholder 4">
            <a:extLst>
              <a:ext uri="{FF2B5EF4-FFF2-40B4-BE49-F238E27FC236}">
                <a16:creationId xmlns:a16="http://schemas.microsoft.com/office/drawing/2014/main" id="{8831405C-BA5C-803B-1F64-886BB90ECD7A}"/>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394810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Introduction</a:t>
            </a:r>
          </a:p>
        </p:txBody>
      </p:sp>
      <p:sp>
        <p:nvSpPr>
          <p:cNvPr id="13315" name="Rectangle 3"/>
          <p:cNvSpPr>
            <a:spLocks noGrp="1"/>
          </p:cNvSpPr>
          <p:nvPr>
            <p:ph idx="1"/>
          </p:nvPr>
        </p:nvSpPr>
        <p:spPr>
          <a:xfrm>
            <a:off x="457200" y="1123950"/>
            <a:ext cx="8229600" cy="3468687"/>
          </a:xfrm>
        </p:spPr>
        <p:txBody>
          <a:bodyPr/>
          <a:lstStyle/>
          <a:p>
            <a:pPr>
              <a:buNone/>
            </a:pPr>
            <a:endParaRPr lang="en-US" sz="2400" dirty="0"/>
          </a:p>
          <a:p>
            <a:pPr marL="119062" indent="0">
              <a:buNone/>
            </a:pPr>
            <a:r>
              <a:rPr lang="en-US" sz="2400" dirty="0"/>
              <a:t> </a:t>
            </a:r>
          </a:p>
          <a:p>
            <a:endParaRPr lang="en-US" altLang="en-US" sz="2400" dirty="0">
              <a:solidFill>
                <a:srgbClr val="0000FF"/>
              </a:solidFill>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2045F47-43EB-4CFA-85B8-57EC616EA918}" type="datetime3">
              <a:rPr lang="en-US" smtClean="0"/>
              <a:t>8 February 2025</a:t>
            </a:fld>
            <a:endParaRPr lang="en-US" dirty="0"/>
          </a:p>
        </p:txBody>
      </p:sp>
      <p:sp>
        <p:nvSpPr>
          <p:cNvPr id="13317"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16E5D142-761C-4AC0-BD20-EECEB6996668}" type="slidenum">
              <a:rPr lang="en-US" altLang="en-US"/>
              <a:pPr/>
              <a:t>3</a:t>
            </a:fld>
            <a:endParaRPr lang="en-US" altLang="en-US"/>
          </a:p>
        </p:txBody>
      </p:sp>
      <p:sp>
        <p:nvSpPr>
          <p:cNvPr id="5" name="Rectangle 4"/>
          <p:cNvSpPr/>
          <p:nvPr/>
        </p:nvSpPr>
        <p:spPr>
          <a:xfrm>
            <a:off x="619539" y="950745"/>
            <a:ext cx="7904921" cy="3693319"/>
          </a:xfrm>
          <a:prstGeom prst="rect">
            <a:avLst/>
          </a:prstGeom>
        </p:spPr>
        <p:txBody>
          <a:bodyPr wrap="square">
            <a:spAutoFit/>
          </a:bodyPr>
          <a:lstStyle/>
          <a:p>
            <a:r>
              <a:rPr lang="en-US" b="1" dirty="0">
                <a:solidFill>
                  <a:srgbClr val="000000"/>
                </a:solidFill>
                <a:latin typeface="Open Sans Extra Bold"/>
                <a:ea typeface="Open Sans Extra Bold"/>
                <a:cs typeface="Open Sans Extra Bold"/>
                <a:sym typeface="Open Sans Extra Bold"/>
              </a:rPr>
              <a:t>Problem Statement:</a:t>
            </a:r>
          </a:p>
          <a:p>
            <a:endParaRPr lang="en-US" b="1" dirty="0">
              <a:solidFill>
                <a:srgbClr val="000000"/>
              </a:solidFill>
              <a:latin typeface="Open Sans Extra Bold"/>
              <a:ea typeface="Open Sans Extra Bold"/>
              <a:cs typeface="Open Sans Extra Bold"/>
              <a:sym typeface="Open Sans Extra Bold"/>
            </a:endParaRPr>
          </a:p>
          <a:p>
            <a:pPr algn="just"/>
            <a:r>
              <a:rPr lang="en-US" dirty="0">
                <a:latin typeface="Times New Roman" panose="02020603050405020304" pitchFamily="18" charset="0"/>
                <a:cs typeface="Times New Roman" panose="02020603050405020304" pitchFamily="18" charset="0"/>
              </a:rPr>
              <a:t>Medical imaging plays a crucial role in diagnosing various health conditions, yet manual analysis is time-consuming and prone to human error. Radiologists and medical professionals often struggle with accurately detecting bone fractures and lung diseases like pneumonia, especially in resource-limited settings. A lack of automated diagnostic tools results in delays in treatment, misdiagnosis, and increased workload for healthcare providers.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Traditional diagnostic methods require expertise, and variations in interpretation can lead to inconsistent results. Furthermore, in rural and underserved areas where medical professionals are scarce, early and accurate diagnosis is a challenge. </a:t>
            </a:r>
            <a:endPar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endParaRPr>
          </a:p>
        </p:txBody>
      </p:sp>
      <p:sp>
        <p:nvSpPr>
          <p:cNvPr id="3" name="Footer Placeholder 4">
            <a:extLst>
              <a:ext uri="{FF2B5EF4-FFF2-40B4-BE49-F238E27FC236}">
                <a16:creationId xmlns:a16="http://schemas.microsoft.com/office/drawing/2014/main" id="{C8E3D7B3-A71F-12A1-0A70-FBC4D0176C19}"/>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B388D3-1550-98FE-ABFF-FDE6FBD535AF}"/>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A672EA92-335A-96ED-3343-1581234985EA}"/>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8" name="TextBox 7">
            <a:extLst>
              <a:ext uri="{FF2B5EF4-FFF2-40B4-BE49-F238E27FC236}">
                <a16:creationId xmlns:a16="http://schemas.microsoft.com/office/drawing/2014/main" id="{8223B73F-F525-EC73-F064-2EB5C353A7EB}"/>
              </a:ext>
            </a:extLst>
          </p:cNvPr>
          <p:cNvSpPr txBox="1"/>
          <p:nvPr/>
        </p:nvSpPr>
        <p:spPr>
          <a:xfrm>
            <a:off x="457200" y="402673"/>
            <a:ext cx="7508488" cy="3970318"/>
          </a:xfrm>
          <a:prstGeom prst="rect">
            <a:avLst/>
          </a:prstGeom>
          <a:noFill/>
        </p:spPr>
        <p:txBody>
          <a:bodyPr wrap="square">
            <a:spAutoFit/>
          </a:bodyPr>
          <a:lstStyle/>
          <a:p>
            <a:pPr algn="just"/>
            <a:r>
              <a:rPr lang="en-US" b="1" dirty="0">
                <a:solidFill>
                  <a:srgbClr val="000000"/>
                </a:solidFill>
                <a:latin typeface="Open Sans Extra Bold"/>
                <a:ea typeface="Open Sans Extra Bold"/>
                <a:cs typeface="Open Sans Extra Bold"/>
                <a:sym typeface="Open Sans Extra Bold"/>
              </a:rPr>
              <a:t>Project Goal:</a:t>
            </a:r>
          </a:p>
          <a:p>
            <a:pPr algn="just"/>
            <a:endParaRPr lang="en-US" b="1" dirty="0">
              <a:solidFill>
                <a:srgbClr val="000000"/>
              </a:solidFill>
              <a:latin typeface="Open Sans Extra Bold"/>
              <a:ea typeface="Open Sans Extra Bold"/>
              <a:cs typeface="Open Sans Extra Bold"/>
              <a:sym typeface="Open Sans Extra Bold"/>
            </a:endParaRPr>
          </a:p>
          <a:p>
            <a:pPr algn="just"/>
            <a:r>
              <a:rPr lang="en-US" dirty="0">
                <a:latin typeface="Times New Roman" panose="02020603050405020304" pitchFamily="18" charset="0"/>
                <a:cs typeface="Times New Roman" panose="02020603050405020304" pitchFamily="18" charset="0"/>
              </a:rPr>
              <a:t>The primary goal of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is to develop an AI-powered diagnostic tool that utilizes machine learning algorithms to detect bone fractures and pneumonia with high accuracy. By leveraging advanced image-processing techniques and classification models,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aims to assist medical professionals in making quick and accurate diagnoses. The system currently employs machine learning algorithms for bone fracture detection and the Random Forest (RF) algorithm for pneumonia detection.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Future enhancements will incorporate additional disease detection capabilities to expand its scope and effectiveness. The project strives to improve diagnostic efficiency, reduce misdiagnosis rates, and provide an accessible, automated solution for healthcare facilities, including those in remote areas.</a:t>
            </a:r>
            <a:endPar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endParaRPr>
          </a:p>
        </p:txBody>
      </p:sp>
      <p:sp>
        <p:nvSpPr>
          <p:cNvPr id="9" name="Footer Placeholder 4">
            <a:extLst>
              <a:ext uri="{FF2B5EF4-FFF2-40B4-BE49-F238E27FC236}">
                <a16:creationId xmlns:a16="http://schemas.microsoft.com/office/drawing/2014/main" id="{4F81D98E-EE6B-2C94-65A6-843BD2453E09}"/>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40081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52D445-7332-2AED-6949-ED55DC48437A}"/>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3F5E7979-B59E-E47E-DB63-66F9AF82428A}"/>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8" name="TextBox 7">
            <a:extLst>
              <a:ext uri="{FF2B5EF4-FFF2-40B4-BE49-F238E27FC236}">
                <a16:creationId xmlns:a16="http://schemas.microsoft.com/office/drawing/2014/main" id="{0CB1BC3E-18CA-D73A-006C-DD67999C86C4}"/>
              </a:ext>
            </a:extLst>
          </p:cNvPr>
          <p:cNvSpPr txBox="1"/>
          <p:nvPr/>
        </p:nvSpPr>
        <p:spPr>
          <a:xfrm>
            <a:off x="457200" y="239080"/>
            <a:ext cx="8229600" cy="3693319"/>
          </a:xfrm>
          <a:prstGeom prst="rect">
            <a:avLst/>
          </a:prstGeom>
          <a:noFill/>
        </p:spPr>
        <p:txBody>
          <a:bodyPr wrap="square">
            <a:spAutoFit/>
          </a:bodyPr>
          <a:lstStyle/>
          <a:p>
            <a:r>
              <a:rPr lang="en-US" b="1" dirty="0">
                <a:solidFill>
                  <a:srgbClr val="000000"/>
                </a:solidFill>
                <a:latin typeface="Open Sans Extra Bold"/>
                <a:ea typeface="Open Sans Extra Bold"/>
                <a:cs typeface="Open Sans Extra Bold"/>
                <a:sym typeface="Open Sans Extra Bold"/>
              </a:rPr>
              <a:t>Brief Overview:</a:t>
            </a:r>
          </a:p>
          <a:p>
            <a:endParaRPr lang="en-US" b="1" dirty="0">
              <a:solidFill>
                <a:srgbClr val="000000"/>
              </a:solidFill>
              <a:latin typeface="Open Sans Extra Bold"/>
              <a:ea typeface="Open Sans Extra Bold"/>
              <a:cs typeface="Open Sans Extra Bold"/>
              <a:sym typeface="Open Sans Extra Bold"/>
            </a:endParaRPr>
          </a:p>
          <a:p>
            <a:pPr algn="just"/>
            <a:r>
              <a:rPr lang="en-US" dirty="0">
                <a:latin typeface="Times New Roman" panose="02020603050405020304" pitchFamily="18" charset="0"/>
                <a:cs typeface="Times New Roman" panose="02020603050405020304" pitchFamily="18" charset="0"/>
              </a:rPr>
              <a:t>The project integrates advanced image analysis techniques to automate the detection process, providing a faster and more accurate alternative to traditional diagnostic methods. By utilizing machine learning for bone fracture identification and the Random Forest (RF) algorithm for pneumonia detection,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enhances medical decision-making by reducing diagnostic errors and improving efficiency. The platform is intended to support healthcare professionals by offering a second opinion, aiding in early detection, and ensuring timely intervention for patients.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project contributes to the advancement of AI in healthcare, offering an innovative solution to enhance patient care, streamline medical workflows, and address diagnostic challenges in hospitals and clinics worldwide.</a:t>
            </a:r>
            <a:endParaRPr lang="en-IN" dirty="0">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7A73E99E-7E30-E61F-C790-B4C1776194F3}"/>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308600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Literature Survey </a:t>
            </a:r>
          </a:p>
        </p:txBody>
      </p:sp>
      <p:sp>
        <p:nvSpPr>
          <p:cNvPr id="13315" name="Rectangle 3"/>
          <p:cNvSpPr>
            <a:spLocks noGrp="1"/>
          </p:cNvSpPr>
          <p:nvPr>
            <p:ph idx="1"/>
          </p:nvPr>
        </p:nvSpPr>
        <p:spPr>
          <a:xfrm>
            <a:off x="457200" y="1123950"/>
            <a:ext cx="8229600" cy="3468687"/>
          </a:xfrm>
        </p:spPr>
        <p:txBody>
          <a:bodyPr/>
          <a:lstStyle/>
          <a:p>
            <a:pPr>
              <a:buNone/>
            </a:pPr>
            <a:endParaRPr lang="en-US" sz="2400" dirty="0"/>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7B357140-C9D4-4989-A73C-42BDB9E92689}" type="datetime3">
              <a:rPr lang="en-US" smtClean="0"/>
              <a:t>8 February 2025</a:t>
            </a:fld>
            <a:endParaRPr lang="en-US" dirty="0"/>
          </a:p>
        </p:txBody>
      </p:sp>
      <p:sp>
        <p:nvSpPr>
          <p:cNvPr id="13317"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16E5D142-761C-4AC0-BD20-EECEB6996668}" type="slidenum">
              <a:rPr lang="en-US" altLang="en-US"/>
              <a:pPr/>
              <a:t>6</a:t>
            </a:fld>
            <a:endParaRPr lang="en-US" altLang="en-US" dirty="0"/>
          </a:p>
        </p:txBody>
      </p:sp>
      <p:sp>
        <p:nvSpPr>
          <p:cNvPr id="5" name="Rectangle 4"/>
          <p:cNvSpPr/>
          <p:nvPr/>
        </p:nvSpPr>
        <p:spPr>
          <a:xfrm>
            <a:off x="634051" y="1063229"/>
            <a:ext cx="8309227" cy="3766737"/>
          </a:xfrm>
          <a:prstGeom prst="rect">
            <a:avLst/>
          </a:prstGeom>
        </p:spPr>
        <p:txBody>
          <a:bodyPr wrap="square">
            <a:spAutoFit/>
          </a:bodyPr>
          <a:lstStyle/>
          <a:p>
            <a:pPr algn="just"/>
            <a:r>
              <a:rPr lang="en-US" b="1" dirty="0">
                <a:solidFill>
                  <a:srgbClr val="000000"/>
                </a:solidFill>
                <a:latin typeface="Open Sans Extra Bold"/>
                <a:ea typeface="Open Sans Extra Bold"/>
                <a:cs typeface="Open Sans Extra Bold"/>
                <a:sym typeface="Open Sans Extra Bold"/>
              </a:rPr>
              <a:t>Existing Systems:</a:t>
            </a:r>
          </a:p>
          <a:p>
            <a:pPr algn="just"/>
            <a:r>
              <a:rPr lang="en-US" dirty="0">
                <a:latin typeface="Times New Roman" panose="02020603050405020304" pitchFamily="18" charset="0"/>
                <a:cs typeface="Times New Roman" panose="02020603050405020304" pitchFamily="18" charset="0"/>
              </a:rPr>
              <a:t>In the current medical diagnostic system, bone fractures and pneumonia are primarily detected through traditional radiographic imaging methods such as X-rays, CT scans, and MRIs. Radiologists and medical professionals manually analyze these images to diagnose fractures and lung infections. While this method is effective, it has several limitations:</a:t>
            </a:r>
          </a:p>
          <a:p>
            <a:pPr algn="just">
              <a:buFont typeface="+mj-lt"/>
              <a:buAutoNum type="arabicPeriod"/>
            </a:pPr>
            <a:r>
              <a:rPr lang="en-US" b="1" dirty="0">
                <a:latin typeface="Times New Roman" panose="02020603050405020304" pitchFamily="18" charset="0"/>
                <a:cs typeface="Times New Roman" panose="02020603050405020304" pitchFamily="18" charset="0"/>
              </a:rPr>
              <a:t>Time-Consuming</a:t>
            </a:r>
            <a:r>
              <a:rPr lang="en-US" dirty="0">
                <a:latin typeface="Times New Roman" panose="02020603050405020304" pitchFamily="18" charset="0"/>
                <a:cs typeface="Times New Roman" panose="02020603050405020304" pitchFamily="18" charset="0"/>
              </a:rPr>
              <a:t> – Manual analysis of medical images is slow, leading to delays in diagnosis and treatment.</a:t>
            </a:r>
          </a:p>
          <a:p>
            <a:pPr algn="just">
              <a:buFont typeface="+mj-lt"/>
              <a:buAutoNum type="arabicPeriod"/>
            </a:pPr>
            <a:r>
              <a:rPr lang="en-US" b="1" dirty="0">
                <a:latin typeface="Times New Roman" panose="02020603050405020304" pitchFamily="18" charset="0"/>
                <a:cs typeface="Times New Roman" panose="02020603050405020304" pitchFamily="18" charset="0"/>
              </a:rPr>
              <a:t>Human Error</a:t>
            </a:r>
            <a:r>
              <a:rPr lang="en-US" dirty="0">
                <a:latin typeface="Times New Roman" panose="02020603050405020304" pitchFamily="18" charset="0"/>
                <a:cs typeface="Times New Roman" panose="02020603050405020304" pitchFamily="18" charset="0"/>
              </a:rPr>
              <a:t> – Misinterpretation of X-rays and scans due to fatigue or expertise level differences can lead to misdiagnosis. </a:t>
            </a:r>
          </a:p>
          <a:p>
            <a:pPr algn="just">
              <a:buFont typeface="+mj-lt"/>
              <a:buAutoNum type="arabicPeriod"/>
            </a:pPr>
            <a:r>
              <a:rPr lang="en-US" b="1" dirty="0">
                <a:latin typeface="Times New Roman" panose="02020603050405020304" pitchFamily="18" charset="0"/>
                <a:cs typeface="Times New Roman" panose="02020603050405020304" pitchFamily="18" charset="0"/>
              </a:rPr>
              <a:t>Lack of Automation</a:t>
            </a:r>
            <a:r>
              <a:rPr lang="en-US" dirty="0">
                <a:latin typeface="Times New Roman" panose="02020603050405020304" pitchFamily="18" charset="0"/>
                <a:cs typeface="Times New Roman" panose="02020603050405020304" pitchFamily="18" charset="0"/>
              </a:rPr>
              <a:t> – Existing systems do not leverage AI or ML for automated detection, requiring complete reliance on human expertise.</a:t>
            </a:r>
          </a:p>
          <a:p>
            <a:pPr eaLnBrk="1" fontAlgn="auto" hangingPunct="1">
              <a:lnSpc>
                <a:spcPts val="3079"/>
              </a:lnSpc>
              <a:spcAft>
                <a:spcPts val="0"/>
              </a:spcAft>
              <a:defRPr/>
            </a:pPr>
            <a:endParaRPr lang="en-US" b="1" dirty="0">
              <a:solidFill>
                <a:srgbClr val="000000"/>
              </a:solidFill>
              <a:latin typeface="Open Sans Extra Bold"/>
              <a:ea typeface="Open Sans Extra Bold"/>
              <a:cs typeface="Open Sans Extra Bold"/>
              <a:sym typeface="Open Sans Extra Bold"/>
            </a:endParaRPr>
          </a:p>
        </p:txBody>
      </p:sp>
      <p:sp>
        <p:nvSpPr>
          <p:cNvPr id="9" name="Footer Placeholder 4">
            <a:extLst>
              <a:ext uri="{FF2B5EF4-FFF2-40B4-BE49-F238E27FC236}">
                <a16:creationId xmlns:a16="http://schemas.microsoft.com/office/drawing/2014/main" id="{827FDA65-7DE3-2B12-3D52-04C5B6F3C7E6}"/>
              </a:ext>
            </a:extLst>
          </p:cNvPr>
          <p:cNvSpPr txBox="1">
            <a:spLocks/>
          </p:cNvSpPr>
          <p:nvPr/>
        </p:nvSpPr>
        <p:spPr>
          <a:xfrm>
            <a:off x="1680118" y="4805877"/>
            <a:ext cx="6823298" cy="186610"/>
          </a:xfrm>
          <a:prstGeom prst="rect">
            <a:avLst/>
          </a:prstGeom>
        </p:spPr>
        <p:txBody>
          <a:bodyPr vert="horz" lIns="91440" tIns="45720" rIns="91440" bIns="45720" rtlCol="0" anchor="ctr"/>
          <a:lstStyle>
            <a:defPPr lvl="0">
              <a:defRPr lang="en-US"/>
            </a:defPPr>
            <a:lvl1pPr lvl="0" algn="ctr" rtl="0" eaLnBrk="0" fontAlgn="base" hangingPunct="0">
              <a:spcBef>
                <a:spcPct val="0"/>
              </a:spcBef>
              <a:spcAft>
                <a:spcPct val="0"/>
              </a:spcAft>
              <a:defRPr sz="1200" kern="1200">
                <a:solidFill>
                  <a:schemeClr val="tx1">
                    <a:tint val="75000"/>
                  </a:schemeClr>
                </a:solidFill>
                <a:latin typeface="Arial" charset="0"/>
                <a:ea typeface="+mn-ea"/>
                <a:cs typeface="Arial" charset="0"/>
              </a:defRPr>
            </a:lvl1pPr>
            <a:lvl2pPr marL="457200" lvl="1" algn="l" rtl="0" eaLnBrk="0" fontAlgn="base" hangingPunct="0">
              <a:spcBef>
                <a:spcPct val="0"/>
              </a:spcBef>
              <a:spcAft>
                <a:spcPct val="0"/>
              </a:spcAft>
              <a:defRPr kern="1200">
                <a:solidFill>
                  <a:schemeClr val="tx1"/>
                </a:solidFill>
                <a:latin typeface="Arial" charset="0"/>
                <a:ea typeface="+mn-ea"/>
                <a:cs typeface="Arial" charset="0"/>
              </a:defRPr>
            </a:lvl2pPr>
            <a:lvl3pPr marL="914400" lvl="2" algn="l" rtl="0" eaLnBrk="0" fontAlgn="base" hangingPunct="0">
              <a:spcBef>
                <a:spcPct val="0"/>
              </a:spcBef>
              <a:spcAft>
                <a:spcPct val="0"/>
              </a:spcAft>
              <a:defRPr kern="1200">
                <a:solidFill>
                  <a:schemeClr val="tx1"/>
                </a:solidFill>
                <a:latin typeface="Arial" charset="0"/>
                <a:ea typeface="+mn-ea"/>
                <a:cs typeface="Arial" charset="0"/>
              </a:defRPr>
            </a:lvl3pPr>
            <a:lvl4pPr marL="1371600" lvl="3" algn="l" rtl="0" eaLnBrk="0" fontAlgn="base" hangingPunct="0">
              <a:spcBef>
                <a:spcPct val="0"/>
              </a:spcBef>
              <a:spcAft>
                <a:spcPct val="0"/>
              </a:spcAft>
              <a:defRPr kern="1200">
                <a:solidFill>
                  <a:schemeClr val="tx1"/>
                </a:solidFill>
                <a:latin typeface="Arial" charset="0"/>
                <a:ea typeface="+mn-ea"/>
                <a:cs typeface="Arial" charset="0"/>
              </a:defRPr>
            </a:lvl4pPr>
            <a:lvl5pPr marL="1828800" lvl="4" algn="l" rtl="0" eaLnBrk="0" fontAlgn="base" hangingPunct="0">
              <a:spcBef>
                <a:spcPct val="0"/>
              </a:spcBef>
              <a:spcAft>
                <a:spcPct val="0"/>
              </a:spcAft>
              <a:defRPr kern="1200">
                <a:solidFill>
                  <a:schemeClr val="tx1"/>
                </a:solidFill>
                <a:latin typeface="Arial" charset="0"/>
                <a:ea typeface="+mn-ea"/>
                <a:cs typeface="Arial" charset="0"/>
              </a:defRPr>
            </a:lvl5pPr>
            <a:lvl6pPr marL="2286000" lvl="5" algn="l" defTabSz="914400" rtl="0" eaLnBrk="1" latinLnBrk="0" hangingPunct="1">
              <a:defRPr kern="1200">
                <a:solidFill>
                  <a:schemeClr val="tx1"/>
                </a:solidFill>
                <a:latin typeface="Arial" charset="0"/>
                <a:ea typeface="+mn-ea"/>
                <a:cs typeface="Arial" charset="0"/>
              </a:defRPr>
            </a:lvl6pPr>
            <a:lvl7pPr marL="2743200" lvl="6" algn="l" defTabSz="914400" rtl="0" eaLnBrk="1" latinLnBrk="0" hangingPunct="1">
              <a:defRPr kern="1200">
                <a:solidFill>
                  <a:schemeClr val="tx1"/>
                </a:solidFill>
                <a:latin typeface="Arial" charset="0"/>
                <a:ea typeface="+mn-ea"/>
                <a:cs typeface="Arial" charset="0"/>
              </a:defRPr>
            </a:lvl7pPr>
            <a:lvl8pPr marL="3200400" lvl="7" algn="l" defTabSz="914400" rtl="0" eaLnBrk="1" latinLnBrk="0" hangingPunct="1">
              <a:defRPr kern="1200">
                <a:solidFill>
                  <a:schemeClr val="tx1"/>
                </a:solidFill>
                <a:latin typeface="Arial" charset="0"/>
                <a:ea typeface="+mn-ea"/>
                <a:cs typeface="Arial" charset="0"/>
              </a:defRPr>
            </a:lvl8pPr>
            <a:lvl9pPr marL="3657600" lvl="8" algn="l" defTabSz="914400" rtl="0" eaLnBrk="1" latinLnBrk="0" hangingPunct="1">
              <a:defRPr kern="1200">
                <a:solidFill>
                  <a:schemeClr val="tx1"/>
                </a:solidFill>
                <a:latin typeface="Arial" charset="0"/>
                <a:ea typeface="+mn-ea"/>
                <a:cs typeface="Arial" charset="0"/>
              </a:defRPr>
            </a:lvl9pPr>
          </a:lstStyle>
          <a:p>
            <a:pPr>
              <a:defRPr/>
            </a:pPr>
            <a:r>
              <a:rPr lang="en-US"/>
              <a:t>BATCH NO: MI2007         DEPARTMENT OF COMPUTER SCIENCE &amp; ENGINEERING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63495C-6100-A925-AD1B-E6B2B1169364}"/>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C79EC1C4-3CA8-8588-49EC-3F662B02432B}"/>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8" name="TextBox 7">
            <a:extLst>
              <a:ext uri="{FF2B5EF4-FFF2-40B4-BE49-F238E27FC236}">
                <a16:creationId xmlns:a16="http://schemas.microsoft.com/office/drawing/2014/main" id="{06CDCCE9-DDAC-ED1C-A22D-1A2012216236}"/>
              </a:ext>
            </a:extLst>
          </p:cNvPr>
          <p:cNvSpPr txBox="1"/>
          <p:nvPr/>
        </p:nvSpPr>
        <p:spPr>
          <a:xfrm>
            <a:off x="323385" y="166376"/>
            <a:ext cx="8497229" cy="4874732"/>
          </a:xfrm>
          <a:prstGeom prst="rect">
            <a:avLst/>
          </a:prstGeom>
          <a:noFill/>
        </p:spPr>
        <p:txBody>
          <a:bodyPr wrap="square">
            <a:spAutoFit/>
          </a:bodyPr>
          <a:lstStyle/>
          <a:p>
            <a:pPr algn="just"/>
            <a:r>
              <a:rPr lang="en-US" b="1" dirty="0">
                <a:solidFill>
                  <a:srgbClr val="000000"/>
                </a:solidFill>
                <a:latin typeface="Open Sans Extra Bold"/>
                <a:ea typeface="Open Sans Extra Bold"/>
                <a:cs typeface="Open Sans Extra Bold"/>
                <a:sym typeface="Open Sans Extra Bold"/>
              </a:rPr>
              <a:t>Related Works:</a:t>
            </a:r>
          </a:p>
          <a:p>
            <a:pPr algn="just"/>
            <a:endParaRPr lang="en-US" b="1" dirty="0">
              <a:solidFill>
                <a:srgbClr val="000000"/>
              </a:solidFill>
              <a:latin typeface="Open Sans Extra Bold"/>
              <a:cs typeface="Times New Roman" panose="02020603050405020304" pitchFamily="18" charset="0"/>
              <a:sym typeface="Open Sans Extra Bold"/>
            </a:endParaRPr>
          </a:p>
          <a:p>
            <a:pPr algn="just"/>
            <a:r>
              <a:rPr lang="en-US" dirty="0">
                <a:latin typeface="Times New Roman" panose="02020603050405020304" pitchFamily="18" charset="0"/>
                <a:cs typeface="Times New Roman" panose="02020603050405020304" pitchFamily="18" charset="0"/>
              </a:rPr>
              <a:t>Several research studies and AI-driven medical applications have been developed to address the limitations of traditional diagnostic systems.</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Some notable works include:</a:t>
            </a:r>
          </a:p>
          <a:p>
            <a:pPr algn="just">
              <a:buFont typeface="+mj-lt"/>
              <a:buAutoNum type="arabicPeriod"/>
            </a:pPr>
            <a:r>
              <a:rPr lang="en-US" b="1" dirty="0">
                <a:latin typeface="Times New Roman" panose="02020603050405020304" pitchFamily="18" charset="0"/>
                <a:cs typeface="Times New Roman" panose="02020603050405020304" pitchFamily="18" charset="0"/>
              </a:rPr>
              <a:t>AI in Medical Imaging</a:t>
            </a:r>
            <a:r>
              <a:rPr lang="en-US" dirty="0">
                <a:latin typeface="Times New Roman" panose="02020603050405020304" pitchFamily="18" charset="0"/>
                <a:cs typeface="Times New Roman" panose="02020603050405020304" pitchFamily="18" charset="0"/>
              </a:rPr>
              <a:t> – AI models, such as convolutional neural networks (CNNs), have been extensively studied for medical image analysis, showing promising results in fracture and lung disease detection. </a:t>
            </a:r>
          </a:p>
          <a:p>
            <a:pPr algn="just">
              <a:buFont typeface="+mj-lt"/>
              <a:buAutoNum type="arabicPeriod"/>
            </a:pPr>
            <a:r>
              <a:rPr lang="en-US" b="1" dirty="0">
                <a:latin typeface="Times New Roman" panose="02020603050405020304" pitchFamily="18" charset="0"/>
                <a:cs typeface="Times New Roman" panose="02020603050405020304" pitchFamily="18" charset="0"/>
              </a:rPr>
              <a:t>Bone Fracture Detection using CNNs</a:t>
            </a:r>
            <a:r>
              <a:rPr lang="en-US" dirty="0">
                <a:latin typeface="Times New Roman" panose="02020603050405020304" pitchFamily="18" charset="0"/>
                <a:cs typeface="Times New Roman" panose="02020603050405020304" pitchFamily="18" charset="0"/>
              </a:rPr>
              <a:t> – Research has demonstrated the effectiveness of CNN-based models in automatically detecting fractures in X-ray images.</a:t>
            </a:r>
          </a:p>
          <a:p>
            <a:pPr algn="just">
              <a:buFont typeface="+mj-lt"/>
              <a:buAutoNum type="arabicPeriod"/>
            </a:pPr>
            <a:r>
              <a:rPr lang="en-US" b="1" dirty="0">
                <a:latin typeface="Times New Roman" panose="02020603050405020304" pitchFamily="18" charset="0"/>
                <a:cs typeface="Times New Roman" panose="02020603050405020304" pitchFamily="18" charset="0"/>
              </a:rPr>
              <a:t>Computer-Aided Diagnosis (CAD) Systems</a:t>
            </a:r>
            <a:r>
              <a:rPr lang="en-US" dirty="0">
                <a:latin typeface="Times New Roman" panose="02020603050405020304" pitchFamily="18" charset="0"/>
                <a:cs typeface="Times New Roman" panose="02020603050405020304" pitchFamily="18" charset="0"/>
              </a:rPr>
              <a:t> – CAD tools have been used in medical imaging to assist radiologists by highlighting potential abnormalities.</a:t>
            </a:r>
          </a:p>
          <a:p>
            <a:pPr algn="just">
              <a:buFont typeface="+mj-lt"/>
              <a:buAutoNum type="arabicPeriod"/>
            </a:pPr>
            <a:r>
              <a:rPr lang="en-US" b="1" dirty="0">
                <a:latin typeface="Times New Roman" panose="02020603050405020304" pitchFamily="18" charset="0"/>
                <a:cs typeface="Times New Roman" panose="02020603050405020304" pitchFamily="18" charset="0"/>
              </a:rPr>
              <a:t>Integration of ML in Healthcare</a:t>
            </a:r>
            <a:r>
              <a:rPr lang="en-US" dirty="0">
                <a:latin typeface="Times New Roman" panose="02020603050405020304" pitchFamily="18" charset="0"/>
                <a:cs typeface="Times New Roman" panose="02020603050405020304" pitchFamily="18" charset="0"/>
              </a:rPr>
              <a:t> – Machine learning algorithms, including Support Vector Machines (SVM), Decision Trees, and Random Forest, have been explored for various disease detection applications.</a:t>
            </a:r>
          </a:p>
          <a:p>
            <a:pPr eaLnBrk="1" fontAlgn="auto" hangingPunct="1">
              <a:lnSpc>
                <a:spcPts val="3079"/>
              </a:lnSpc>
              <a:spcAft>
                <a:spcPts val="0"/>
              </a:spcAft>
              <a:defRPr/>
            </a:pPr>
            <a:endParaRPr lang="en-US" b="1" dirty="0">
              <a:solidFill>
                <a:srgbClr val="000000"/>
              </a:solidFill>
              <a:latin typeface="Open Sans Extra Bold"/>
              <a:ea typeface="Open Sans Extra Bold"/>
              <a:cs typeface="Open Sans Extra Bold"/>
              <a:sym typeface="Open Sans Extra Bold"/>
            </a:endParaRPr>
          </a:p>
        </p:txBody>
      </p:sp>
      <p:sp>
        <p:nvSpPr>
          <p:cNvPr id="9" name="Footer Placeholder 4">
            <a:extLst>
              <a:ext uri="{FF2B5EF4-FFF2-40B4-BE49-F238E27FC236}">
                <a16:creationId xmlns:a16="http://schemas.microsoft.com/office/drawing/2014/main" id="{AECA7F77-D591-05A8-6974-B3C377FBF2A0}"/>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150387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41073"/>
            <a:ext cx="8229600" cy="857250"/>
          </a:xfrm>
        </p:spPr>
        <p:txBody>
          <a:bodyPr>
            <a:normAutofit/>
          </a:bodyPr>
          <a:lstStyle/>
          <a:p>
            <a:pPr algn="ctr">
              <a:defRPr/>
            </a:pPr>
            <a:r>
              <a:rPr lang="en-US" altLang="en-US" dirty="0">
                <a:solidFill>
                  <a:srgbClr val="FFC000"/>
                </a:solidFill>
              </a:rPr>
              <a:t>Problem Statement</a:t>
            </a:r>
          </a:p>
        </p:txBody>
      </p:sp>
      <p:sp>
        <p:nvSpPr>
          <p:cNvPr id="17411" name="Rectangle 3"/>
          <p:cNvSpPr>
            <a:spLocks noGrp="1"/>
          </p:cNvSpPr>
          <p:nvPr>
            <p:ph idx="1"/>
          </p:nvPr>
        </p:nvSpPr>
        <p:spPr>
          <a:xfrm>
            <a:off x="457200" y="1331913"/>
            <a:ext cx="4114800" cy="593531"/>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ACACBBD2-2467-438D-92B5-6E0AEE3BCC72}" type="datetime3">
              <a:rPr lang="en-US" smtClean="0"/>
              <a:t>8 February 2025</a:t>
            </a:fld>
            <a:endParaRPr lang="en-US" dirty="0"/>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8</a:t>
            </a:fld>
            <a:endParaRPr lang="en-US" altLang="en-US"/>
          </a:p>
        </p:txBody>
      </p:sp>
      <p:sp>
        <p:nvSpPr>
          <p:cNvPr id="6" name="Rectangle 5"/>
          <p:cNvSpPr/>
          <p:nvPr/>
        </p:nvSpPr>
        <p:spPr>
          <a:xfrm>
            <a:off x="394855" y="791112"/>
            <a:ext cx="8503920" cy="3970318"/>
          </a:xfrm>
          <a:prstGeom prst="rect">
            <a:avLst/>
          </a:prstGeom>
        </p:spPr>
        <p:txBody>
          <a:bodyPr wrap="square">
            <a:spAutoFit/>
          </a:bodyPr>
          <a:lstStyle/>
          <a:p>
            <a:pPr algn="just"/>
            <a:r>
              <a:rPr lang="en-US" b="1" dirty="0">
                <a:solidFill>
                  <a:srgbClr val="000000"/>
                </a:solidFill>
                <a:latin typeface="Open Sans Extra Bold"/>
                <a:ea typeface="Open Sans Extra Bold"/>
                <a:cs typeface="Open Sans Extra Bold"/>
                <a:sym typeface="Open Sans Extra Bold"/>
              </a:rPr>
              <a:t>Limitations of Existing Solutions:	</a:t>
            </a:r>
          </a:p>
          <a:p>
            <a:pPr algn="just"/>
            <a:r>
              <a:rPr lang="en-US" dirty="0">
                <a:latin typeface="Times New Roman" panose="02020603050405020304" pitchFamily="18" charset="0"/>
                <a:cs typeface="Times New Roman" panose="02020603050405020304" pitchFamily="18" charset="0"/>
              </a:rPr>
              <a:t>While AI and machine learning have been integrated into medical imaging for disease detection, existing solutions still face several limitations:</a:t>
            </a:r>
          </a:p>
          <a:p>
            <a:pPr algn="just"/>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High Computational Requirements</a:t>
            </a:r>
            <a:r>
              <a:rPr lang="en-US" dirty="0">
                <a:latin typeface="Times New Roman" panose="02020603050405020304" pitchFamily="18" charset="0"/>
                <a:cs typeface="Times New Roman" panose="02020603050405020304" pitchFamily="18" charset="0"/>
              </a:rPr>
              <a:t> – Many AI-based models require extensive computational power, making them difficult to implement in low-resource healthcare settings.</a:t>
            </a:r>
          </a:p>
          <a:p>
            <a:pPr algn="just">
              <a:buFont typeface="+mj-lt"/>
              <a:buAutoNum type="arabicPeriod"/>
            </a:pPr>
            <a:r>
              <a:rPr lang="en-US" b="1" dirty="0">
                <a:latin typeface="Times New Roman" panose="02020603050405020304" pitchFamily="18" charset="0"/>
                <a:cs typeface="Times New Roman" panose="02020603050405020304" pitchFamily="18" charset="0"/>
              </a:rPr>
              <a:t>Limited Generalization</a:t>
            </a:r>
            <a:r>
              <a:rPr lang="en-US" dirty="0">
                <a:latin typeface="Times New Roman" panose="02020603050405020304" pitchFamily="18" charset="0"/>
                <a:cs typeface="Times New Roman" panose="02020603050405020304" pitchFamily="18" charset="0"/>
              </a:rPr>
              <a:t> – Some AI models are trained on specific datasets and may not generalize well to diverse patient populations, leading to inaccurate diagnoses in real-world scenarios.</a:t>
            </a:r>
          </a:p>
          <a:p>
            <a:pPr algn="just">
              <a:buFont typeface="+mj-lt"/>
              <a:buAutoNum type="arabicPeriod"/>
            </a:pPr>
            <a:r>
              <a:rPr lang="en-US" b="1" dirty="0">
                <a:latin typeface="Times New Roman" panose="02020603050405020304" pitchFamily="18" charset="0"/>
                <a:cs typeface="Times New Roman" panose="02020603050405020304" pitchFamily="18" charset="0"/>
              </a:rPr>
              <a:t>Lack of Real-Time Processing</a:t>
            </a:r>
            <a:r>
              <a:rPr lang="en-US" dirty="0">
                <a:latin typeface="Times New Roman" panose="02020603050405020304" pitchFamily="18" charset="0"/>
                <a:cs typeface="Times New Roman" panose="02020603050405020304" pitchFamily="18" charset="0"/>
              </a:rPr>
              <a:t> – Some AI-based solutions take significant time to process medical images, reducing their usability for real-time diagnosis in emergency cases.</a:t>
            </a:r>
            <a:endPar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endParaRPr>
          </a:p>
          <a:p>
            <a:endParaRPr lang="en-IN" dirty="0"/>
          </a:p>
        </p:txBody>
      </p:sp>
      <p:sp>
        <p:nvSpPr>
          <p:cNvPr id="7" name="Footer Placeholder 4">
            <a:extLst>
              <a:ext uri="{FF2B5EF4-FFF2-40B4-BE49-F238E27FC236}">
                <a16:creationId xmlns:a16="http://schemas.microsoft.com/office/drawing/2014/main" id="{3B5ACD5B-6DFF-8977-1463-887D4834002C}"/>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FA5FBEE-B1F0-5B9F-6F5D-E6E141285C12}"/>
              </a:ext>
            </a:extLst>
          </p:cNvPr>
          <p:cNvSpPr>
            <a:spLocks noGrp="1"/>
          </p:cNvSpPr>
          <p:nvPr>
            <p:ph type="dt" sz="half" idx="10"/>
          </p:nvPr>
        </p:nvSpPr>
        <p:spPr/>
        <p:txBody>
          <a:bodyPr/>
          <a:lstStyle/>
          <a:p>
            <a:pPr>
              <a:defRPr/>
            </a:pPr>
            <a:fld id="{BB9E9B86-2CF4-48B1-B6D7-BAFE5AD3290E}" type="datetime3">
              <a:rPr lang="en-US" smtClean="0"/>
              <a:t>8 February 2025</a:t>
            </a:fld>
            <a:endParaRPr lang="en-US" dirty="0"/>
          </a:p>
        </p:txBody>
      </p:sp>
      <p:sp>
        <p:nvSpPr>
          <p:cNvPr id="6" name="Slide Number Placeholder 5">
            <a:extLst>
              <a:ext uri="{FF2B5EF4-FFF2-40B4-BE49-F238E27FC236}">
                <a16:creationId xmlns:a16="http://schemas.microsoft.com/office/drawing/2014/main" id="{CD97DFAC-1E85-0528-0EE8-46DF97360E5B}"/>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7" name="Rectangle 1">
            <a:extLst>
              <a:ext uri="{FF2B5EF4-FFF2-40B4-BE49-F238E27FC236}">
                <a16:creationId xmlns:a16="http://schemas.microsoft.com/office/drawing/2014/main" id="{C34BA7B6-F5C6-F36B-2C6A-767DB297D906}"/>
              </a:ext>
            </a:extLst>
          </p:cNvPr>
          <p:cNvSpPr>
            <a:spLocks noChangeArrowheads="1"/>
          </p:cNvSpPr>
          <p:nvPr/>
        </p:nvSpPr>
        <p:spPr bwMode="auto">
          <a:xfrm flipH="1">
            <a:off x="457200" y="102872"/>
            <a:ext cx="817626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4.Cost of Implementation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Deploying AI-based medical solutions requires significant investment in infrastructure, training, and maintenance, which can be a barrier for small or underfunded healthcare facilities.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5.Risk of Overfitting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Some models perform exceptionally well on training datasets but fail when tested on new or unseen data, leading to unreliable performance in real-world applications.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6.Lack of Standardization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Different AI solutions use varied methodologies, making it difficult to establish a universal standard for AI-based disease detection in clinical practice.</a:t>
            </a:r>
          </a:p>
          <a:p>
            <a:pPr marL="342900" indent="-342900" algn="just">
              <a:buFont typeface="+mj-lt"/>
              <a:buAutoNum type="arabicPeriod"/>
            </a:pPr>
            <a:endParaRPr lang="en-US" altLang="en-US" dirty="0">
              <a:latin typeface="Times New Roman" panose="02020603050405020304" pitchFamily="18" charset="0"/>
              <a:cs typeface="Times New Roman" panose="02020603050405020304" pitchFamily="18" charset="0"/>
            </a:endParaRPr>
          </a:p>
          <a:p>
            <a:pPr algn="just"/>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r>
              <a:rPr kumimoji="0" lang="en-US" altLang="en-US" sz="18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Dependency &amp; Quality Issues</a:t>
            </a:r>
            <a:r>
              <a:rPr kumimoji="0" lang="en-US" altLang="en-US" sz="18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accuracy of AI models depends on the quality and diversity of training data. Poorly labeled or biased datasets can lead to incorrect predictions.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C774B491-A8F2-0788-05FB-54517F3A0068}"/>
              </a:ext>
            </a:extLst>
          </p:cNvPr>
          <p:cNvSpPr>
            <a:spLocks noGrp="1"/>
          </p:cNvSpPr>
          <p:nvPr>
            <p:ph type="ftr" sz="quarter" idx="11"/>
          </p:nvPr>
        </p:nvSpPr>
        <p:spPr>
          <a:xfrm>
            <a:off x="1680118" y="4805877"/>
            <a:ext cx="6823298" cy="186610"/>
          </a:xfrm>
        </p:spPr>
        <p:txBody>
          <a:bodyPr/>
          <a:lstStyle/>
          <a:p>
            <a:pPr>
              <a:defRPr/>
            </a:pPr>
            <a:r>
              <a:rPr lang="en-US" dirty="0"/>
              <a:t>BATCH NO: MI2007         DEPARTMENT OF COMPUTER SCIENCE &amp; ENGINEERING </a:t>
            </a:r>
          </a:p>
        </p:txBody>
      </p:sp>
    </p:spTree>
    <p:extLst>
      <p:ext uri="{BB962C8B-B14F-4D97-AF65-F5344CB8AC3E}">
        <p14:creationId xmlns:p14="http://schemas.microsoft.com/office/powerpoint/2010/main" val="1272131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1575</TotalTime>
  <Words>3193</Words>
  <Application>Microsoft Office PowerPoint</Application>
  <PresentationFormat>On-screen Show (16:9)</PresentationFormat>
  <Paragraphs>297</Paragraphs>
  <Slides>28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Open Sans Extra Bold</vt:lpstr>
      <vt:lpstr>Poppins Bold</vt:lpstr>
      <vt:lpstr>Times New Roman</vt:lpstr>
      <vt:lpstr>Office Theme</vt:lpstr>
      <vt:lpstr>PowerPoint Presentation</vt:lpstr>
      <vt:lpstr>MediXpert Application</vt:lpstr>
      <vt:lpstr>Introduction</vt:lpstr>
      <vt:lpstr>PowerPoint Presentation</vt:lpstr>
      <vt:lpstr>PowerPoint Presentation</vt:lpstr>
      <vt:lpstr>Literature Survey </vt:lpstr>
      <vt:lpstr>PowerPoint Presentation</vt:lpstr>
      <vt:lpstr>Problem Statement</vt:lpstr>
      <vt:lpstr>PowerPoint Presentation</vt:lpstr>
      <vt:lpstr>Proposed Methodology</vt:lpstr>
      <vt:lpstr>Proposed System Architecture</vt:lpstr>
      <vt:lpstr>PowerPoint Presentation</vt:lpstr>
      <vt:lpstr>PowerPoint Presentation</vt:lpstr>
      <vt:lpstr>PowerPoint Presentation</vt:lpstr>
      <vt:lpstr>Summary of Module -1  </vt:lpstr>
      <vt:lpstr>Summary of   Module -2  </vt:lpstr>
      <vt:lpstr>Summary of  Modules -3  </vt:lpstr>
      <vt:lpstr>Summary of   Modules -4  </vt:lpstr>
      <vt:lpstr>Software Requirements  Specification </vt:lpstr>
      <vt:lpstr>Hardware Requirements  Specification </vt:lpstr>
      <vt:lpstr> Implementation Plan/Timeline</vt:lpstr>
      <vt:lpstr>PowerPoint Presentation</vt:lpstr>
      <vt:lpstr>PowerPoint Presentation</vt:lpstr>
      <vt:lpstr>PowerPoint Presentation</vt:lpstr>
      <vt:lpstr>Conclusion </vt:lpstr>
      <vt:lpstr>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Lokeshwar Lam</cp:lastModifiedBy>
  <cp:revision>19</cp:revision>
  <dcterms:modified xsi:type="dcterms:W3CDTF">2025-02-08T02:51:20Z</dcterms:modified>
</cp:coreProperties>
</file>