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68" r:id="rId2"/>
    <p:sldId id="263" r:id="rId3"/>
    <p:sldId id="256" r:id="rId4"/>
    <p:sldId id="257" r:id="rId5"/>
    <p:sldId id="278" r:id="rId6"/>
    <p:sldId id="267" r:id="rId7"/>
    <p:sldId id="269" r:id="rId8"/>
    <p:sldId id="270" r:id="rId9"/>
    <p:sldId id="271" r:id="rId10"/>
    <p:sldId id="279" r:id="rId11"/>
    <p:sldId id="264" r:id="rId12"/>
    <p:sldId id="265" r:id="rId13"/>
    <p:sldId id="266" r:id="rId14"/>
    <p:sldId id="272" r:id="rId15"/>
    <p:sldId id="258" r:id="rId16"/>
    <p:sldId id="259" r:id="rId17"/>
    <p:sldId id="280" r:id="rId18"/>
    <p:sldId id="260" r:id="rId19"/>
    <p:sldId id="261" r:id="rId20"/>
    <p:sldId id="262" r:id="rId21"/>
    <p:sldId id="276" r:id="rId22"/>
    <p:sldId id="277" r:id="rId23"/>
    <p:sldId id="27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Deep" userId="faeb02e1c7cf45c4" providerId="LiveId" clId="{237B0195-641D-45E6-8FE3-C577EB53C455}"/>
    <pc:docChg chg="undo custSel modSld">
      <pc:chgData name="Sai Deep" userId="faeb02e1c7cf45c4" providerId="LiveId" clId="{237B0195-641D-45E6-8FE3-C577EB53C455}" dt="2024-10-06T01:44:32.941" v="1"/>
      <pc:docMkLst>
        <pc:docMk/>
      </pc:docMkLst>
      <pc:sldChg chg="modSp mod">
        <pc:chgData name="Sai Deep" userId="faeb02e1c7cf45c4" providerId="LiveId" clId="{237B0195-641D-45E6-8FE3-C577EB53C455}" dt="2024-10-06T01:44:32.941" v="1"/>
        <pc:sldMkLst>
          <pc:docMk/>
          <pc:sldMk cId="3611486818" sldId="280"/>
        </pc:sldMkLst>
        <pc:spChg chg="mod">
          <ac:chgData name="Sai Deep" userId="faeb02e1c7cf45c4" providerId="LiveId" clId="{237B0195-641D-45E6-8FE3-C577EB53C455}" dt="2024-10-06T01:44:32.941" v="1"/>
          <ac:spMkLst>
            <pc:docMk/>
            <pc:sldMk cId="3611486818" sldId="280"/>
            <ac:spMk id="3" creationId="{1779A3F2-1288-74DC-1804-01AB4D1242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6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3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10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0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0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9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8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02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8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8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6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5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8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7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1F6DD1-2DD6-4190-8786-E3C84F5D64A1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E6B761-6B10-43E6-A61D-C614D991D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C708-70C4-1C4A-76FD-CEEA97B5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BONAM VENKATA CHALAMAYYA INSTITUTE OF TECHNOLOGY AND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C94D-C671-8343-F10E-82BDC2B7E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72697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ENGINEERS’S DAY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F411-24ED-0338-CDAD-B5132F58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4" y="2200063"/>
            <a:ext cx="2143125" cy="18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D8875-44A8-C4DA-5017-BBA10EDC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BCFB-1BC3-5DFD-3E74-AEEACE82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CE79-6D87-3FA7-2ECF-279552CB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4451" cy="3387649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Machine learning is a study in which we train the machine by using large datasets and making predictions or decisions based on large datasets.</a:t>
            </a:r>
          </a:p>
          <a:p>
            <a:pPr marL="0" indent="0" algn="ctr">
              <a:buNone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(OR)</a:t>
            </a:r>
          </a:p>
          <a:p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Machine learning is a subset of artificial intelligence (AI) that focuses on developing algorithms and statistical models that enable computers to perform specific tasks without using explicit instructions. </a:t>
            </a: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6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86B7-B8D1-8C39-6628-1AF561AA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499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373-F3A4-1D8E-387A-07D19470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" y="1901952"/>
            <a:ext cx="11367821" cy="4337532"/>
          </a:xfrm>
        </p:spPr>
        <p:txBody>
          <a:bodyPr>
            <a:normAutofit/>
          </a:bodyPr>
          <a:lstStyle/>
          <a:p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Involves training a model on a labeled dataset, meaning that each training example is paired with an output label. Common algorithms include linear regression, logistic regression, and support vector machines.</a:t>
            </a:r>
          </a:p>
          <a:p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Deals with data that does not have labeled responses. The model tries to learn the patterns and the structure from the data. Examples include clustering algorithms like k-means and hierarchical clustering, as well as association rule learning.</a:t>
            </a:r>
          </a:p>
          <a:p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Involves training models to make a sequence of decisions by rewarding desired behaviors and/or punishing undesired ones. It's commonly used in game playing, robotics, and other applications where decisions need to be made in a sequential manner.</a:t>
            </a:r>
          </a:p>
          <a:p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0771-1085-1170-4434-70ACE1E1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9806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Key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E17D-7C53-509D-5974-0E016040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89657"/>
            <a:ext cx="10921593" cy="3767329"/>
          </a:xfrm>
        </p:spPr>
        <p:txBody>
          <a:bodyPr/>
          <a:lstStyle/>
          <a:p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Used for predicting a continuous dependent variable based on one or more independent variables.(It is nothing but a relationship between dependent variable and one or more independent </a:t>
            </a:r>
            <a:r>
              <a:rPr lang="en-US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variabale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A non-parametric supervised learning method used for classification and regression. The model predicts the value of a target variable by learning simple decision rules inferred from the data features.</a:t>
            </a:r>
          </a:p>
          <a:p>
            <a:r>
              <a:rPr lang="en-US" sz="1800" b="1" cap="none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: Inspired by the human brain, these are a set of algorithms designed to recognize patterns. They interpret sensory data through a kind of machine perception, labeling, and clustering of raw input.</a:t>
            </a:r>
          </a:p>
          <a:p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7886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74D1-EBB6-C034-9C29-E2D8CC89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9" y="395021"/>
            <a:ext cx="10941727" cy="1819673"/>
          </a:xfrm>
        </p:spPr>
        <p:txBody>
          <a:bodyPr/>
          <a:lstStyle/>
          <a:p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 CAN HELP PREDICT THE RISK OF HEART DISEASE</a:t>
            </a:r>
            <a:endParaRPr lang="en-IN" cap="none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768F-0292-8137-4393-240976F1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214694"/>
            <a:ext cx="9066839" cy="3584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machine learning?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Analysis and Pattern Recognition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Predictive Algorithms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Personalized Risk Assessment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Improving Clinical Decision-Making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Case Studies and Real-World Applications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2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05FE-5BBD-DC88-99A4-B7D3D54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83426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1109C4-1A7D-34AF-DB20-A1E31E4D2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434" y="2148104"/>
            <a:ext cx="113166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303 entries with 14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 age, sex, chest pain type (cp), resting blood pressure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trtbps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serum cholesterol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fasting blood sugar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resting electrocardiographic results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restecg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maximum heart rate achieved              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thalachh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exercise induced angina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ST depression induced by exercise relative to rest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slope of the peak exercise ST segment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number of major vessels colored by fluoroscopy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and thalassemia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output (0 = less chance of heart disease, 1 = more chance of heart disease). </a:t>
            </a:r>
          </a:p>
        </p:txBody>
      </p:sp>
    </p:spTree>
    <p:extLst>
      <p:ext uri="{BB962C8B-B14F-4D97-AF65-F5344CB8AC3E}">
        <p14:creationId xmlns:p14="http://schemas.microsoft.com/office/powerpoint/2010/main" val="337451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C57-457D-69BE-EBAB-2203140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75334"/>
            <a:ext cx="10364451" cy="109728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E1E86D-15C6-CDBB-5ED9-A156DA929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758" y="2591030"/>
            <a:ext cx="102394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generating raw data for machine learning models. This is the first step in creating a machine learning model. This is the most-complex and time-consuming aspect.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features (X) and target variable (y).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(80%) and testing (20%)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 the features using Standard Scaler. </a:t>
            </a:r>
          </a:p>
        </p:txBody>
      </p:sp>
    </p:spTree>
    <p:extLst>
      <p:ext uri="{BB962C8B-B14F-4D97-AF65-F5344CB8AC3E}">
        <p14:creationId xmlns:p14="http://schemas.microsoft.com/office/powerpoint/2010/main" val="223737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3ECF-C7DA-2621-B9F0-C52438E0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IMPORTING CSV FILE INTO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A3F2-1288-74DC-1804-01AB4D12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89734"/>
            <a:ext cx="9066839" cy="403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# load the data from the uploaded 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filedata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("heart.csv")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# display the first few rows of the dataset</a:t>
            </a:r>
          </a:p>
          <a:p>
            <a:pPr marL="0" indent="0">
              <a:buNone/>
            </a:pPr>
            <a:r>
              <a:rPr lang="en-US" sz="2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data.head</a:t>
            </a: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cap="none" dirty="0">
                <a:latin typeface="Arial" panose="020B0604020202020204" pitchFamily="34" charset="0"/>
                <a:cs typeface="Arial" panose="020B0604020202020204" pitchFamily="34" charset="0"/>
              </a:rPr>
              <a:t>data.info()</a:t>
            </a:r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8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F544-EF86-1ECB-A957-33028545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9721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Data Splitting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C9D5-65F3-28E5-7AE3-941BAE32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5" y="2015732"/>
            <a:ext cx="10245360" cy="4458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sklearn.preprocessing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variable x =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data.drop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('output', axis=1) </a:t>
            </a:r>
          </a:p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y = data['output’] </a:t>
            </a:r>
          </a:p>
          <a:p>
            <a:pPr marL="0" indent="0">
              <a:buNone/>
            </a:pP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=42)</a:t>
            </a:r>
          </a:p>
          <a:p>
            <a:pPr marL="0" indent="0">
              <a:buNone/>
            </a:pPr>
            <a:endParaRPr lang="en-IN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scaler =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0" indent="0">
              <a:buNone/>
            </a:pP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x_train_scaled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scaler.fit_transform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x_test_scaled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scaler.transform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29D185A-C592-6093-A831-F6079914D3C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41402" y="635159"/>
            <a:ext cx="1112154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dirty="0">
                <a:solidFill>
                  <a:schemeClr val="accent1"/>
                </a:solidFill>
              </a:rPr>
              <a:t>Model Training and Evaluation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 Random Forest Classifier on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model on the testing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accuracy: 83.6%.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4000" cap="none" dirty="0">
                <a:solidFill>
                  <a:schemeClr val="accent1"/>
                </a:solidFill>
                <a:latin typeface="Arial" panose="020B0604020202020204" pitchFamily="34" charset="0"/>
              </a:rPr>
              <a:t>ENSEMBLE LEARNING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 machine learning techni</a:t>
            </a:r>
            <a:r>
              <a:rPr lang="en-US" altLang="en-US" sz="18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que that combines several individual models to produce more accurate predictions than a single model alone.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cap="none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Combines the output of multiple decision trees to reach a single result.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F577-5FA5-000F-5709-1327E30FC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696265"/>
          </a:xfrm>
        </p:spPr>
        <p:txBody>
          <a:bodyPr>
            <a:normAutofit fontScale="90000"/>
          </a:bodyPr>
          <a:lstStyle/>
          <a:p>
            <a:r>
              <a:rPr lang="en-IN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E205-699E-AB0F-5BE3-D0EEDC07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01876"/>
            <a:ext cx="8689976" cy="30559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N 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 MAHESH           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REGNO: 21H41A0506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Saideep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REGNO:21H41A0536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H N 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NANDAN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REGNO: 21H41A0539</a:t>
            </a:r>
          </a:p>
        </p:txBody>
      </p:sp>
    </p:spTree>
    <p:extLst>
      <p:ext uri="{BB962C8B-B14F-4D97-AF65-F5344CB8AC3E}">
        <p14:creationId xmlns:p14="http://schemas.microsoft.com/office/powerpoint/2010/main" val="425143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3E26-4293-0233-4C90-D2E18A0C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7EB7-FDD3-2265-5B90-FB5D8B3F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916581"/>
            <a:ext cx="10296567" cy="4403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sklearn.ensemble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en-IN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accuracy_score</a:t>
            </a:r>
            <a:endParaRPr lang="en-IN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=42)</a:t>
            </a:r>
          </a:p>
          <a:p>
            <a:pPr marL="0" indent="0">
              <a:buNone/>
            </a:pP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x_train_scaled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model.predict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x_test_scaled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accuracy =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accuracy_score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report =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classification_report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300" cap="none" dirty="0" err="1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r>
              <a:rPr lang="en-IN" sz="23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1461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6C0D-667C-2F26-ECE5-FFA7CB1C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0"/>
            <a:ext cx="1204806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IN" sz="18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get_user_input_and_predict</a:t>
            </a:r>
            <a:r>
              <a:rPr lang="en-IN" sz="1800" cap="none" dirty="0">
                <a:latin typeface="Arial" panose="020B0604020202020204" pitchFamily="34" charset="0"/>
                <a:cs typeface="Arial" panose="020B0604020202020204" pitchFamily="34" charset="0"/>
              </a:rPr>
              <a:t>():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print("enter the values for the following features:")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age = int(input("age: ")) 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sex = int(input("sex (1 = male, 0 = female): ")) 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cp = int(input("chest pain type (0-3): "))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trtbps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int(input("resting blood pressure (in mm hg): "))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int(input("serum cholesterol (in mg/dl): "))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int(input("fasting blood sugar (&gt; 120 mg/dl, 1 = true; 0 = false): "))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int(input("resting electrocardiographic results (0-2): "))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thalachh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int(input("maximum heart rate achieved: ")) 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exng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int(input("exercise induced angina (1 = yes; 0 = no): ")) 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float(input("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depression induced by exercise relative to rest: "))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slp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int(input("slope of the peak exercise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segment (0-2): ")) 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caa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int(input("number of major vessels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colored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by fluoroscopy (0-3): "))    </a:t>
            </a:r>
          </a:p>
        </p:txBody>
      </p:sp>
    </p:spTree>
    <p:extLst>
      <p:ext uri="{BB962C8B-B14F-4D97-AF65-F5344CB8AC3E}">
        <p14:creationId xmlns:p14="http://schemas.microsoft.com/office/powerpoint/2010/main" val="266829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D389D-9B7D-EBBA-E910-8728447E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35466"/>
            <a:ext cx="11963399" cy="6587067"/>
          </a:xfrm>
        </p:spPr>
        <p:txBody>
          <a:bodyPr/>
          <a:lstStyle/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int(input("thalassemia (0 = normal; 1 = fixed defect; 2 = reversible defect): "))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 # create a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from the user input 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user_data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([[age, sex, cp,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trtbps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thalachh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exng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slp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caa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]],columns=['age', 'sex', 'cp',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trtbps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chol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fbs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thalachh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exng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oldpeak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slp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caa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thall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'])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user_data_scaled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scaler.transform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user_data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# make prediction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prediction =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model.predict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user_data_scaled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</a:p>
          <a:p>
            <a:pPr marL="0" indent="0">
              <a:buNone/>
            </a:pP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prediction_proba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model.predict_proba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user_data_scaled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print(f"\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nprediction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: {'more chance of heart disease' if prediction[0] == 1 else 'less chance of heart disease'}") 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   print(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f"probability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prediction_proba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[0][prediction[0]] * 100:.2f}%")</a:t>
            </a:r>
          </a:p>
          <a:p>
            <a:pPr marL="0" indent="0">
              <a:buNone/>
            </a:pPr>
            <a:r>
              <a:rPr lang="en-IN" cap="none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get_user_input_and_predict</a:t>
            </a:r>
            <a:r>
              <a:rPr lang="en-IN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541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480C-5D01-CD2C-8EC3-9D50E20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2141"/>
            <a:ext cx="9875489" cy="1134059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951AFB-8EBA-2D24-4DB5-87B1B389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346200"/>
            <a:ext cx="9875488" cy="54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FF4E-A259-B533-CF93-3D1508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94000"/>
            <a:ext cx="10364451" cy="1058334"/>
          </a:xfrm>
        </p:spPr>
        <p:txBody>
          <a:bodyPr>
            <a:normAutofit fontScale="90000"/>
          </a:bodyPr>
          <a:lstStyle/>
          <a:p>
            <a:r>
              <a:rPr lang="en-IN" sz="88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30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DD852F-F890-1800-C2D4-FE34821F3C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7044" y="1899709"/>
            <a:ext cx="120749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Heart </a:t>
            </a:r>
            <a:r>
              <a:rPr lang="en-US" altLang="en-US" cap="none" dirty="0">
                <a:solidFill>
                  <a:schemeClr val="accent1"/>
                </a:solidFill>
                <a:latin typeface="Arial" panose="020B0604020202020204" pitchFamily="34" charset="0"/>
              </a:rPr>
              <a:t>Attack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Analysis &amp; Prediction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Using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46E1-A25D-D390-0166-5ABD4ECE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95FA-ED6D-1206-7072-83FC1295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Heart disease is a leading cause of death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Early prediction of heart disease can save lives.</a:t>
            </a:r>
          </a:p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machine learning.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can help predict the risk of heart disease.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15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8F844-AA5D-BE40-C224-FABB92A6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4666"/>
            <a:ext cx="6096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F7E7-4EB8-8471-1541-3ECA1890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76120"/>
          </a:xfrm>
        </p:spPr>
        <p:txBody>
          <a:bodyPr/>
          <a:lstStyle/>
          <a:p>
            <a:r>
              <a:rPr lang="en-US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attacks is a leading cause of death globally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F52D0-EF84-1122-0222-DF8D5408A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1890802"/>
            <a:ext cx="1190914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Heart disease is responsible for approximately 17.9 million deaths each year, accounting for 32% of all global deaths, making it the leading cause of death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Heart disease, particularly heart attacks, is a significant health concern in India. In 2022, India recorded 32,457 deaths due to heart attacks, marking a notable increase from previous years​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Heart disease can significantly affect a person's quality of life, limiting their ability to perform everyday activities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and reducing their overall well-being.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The cost of treating heart disease is substantial, including expenses for medical care, medications, and loss of productivity.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3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5DCF-BF58-C3EB-3691-318D1732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Types of Heart Disease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B4F949-011F-EFFC-FE42-449A8227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541" y="2678389"/>
            <a:ext cx="116238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Coronary Artery Disease (CAD)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most common type, caused by the buildup of plaque in the heart’s arteries.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Occurs when the blood flow to a part of the heart is blocked.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condition in which the heart can't pump enough blood to meet the body’s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Arrhythmia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Abnormal heart rhythms that can lead to various complications. </a:t>
            </a:r>
          </a:p>
        </p:txBody>
      </p:sp>
    </p:spTree>
    <p:extLst>
      <p:ext uri="{BB962C8B-B14F-4D97-AF65-F5344CB8AC3E}">
        <p14:creationId xmlns:p14="http://schemas.microsoft.com/office/powerpoint/2010/main" val="34962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720A-E4BD-6734-75A6-2AAA1540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Risk Factors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3B8A9-C41C-F322-ECE0-E2BCFFF9A2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7552" y="1671449"/>
            <a:ext cx="9948672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Lifestyle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diet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exercise</a:t>
            </a:r>
            <a:endParaRPr lang="en-US" altLang="en-US" cap="none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excessive alcohol consumption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blood pressure</a:t>
            </a:r>
            <a:endParaRPr lang="en-US" altLang="en-US" cap="none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cholesterol</a:t>
            </a:r>
            <a:endParaRPr lang="en-US" altLang="en-US" cap="none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obesity.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Genetics</a:t>
            </a:r>
            <a:r>
              <a:rPr lang="en-US" altLang="en-US" sz="1800" cap="none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Family history of heart disease increases the risk. </a:t>
            </a:r>
          </a:p>
        </p:txBody>
      </p:sp>
    </p:spTree>
    <p:extLst>
      <p:ext uri="{BB962C8B-B14F-4D97-AF65-F5344CB8AC3E}">
        <p14:creationId xmlns:p14="http://schemas.microsoft.com/office/powerpoint/2010/main" val="354507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C32D-7632-8FEA-9874-DABCE64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1"/>
                </a:solidFill>
              </a:rPr>
              <a:t>PreventionS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90E4D8-A4B5-097E-75C5-52AF286D1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375" y="2535207"/>
            <a:ext cx="108490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 Diet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Eating a diet rich in fruits, vegetables, whole grains, and lean proteins.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Exercise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Engaging in at least 150 minutes of moderate-intensity aerobic activity each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Tobacco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Quitting smoking and avoiding secondhand smoke.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Health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 check-ups to monitor blood pressure, cholesterol levels, and diabetes.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974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244</TotalTime>
  <Words>1647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Tw Cen MT</vt:lpstr>
      <vt:lpstr>Wingdings</vt:lpstr>
      <vt:lpstr>Droplet</vt:lpstr>
      <vt:lpstr>BONAM VENKATA CHALAMAYYA INSTITUTE OF TECHNOLOGY AND SCIENCE</vt:lpstr>
      <vt:lpstr>Members Of The Project</vt:lpstr>
      <vt:lpstr>  Heart Attack Analysis &amp; Prediction  Using Machine Learning </vt:lpstr>
      <vt:lpstr>Introduction</vt:lpstr>
      <vt:lpstr>PowerPoint Presentation</vt:lpstr>
      <vt:lpstr>Heart attacks is a leading cause of death globally</vt:lpstr>
      <vt:lpstr>Types of Heart Disease</vt:lpstr>
      <vt:lpstr>Risk Factors</vt:lpstr>
      <vt:lpstr>PreventionS</vt:lpstr>
      <vt:lpstr>PowerPoint Presentation</vt:lpstr>
      <vt:lpstr>Machine learning</vt:lpstr>
      <vt:lpstr>TYPES OF MACHINE LEARNING</vt:lpstr>
      <vt:lpstr>Key Algorithms</vt:lpstr>
      <vt:lpstr>MACHINE LEARNING MODELS CAN HELP PREDICT THE RISK OF HEART DISEASE</vt:lpstr>
      <vt:lpstr>Dataset Overview</vt:lpstr>
      <vt:lpstr>Data Preprocessing</vt:lpstr>
      <vt:lpstr>IMPORTING CSV FILE INTO OUR CODE</vt:lpstr>
      <vt:lpstr>Data Splitting and Standardization</vt:lpstr>
      <vt:lpstr>PowerPoint Presentation</vt:lpstr>
      <vt:lpstr>Model Training and Evaluation</vt:lpstr>
      <vt:lpstr>PowerPoint Presentation</vt:lpstr>
      <vt:lpstr>PowerPoint Presentation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Basa</dc:creator>
  <cp:lastModifiedBy>Sai Deep</cp:lastModifiedBy>
  <cp:revision>8</cp:revision>
  <dcterms:created xsi:type="dcterms:W3CDTF">2024-08-06T16:15:13Z</dcterms:created>
  <dcterms:modified xsi:type="dcterms:W3CDTF">2024-10-06T01:53:10Z</dcterms:modified>
</cp:coreProperties>
</file>