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4" r:id="rId4"/>
  </p:sldMasterIdLst>
  <p:notesMasterIdLst>
    <p:notesMasterId r:id="rId16"/>
  </p:notesMasterIdLst>
  <p:handoutMasterIdLst>
    <p:handoutMasterId r:id="rId17"/>
  </p:handoutMasterIdLst>
  <p:sldIdLst>
    <p:sldId id="256" r:id="rId5"/>
    <p:sldId id="257" r:id="rId6"/>
    <p:sldId id="318" r:id="rId7"/>
    <p:sldId id="328" r:id="rId8"/>
    <p:sldId id="319" r:id="rId9"/>
    <p:sldId id="320" r:id="rId10"/>
    <p:sldId id="322" r:id="rId11"/>
    <p:sldId id="324" r:id="rId12"/>
    <p:sldId id="327" r:id="rId13"/>
    <p:sldId id="314" r:id="rId14"/>
    <p:sldId id="316" r:id="rId15"/>
  </p:sldIdLst>
  <p:sldSz cx="9144000" cy="6858000" type="screen4x3"/>
  <p:notesSz cx="6858000" cy="9144000"/>
  <p:embeddedFontLst>
    <p:embeddedFont>
      <p:font typeface="Verdana" panose="020B0604030504040204" pitchFamily="3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Arial Unicode MS" panose="020B0604020202020204" pitchFamily="34" charset="-128"/>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77">
          <p15:clr>
            <a:srgbClr val="A4A3A4"/>
          </p15:clr>
        </p15:guide>
        <p15:guide id="2" orient="horz" pos="445">
          <p15:clr>
            <a:srgbClr val="A4A3A4"/>
          </p15:clr>
        </p15:guide>
        <p15:guide id="3" pos="1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58636" autoAdjust="0"/>
  </p:normalViewPr>
  <p:slideViewPr>
    <p:cSldViewPr snapToGrid="0" showGuides="1">
      <p:cViewPr varScale="1">
        <p:scale>
          <a:sx n="41" d="100"/>
          <a:sy n="41" d="100"/>
        </p:scale>
        <p:origin x="2000" y="28"/>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500" y="-148"/>
      </p:cViewPr>
      <p:guideLst>
        <p:guide orient="horz" pos="2877"/>
        <p:guide orient="horz" pos="445"/>
        <p:guide pos="11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26638534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66900" y="638501"/>
            <a:ext cx="4726850" cy="3679825"/>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866900" y="4527986"/>
            <a:ext cx="4727576" cy="404231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0343" y="583328"/>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smtClean="0">
                <a:latin typeface="Arial" panose="020B0604020202020204" pitchFamily="34" charset="0"/>
                <a:cs typeface="Arial" panose="020B0604020202020204" pitchFamily="34" charset="0"/>
              </a:rPr>
              <a:t>Basic Spring 4.0	                                                                             Introduction to Spring Platform</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Arial" panose="020B0604020202020204" pitchFamily="34" charset="0"/>
                <a:cs typeface="Arial" panose="020B0604020202020204" pitchFamily="34" charset="0"/>
              </a:rPr>
              <a:t>	</a:t>
            </a:r>
            <a:r>
              <a:rPr lang="en-US" sz="1000" baseline="0" dirty="0" smtClean="0">
                <a:solidFill>
                  <a:schemeClr val="tx1"/>
                </a:solidFill>
                <a:latin typeface="Arial" panose="020B0604020202020204" pitchFamily="34" charset="0"/>
                <a:cs typeface="Arial" panose="020B0604020202020204" pitchFamily="34" charset="0"/>
              </a:rPr>
              <a:t>                      </a:t>
            </a:r>
            <a:r>
              <a:rPr lang="en-US" sz="1000" dirty="0" smtClean="0">
                <a:solidFill>
                  <a:schemeClr val="tx1"/>
                </a:solidFill>
                <a:latin typeface="Arial" panose="020B0604020202020204" pitchFamily="34" charset="0"/>
                <a:cs typeface="Arial" panose="020B0604020202020204" pitchFamily="34" charset="0"/>
              </a:rPr>
              <a:t>Page 01-</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79858572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owtodoinjava.com/java9/java9-new-features-enhancement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howtodoinjava.com/java-8/java-8-tutorial-streams-by-examples/" TargetMode="External"/><Relationship Id="rId5" Type="http://schemas.openxmlformats.org/officeDocument/2006/relationships/hyperlink" Target="https://howtodoinjava.com/java-8/default-methods-in-java-8/" TargetMode="External"/><Relationship Id="rId4" Type="http://schemas.openxmlformats.org/officeDocument/2006/relationships/hyperlink" Target="https://howtodoinjava.com/java9/java-9-modules-tutoria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3863" y="685800"/>
            <a:ext cx="4937125" cy="3703638"/>
          </a:xfrm>
        </p:spPr>
      </p:sp>
      <p:sp>
        <p:nvSpPr>
          <p:cNvPr id="3" name="Notes Placeholder 2"/>
          <p:cNvSpPr>
            <a:spLocks noGrp="1"/>
          </p:cNvSpPr>
          <p:nvPr>
            <p:ph type="body" idx="1"/>
          </p:nvPr>
        </p:nvSpPr>
        <p:spPr>
          <a:xfrm>
            <a:off x="1866900" y="4572709"/>
            <a:ext cx="4574035" cy="4003732"/>
          </a:xfrm>
        </p:spPr>
        <p:txBody>
          <a:bodyPr>
            <a:normAutofit/>
          </a:bodyPr>
          <a:lstStyle/>
          <a:p>
            <a:endParaRPr lang="en-US" dirty="0"/>
          </a:p>
        </p:txBody>
      </p:sp>
      <p:sp>
        <p:nvSpPr>
          <p:cNvPr id="4"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58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Rot="1" noChangeAspect="1" noChangeArrowheads="1" noTextEdit="1"/>
          </p:cNvSpPr>
          <p:nvPr>
            <p:ph type="sldImg"/>
          </p:nvPr>
        </p:nvSpPr>
        <p:spPr>
          <a:xfrm>
            <a:off x="1790700" y="706438"/>
            <a:ext cx="4910138" cy="3683000"/>
          </a:xfrm>
          <a:ln/>
        </p:spPr>
      </p:sp>
      <p:sp>
        <p:nvSpPr>
          <p:cNvPr id="125957" name="Rectangle 3"/>
          <p:cNvSpPr>
            <a:spLocks noGrp="1" noChangeArrowheads="1"/>
          </p:cNvSpPr>
          <p:nvPr>
            <p:ph type="body" idx="1"/>
          </p:nvPr>
        </p:nvSpPr>
        <p:spPr>
          <a:xfrm>
            <a:off x="1866900" y="4572000"/>
            <a:ext cx="4762499" cy="3963988"/>
          </a:xfrm>
          <a:noFill/>
          <a:ln/>
        </p:spPr>
        <p:txBody>
          <a:bodyPr/>
          <a:lstStyle/>
          <a:p>
            <a:pPr eaLnBrk="1" hangingPunct="1"/>
            <a:r>
              <a:rPr lang="en-US" dirty="0" smtClean="0"/>
              <a:t>Thus we have seen that Spring is the most popular and comprehensive of the lightweight J2EE frameworks that have gained popularity since 2003.</a:t>
            </a:r>
          </a:p>
          <a:p>
            <a:pPr eaLnBrk="1" hangingPunct="1"/>
            <a:r>
              <a:rPr lang="en-US" dirty="0" smtClean="0"/>
              <a:t>We saw how Spring is designed to promote architectural good practice. A typical spring architecture will be based on programming to interfaces rather than classes.</a:t>
            </a:r>
          </a:p>
          <a:p>
            <a:pPr eaLnBrk="1" hangingPunct="1"/>
            <a:r>
              <a:rPr lang="en-US" dirty="0" smtClean="0">
                <a:cs typeface="Times New Roman" pitchFamily="18" charset="0"/>
              </a:rPr>
              <a:t>We have seen what is Inversion of control and dependency injection.</a:t>
            </a:r>
          </a:p>
          <a:p>
            <a:pPr eaLnBrk="1" hangingPunct="1"/>
            <a:r>
              <a:rPr lang="en-US" dirty="0" smtClean="0">
                <a:cs typeface="Times New Roman" pitchFamily="18" charset="0"/>
              </a:rPr>
              <a:t>We also saw Bean containers and lifecycle of beans in containers. We saw how to hook into the lifecycle of a bean and make it aware of the Spring environment. </a:t>
            </a:r>
          </a:p>
          <a:p>
            <a:pPr eaLnBrk="1" hangingPunct="1"/>
            <a:endParaRPr lang="en-US" dirty="0" smtClean="0">
              <a:cs typeface="Times New Roman" pitchFamily="18" charset="0"/>
            </a:endParaRP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61327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2"/>
          <p:cNvSpPr>
            <a:spLocks noGrp="1" noRot="1" noChangeAspect="1" noChangeArrowheads="1" noTextEdit="1"/>
          </p:cNvSpPr>
          <p:nvPr>
            <p:ph type="sldImg"/>
          </p:nvPr>
        </p:nvSpPr>
        <p:spPr>
          <a:xfrm>
            <a:off x="1873250" y="706438"/>
            <a:ext cx="4908550" cy="3683000"/>
          </a:xfrm>
          <a:ln/>
        </p:spPr>
      </p:sp>
      <p:sp>
        <p:nvSpPr>
          <p:cNvPr id="128005" name="Rectangle 3"/>
          <p:cNvSpPr>
            <a:spLocks noGrp="1" noChangeArrowheads="1"/>
          </p:cNvSpPr>
          <p:nvPr>
            <p:ph type="body" idx="1"/>
          </p:nvPr>
        </p:nvSpPr>
        <p:spPr>
          <a:xfrm>
            <a:off x="2009774" y="4572000"/>
            <a:ext cx="4619625"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676400" cy="400110"/>
          </a:xfrm>
          <a:prstGeom prst="rect">
            <a:avLst/>
          </a:prstGeom>
          <a:noFill/>
          <a:ln w="9525">
            <a:noFill/>
            <a:miter lim="800000"/>
            <a:headEnd/>
            <a:tailEnd/>
          </a:ln>
        </p:spPr>
        <p:txBody>
          <a:bodyPr>
            <a:spAutoFit/>
          </a:bodyPr>
          <a:lstStyle/>
          <a:p>
            <a:r>
              <a:rPr lang="en-US" sz="1000" dirty="0" smtClean="0"/>
              <a:t>Question 1: Option 2</a:t>
            </a:r>
          </a:p>
          <a:p>
            <a:r>
              <a:rPr lang="en-US" sz="1000" dirty="0" smtClean="0"/>
              <a:t>Question 2: True</a:t>
            </a:r>
            <a:endParaRPr lang="en-US" sz="1000" dirty="0"/>
          </a:p>
        </p:txBody>
      </p:sp>
    </p:spTree>
    <p:extLst>
      <p:ext uri="{BB962C8B-B14F-4D97-AF65-F5344CB8AC3E}">
        <p14:creationId xmlns:p14="http://schemas.microsoft.com/office/powerpoint/2010/main" val="206381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1782763" y="706438"/>
            <a:ext cx="4910137" cy="3683000"/>
          </a:xfrm>
          <a:ln/>
        </p:spPr>
      </p:sp>
      <p:sp>
        <p:nvSpPr>
          <p:cNvPr id="67589" name="Rectangle 3"/>
          <p:cNvSpPr>
            <a:spLocks noGrp="1" noChangeArrowheads="1"/>
          </p:cNvSpPr>
          <p:nvPr>
            <p:ph type="body" idx="1"/>
          </p:nvPr>
        </p:nvSpPr>
        <p:spPr>
          <a:xfrm>
            <a:off x="1866900" y="4572000"/>
            <a:ext cx="4762499"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439917"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Tree>
    <p:extLst>
      <p:ext uri="{BB962C8B-B14F-4D97-AF65-F5344CB8AC3E}">
        <p14:creationId xmlns:p14="http://schemas.microsoft.com/office/powerpoint/2010/main" val="207221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1770063" y="706438"/>
            <a:ext cx="4908550" cy="3683000"/>
          </a:xfrm>
          <a:ln/>
        </p:spPr>
      </p:sp>
      <p:sp>
        <p:nvSpPr>
          <p:cNvPr id="70661" name="Rectangle 3"/>
          <p:cNvSpPr>
            <a:spLocks noGrp="1" noChangeArrowheads="1"/>
          </p:cNvSpPr>
          <p:nvPr>
            <p:ph type="body" idx="1"/>
          </p:nvPr>
        </p:nvSpPr>
        <p:spPr>
          <a:xfrm>
            <a:off x="1866900" y="4572709"/>
            <a:ext cx="4707321" cy="3940670"/>
          </a:xfrm>
          <a:noFill/>
          <a:ln/>
        </p:spPr>
        <p:txBody>
          <a:bodyPr/>
          <a:lstStyle/>
          <a:p>
            <a:pPr eaLnBrk="1" hangingPunct="1"/>
            <a:r>
              <a:rPr lang="en-US" dirty="0" smtClean="0"/>
              <a:t>What is spring?</a:t>
            </a:r>
          </a:p>
          <a:p>
            <a:pPr marL="171450" indent="-171450">
              <a:buFont typeface="Arial" panose="020B0604020202020204" pitchFamily="34" charset="0"/>
              <a:buChar char="•"/>
            </a:pPr>
            <a:r>
              <a:rPr lang="en-US" dirty="0" smtClean="0">
                <a:ea typeface="Arial Unicode MS" pitchFamily="34" charset="-128"/>
                <a:cs typeface="Arial Unicode MS" pitchFamily="34" charset="-128"/>
              </a:rPr>
              <a:t>Spring </a:t>
            </a:r>
            <a:r>
              <a:rPr lang="en-US" dirty="0">
                <a:ea typeface="Arial Unicode MS" pitchFamily="34" charset="-128"/>
                <a:cs typeface="Arial Unicode MS" pitchFamily="34" charset="-128"/>
              </a:rPr>
              <a:t>is </a:t>
            </a:r>
            <a:r>
              <a:rPr lang="en-US" dirty="0"/>
              <a:t>a Java platform that provides comprehensive infrastructure support for developing Java applications with development tools.</a:t>
            </a:r>
          </a:p>
          <a:p>
            <a:pPr marL="171450" indent="-171450">
              <a:buFont typeface="Arial" panose="020B0604020202020204" pitchFamily="34" charset="0"/>
              <a:buChar char="•"/>
            </a:pPr>
            <a:r>
              <a:rPr lang="en-US" dirty="0" smtClean="0">
                <a:ea typeface="Arial Unicode MS" pitchFamily="34" charset="-128"/>
                <a:cs typeface="Arial Unicode MS" pitchFamily="34" charset="-128"/>
              </a:rPr>
              <a:t>Any </a:t>
            </a:r>
            <a:r>
              <a:rPr lang="en-US" dirty="0">
                <a:ea typeface="Arial Unicode MS" pitchFamily="34" charset="-128"/>
                <a:cs typeface="Arial Unicode MS" pitchFamily="34" charset="-128"/>
              </a:rPr>
              <a:t>java application can benefit from Spring in terms of </a:t>
            </a:r>
            <a:endParaRPr lang="en-US" dirty="0" smtClean="0">
              <a:ea typeface="Arial Unicode MS" pitchFamily="34" charset="-128"/>
              <a:cs typeface="Arial Unicode MS" pitchFamily="34" charset="-128"/>
            </a:endParaRPr>
          </a:p>
          <a:p>
            <a:pPr marL="628650" lvl="1" indent="-171450">
              <a:buFont typeface="Arial" panose="020B0604020202020204" pitchFamily="34" charset="0"/>
              <a:buChar char="•"/>
            </a:pPr>
            <a:r>
              <a:rPr lang="en-US" dirty="0" smtClean="0"/>
              <a:t>Automation of deployment</a:t>
            </a:r>
          </a:p>
          <a:p>
            <a:pPr marL="628650" lvl="1" indent="-171450">
              <a:buFont typeface="Arial" panose="020B0604020202020204" pitchFamily="34" charset="0"/>
              <a:buChar char="•"/>
            </a:pPr>
            <a:r>
              <a:rPr lang="en-US" dirty="0" smtClean="0"/>
              <a:t>Convention </a:t>
            </a:r>
            <a:r>
              <a:rPr lang="en-US" dirty="0"/>
              <a:t>over </a:t>
            </a:r>
            <a:r>
              <a:rPr lang="en-US" dirty="0" smtClean="0"/>
              <a:t>configuration</a:t>
            </a:r>
          </a:p>
          <a:p>
            <a:pPr marL="628650" lvl="1" indent="-171450">
              <a:buFont typeface="Arial" panose="020B0604020202020204" pitchFamily="34" charset="0"/>
              <a:buChar char="•"/>
            </a:pPr>
            <a:r>
              <a:rPr lang="en-US" dirty="0" smtClean="0"/>
              <a:t>Testing </a:t>
            </a:r>
            <a:r>
              <a:rPr lang="en-US" dirty="0"/>
              <a:t>is </a:t>
            </a:r>
            <a:r>
              <a:rPr lang="en-US" dirty="0" smtClean="0"/>
              <a:t>simpler</a:t>
            </a:r>
          </a:p>
          <a:p>
            <a:pPr marL="628650" lvl="1" indent="-171450">
              <a:buFont typeface="Arial" panose="020B0604020202020204" pitchFamily="34" charset="0"/>
              <a:buChar char="•"/>
            </a:pPr>
            <a:r>
              <a:rPr lang="en-US" dirty="0" smtClean="0"/>
              <a:t>Services </a:t>
            </a:r>
            <a:r>
              <a:rPr lang="en-US" dirty="0"/>
              <a:t>to enable a cohesive technology experience not only for the developers, but also for the businesses</a:t>
            </a:r>
          </a:p>
          <a:p>
            <a:pPr marL="171450" indent="-171450">
              <a:buFont typeface="Arial" panose="020B0604020202020204" pitchFamily="34" charset="0"/>
              <a:buChar char="•"/>
            </a:pPr>
            <a:r>
              <a:rPr lang="en-US" dirty="0">
                <a:ea typeface="Arial Unicode MS" pitchFamily="34" charset="-128"/>
                <a:cs typeface="Arial Unicode MS" pitchFamily="34" charset="-128"/>
              </a:rPr>
              <a:t>Addresses the complexity of enterprise application development</a:t>
            </a:r>
          </a:p>
          <a:p>
            <a:pPr marL="171450" indent="-171450" eaLnBrk="1" hangingPunct="1">
              <a:buFont typeface="Arial" panose="020B0604020202020204" pitchFamily="34" charset="0"/>
              <a:buChar char="•"/>
            </a:pPr>
            <a:endParaRPr lang="en-US" dirty="0" smtClean="0"/>
          </a:p>
          <a:p>
            <a:pPr eaLnBrk="1" hangingPunct="1"/>
            <a:endParaRPr lang="en-US" dirty="0"/>
          </a:p>
        </p:txBody>
      </p:sp>
    </p:spTree>
    <p:extLst>
      <p:ext uri="{BB962C8B-B14F-4D97-AF65-F5344CB8AC3E}">
        <p14:creationId xmlns:p14="http://schemas.microsoft.com/office/powerpoint/2010/main" val="367400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0" y="638175"/>
            <a:ext cx="4905375" cy="3679825"/>
          </a:xfrm>
        </p:spPr>
      </p:sp>
      <p:sp>
        <p:nvSpPr>
          <p:cNvPr id="3" name="Notes Placeholder 2"/>
          <p:cNvSpPr>
            <a:spLocks noGrp="1"/>
          </p:cNvSpPr>
          <p:nvPr>
            <p:ph type="body" idx="1"/>
          </p:nvPr>
        </p:nvSpPr>
        <p:spPr/>
        <p:txBody>
          <a:bodyPr>
            <a:normAutofit fontScale="70000" lnSpcReduction="20000"/>
          </a:bodyPr>
          <a:lstStyle/>
          <a:p>
            <a:pPr marL="206350" indent="-206350"/>
            <a:r>
              <a:rPr lang="en-US" b="1" dirty="0" smtClean="0"/>
              <a:t>Baseline</a:t>
            </a:r>
            <a:r>
              <a:rPr lang="en-US" b="1" baseline="0" dirty="0" smtClean="0"/>
              <a:t> Upgrade </a:t>
            </a:r>
            <a:endParaRPr lang="en-US" b="1" dirty="0" smtClean="0"/>
          </a:p>
          <a:p>
            <a:pPr marL="206350" indent="-206350"/>
            <a:r>
              <a:rPr lang="en-US" dirty="0" smtClean="0"/>
              <a:t>To build and run Spring 5 application, you will need minimum JDK 8 and Java EE 7. Previous JDK and Java EE versions are not supported anymore. To elaborate, Java EE 7 includes –</a:t>
            </a:r>
          </a:p>
          <a:p>
            <a:pPr marL="206350" indent="-206350"/>
            <a:endParaRPr lang="en-US" dirty="0" smtClean="0"/>
          </a:p>
          <a:p>
            <a:pPr marL="206350" indent="-206350"/>
            <a:r>
              <a:rPr lang="en-US" dirty="0" smtClean="0"/>
              <a:t>Servlet 3.1</a:t>
            </a:r>
          </a:p>
          <a:p>
            <a:pPr marL="206350" indent="-206350"/>
            <a:r>
              <a:rPr lang="en-US" dirty="0" smtClean="0"/>
              <a:t>JMS 2.0</a:t>
            </a:r>
          </a:p>
          <a:p>
            <a:pPr marL="206350" indent="-206350"/>
            <a:r>
              <a:rPr lang="en-US" dirty="0" smtClean="0"/>
              <a:t>JPA 2.1</a:t>
            </a:r>
          </a:p>
          <a:p>
            <a:pPr marL="206350" indent="-206350"/>
            <a:r>
              <a:rPr lang="en-US" dirty="0" smtClean="0"/>
              <a:t>JAX-RS 2.0</a:t>
            </a:r>
          </a:p>
          <a:p>
            <a:pPr marL="206350" indent="-206350"/>
            <a:r>
              <a:rPr lang="en-US" dirty="0" smtClean="0"/>
              <a:t>Bean Validation 1.1</a:t>
            </a:r>
          </a:p>
          <a:p>
            <a:pPr marL="206350" indent="-206350"/>
            <a:endParaRPr lang="en-US" dirty="0" smtClean="0"/>
          </a:p>
          <a:p>
            <a:pPr marL="206350" indent="-206350"/>
            <a:r>
              <a:rPr lang="en-US" dirty="0" smtClean="0"/>
              <a:t>Similar to Java baseline, there are changes in baselines of many other frameworks as well. e.g.</a:t>
            </a:r>
          </a:p>
          <a:p>
            <a:pPr marL="206350" indent="-206350"/>
            <a:r>
              <a:rPr lang="en-US" dirty="0" smtClean="0"/>
              <a:t>Hibernate 5</a:t>
            </a:r>
          </a:p>
          <a:p>
            <a:pPr marL="206350" indent="-206350"/>
            <a:r>
              <a:rPr lang="en-US" dirty="0" smtClean="0"/>
              <a:t>Jackson 2.6</a:t>
            </a:r>
          </a:p>
          <a:p>
            <a:pPr marL="206350" indent="-206350"/>
            <a:r>
              <a:rPr lang="en-US" dirty="0" smtClean="0"/>
              <a:t>JUnit 5</a:t>
            </a:r>
          </a:p>
          <a:p>
            <a:pPr marL="206350" indent="-206350"/>
            <a:r>
              <a:rPr lang="en-US" dirty="0" smtClean="0"/>
              <a:t>Tiles 3</a:t>
            </a:r>
          </a:p>
          <a:p>
            <a:pPr marL="206350" indent="-206350"/>
            <a:endParaRPr lang="en-US" dirty="0" smtClean="0"/>
          </a:p>
          <a:p>
            <a:pPr marL="206350" indent="-206350"/>
            <a:r>
              <a:rPr lang="en-US" dirty="0" smtClean="0"/>
              <a:t>Also, note down the minimum supported versions of various servers.</a:t>
            </a:r>
          </a:p>
          <a:p>
            <a:pPr marL="206350" indent="-206350"/>
            <a:endParaRPr lang="en-US" dirty="0" smtClean="0"/>
          </a:p>
          <a:p>
            <a:pPr marL="206350" indent="-206350"/>
            <a:r>
              <a:rPr lang="en-US" dirty="0" smtClean="0"/>
              <a:t>Tomcat 8.5+</a:t>
            </a:r>
          </a:p>
          <a:p>
            <a:pPr marL="206350" indent="-206350"/>
            <a:r>
              <a:rPr lang="en-US" dirty="0" smtClean="0"/>
              <a:t>Jetty 9.4+</a:t>
            </a:r>
          </a:p>
          <a:p>
            <a:pPr marL="206350" indent="-206350"/>
            <a:r>
              <a:rPr lang="en-US" dirty="0" err="1" smtClean="0"/>
              <a:t>WildFly</a:t>
            </a:r>
            <a:r>
              <a:rPr lang="en-US" dirty="0" smtClean="0"/>
              <a:t> 10+</a:t>
            </a:r>
          </a:p>
          <a:p>
            <a:pPr marL="206350" indent="-206350"/>
            <a:r>
              <a:rPr lang="en-US" dirty="0" err="1" smtClean="0"/>
              <a:t>Netty</a:t>
            </a:r>
            <a:r>
              <a:rPr lang="en-US" dirty="0" smtClean="0"/>
              <a:t> 4.1+</a:t>
            </a:r>
          </a:p>
          <a:p>
            <a:pPr marL="206350" indent="-206350"/>
            <a:r>
              <a:rPr lang="en-US" dirty="0" smtClean="0"/>
              <a:t>Undertow 1.4+</a:t>
            </a:r>
          </a:p>
          <a:p>
            <a:pPr marL="206350" indent="-206350"/>
            <a:endParaRPr lang="en-US" dirty="0" smtClean="0"/>
          </a:p>
          <a:p>
            <a:pPr marL="206350" indent="-206350" algn="l"/>
            <a:r>
              <a:rPr lang="en-US" sz="1000" b="0" i="0" kern="1200" dirty="0" smtClean="0">
                <a:solidFill>
                  <a:schemeClr val="tx1"/>
                </a:solidFill>
                <a:effectLst/>
                <a:latin typeface="Arial" panose="020B0604020202020204" pitchFamily="34" charset="0"/>
                <a:ea typeface="+mn-ea"/>
                <a:cs typeface="Arial" pitchFamily="34" charset="0"/>
              </a:rPr>
              <a:t>Spring 5 release has been very well aligned with </a:t>
            </a:r>
            <a:r>
              <a:rPr lang="en-US" sz="1000" b="0" i="0" u="none" strike="noStrike" kern="1200" dirty="0" smtClean="0">
                <a:solidFill>
                  <a:schemeClr val="tx1"/>
                </a:solidFill>
                <a:effectLst/>
                <a:latin typeface="Arial" panose="020B0604020202020204" pitchFamily="34" charset="0"/>
                <a:ea typeface="+mn-ea"/>
                <a:cs typeface="Arial" pitchFamily="34" charset="0"/>
                <a:hlinkClick r:id="rId3"/>
              </a:rPr>
              <a:t>JDK 9</a:t>
            </a:r>
            <a:r>
              <a:rPr lang="en-US" sz="1000" b="0" i="0" kern="1200" dirty="0" smtClean="0">
                <a:solidFill>
                  <a:schemeClr val="tx1"/>
                </a:solidFill>
                <a:effectLst/>
                <a:latin typeface="Arial" panose="020B0604020202020204" pitchFamily="34" charset="0"/>
                <a:ea typeface="+mn-ea"/>
                <a:cs typeface="Arial" pitchFamily="34" charset="0"/>
              </a:rPr>
              <a:t> release dates. The goal is for Spring Framework 5.0 to go GA right after JDK 9’s GA. Spring 5.0 release candidates are already supporting Java 9 on </a:t>
            </a:r>
            <a:r>
              <a:rPr lang="en-US" sz="1000" b="0" i="0" kern="1200" dirty="0" err="1" smtClean="0">
                <a:solidFill>
                  <a:schemeClr val="tx1"/>
                </a:solidFill>
                <a:effectLst/>
                <a:latin typeface="Arial" panose="020B0604020202020204" pitchFamily="34" charset="0"/>
                <a:ea typeface="+mn-ea"/>
                <a:cs typeface="Arial" pitchFamily="34" charset="0"/>
              </a:rPr>
              <a:t>classpath</a:t>
            </a:r>
            <a:r>
              <a:rPr lang="en-US" sz="1000" b="0" i="0" kern="1200" dirty="0" smtClean="0">
                <a:solidFill>
                  <a:schemeClr val="tx1"/>
                </a:solidFill>
                <a:effectLst/>
                <a:latin typeface="Arial" panose="020B0604020202020204" pitchFamily="34" charset="0"/>
                <a:ea typeface="+mn-ea"/>
                <a:cs typeface="Arial" pitchFamily="34" charset="0"/>
              </a:rPr>
              <a:t> as well as </a:t>
            </a:r>
            <a:r>
              <a:rPr lang="en-US" sz="1000" b="0" i="0" u="none" strike="noStrike" kern="1200" dirty="0" err="1" smtClean="0">
                <a:solidFill>
                  <a:schemeClr val="tx1"/>
                </a:solidFill>
                <a:effectLst/>
                <a:latin typeface="Arial" panose="020B0604020202020204" pitchFamily="34" charset="0"/>
                <a:ea typeface="+mn-ea"/>
                <a:cs typeface="Arial" pitchFamily="34" charset="0"/>
                <a:hlinkClick r:id="rId4"/>
              </a:rPr>
              <a:t>modulepath</a:t>
            </a:r>
            <a:r>
              <a:rPr lang="en-US" sz="1000" b="0" i="0" kern="1200" dirty="0" smtClean="0">
                <a:solidFill>
                  <a:schemeClr val="tx1"/>
                </a:solidFill>
                <a:effectLst/>
                <a:latin typeface="Arial" panose="020B0604020202020204" pitchFamily="34" charset="0"/>
                <a:ea typeface="+mn-ea"/>
                <a:cs typeface="Arial" pitchFamily="34" charset="0"/>
              </a:rPr>
              <a:t>.</a:t>
            </a:r>
          </a:p>
          <a:p>
            <a:pPr marL="206350" indent="-206350" algn="l"/>
            <a:endParaRPr lang="en-US" sz="1000" b="0" i="0" kern="1200" dirty="0" smtClean="0">
              <a:solidFill>
                <a:schemeClr val="tx1"/>
              </a:solidFill>
              <a:effectLst/>
              <a:latin typeface="Arial" panose="020B0604020202020204" pitchFamily="34" charset="0"/>
              <a:ea typeface="+mn-ea"/>
              <a:cs typeface="Arial" pitchFamily="34" charset="0"/>
            </a:endParaRPr>
          </a:p>
          <a:p>
            <a:r>
              <a:rPr lang="en-US" sz="1000" b="0" i="0" kern="1200" dirty="0" smtClean="0">
                <a:solidFill>
                  <a:schemeClr val="tx1"/>
                </a:solidFill>
                <a:effectLst/>
                <a:latin typeface="Arial" panose="020B0604020202020204" pitchFamily="34" charset="0"/>
                <a:ea typeface="+mn-ea"/>
                <a:cs typeface="Arial" pitchFamily="34" charset="0"/>
              </a:rPr>
              <a:t>Spring 5 has baseline version 8, so it uses many new features of Java 8 and 9 as well. e.g.</a:t>
            </a:r>
          </a:p>
          <a:p>
            <a:r>
              <a:rPr lang="en-US" sz="1000" b="0" i="0" kern="1200" dirty="0" smtClean="0">
                <a:solidFill>
                  <a:schemeClr val="tx1"/>
                </a:solidFill>
                <a:effectLst/>
                <a:latin typeface="Arial" panose="020B0604020202020204" pitchFamily="34" charset="0"/>
                <a:ea typeface="+mn-ea"/>
                <a:cs typeface="Arial" pitchFamily="34" charset="0"/>
              </a:rPr>
              <a:t>Java 8 </a:t>
            </a:r>
            <a:r>
              <a:rPr lang="en-US" sz="1000" b="0" i="0" u="none" strike="noStrike" kern="1200" dirty="0" smtClean="0">
                <a:solidFill>
                  <a:schemeClr val="tx1"/>
                </a:solidFill>
                <a:effectLst/>
                <a:latin typeface="Arial" panose="020B0604020202020204" pitchFamily="34" charset="0"/>
                <a:ea typeface="+mn-ea"/>
                <a:cs typeface="Arial" pitchFamily="34" charset="0"/>
                <a:hlinkClick r:id="rId5"/>
              </a:rPr>
              <a:t>default methods</a:t>
            </a:r>
            <a:r>
              <a:rPr lang="en-US" sz="1000" b="0" i="0" kern="1200" dirty="0" smtClean="0">
                <a:solidFill>
                  <a:schemeClr val="tx1"/>
                </a:solidFill>
                <a:effectLst/>
                <a:latin typeface="Arial" panose="020B0604020202020204" pitchFamily="34" charset="0"/>
                <a:ea typeface="+mn-ea"/>
                <a:cs typeface="Arial" pitchFamily="34" charset="0"/>
              </a:rPr>
              <a:t> in core Spring interfaces</a:t>
            </a:r>
          </a:p>
          <a:p>
            <a:r>
              <a:rPr lang="en-US" sz="1000" b="0" i="0" kern="1200" dirty="0" smtClean="0">
                <a:solidFill>
                  <a:schemeClr val="tx1"/>
                </a:solidFill>
                <a:effectLst/>
                <a:latin typeface="Arial" panose="020B0604020202020204" pitchFamily="34" charset="0"/>
                <a:ea typeface="+mn-ea"/>
                <a:cs typeface="Arial" pitchFamily="34" charset="0"/>
              </a:rPr>
              <a:t>Internal code improvements based on Java 8 reflection enhancements</a:t>
            </a:r>
          </a:p>
          <a:p>
            <a:r>
              <a:rPr lang="en-US" sz="1000" b="0" i="0" kern="1200" dirty="0" smtClean="0">
                <a:solidFill>
                  <a:schemeClr val="tx1"/>
                </a:solidFill>
                <a:effectLst/>
                <a:latin typeface="Arial" panose="020B0604020202020204" pitchFamily="34" charset="0"/>
                <a:ea typeface="+mn-ea"/>
                <a:cs typeface="Arial" pitchFamily="34" charset="0"/>
              </a:rPr>
              <a:t>Use of functional programming in the framework code – lambdas and </a:t>
            </a:r>
            <a:r>
              <a:rPr lang="en-US" sz="1000" b="0" i="0" u="none" strike="noStrike" kern="1200" dirty="0" smtClean="0">
                <a:solidFill>
                  <a:schemeClr val="tx1"/>
                </a:solidFill>
                <a:effectLst/>
                <a:latin typeface="Arial" panose="020B0604020202020204" pitchFamily="34" charset="0"/>
                <a:ea typeface="+mn-ea"/>
                <a:cs typeface="Arial" pitchFamily="34" charset="0"/>
                <a:hlinkClick r:id="rId6"/>
              </a:rPr>
              <a:t>streams</a:t>
            </a:r>
            <a:endParaRPr lang="en-US" sz="1000" b="0" i="0" u="none" strike="noStrike" kern="1200" dirty="0" smtClean="0">
              <a:solidFill>
                <a:schemeClr val="tx1"/>
              </a:solidFill>
              <a:effectLst/>
              <a:latin typeface="Arial" panose="020B0604020202020204" pitchFamily="34" charset="0"/>
              <a:ea typeface="+mn-ea"/>
              <a:cs typeface="Arial" pitchFamily="34" charset="0"/>
            </a:endParaRPr>
          </a:p>
          <a:p>
            <a:endParaRPr lang="en-US" sz="1000" b="0" i="0" u="none" strike="noStrike" kern="1200" dirty="0" smtClean="0">
              <a:solidFill>
                <a:schemeClr val="tx1"/>
              </a:solidFill>
              <a:effectLst/>
              <a:latin typeface="Arial" panose="020B0604020202020204" pitchFamily="34" charset="0"/>
              <a:ea typeface="+mn-ea"/>
              <a:cs typeface="Arial" pitchFamily="34" charset="0"/>
            </a:endParaRPr>
          </a:p>
          <a:p>
            <a:r>
              <a:rPr lang="en-US" sz="1000" b="0" i="0" kern="1200" dirty="0" smtClean="0">
                <a:solidFill>
                  <a:schemeClr val="tx1"/>
                </a:solidFill>
                <a:effectLst/>
                <a:latin typeface="Arial" panose="020B0604020202020204" pitchFamily="34" charset="0"/>
                <a:ea typeface="+mn-ea"/>
                <a:cs typeface="Arial" pitchFamily="34" charset="0"/>
              </a:rPr>
              <a:t>Along with the increase in baseline versions for Java, Java EE and a few other frameworks, Spring Framework 5 removed support for a few frameworks. e.g.</a:t>
            </a:r>
          </a:p>
          <a:p>
            <a:r>
              <a:rPr lang="en-US" sz="1000" b="0" i="0" kern="1200" dirty="0" smtClean="0">
                <a:solidFill>
                  <a:schemeClr val="tx1"/>
                </a:solidFill>
                <a:effectLst/>
                <a:latin typeface="Arial" panose="020B0604020202020204" pitchFamily="34" charset="0"/>
                <a:ea typeface="+mn-ea"/>
                <a:cs typeface="Arial" pitchFamily="34" charset="0"/>
              </a:rPr>
              <a:t>Portlet</a:t>
            </a:r>
          </a:p>
          <a:p>
            <a:r>
              <a:rPr lang="en-US" sz="1000" b="0" i="0" kern="1200" dirty="0" smtClean="0">
                <a:solidFill>
                  <a:schemeClr val="tx1"/>
                </a:solidFill>
                <a:effectLst/>
                <a:latin typeface="Arial" panose="020B0604020202020204" pitchFamily="34" charset="0"/>
                <a:ea typeface="+mn-ea"/>
                <a:cs typeface="Arial" pitchFamily="34" charset="0"/>
              </a:rPr>
              <a:t>Velocity</a:t>
            </a:r>
          </a:p>
          <a:p>
            <a:r>
              <a:rPr lang="en-US" sz="1000" b="0" i="0" kern="1200" dirty="0" err="1" smtClean="0">
                <a:solidFill>
                  <a:schemeClr val="tx1"/>
                </a:solidFill>
                <a:effectLst/>
                <a:latin typeface="Arial" panose="020B0604020202020204" pitchFamily="34" charset="0"/>
                <a:ea typeface="+mn-ea"/>
                <a:cs typeface="Arial" pitchFamily="34" charset="0"/>
              </a:rPr>
              <a:t>JasperReports</a:t>
            </a:r>
            <a:endParaRPr lang="en-US" sz="1000" b="0" i="0" kern="1200" dirty="0" smtClean="0">
              <a:solidFill>
                <a:schemeClr val="tx1"/>
              </a:solidFill>
              <a:effectLst/>
              <a:latin typeface="Arial" panose="020B0604020202020204" pitchFamily="34" charset="0"/>
              <a:ea typeface="+mn-ea"/>
              <a:cs typeface="Arial" pitchFamily="34" charset="0"/>
            </a:endParaRPr>
          </a:p>
          <a:p>
            <a:r>
              <a:rPr lang="en-US" sz="1000" b="0" i="0" kern="1200" dirty="0" err="1" smtClean="0">
                <a:solidFill>
                  <a:schemeClr val="tx1"/>
                </a:solidFill>
                <a:effectLst/>
                <a:latin typeface="Arial" panose="020B0604020202020204" pitchFamily="34" charset="0"/>
                <a:ea typeface="+mn-ea"/>
                <a:cs typeface="Arial" pitchFamily="34" charset="0"/>
              </a:rPr>
              <a:t>XMLBeans</a:t>
            </a:r>
            <a:endParaRPr lang="en-US" sz="1000" b="0" i="0" kern="1200" dirty="0" smtClean="0">
              <a:solidFill>
                <a:schemeClr val="tx1"/>
              </a:solidFill>
              <a:effectLst/>
              <a:latin typeface="Arial" panose="020B0604020202020204" pitchFamily="34" charset="0"/>
              <a:ea typeface="+mn-ea"/>
              <a:cs typeface="Arial" pitchFamily="34" charset="0"/>
            </a:endParaRPr>
          </a:p>
          <a:p>
            <a:r>
              <a:rPr lang="en-US" sz="1000" b="0" i="0" kern="1200" dirty="0" smtClean="0">
                <a:solidFill>
                  <a:schemeClr val="tx1"/>
                </a:solidFill>
                <a:effectLst/>
                <a:latin typeface="Arial" panose="020B0604020202020204" pitchFamily="34" charset="0"/>
                <a:ea typeface="+mn-ea"/>
                <a:cs typeface="Arial" pitchFamily="34" charset="0"/>
              </a:rPr>
              <a:t>JDO</a:t>
            </a:r>
          </a:p>
          <a:p>
            <a:r>
              <a:rPr lang="en-US" sz="1000" b="0" i="0" kern="1200" smtClean="0">
                <a:solidFill>
                  <a:schemeClr val="tx1"/>
                </a:solidFill>
                <a:effectLst/>
                <a:latin typeface="Arial" panose="020B0604020202020204" pitchFamily="34" charset="0"/>
                <a:ea typeface="+mn-ea"/>
                <a:cs typeface="Arial" pitchFamily="34" charset="0"/>
              </a:rPr>
              <a:t>Guava</a:t>
            </a:r>
          </a:p>
          <a:p>
            <a:endParaRPr lang="en-US"/>
          </a:p>
        </p:txBody>
      </p:sp>
    </p:spTree>
    <p:extLst>
      <p:ext uri="{BB962C8B-B14F-4D97-AF65-F5344CB8AC3E}">
        <p14:creationId xmlns:p14="http://schemas.microsoft.com/office/powerpoint/2010/main" val="4851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6888" y="685800"/>
            <a:ext cx="4905375" cy="3679825"/>
          </a:xfrm>
        </p:spPr>
      </p:sp>
      <p:sp>
        <p:nvSpPr>
          <p:cNvPr id="3" name="Notes Placeholder 2"/>
          <p:cNvSpPr>
            <a:spLocks noGrp="1"/>
          </p:cNvSpPr>
          <p:nvPr>
            <p:ph type="body" idx="1"/>
          </p:nvPr>
        </p:nvSpPr>
        <p:spPr>
          <a:xfrm>
            <a:off x="1866900" y="4567238"/>
            <a:ext cx="4705386" cy="3851548"/>
          </a:xfrm>
        </p:spPr>
        <p:txBody>
          <a:bodyPr>
            <a:normAutofit fontScale="77500" lnSpcReduction="20000"/>
          </a:bodyPr>
          <a:lstStyle/>
          <a:p>
            <a:pPr marL="171450" indent="-171450">
              <a:lnSpc>
                <a:spcPct val="120000"/>
              </a:lnSpc>
              <a:buClr>
                <a:srgbClr val="00A1E4"/>
              </a:buClr>
              <a:buSzPct val="104000"/>
              <a:buFont typeface="Arial" panose="020B0604020202020204" pitchFamily="34" charset="0"/>
              <a:buChar char="•"/>
            </a:pPr>
            <a:r>
              <a:rPr lang="en-IN" dirty="0"/>
              <a:t>Spring IO platform includes Foundation Layer modules and Execution Layer domain-specific runtimes (DSRs</a:t>
            </a:r>
            <a:r>
              <a:rPr lang="en-IN" dirty="0" smtClean="0"/>
              <a:t>)</a:t>
            </a:r>
            <a:endParaRPr lang="en-US" dirty="0"/>
          </a:p>
          <a:p>
            <a:pPr marL="171450" indent="-171450">
              <a:lnSpc>
                <a:spcPct val="120000"/>
              </a:lnSpc>
              <a:buClr>
                <a:srgbClr val="00A1E4"/>
              </a:buClr>
              <a:buSzPct val="104000"/>
              <a:buFont typeface="Arial" panose="020B0604020202020204" pitchFamily="34" charset="0"/>
              <a:buChar char="•"/>
            </a:pPr>
            <a:r>
              <a:rPr lang="en-US" dirty="0"/>
              <a:t>Spring Boot </a:t>
            </a:r>
            <a:r>
              <a:rPr lang="en-IN" dirty="0" err="1"/>
              <a:t>favors</a:t>
            </a:r>
            <a:r>
              <a:rPr lang="en-IN" dirty="0"/>
              <a:t> convention over configuration and is designed to get you up and running as quickly </a:t>
            </a:r>
            <a:endParaRPr lang="en-IN" dirty="0" smtClean="0"/>
          </a:p>
          <a:p>
            <a:pPr marL="171450" indent="-171450">
              <a:lnSpc>
                <a:spcPct val="120000"/>
              </a:lnSpc>
              <a:buClr>
                <a:srgbClr val="00A1E4"/>
              </a:buClr>
              <a:buSzPct val="104000"/>
              <a:buFont typeface="Arial" panose="020B0604020202020204" pitchFamily="34" charset="0"/>
              <a:buChar char="•"/>
            </a:pPr>
            <a:r>
              <a:rPr lang="en-IN" dirty="0" smtClean="0"/>
              <a:t>Spring </a:t>
            </a:r>
            <a:r>
              <a:rPr lang="en-IN" dirty="0"/>
              <a:t>Framework provides a comprehensive programming and configuration model for modern Java-based enterprise applications </a:t>
            </a:r>
            <a:r>
              <a:rPr lang="en-IN" dirty="0" smtClean="0"/>
              <a:t> </a:t>
            </a:r>
            <a:r>
              <a:rPr lang="en-IN" dirty="0"/>
              <a:t>on any kind of deployment </a:t>
            </a:r>
            <a:r>
              <a:rPr lang="en-IN" dirty="0" smtClean="0"/>
              <a:t>platform</a:t>
            </a:r>
            <a:endParaRPr lang="en-IN" dirty="0"/>
          </a:p>
          <a:p>
            <a:pPr marL="91440" indent="-171450">
              <a:lnSpc>
                <a:spcPct val="120000"/>
              </a:lnSpc>
              <a:buClr>
                <a:srgbClr val="00A1E4"/>
              </a:buClr>
              <a:buSzPct val="104000"/>
              <a:buFont typeface="Arial" pitchFamily="34" charset="0"/>
              <a:buChar char="•"/>
            </a:pPr>
            <a:r>
              <a:rPr lang="en-IN" dirty="0"/>
              <a:t>Spring Web Flow builds on Spring MVC and allows implementing the "flows" of a web </a:t>
            </a:r>
            <a:r>
              <a:rPr lang="en-IN" dirty="0" smtClean="0"/>
              <a:t>application</a:t>
            </a:r>
          </a:p>
          <a:p>
            <a:pPr marL="91440" indent="-171450">
              <a:lnSpc>
                <a:spcPct val="120000"/>
              </a:lnSpc>
              <a:buClr>
                <a:srgbClr val="00A1E4"/>
              </a:buClr>
              <a:buSzPct val="104000"/>
              <a:buFont typeface="Arial" pitchFamily="34" charset="0"/>
              <a:buChar char="•"/>
            </a:pPr>
            <a:r>
              <a:rPr lang="en-IN" dirty="0" smtClean="0"/>
              <a:t>Spring </a:t>
            </a:r>
            <a:r>
              <a:rPr lang="en-IN" dirty="0"/>
              <a:t>Web Services (Spring-WS) is a product of the Spring community focused on creating document-driven Web services </a:t>
            </a:r>
            <a:endParaRPr lang="en-IN" dirty="0" smtClean="0"/>
          </a:p>
          <a:p>
            <a:pPr marL="91440" indent="-171450">
              <a:lnSpc>
                <a:spcPct val="120000"/>
              </a:lnSpc>
              <a:buClr>
                <a:srgbClr val="00A1E4"/>
              </a:buClr>
              <a:buSzPct val="104000"/>
              <a:buFont typeface="Arial" pitchFamily="34" charset="0"/>
              <a:buChar char="•"/>
            </a:pPr>
            <a:r>
              <a:rPr lang="en-IN" dirty="0" smtClean="0"/>
              <a:t>Spring </a:t>
            </a:r>
            <a:r>
              <a:rPr lang="en-IN" dirty="0"/>
              <a:t>Integration extends the Spring programming model to support the well-known Enterprise Integration </a:t>
            </a:r>
            <a:r>
              <a:rPr lang="en-IN" dirty="0" smtClean="0"/>
              <a:t>Patterns</a:t>
            </a:r>
          </a:p>
          <a:p>
            <a:pPr marL="91440" indent="-171450">
              <a:lnSpc>
                <a:spcPct val="120000"/>
              </a:lnSpc>
              <a:buClr>
                <a:srgbClr val="00A1E4"/>
              </a:buClr>
              <a:buSzPct val="104000"/>
              <a:buFont typeface="Arial" pitchFamily="34" charset="0"/>
              <a:buChar char="•"/>
            </a:pPr>
            <a:r>
              <a:rPr lang="en-US" dirty="0" smtClean="0"/>
              <a:t>Spring </a:t>
            </a:r>
            <a:r>
              <a:rPr lang="en-US" dirty="0" err="1"/>
              <a:t>eXtreem</a:t>
            </a:r>
            <a:r>
              <a:rPr lang="en-US" dirty="0"/>
              <a:t> Data : The project‘s goal is to simplify the development of big data applications. </a:t>
            </a:r>
            <a:r>
              <a:rPr lang="en-US" dirty="0" smtClean="0"/>
              <a:t>the </a:t>
            </a:r>
            <a:r>
              <a:rPr lang="en-US" dirty="0"/>
              <a:t>core Spring APIs into a cohesive and versioned foundational platform for modern applications</a:t>
            </a:r>
            <a:r>
              <a:rPr lang="en-US" dirty="0" smtClean="0"/>
              <a:t>.</a:t>
            </a:r>
          </a:p>
          <a:p>
            <a:pPr marL="91440" indent="-171450">
              <a:lnSpc>
                <a:spcPct val="120000"/>
              </a:lnSpc>
              <a:buClr>
                <a:srgbClr val="00A1E4"/>
              </a:buClr>
              <a:buSzPct val="104000"/>
              <a:buFont typeface="Arial" pitchFamily="34" charset="0"/>
              <a:buChar char="•"/>
            </a:pPr>
            <a:endParaRPr lang="en-US" dirty="0" smtClean="0"/>
          </a:p>
          <a:p>
            <a:pPr marL="171450" indent="-171450">
              <a:buFont typeface="Arial" pitchFamily="34" charset="0"/>
              <a:buChar char="•"/>
            </a:pPr>
            <a:r>
              <a:rPr lang="en-US" dirty="0" smtClean="0"/>
              <a:t>Spring Reactive : Reactive Streams, for handling live data (provide a standard for asynchronous stream processing with non-blocking back pressure on the JVM)</a:t>
            </a:r>
          </a:p>
          <a:p>
            <a:pPr marL="171450" indent="-171450">
              <a:buFont typeface="Arial" pitchFamily="34" charset="0"/>
              <a:buChar char="•"/>
            </a:pPr>
            <a:r>
              <a:rPr lang="en-US" b="1" dirty="0" smtClean="0"/>
              <a:t>H</a:t>
            </a:r>
            <a:r>
              <a:rPr lang="en-US" dirty="0" smtClean="0"/>
              <a:t>ypermedia </a:t>
            </a:r>
            <a:r>
              <a:rPr lang="en-US" b="1" dirty="0" smtClean="0"/>
              <a:t>A</a:t>
            </a:r>
            <a:r>
              <a:rPr lang="en-US" dirty="0" smtClean="0"/>
              <a:t>s</a:t>
            </a:r>
            <a:r>
              <a:rPr lang="en-US" b="1" dirty="0" smtClean="0"/>
              <a:t> T</a:t>
            </a:r>
            <a:r>
              <a:rPr lang="en-US" dirty="0" smtClean="0"/>
              <a:t>he</a:t>
            </a:r>
            <a:r>
              <a:rPr lang="en-US" b="1" dirty="0" smtClean="0"/>
              <a:t> E</a:t>
            </a:r>
            <a:r>
              <a:rPr lang="en-US" dirty="0" smtClean="0"/>
              <a:t>ngine</a:t>
            </a:r>
            <a:r>
              <a:rPr lang="en-US" b="1" dirty="0" smtClean="0"/>
              <a:t> O</a:t>
            </a:r>
            <a:r>
              <a:rPr lang="en-US" dirty="0" smtClean="0"/>
              <a:t>f</a:t>
            </a:r>
            <a:r>
              <a:rPr lang="en-US" b="1" dirty="0" smtClean="0"/>
              <a:t> </a:t>
            </a:r>
            <a:r>
              <a:rPr lang="en-US" dirty="0" smtClean="0"/>
              <a:t>application</a:t>
            </a:r>
            <a:r>
              <a:rPr lang="en-US" b="1" dirty="0" smtClean="0"/>
              <a:t> S</a:t>
            </a:r>
            <a:r>
              <a:rPr lang="en-US" dirty="0" smtClean="0"/>
              <a:t>tate : REST client interacts with a network application entirely through hypermedia provided dynamically by application servers. A REST client needs no prior knowledge about how to interact with any particular application or server beyond a generic understanding of hypermedia, in contrast with SOA.</a:t>
            </a:r>
          </a:p>
          <a:p>
            <a:pPr marL="171450" indent="-171450">
              <a:buFont typeface="Arial" pitchFamily="34" charset="0"/>
              <a:buChar char="•"/>
            </a:pPr>
            <a:r>
              <a:rPr lang="en-US" dirty="0" smtClean="0"/>
              <a:t>Spring HATEOS :link creation and representation assembly</a:t>
            </a:r>
          </a:p>
          <a:p>
            <a:pPr marL="171450" indent="-171450">
              <a:buFont typeface="Arial" pitchFamily="34" charset="0"/>
              <a:buChar char="•"/>
              <a:defRPr/>
            </a:pPr>
            <a:r>
              <a:rPr lang="en-US" dirty="0" err="1" smtClean="0"/>
              <a:t>Microservices</a:t>
            </a:r>
            <a:r>
              <a:rPr lang="en-US" dirty="0" smtClean="0"/>
              <a:t> (wiki) : Software architecture design pattern, in which complex applications are composed of small, independent processes communicating with each other using language-agnostic APIs. These services are small, highly decoupled and focus on doing a small task.</a:t>
            </a:r>
          </a:p>
          <a:p>
            <a:pPr marL="171450" indent="-171450">
              <a:buFont typeface="Arial" pitchFamily="34" charset="0"/>
              <a:buChar char="•"/>
              <a:defRPr/>
            </a:pPr>
            <a:r>
              <a:rPr lang="en-US" dirty="0" smtClean="0"/>
              <a:t>Spring Boot : It’s a new framework designed to simplify the bootstrapping and development of a new Spring application with opinionated approach to configuration, freeing developers from the need to define boilerplate configuration.</a:t>
            </a:r>
          </a:p>
          <a:p>
            <a:pPr marL="171450" indent="-171450">
              <a:buFont typeface="Arial" pitchFamily="34" charset="0"/>
              <a:buChar char="•"/>
            </a:pPr>
            <a:r>
              <a:rPr lang="en-US" dirty="0" smtClean="0"/>
              <a:t>Spring Cloud :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a:t>
            </a:r>
          </a:p>
          <a:p>
            <a:pPr marL="91440" indent="-171450">
              <a:lnSpc>
                <a:spcPct val="120000"/>
              </a:lnSpc>
              <a:buClr>
                <a:srgbClr val="00A1E4"/>
              </a:buClr>
              <a:buSzPct val="1040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1502071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685800"/>
            <a:ext cx="4905375" cy="3679825"/>
          </a:xfrm>
        </p:spPr>
      </p:sp>
      <p:sp>
        <p:nvSpPr>
          <p:cNvPr id="3" name="Notes Placeholder 2"/>
          <p:cNvSpPr>
            <a:spLocks noGrp="1"/>
          </p:cNvSpPr>
          <p:nvPr>
            <p:ph type="body" idx="1"/>
          </p:nvPr>
        </p:nvSpPr>
        <p:spPr>
          <a:xfrm>
            <a:off x="1866900" y="4567238"/>
            <a:ext cx="4727576" cy="4066122"/>
          </a:xfrm>
        </p:spPr>
        <p:txBody>
          <a:bodyPr/>
          <a:lstStyle/>
          <a:p>
            <a:r>
              <a:rPr lang="en-US" dirty="0" smtClean="0"/>
              <a:t>Spring IO Platform brings </a:t>
            </a:r>
            <a:r>
              <a:rPr lang="en-US" dirty="0"/>
              <a:t>together the core Spring APIs into a cohesive platform for modern applications. </a:t>
            </a:r>
            <a:endParaRPr lang="en-US" dirty="0" smtClean="0"/>
          </a:p>
          <a:p>
            <a:r>
              <a:rPr lang="en-US" dirty="0"/>
              <a:t>For example, there are many existing applications designed based on the core Spring Framework, and customers may want these applications to be </a:t>
            </a:r>
            <a:r>
              <a:rPr lang="en-US" dirty="0" smtClean="0"/>
              <a:t>upgraded </a:t>
            </a:r>
            <a:r>
              <a:rPr lang="en-US" dirty="0"/>
              <a:t>with features like adding an OAuth secured REST service, connect to cloud services, Moving data into </a:t>
            </a:r>
            <a:r>
              <a:rPr lang="en-US" dirty="0" smtClean="0"/>
              <a:t>Hadoop, </a:t>
            </a:r>
            <a:r>
              <a:rPr lang="en-US" dirty="0"/>
              <a:t>bridging multiple data stores, etc.. In order to upgrade applications including all the services use Spring IO Platform modules</a:t>
            </a:r>
            <a:r>
              <a:rPr lang="en-US" dirty="0" smtClean="0"/>
              <a:t>.</a:t>
            </a:r>
          </a:p>
          <a:p>
            <a:endParaRPr lang="en-US" dirty="0"/>
          </a:p>
          <a:p>
            <a:r>
              <a:rPr lang="en-US" dirty="0"/>
              <a:t>Spring IO Platform </a:t>
            </a:r>
            <a:r>
              <a:rPr lang="en-US" dirty="0" smtClean="0"/>
              <a:t>is comprised of  </a:t>
            </a:r>
            <a:r>
              <a:rPr lang="en-US" dirty="0"/>
              <a:t>3 </a:t>
            </a:r>
            <a:r>
              <a:rPr lang="en-US" dirty="0" smtClean="0"/>
              <a:t>layers:</a:t>
            </a:r>
          </a:p>
          <a:p>
            <a:pPr marL="628650" lvl="1" indent="-171450">
              <a:buFont typeface="Arial" panose="020B0604020202020204" pitchFamily="34" charset="0"/>
              <a:buChar char="•"/>
            </a:pPr>
            <a:r>
              <a:rPr lang="en-US" dirty="0" smtClean="0"/>
              <a:t>Spring </a:t>
            </a:r>
            <a:r>
              <a:rPr lang="en-US" dirty="0"/>
              <a:t>IO Foundation </a:t>
            </a:r>
            <a:r>
              <a:rPr lang="en-US" dirty="0" smtClean="0"/>
              <a:t>layer</a:t>
            </a:r>
          </a:p>
          <a:p>
            <a:pPr marL="1085850" lvl="2" indent="-171450">
              <a:buFont typeface="Arial" panose="020B0604020202020204" pitchFamily="34" charset="0"/>
              <a:buChar char="•"/>
            </a:pPr>
            <a:r>
              <a:rPr lang="en-US" dirty="0" smtClean="0"/>
              <a:t>A </a:t>
            </a:r>
            <a:r>
              <a:rPr lang="en-US" dirty="0"/>
              <a:t>cohesive set of APIs and embeddable runtime components that enable to build </a:t>
            </a:r>
            <a:r>
              <a:rPr lang="en-US" dirty="0" smtClean="0"/>
              <a:t>applications</a:t>
            </a:r>
          </a:p>
          <a:p>
            <a:pPr marL="628650" lvl="1" indent="-171450">
              <a:buFont typeface="Arial" panose="020B0604020202020204" pitchFamily="34" charset="0"/>
              <a:buChar char="•"/>
            </a:pPr>
            <a:r>
              <a:rPr lang="en-US" dirty="0" smtClean="0"/>
              <a:t>IO Coordination</a:t>
            </a:r>
          </a:p>
          <a:p>
            <a:pPr marL="1085850" lvl="2" indent="-171450">
              <a:buFont typeface="Arial" panose="020B0604020202020204" pitchFamily="34" charset="0"/>
              <a:buChar char="•"/>
            </a:pPr>
            <a:r>
              <a:rPr lang="en-US" dirty="0"/>
              <a:t>Provides API’s to connect to cloud services with Spring </a:t>
            </a:r>
            <a:r>
              <a:rPr lang="en-US" dirty="0" smtClean="0"/>
              <a:t>Cloud.</a:t>
            </a:r>
          </a:p>
          <a:p>
            <a:pPr marL="628650" lvl="1" indent="-171450">
              <a:buFont typeface="Arial" panose="020B0604020202020204" pitchFamily="34" charset="0"/>
              <a:buChar char="•"/>
            </a:pPr>
            <a:r>
              <a:rPr lang="en-US" dirty="0" smtClean="0"/>
              <a:t>IO Execution</a:t>
            </a:r>
          </a:p>
          <a:p>
            <a:pPr marL="1085850" lvl="2" indent="-171450">
              <a:buFont typeface="Arial" panose="020B0604020202020204" pitchFamily="34" charset="0"/>
              <a:buChar char="•"/>
            </a:pPr>
            <a:r>
              <a:rPr lang="en-US" dirty="0" smtClean="0"/>
              <a:t>Provides </a:t>
            </a:r>
            <a:r>
              <a:rPr lang="en-US" dirty="0"/>
              <a:t>DSR(Domain-Specific Runtime) for applications built using IO Foundation </a:t>
            </a:r>
            <a:r>
              <a:rPr lang="en-US" dirty="0" smtClean="0"/>
              <a:t>modules.</a:t>
            </a:r>
          </a:p>
          <a:p>
            <a:pPr marL="1085850" lvl="2" indent="-171450">
              <a:buFont typeface="Arial" panose="020B0604020202020204" pitchFamily="34" charset="0"/>
              <a:buChar char="•"/>
            </a:pPr>
            <a:r>
              <a:rPr lang="en-US" dirty="0" smtClean="0"/>
              <a:t>Helps </a:t>
            </a:r>
            <a:r>
              <a:rPr lang="en-US" dirty="0"/>
              <a:t>to avoid deployment to an external container like </a:t>
            </a:r>
            <a:r>
              <a:rPr lang="en-US" dirty="0" smtClean="0"/>
              <a:t>Tomcat</a:t>
            </a:r>
          </a:p>
          <a:p>
            <a:pPr marL="1085850" lvl="2" indent="-171450">
              <a:buFont typeface="Arial" panose="020B0604020202020204" pitchFamily="34" charset="0"/>
              <a:buChar char="•"/>
            </a:pPr>
            <a:r>
              <a:rPr lang="en-US" dirty="0"/>
              <a:t>Spring IO </a:t>
            </a:r>
            <a:r>
              <a:rPr lang="en-US" dirty="0" smtClean="0"/>
              <a:t>execution includes three </a:t>
            </a:r>
            <a:r>
              <a:rPr lang="en-US" dirty="0"/>
              <a:t>DSRs: Spring XD, Spring Boot, and Grails.</a:t>
            </a:r>
          </a:p>
          <a:p>
            <a:pPr marL="1085850" lvl="2"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6128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685800"/>
            <a:ext cx="4905375" cy="3679825"/>
          </a:xfrm>
        </p:spPr>
      </p:sp>
      <p:sp>
        <p:nvSpPr>
          <p:cNvPr id="3" name="Notes Placeholder 2"/>
          <p:cNvSpPr>
            <a:spLocks noGrp="1"/>
          </p:cNvSpPr>
          <p:nvPr>
            <p:ph type="body" idx="1"/>
          </p:nvPr>
        </p:nvSpPr>
        <p:spPr>
          <a:xfrm>
            <a:off x="1849001" y="4581001"/>
            <a:ext cx="4677923" cy="4042310"/>
          </a:xfrm>
        </p:spPr>
        <p:txBody>
          <a:bodyPr>
            <a:normAutofit fontScale="70000" lnSpcReduction="20000"/>
          </a:bodyPr>
          <a:lstStyle/>
          <a:p>
            <a:r>
              <a:rPr lang="en-US" sz="1100" b="1" dirty="0" smtClean="0"/>
              <a:t>Spring IO Execution Layer:</a:t>
            </a:r>
          </a:p>
          <a:p>
            <a:pPr marL="628650" lvl="1" indent="-171450">
              <a:buFont typeface="Arial" panose="020B0604020202020204" pitchFamily="34" charset="0"/>
              <a:buChar char="•"/>
            </a:pPr>
            <a:r>
              <a:rPr lang="en-US" sz="1100" b="1" dirty="0"/>
              <a:t>Spring XD </a:t>
            </a:r>
            <a:r>
              <a:rPr lang="en-US" sz="1100" dirty="0"/>
              <a:t>provides a powerful runtime and DSL for describing big data ingestion and analytics, export, and Hadoop workflow </a:t>
            </a:r>
            <a:r>
              <a:rPr lang="en-US" sz="1100" dirty="0" smtClean="0"/>
              <a:t>management.</a:t>
            </a:r>
          </a:p>
          <a:p>
            <a:pPr marL="628650" lvl="1" indent="-171450">
              <a:buFont typeface="Arial" panose="020B0604020202020204" pitchFamily="34" charset="0"/>
              <a:buChar char="•"/>
            </a:pPr>
            <a:r>
              <a:rPr lang="en-US" sz="1100" b="1" dirty="0" smtClean="0"/>
              <a:t>Spring </a:t>
            </a:r>
            <a:r>
              <a:rPr lang="en-US" sz="1100" b="1" dirty="0"/>
              <a:t>Boot </a:t>
            </a:r>
            <a:r>
              <a:rPr lang="en-US" sz="1100" dirty="0"/>
              <a:t>reduces the effort needed to create production-ready, DevOps-friendly, XML-free Spring applications. Spring Boot dynamically wires up beans and settings and applies them to your application context</a:t>
            </a:r>
          </a:p>
          <a:p>
            <a:pPr marL="628650" lvl="1" indent="-171450">
              <a:buFont typeface="Arial" panose="020B0604020202020204" pitchFamily="34" charset="0"/>
              <a:buChar char="•"/>
            </a:pPr>
            <a:r>
              <a:rPr lang="en-US" sz="1100" b="1" dirty="0" smtClean="0"/>
              <a:t>Grails</a:t>
            </a:r>
            <a:r>
              <a:rPr lang="en-US" sz="1100" dirty="0" smtClean="0"/>
              <a:t> </a:t>
            </a:r>
            <a:r>
              <a:rPr lang="en-US" sz="1100" dirty="0"/>
              <a:t>provides a productive and stream-lined full-stack web framework by combining the power of the Spring IO Foundation components with a set of comprehensive Groovy-based DSLs</a:t>
            </a:r>
            <a:r>
              <a:rPr lang="en-US" sz="1100" dirty="0" smtClean="0"/>
              <a:t>.</a:t>
            </a:r>
          </a:p>
          <a:p>
            <a:r>
              <a:rPr lang="en-US" sz="1100" b="1" dirty="0" smtClean="0"/>
              <a:t>Spring IO Coordination Layer:</a:t>
            </a:r>
          </a:p>
          <a:p>
            <a:pPr marL="628650" lvl="1" indent="-171450">
              <a:buFont typeface="Arial" panose="020B0604020202020204" pitchFamily="34" charset="0"/>
              <a:buChar char="•"/>
            </a:pPr>
            <a:r>
              <a:rPr lang="en-US" sz="1100" b="1" dirty="0"/>
              <a:t>Spring Cloud</a:t>
            </a:r>
            <a:r>
              <a:rPr lang="en-US" sz="1100" dirty="0"/>
              <a:t> is an open-source library with which an application can be connected with cloud environment. For example, Instead of creating data source object to connect with relational databases use Spring cloud which does all these work(like access and configure service connectors) by using cloud connector</a:t>
            </a:r>
            <a:r>
              <a:rPr lang="en-US" sz="1100" dirty="0" smtClean="0"/>
              <a:t>.</a:t>
            </a:r>
            <a:endParaRPr lang="en-US" sz="1100" dirty="0"/>
          </a:p>
          <a:p>
            <a:r>
              <a:rPr lang="en-US" sz="1100" b="1" dirty="0" smtClean="0"/>
              <a:t>Spring IO Foundation Layer</a:t>
            </a:r>
          </a:p>
          <a:p>
            <a:pPr marL="628650" lvl="1" indent="-171450">
              <a:buFont typeface="Arial" panose="020B0604020202020204" pitchFamily="34" charset="0"/>
              <a:buChar char="•"/>
            </a:pPr>
            <a:r>
              <a:rPr lang="en-US" sz="1100" b="1" dirty="0"/>
              <a:t>Spring Integration </a:t>
            </a:r>
            <a:r>
              <a:rPr lang="en-US" sz="1100" dirty="0"/>
              <a:t>extends the Spring programming model to support the well-known Enterprise Integration Patterns</a:t>
            </a:r>
            <a:r>
              <a:rPr lang="en-US" sz="1100" dirty="0" smtClean="0"/>
              <a:t>.</a:t>
            </a:r>
          </a:p>
          <a:p>
            <a:pPr marL="628650" lvl="1" indent="-171450">
              <a:buFont typeface="Arial" panose="020B0604020202020204" pitchFamily="34" charset="0"/>
              <a:buChar char="•"/>
            </a:pPr>
            <a:r>
              <a:rPr lang="en-US" sz="1100" b="1" dirty="0"/>
              <a:t>Spring Batch </a:t>
            </a:r>
            <a:r>
              <a:rPr lang="en-US" sz="1100" dirty="0"/>
              <a:t>is a lightweight, comprehensive batch framework designed to enable the development of robust batch applications vital for the daily operations of enterprise systems. </a:t>
            </a:r>
            <a:endParaRPr lang="en-US" sz="1100" dirty="0" smtClean="0"/>
          </a:p>
          <a:p>
            <a:pPr marL="628650" lvl="1" indent="-171450">
              <a:buFont typeface="Arial" panose="020B0604020202020204" pitchFamily="34" charset="0"/>
              <a:buChar char="•"/>
            </a:pPr>
            <a:r>
              <a:rPr lang="en-US" sz="1100" b="1" dirty="0" smtClean="0"/>
              <a:t>Spring Big Data </a:t>
            </a:r>
            <a:r>
              <a:rPr lang="en-US" sz="1100" dirty="0" smtClean="0"/>
              <a:t>is used to simplify the development of big data applications.</a:t>
            </a:r>
          </a:p>
          <a:p>
            <a:pPr marL="628650" lvl="1" indent="-171450">
              <a:buFont typeface="Arial" panose="020B0604020202020204" pitchFamily="34" charset="0"/>
              <a:buChar char="•"/>
            </a:pPr>
            <a:r>
              <a:rPr lang="en-US" sz="1100" b="1" dirty="0" smtClean="0"/>
              <a:t>Spring Web</a:t>
            </a:r>
            <a:r>
              <a:rPr lang="en-US" sz="1100" dirty="0" smtClean="0"/>
              <a:t> builds on Spring MVC and allows implementing the "flows" of a web application.</a:t>
            </a:r>
          </a:p>
          <a:p>
            <a:pPr marL="628650" lvl="1" indent="-171450">
              <a:buFont typeface="Arial" panose="020B0604020202020204" pitchFamily="34" charset="0"/>
              <a:buChar char="•"/>
            </a:pPr>
            <a:r>
              <a:rPr lang="en-US" sz="1100" b="1" dirty="0" smtClean="0"/>
              <a:t>Spring data </a:t>
            </a:r>
            <a:r>
              <a:rPr lang="en-US" sz="1100" dirty="0" smtClean="0"/>
              <a:t>makes it easy to use new data access technologies, such as non-relational databases, map-reduce frameworks, and cloud based data services.</a:t>
            </a:r>
          </a:p>
          <a:p>
            <a:pPr marL="628650" lvl="1" indent="-171450">
              <a:buFont typeface="Arial" panose="020B0604020202020204" pitchFamily="34" charset="0"/>
              <a:buChar char="•"/>
            </a:pPr>
            <a:r>
              <a:rPr lang="en-US" sz="1100" b="1" dirty="0" smtClean="0"/>
              <a:t>Spring Framework </a:t>
            </a:r>
            <a:r>
              <a:rPr lang="en-US" sz="1100" dirty="0" smtClean="0"/>
              <a:t>provides a comprehensive programming and configuration model for modern Java-based enterprise applications  on any kind of deployment platform.</a:t>
            </a:r>
          </a:p>
          <a:p>
            <a:pPr marL="628650" lvl="1" indent="-171450">
              <a:buFont typeface="Arial" panose="020B0604020202020204" pitchFamily="34" charset="0"/>
              <a:buChar char="•"/>
            </a:pPr>
            <a:r>
              <a:rPr lang="en-US" sz="1100" b="1" dirty="0" smtClean="0"/>
              <a:t>Spring security </a:t>
            </a:r>
            <a:r>
              <a:rPr lang="en-US" sz="1100" dirty="0" smtClean="0"/>
              <a:t>helps us to secure spring based applications since it is a powerful and highly customizable authentication and access-control framework. </a:t>
            </a:r>
          </a:p>
          <a:p>
            <a:pPr marL="628650" lvl="1" indent="-171450">
              <a:buFont typeface="Arial" panose="020B0604020202020204" pitchFamily="34" charset="0"/>
              <a:buChar char="•"/>
            </a:pPr>
            <a:r>
              <a:rPr lang="en-US" sz="1100" b="1" dirty="0" smtClean="0"/>
              <a:t>Spring groovy</a:t>
            </a:r>
            <a:r>
              <a:rPr lang="en-US" sz="1100" dirty="0" smtClean="0"/>
              <a:t> can be used to integrate with groovy for building high-productivity dynamic application.</a:t>
            </a:r>
          </a:p>
          <a:p>
            <a:pPr marL="628650" lvl="1" indent="-171450">
              <a:buFont typeface="Arial" panose="020B0604020202020204" pitchFamily="34" charset="0"/>
              <a:buChar char="•"/>
            </a:pPr>
            <a:r>
              <a:rPr lang="en-US" sz="1100" b="1" dirty="0" smtClean="0"/>
              <a:t>Spring Reacto</a:t>
            </a:r>
            <a:r>
              <a:rPr lang="en-US" sz="1100" dirty="0" smtClean="0"/>
              <a:t>r is a Reactive Streams, for handling live data (provide a standard for asynchronous stream processing with non-blocking back pressure on the JVM)</a:t>
            </a:r>
          </a:p>
          <a:p>
            <a:pPr marL="628650" lvl="1" indent="-171450">
              <a:buFont typeface="Arial" panose="020B0604020202020204" pitchFamily="34" charset="0"/>
              <a:buChar char="•"/>
            </a:pPr>
            <a:endParaRPr lang="en-US" sz="1100" dirty="0" smtClean="0"/>
          </a:p>
          <a:p>
            <a:endParaRPr lang="en-US" sz="1100" dirty="0" smtClean="0"/>
          </a:p>
          <a:p>
            <a:endParaRPr lang="en-US" sz="1100" dirty="0" smtClean="0"/>
          </a:p>
          <a:p>
            <a:pPr marL="628650" lvl="1" indent="-171450">
              <a:buFont typeface="Arial" panose="020B0604020202020204" pitchFamily="34" charset="0"/>
              <a:buChar char="•"/>
            </a:pPr>
            <a:endParaRPr lang="en-US" sz="1100" dirty="0"/>
          </a:p>
        </p:txBody>
      </p:sp>
      <p:sp>
        <p:nvSpPr>
          <p:cNvPr id="4" name="TextBox 3"/>
          <p:cNvSpPr txBox="1"/>
          <p:nvPr/>
        </p:nvSpPr>
        <p:spPr>
          <a:xfrm>
            <a:off x="70339" y="1165609"/>
            <a:ext cx="1296238" cy="1785104"/>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Give an overview of different modules available in 3 layers of IO platform.</a:t>
            </a:r>
          </a:p>
          <a:p>
            <a:endParaRPr lang="en-US" sz="1000" dirty="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Spring Boot  will be explained with example. Spring Framework will be explained in detail further to this.</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2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Spring makes it easy to use POJO (Plain Old Java Objects) to achieve things that were previously only possible with EJBs. However, Spring’s usefulness isn’t restricted to server-side development. Any java application can benefit from Spring in terms of simplicity, testability and loose coupling. </a:t>
            </a:r>
          </a:p>
          <a:p>
            <a:endParaRPr lang="en-US" dirty="0"/>
          </a:p>
        </p:txBody>
      </p:sp>
    </p:spTree>
    <p:extLst>
      <p:ext uri="{BB962C8B-B14F-4D97-AF65-F5344CB8AC3E}">
        <p14:creationId xmlns:p14="http://schemas.microsoft.com/office/powerpoint/2010/main" val="395439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4825" y="685800"/>
            <a:ext cx="4905375" cy="36798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4393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451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2267638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24029"/>
          </a:xfrm>
        </p:spPr>
        <p:txBody>
          <a:bodyPr>
            <a:normAutofit/>
          </a:bodyPr>
          <a:lstStyle>
            <a:lvl1pPr>
              <a:defRPr sz="2400"/>
            </a:lvl1p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996594"/>
            <a:ext cx="6793764" cy="4767208"/>
          </a:xfrm>
        </p:spPr>
        <p:txBody>
          <a:bodyPr/>
          <a:lstStyle>
            <a:lvl1pPr marL="342900" indent="-342900">
              <a:buFont typeface="Wingdings" panose="05000000000000000000" pitchFamily="2" charset="2"/>
              <a:buChar char="§"/>
              <a:defRPr sz="2000" b="0"/>
            </a:lvl1pPr>
            <a:lvl2pPr>
              <a:defRPr sz="1600"/>
            </a:lvl2pPr>
            <a:lvl3pPr>
              <a:defRPr sz="1400"/>
            </a:lvl3pPr>
            <a:lvl4pPr>
              <a:defRPr sz="1600"/>
            </a:lvl4pPr>
            <a:lvl5pPr marL="1657350" indent="-285750">
              <a:buFont typeface="Wingdings" panose="05000000000000000000" pitchFamily="2" charset="2"/>
              <a:buChar char="§"/>
              <a:defRPr sz="1400"/>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a:p>
            <a:pPr lvl="3"/>
            <a:endParaRPr lang="en-US" noProof="0" dirty="0" smtClean="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088679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6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845484" cy="5028908"/>
          </a:xfrm>
        </p:spPr>
        <p:txBody>
          <a:bodyPr/>
          <a:lstStyle>
            <a:lvl1pPr>
              <a:defRPr b="0"/>
            </a:lvl1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spTree>
    <p:extLst>
      <p:ext uri="{BB962C8B-B14F-4D97-AF65-F5344CB8AC3E}">
        <p14:creationId xmlns:p14="http://schemas.microsoft.com/office/powerpoint/2010/main" val="18351139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6" y="1027416"/>
            <a:ext cx="6887389" cy="5111101"/>
          </a:xfrm>
        </p:spPr>
        <p:txBody>
          <a:bodyPr/>
          <a:lstStyle>
            <a:lvl1pPr>
              <a:defRPr b="0"/>
            </a:lvl1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12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188641"/>
            <a:ext cx="8312649" cy="564752"/>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967354"/>
            <a:ext cx="8528209" cy="4796860"/>
          </a:xfrm>
          <a:prstGeom prst="rect">
            <a:avLst/>
          </a:prstGeom>
        </p:spPr>
        <p:txBody>
          <a:bodyPr vert="horz" lIns="0" tIns="0" rIns="0" bIns="0" rtlCol="0">
            <a:normAutofit/>
          </a:bodyPr>
          <a:lstStyle/>
          <a:p>
            <a:pPr lvl="0"/>
            <a:endParaRPr lang="en-US" dirty="0" smtClean="0"/>
          </a:p>
          <a:p>
            <a:pPr lvl="0"/>
            <a:r>
              <a:rPr lang="en-US" dirty="0" smtClean="0"/>
              <a:t>Edit Master text styles</a:t>
            </a:r>
          </a:p>
          <a:p>
            <a:pPr lvl="3"/>
            <a:r>
              <a:rPr lang="en-US" dirty="0" smtClean="0"/>
              <a:t>Second level</a:t>
            </a:r>
          </a:p>
          <a:p>
            <a:pPr lvl="4"/>
            <a:r>
              <a:rPr lang="en-US" dirty="0" smtClean="0"/>
              <a:t>Third level</a:t>
            </a:r>
          </a:p>
          <a:p>
            <a:pPr lvl="5"/>
            <a:r>
              <a:rPr lang="en-US" dirty="0" smtClean="0"/>
              <a:t>Fourth </a:t>
            </a:r>
            <a:r>
              <a:rPr lang="en-US" dirty="0"/>
              <a:t>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8">
            <a:extLst>
              <a:ext uri="{96DAC541-7B7A-43D3-8B79-37D633B846F1}">
                <asvg:svgBlip xmlns:asvg="http://schemas.microsoft.com/office/drawing/2016/SVG/main" xmlns="" r:embed="rId9"/>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8">
            <a:extLst>
              <a:ext uri="{96DAC541-7B7A-43D3-8B79-37D633B846F1}">
                <asvg:svgBlip xmlns:asvg="http://schemas.microsoft.com/office/drawing/2016/SVG/main" xmlns="" r:embed="rId10"/>
              </a:ext>
            </a:extLst>
          </a:blip>
          <a:stretch>
            <a:fillRect/>
          </a:stretch>
        </p:blipFill>
        <p:spPr>
          <a:xfrm>
            <a:off x="309801" y="6452171"/>
            <a:ext cx="1714500" cy="218267"/>
          </a:xfrm>
          <a:prstGeom prst="rect">
            <a:avLst/>
          </a:prstGeom>
        </p:spPr>
      </p:pic>
    </p:spTree>
    <p:extLst>
      <p:ext uri="{BB962C8B-B14F-4D97-AF65-F5344CB8AC3E}">
        <p14:creationId xmlns:p14="http://schemas.microsoft.com/office/powerpoint/2010/main" val="1858809136"/>
      </p:ext>
    </p:extLst>
  </p:cSld>
  <p:clrMap bg1="lt1" tx1="dk1" bg2="lt2" tx2="dk2" accent1="accent1" accent2="accent2" accent3="accent3" accent4="accent4" accent5="accent5" accent6="accent6" hlink="hlink" folHlink="folHlink"/>
  <p:sldLayoutIdLst>
    <p:sldLayoutId id="2147483725" r:id="rId1"/>
    <p:sldLayoutId id="2147483769" r:id="rId2"/>
    <p:sldLayoutId id="2147483770" r:id="rId3"/>
    <p:sldLayoutId id="2147483771" r:id="rId4"/>
    <p:sldLayoutId id="2147483772" r:id="rId5"/>
    <p:sldLayoutId id="2147483773" r:id="rId6"/>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Clr>
          <a:schemeClr val="tx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3905955" y="1772355"/>
            <a:ext cx="5012266" cy="667655"/>
          </a:xfrm>
        </p:spPr>
        <p:txBody>
          <a:bodyPr>
            <a:normAutofit/>
          </a:bodyPr>
          <a:lstStyle/>
          <a:p>
            <a:pPr algn="l"/>
            <a:r>
              <a:rPr lang="en-US" sz="2400" dirty="0" smtClean="0"/>
              <a:t>Lesson 1: Introduction to Spring Platform and environment</a:t>
            </a:r>
            <a:endParaRPr lang="en-US" sz="2400" dirty="0"/>
          </a:p>
        </p:txBody>
      </p:sp>
      <p:sp>
        <p:nvSpPr>
          <p:cNvPr id="11" name="Title 10"/>
          <p:cNvSpPr>
            <a:spLocks noGrp="1"/>
          </p:cNvSpPr>
          <p:nvPr>
            <p:ph type="ctrTitle" idx="4294967295"/>
          </p:nvPr>
        </p:nvSpPr>
        <p:spPr>
          <a:xfrm>
            <a:off x="316089" y="3027032"/>
            <a:ext cx="3025422" cy="546431"/>
          </a:xfrm>
        </p:spPr>
        <p:txBody>
          <a:bodyPr>
            <a:normAutofit/>
          </a:bodyPr>
          <a:lstStyle/>
          <a:p>
            <a:r>
              <a:rPr lang="en-US" b="0" dirty="0">
                <a:latin typeface="+mn-lt"/>
                <a:ea typeface="+mn-ea"/>
                <a:cs typeface="+mn-cs"/>
              </a:rPr>
              <a:t>Basic Spring </a:t>
            </a:r>
            <a:r>
              <a:rPr lang="en-US" b="0" dirty="0" smtClean="0">
                <a:latin typeface="+mn-lt"/>
                <a:ea typeface="+mn-ea"/>
                <a:cs typeface="+mn-cs"/>
              </a:rPr>
              <a:t>5.0</a:t>
            </a:r>
            <a:endParaRPr lang="en-US" b="0" dirty="0">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27187"/>
            <a:ext cx="8312649" cy="462523"/>
          </a:xfrm>
        </p:spPr>
        <p:txBody>
          <a:bodyPr/>
          <a:lstStyle/>
          <a:p>
            <a:r>
              <a:rPr lang="en-US" dirty="0"/>
              <a:t>Lesson Summary</a:t>
            </a:r>
          </a:p>
        </p:txBody>
      </p:sp>
      <p:sp>
        <p:nvSpPr>
          <p:cNvPr id="5" name="Content Placeholder 4"/>
          <p:cNvSpPr>
            <a:spLocks noGrp="1"/>
          </p:cNvSpPr>
          <p:nvPr>
            <p:ph idx="1"/>
          </p:nvPr>
        </p:nvSpPr>
        <p:spPr>
          <a:xfrm>
            <a:off x="298516" y="1191492"/>
            <a:ext cx="6490211" cy="4017817"/>
          </a:xfrm>
        </p:spPr>
        <p:txBody>
          <a:bodyPr/>
          <a:lstStyle/>
          <a:p>
            <a:endParaRPr lang="en-US" dirty="0" smtClean="0"/>
          </a:p>
          <a:p>
            <a:pPr marL="0" indent="0">
              <a:buNone/>
            </a:pPr>
            <a:r>
              <a:rPr lang="en-US" dirty="0" smtClean="0"/>
              <a:t>In </a:t>
            </a:r>
            <a:r>
              <a:rPr lang="en-US" dirty="0"/>
              <a:t>this lesson, you have learnt </a:t>
            </a:r>
            <a:r>
              <a:rPr lang="en-US" dirty="0" smtClean="0"/>
              <a:t>about</a:t>
            </a:r>
          </a:p>
          <a:p>
            <a:pPr marL="0" indent="0">
              <a:buNone/>
            </a:pPr>
            <a:endParaRPr lang="en-US" dirty="0"/>
          </a:p>
          <a:p>
            <a:pPr lvl="3"/>
            <a:r>
              <a:rPr lang="en-US" sz="1800" dirty="0"/>
              <a:t>What is Spring and why spring</a:t>
            </a:r>
            <a:r>
              <a:rPr lang="en-US" sz="1800" dirty="0" smtClean="0"/>
              <a:t>?</a:t>
            </a:r>
          </a:p>
          <a:p>
            <a:pPr marL="342900" lvl="3" indent="0">
              <a:buNone/>
            </a:pPr>
            <a:endParaRPr lang="en-US" sz="1800" dirty="0"/>
          </a:p>
          <a:p>
            <a:pPr lvl="3"/>
            <a:r>
              <a:rPr lang="en-US" sz="1800" dirty="0"/>
              <a:t>List of spring </a:t>
            </a:r>
            <a:r>
              <a:rPr lang="en-US" sz="1800" dirty="0" smtClean="0"/>
              <a:t>projects</a:t>
            </a:r>
          </a:p>
          <a:p>
            <a:pPr marL="342900" lvl="3" indent="0">
              <a:buNone/>
            </a:pPr>
            <a:endParaRPr lang="en-US" sz="1800" dirty="0"/>
          </a:p>
          <a:p>
            <a:pPr lvl="3"/>
            <a:r>
              <a:rPr lang="en-US" sz="1800" dirty="0"/>
              <a:t>Spring IO </a:t>
            </a:r>
            <a:r>
              <a:rPr lang="en-US" sz="1800" dirty="0" smtClean="0"/>
              <a:t>platform</a:t>
            </a:r>
          </a:p>
          <a:p>
            <a:pPr marL="342900" lvl="3" indent="0">
              <a:buNone/>
            </a:pPr>
            <a:endParaRPr lang="en-US" sz="1800" dirty="0"/>
          </a:p>
          <a:p>
            <a:pPr lvl="3"/>
            <a:r>
              <a:rPr lang="en-US" sz="1800" dirty="0"/>
              <a:t>Overview of Spring Framework and Spring Boot</a:t>
            </a:r>
          </a:p>
          <a:p>
            <a:pPr lvl="2"/>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2" y="188641"/>
            <a:ext cx="7033108" cy="476377"/>
          </a:xfrm>
        </p:spPr>
        <p:txBody>
          <a:bodyPr/>
          <a:lstStyle/>
          <a:p>
            <a:r>
              <a:rPr lang="en-US" dirty="0"/>
              <a:t>Review Questions</a:t>
            </a:r>
          </a:p>
        </p:txBody>
      </p:sp>
      <p:sp>
        <p:nvSpPr>
          <p:cNvPr id="5" name="Content Placeholder 4"/>
          <p:cNvSpPr>
            <a:spLocks noGrp="1"/>
          </p:cNvSpPr>
          <p:nvPr>
            <p:ph idx="1"/>
          </p:nvPr>
        </p:nvSpPr>
        <p:spPr>
          <a:xfrm>
            <a:off x="298516" y="983674"/>
            <a:ext cx="6933557" cy="4655126"/>
          </a:xfrm>
        </p:spPr>
        <p:txBody>
          <a:bodyPr/>
          <a:lstStyle/>
          <a:p>
            <a:endParaRPr lang="en-US" dirty="0" smtClean="0"/>
          </a:p>
          <a:p>
            <a:r>
              <a:rPr lang="en-US" dirty="0" smtClean="0"/>
              <a:t>Question </a:t>
            </a:r>
            <a:r>
              <a:rPr lang="en-US" dirty="0"/>
              <a:t>1: Spring IO _________ layer </a:t>
            </a:r>
            <a:r>
              <a:rPr lang="en-US" dirty="0" smtClean="0"/>
              <a:t>provides</a:t>
            </a:r>
          </a:p>
          <a:p>
            <a:pPr marL="0" indent="0">
              <a:buNone/>
            </a:pPr>
            <a:r>
              <a:rPr lang="en-US" dirty="0" smtClean="0"/>
              <a:t>   API </a:t>
            </a:r>
            <a:r>
              <a:rPr lang="en-US" dirty="0"/>
              <a:t>to connect to cloud </a:t>
            </a:r>
            <a:r>
              <a:rPr lang="en-US" dirty="0" smtClean="0"/>
              <a:t>services</a:t>
            </a:r>
          </a:p>
          <a:p>
            <a:pPr marL="0" indent="0">
              <a:buNone/>
            </a:pPr>
            <a:endParaRPr lang="en-US" dirty="0"/>
          </a:p>
          <a:p>
            <a:pPr lvl="3"/>
            <a:r>
              <a:rPr lang="en-US" sz="1800" dirty="0"/>
              <a:t>Option 1: </a:t>
            </a:r>
            <a:r>
              <a:rPr lang="en-US" sz="1800" dirty="0" smtClean="0"/>
              <a:t>Foundation</a:t>
            </a:r>
          </a:p>
          <a:p>
            <a:pPr marL="342900" lvl="3" indent="0">
              <a:buNone/>
            </a:pPr>
            <a:endParaRPr lang="en-US" sz="1800" dirty="0" smtClean="0"/>
          </a:p>
          <a:p>
            <a:pPr lvl="3"/>
            <a:r>
              <a:rPr lang="en-US" sz="1800" dirty="0" smtClean="0"/>
              <a:t>Option </a:t>
            </a:r>
            <a:r>
              <a:rPr lang="en-US" sz="1800" dirty="0"/>
              <a:t>2: </a:t>
            </a:r>
            <a:r>
              <a:rPr lang="en-US" sz="1800" dirty="0" smtClean="0"/>
              <a:t>Coordination</a:t>
            </a:r>
          </a:p>
          <a:p>
            <a:pPr marL="342900" lvl="3" indent="0">
              <a:buNone/>
            </a:pPr>
            <a:endParaRPr lang="en-US" sz="1800" dirty="0"/>
          </a:p>
          <a:p>
            <a:pPr lvl="3"/>
            <a:r>
              <a:rPr lang="en-US" sz="1800" dirty="0"/>
              <a:t>Option 3: </a:t>
            </a:r>
            <a:r>
              <a:rPr lang="en-US" sz="1800" dirty="0" smtClean="0"/>
              <a:t>Execution</a:t>
            </a:r>
          </a:p>
          <a:p>
            <a:pPr marL="174625" lvl="1" indent="0">
              <a:buNone/>
            </a:pPr>
            <a:endParaRPr lang="en-US" dirty="0"/>
          </a:p>
          <a:p>
            <a:r>
              <a:rPr lang="en-US" dirty="0"/>
              <a:t>Question 2: Spring Boot reduces the effort </a:t>
            </a:r>
            <a:r>
              <a:rPr lang="en-US" dirty="0" smtClean="0"/>
              <a:t>needed</a:t>
            </a:r>
          </a:p>
          <a:p>
            <a:pPr marL="0" indent="0">
              <a:buNone/>
            </a:pPr>
            <a:r>
              <a:rPr lang="en-US" dirty="0" smtClean="0"/>
              <a:t>   to </a:t>
            </a:r>
            <a:r>
              <a:rPr lang="en-US" dirty="0"/>
              <a:t>create production-ready, DevOps-friendly, </a:t>
            </a:r>
            <a:r>
              <a:rPr lang="en-US" dirty="0" smtClean="0"/>
              <a:t>XML-</a:t>
            </a:r>
          </a:p>
          <a:p>
            <a:pPr marL="0" indent="0">
              <a:buNone/>
            </a:pPr>
            <a:r>
              <a:rPr lang="en-US" dirty="0" smtClean="0"/>
              <a:t>   free </a:t>
            </a:r>
            <a:r>
              <a:rPr lang="en-US" dirty="0"/>
              <a:t>Spring applications. </a:t>
            </a:r>
            <a:endParaRPr lang="en-US" dirty="0" smtClean="0"/>
          </a:p>
          <a:p>
            <a:pPr marL="0" indent="0">
              <a:buNone/>
            </a:pPr>
            <a:endParaRPr lang="en-US" dirty="0"/>
          </a:p>
          <a:p>
            <a:pPr lvl="3"/>
            <a:r>
              <a:rPr lang="en-US" dirty="0"/>
              <a:t>Option 1: </a:t>
            </a:r>
            <a:r>
              <a:rPr lang="en-US" dirty="0" smtClean="0"/>
              <a:t>True</a:t>
            </a:r>
          </a:p>
          <a:p>
            <a:pPr marL="342900" lvl="3" indent="0">
              <a:buNone/>
            </a:pPr>
            <a:endParaRPr lang="en-US" dirty="0"/>
          </a:p>
          <a:p>
            <a:pPr lvl="3"/>
            <a:r>
              <a:rPr lang="en-US" dirty="0"/>
              <a:t>Option 2: false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endParaRPr lang="en-US" dirty="0" smtClean="0"/>
          </a:p>
          <a:p>
            <a:pPr marL="0" indent="0">
              <a:buNone/>
            </a:pPr>
            <a:r>
              <a:rPr lang="en-US" dirty="0" smtClean="0"/>
              <a:t> In </a:t>
            </a:r>
            <a:r>
              <a:rPr lang="en-US" dirty="0"/>
              <a:t>this lesson , you will learn </a:t>
            </a:r>
            <a:r>
              <a:rPr lang="en-US" dirty="0" smtClean="0"/>
              <a:t>about</a:t>
            </a:r>
          </a:p>
          <a:p>
            <a:pPr marL="0" indent="0">
              <a:buNone/>
            </a:pPr>
            <a:endParaRPr lang="en-US" dirty="0"/>
          </a:p>
          <a:p>
            <a:pPr lvl="3"/>
            <a:r>
              <a:rPr lang="en-US" dirty="0"/>
              <a:t>Introduction to </a:t>
            </a:r>
            <a:r>
              <a:rPr lang="en-US" dirty="0" smtClean="0"/>
              <a:t>Spring</a:t>
            </a:r>
          </a:p>
          <a:p>
            <a:pPr lvl="3"/>
            <a:r>
              <a:rPr lang="en-US" dirty="0" smtClean="0"/>
              <a:t>Spring 5 New Features</a:t>
            </a:r>
          </a:p>
          <a:p>
            <a:pPr marL="342900" lvl="3" indent="0">
              <a:buNone/>
            </a:pPr>
            <a:endParaRPr lang="en-US" dirty="0"/>
          </a:p>
          <a:p>
            <a:pPr lvl="3"/>
            <a:r>
              <a:rPr lang="en-US" dirty="0"/>
              <a:t>Spring Projects at a </a:t>
            </a:r>
            <a:r>
              <a:rPr lang="en-US" dirty="0" smtClean="0"/>
              <a:t>glance</a:t>
            </a:r>
          </a:p>
          <a:p>
            <a:pPr marL="342900" lvl="3" indent="0">
              <a:buNone/>
            </a:pPr>
            <a:endParaRPr lang="en-US" dirty="0"/>
          </a:p>
          <a:p>
            <a:pPr lvl="3"/>
            <a:r>
              <a:rPr lang="en-US" dirty="0"/>
              <a:t>Spring IO Platform</a:t>
            </a:r>
          </a:p>
          <a:p>
            <a:pPr lvl="4"/>
            <a:r>
              <a:rPr lang="en-US" dirty="0"/>
              <a:t>Spring </a:t>
            </a:r>
            <a:r>
              <a:rPr lang="en-US" dirty="0" smtClean="0"/>
              <a:t>Framework</a:t>
            </a:r>
          </a:p>
          <a:p>
            <a:pPr marL="1371600" lvl="4" indent="0">
              <a:buNone/>
            </a:pPr>
            <a:endParaRPr lang="en-US" dirty="0"/>
          </a:p>
          <a:p>
            <a:pPr lvl="4"/>
            <a:r>
              <a:rPr lang="en-US" dirty="0"/>
              <a:t>Spring </a:t>
            </a:r>
            <a:r>
              <a:rPr lang="en-US" dirty="0" smtClean="0"/>
              <a:t>Boot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5" y="401781"/>
            <a:ext cx="7404612" cy="623455"/>
          </a:xfrm>
        </p:spPr>
        <p:txBody>
          <a:bodyPr>
            <a:noAutofit/>
          </a:bodyPr>
          <a:lstStyle/>
          <a:p>
            <a:pPr marL="342900" lvl="3" indent="0">
              <a:buNone/>
            </a:pPr>
            <a:r>
              <a:rPr lang="en-US" sz="2400" dirty="0" smtClean="0">
                <a:solidFill>
                  <a:schemeClr val="tx2"/>
                </a:solidFill>
              </a:rPr>
              <a:t>1.1 Introduction to Spring Platform and Environment</a:t>
            </a:r>
          </a:p>
        </p:txBody>
      </p:sp>
      <p:sp>
        <p:nvSpPr>
          <p:cNvPr id="4" name="Content Placeholder 3"/>
          <p:cNvSpPr>
            <a:spLocks noGrp="1"/>
          </p:cNvSpPr>
          <p:nvPr>
            <p:ph idx="1"/>
          </p:nvPr>
        </p:nvSpPr>
        <p:spPr>
          <a:xfrm>
            <a:off x="734291" y="1025236"/>
            <a:ext cx="8118764" cy="5113281"/>
          </a:xfrm>
        </p:spPr>
        <p:txBody>
          <a:bodyPr/>
          <a:lstStyle/>
          <a:p>
            <a:endParaRPr lang="en-US" dirty="0" smtClean="0"/>
          </a:p>
          <a:p>
            <a:r>
              <a:rPr lang="en-US" dirty="0" smtClean="0"/>
              <a:t>Spring </a:t>
            </a:r>
            <a:r>
              <a:rPr lang="en-US" dirty="0"/>
              <a:t>is a Java platform that provides comprehensive </a:t>
            </a:r>
            <a:endParaRPr lang="en-US" dirty="0" smtClean="0"/>
          </a:p>
          <a:p>
            <a:pPr marL="0" indent="0">
              <a:buNone/>
            </a:pPr>
            <a:r>
              <a:rPr lang="en-US" dirty="0" smtClean="0"/>
              <a:t>    infrastructure </a:t>
            </a:r>
            <a:r>
              <a:rPr lang="en-US" dirty="0"/>
              <a:t>support for developing Java applications </a:t>
            </a:r>
            <a:r>
              <a:rPr lang="en-US" dirty="0" smtClean="0"/>
              <a:t>with  development  tools.</a:t>
            </a:r>
          </a:p>
          <a:p>
            <a:endParaRPr lang="en-US" dirty="0"/>
          </a:p>
          <a:p>
            <a:r>
              <a:rPr lang="en-US" dirty="0"/>
              <a:t>Any application can benefit from Spring in terms of </a:t>
            </a:r>
            <a:endParaRPr lang="en-US" dirty="0" smtClean="0"/>
          </a:p>
          <a:p>
            <a:pPr marL="0" indent="0">
              <a:buNone/>
            </a:pPr>
            <a:endParaRPr lang="en-US" sz="1800" dirty="0"/>
          </a:p>
          <a:p>
            <a:pPr lvl="3"/>
            <a:r>
              <a:rPr lang="en-US" sz="1800" dirty="0" smtClean="0"/>
              <a:t>Simplicity</a:t>
            </a:r>
          </a:p>
          <a:p>
            <a:pPr marL="342900" lvl="3" indent="0">
              <a:buNone/>
            </a:pPr>
            <a:endParaRPr lang="en-US" sz="1800" dirty="0"/>
          </a:p>
          <a:p>
            <a:pPr lvl="3"/>
            <a:r>
              <a:rPr lang="en-US" sz="1800" dirty="0" smtClean="0"/>
              <a:t>Testability</a:t>
            </a:r>
          </a:p>
          <a:p>
            <a:pPr marL="342900" lvl="3" indent="0">
              <a:buNone/>
            </a:pPr>
            <a:endParaRPr lang="en-US" sz="1800" dirty="0"/>
          </a:p>
          <a:p>
            <a:pPr lvl="3"/>
            <a:r>
              <a:rPr lang="en-US" sz="1800" dirty="0"/>
              <a:t>Loose </a:t>
            </a:r>
            <a:r>
              <a:rPr lang="en-US" sz="1800" dirty="0" smtClean="0"/>
              <a:t>Coupling</a:t>
            </a:r>
          </a:p>
          <a:p>
            <a:pPr lvl="2"/>
            <a:endParaRPr lang="en-US" dirty="0"/>
          </a:p>
          <a:p>
            <a:pPr lvl="1"/>
            <a:r>
              <a:rPr lang="en-US" sz="2000" dirty="0"/>
              <a:t>Automation of </a:t>
            </a:r>
            <a:r>
              <a:rPr lang="en-US" sz="2000" dirty="0" smtClean="0"/>
              <a:t>deployment</a:t>
            </a:r>
          </a:p>
          <a:p>
            <a:pPr marL="3572" lvl="1" indent="0">
              <a:buNone/>
            </a:pPr>
            <a:endParaRPr lang="en-US" sz="2000" dirty="0"/>
          </a:p>
          <a:p>
            <a:pPr lvl="3"/>
            <a:r>
              <a:rPr lang="en-US" sz="1800" dirty="0"/>
              <a:t>Convention over </a:t>
            </a:r>
            <a:r>
              <a:rPr lang="en-US" sz="1800" dirty="0" smtClean="0"/>
              <a:t>configuration</a:t>
            </a:r>
          </a:p>
          <a:p>
            <a:pPr lvl="3"/>
            <a:endParaRPr lang="en-US" sz="1800" dirty="0"/>
          </a:p>
          <a:p>
            <a:pPr lvl="3"/>
            <a:r>
              <a:rPr lang="en-US" sz="1800" dirty="0" smtClean="0"/>
              <a:t>Services </a:t>
            </a:r>
            <a:r>
              <a:rPr lang="en-US" sz="1800" dirty="0"/>
              <a:t>to enable a cohesive technology experience not only </a:t>
            </a:r>
            <a:r>
              <a:rPr lang="en-US" sz="1800" dirty="0" smtClean="0"/>
              <a:t>for</a:t>
            </a:r>
          </a:p>
          <a:p>
            <a:pPr marL="342900" lvl="3" indent="0">
              <a:buNone/>
            </a:pPr>
            <a:endParaRPr lang="en-US" sz="1800" dirty="0" smtClean="0"/>
          </a:p>
          <a:p>
            <a:pPr marL="342900" lvl="3" indent="0">
              <a:buNone/>
            </a:pPr>
            <a:r>
              <a:rPr lang="en-US" sz="1800" dirty="0" smtClean="0"/>
              <a:t>     the   </a:t>
            </a:r>
            <a:r>
              <a:rPr lang="en-US" sz="1800" dirty="0"/>
              <a:t>developers, but also for the businesses</a:t>
            </a:r>
          </a:p>
          <a:p>
            <a:pPr marL="3572" lvl="1" indent="0">
              <a:buNone/>
            </a:pPr>
            <a:endParaRPr lang="en-US" sz="1800" dirty="0"/>
          </a:p>
          <a:p>
            <a:endParaRPr 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597" y="2647385"/>
            <a:ext cx="1835150" cy="927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259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Spring 5 New Features</a:t>
            </a:r>
            <a:endParaRPr lang="en-US" dirty="0"/>
          </a:p>
        </p:txBody>
      </p:sp>
      <p:sp>
        <p:nvSpPr>
          <p:cNvPr id="3" name="Content Placeholder 2"/>
          <p:cNvSpPr>
            <a:spLocks noGrp="1"/>
          </p:cNvSpPr>
          <p:nvPr>
            <p:ph idx="1"/>
          </p:nvPr>
        </p:nvSpPr>
        <p:spPr/>
        <p:txBody>
          <a:bodyPr/>
          <a:lstStyle/>
          <a:p>
            <a:endParaRPr lang="en-US" dirty="0" smtClean="0"/>
          </a:p>
          <a:p>
            <a:r>
              <a:rPr lang="en-US" dirty="0"/>
              <a:t>Baseline Upgrade</a:t>
            </a:r>
          </a:p>
          <a:p>
            <a:r>
              <a:rPr lang="en-US" dirty="0"/>
              <a:t>Reactive Programming Support</a:t>
            </a:r>
          </a:p>
          <a:p>
            <a:r>
              <a:rPr lang="en-US" dirty="0"/>
              <a:t>A functional web framework</a:t>
            </a:r>
          </a:p>
          <a:p>
            <a:r>
              <a:rPr lang="en-US" dirty="0" err="1"/>
              <a:t>Kotline</a:t>
            </a:r>
            <a:r>
              <a:rPr lang="en-US" dirty="0"/>
              <a:t> Support</a:t>
            </a:r>
          </a:p>
          <a:p>
            <a:r>
              <a:rPr lang="en-US" dirty="0"/>
              <a:t>Dropped </a:t>
            </a:r>
            <a:r>
              <a:rPr lang="en-US" dirty="0" smtClean="0"/>
              <a:t>Features</a:t>
            </a:r>
            <a:endParaRPr lang="en-US" dirty="0"/>
          </a:p>
        </p:txBody>
      </p:sp>
    </p:spTree>
    <p:extLst>
      <p:ext uri="{BB962C8B-B14F-4D97-AF65-F5344CB8AC3E}">
        <p14:creationId xmlns:p14="http://schemas.microsoft.com/office/powerpoint/2010/main" val="139311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8516" y="354895"/>
            <a:ext cx="8312649" cy="564752"/>
          </a:xfrm>
        </p:spPr>
        <p:txBody>
          <a:bodyPr>
            <a:normAutofit/>
          </a:bodyPr>
          <a:lstStyle/>
          <a:p>
            <a:r>
              <a:rPr lang="en-US" dirty="0" smtClean="0"/>
              <a:t>1.3 Spring </a:t>
            </a:r>
            <a:r>
              <a:rPr lang="en-US" dirty="0"/>
              <a:t>P</a:t>
            </a:r>
            <a:r>
              <a:rPr lang="en-US" dirty="0" smtClean="0"/>
              <a:t>rojects At </a:t>
            </a:r>
            <a:r>
              <a:rPr lang="en-US" dirty="0"/>
              <a:t>a </a:t>
            </a:r>
            <a:r>
              <a:rPr lang="en-US" dirty="0" smtClean="0"/>
              <a:t>Glance</a:t>
            </a:r>
            <a:endParaRPr lang="en-US" dirty="0"/>
          </a:p>
        </p:txBody>
      </p:sp>
      <p:sp>
        <p:nvSpPr>
          <p:cNvPr id="7" name="Content Placeholder 6"/>
          <p:cNvSpPr>
            <a:spLocks noGrp="1"/>
          </p:cNvSpPr>
          <p:nvPr>
            <p:ph idx="1"/>
          </p:nvPr>
        </p:nvSpPr>
        <p:spPr>
          <a:xfrm>
            <a:off x="298516" y="1052946"/>
            <a:ext cx="4107229" cy="5085572"/>
          </a:xfrm>
        </p:spPr>
        <p:txBody>
          <a:bodyPr/>
          <a:lstStyle/>
          <a:p>
            <a:endParaRPr lang="en-US" dirty="0" smtClean="0"/>
          </a:p>
          <a:p>
            <a:r>
              <a:rPr lang="en-US" dirty="0" smtClean="0"/>
              <a:t>Spring </a:t>
            </a:r>
            <a:r>
              <a:rPr lang="en-US" dirty="0"/>
              <a:t>is modular by </a:t>
            </a:r>
            <a:r>
              <a:rPr lang="en-US" dirty="0" smtClean="0"/>
              <a:t>design</a:t>
            </a:r>
          </a:p>
          <a:p>
            <a:pPr marL="0" indent="0">
              <a:buNone/>
            </a:pPr>
            <a:endParaRPr lang="en-US" dirty="0"/>
          </a:p>
          <a:p>
            <a:r>
              <a:rPr lang="en-US" dirty="0"/>
              <a:t>Spring has many </a:t>
            </a:r>
            <a:r>
              <a:rPr lang="en-US" dirty="0" smtClean="0"/>
              <a:t>projects   </a:t>
            </a:r>
            <a:r>
              <a:rPr lang="en-US" dirty="0"/>
              <a:t>which helps us to build </a:t>
            </a:r>
            <a:r>
              <a:rPr lang="en-US" dirty="0" smtClean="0"/>
              <a:t> modern </a:t>
            </a:r>
            <a:r>
              <a:rPr lang="en-US" dirty="0"/>
              <a:t>applications with any infrastructure needs such </a:t>
            </a:r>
            <a:r>
              <a:rPr lang="en-US" dirty="0" smtClean="0"/>
              <a:t>as</a:t>
            </a:r>
          </a:p>
          <a:p>
            <a:pPr marL="0" indent="0">
              <a:buNone/>
            </a:pPr>
            <a:r>
              <a:rPr lang="en-US" dirty="0" smtClean="0"/>
              <a:t> </a:t>
            </a:r>
            <a:endParaRPr lang="en-US" dirty="0"/>
          </a:p>
          <a:p>
            <a:pPr lvl="1"/>
            <a:r>
              <a:rPr lang="en-US" sz="2000" dirty="0"/>
              <a:t>Simple Configuration </a:t>
            </a:r>
            <a:endParaRPr lang="en-US" sz="2000" dirty="0" smtClean="0"/>
          </a:p>
          <a:p>
            <a:pPr marL="3572" lvl="1" indent="0">
              <a:buNone/>
            </a:pPr>
            <a:endParaRPr lang="en-US" sz="2000" dirty="0"/>
          </a:p>
          <a:p>
            <a:pPr lvl="1"/>
            <a:r>
              <a:rPr lang="en-US" sz="2000" dirty="0"/>
              <a:t>High </a:t>
            </a:r>
            <a:r>
              <a:rPr lang="en-US" sz="2000" dirty="0" smtClean="0"/>
              <a:t>Security</a:t>
            </a:r>
          </a:p>
          <a:p>
            <a:pPr marL="3572" lvl="1" indent="0">
              <a:buNone/>
            </a:pPr>
            <a:endParaRPr lang="en-US" sz="2000" dirty="0" smtClean="0"/>
          </a:p>
          <a:p>
            <a:pPr lvl="1"/>
            <a:r>
              <a:rPr lang="en-US" sz="2000" dirty="0" smtClean="0"/>
              <a:t>Connectivity </a:t>
            </a:r>
            <a:r>
              <a:rPr lang="en-US" sz="2000" dirty="0"/>
              <a:t>to Big </a:t>
            </a:r>
            <a:r>
              <a:rPr lang="en-US" sz="2000" dirty="0" smtClean="0"/>
              <a:t>Data</a:t>
            </a:r>
          </a:p>
          <a:p>
            <a:pPr marL="3572" lvl="1" indent="0">
              <a:buNone/>
            </a:pPr>
            <a:endParaRPr lang="en-US" sz="2000" dirty="0"/>
          </a:p>
          <a:p>
            <a:pPr lvl="1"/>
            <a:r>
              <a:rPr lang="en-US" sz="2000" dirty="0"/>
              <a:t>Development of Web </a:t>
            </a:r>
            <a:r>
              <a:rPr lang="en-US" sz="2000" dirty="0" smtClean="0"/>
              <a:t>apps</a:t>
            </a:r>
          </a:p>
          <a:p>
            <a:pPr marL="3572" lvl="1" indent="0">
              <a:buNone/>
            </a:pPr>
            <a:endParaRPr lang="en-US" sz="2000" dirty="0"/>
          </a:p>
          <a:p>
            <a:pPr lvl="1"/>
            <a:r>
              <a:rPr lang="en-US" sz="2000" dirty="0"/>
              <a:t>Connectivity to cloud </a:t>
            </a:r>
            <a:r>
              <a:rPr lang="en-US" sz="2000" dirty="0" smtClean="0"/>
              <a:t>services</a:t>
            </a:r>
          </a:p>
          <a:p>
            <a:pPr marL="3572" lvl="1" indent="0">
              <a:buNone/>
            </a:pPr>
            <a:endParaRPr lang="en-US" sz="2000" dirty="0"/>
          </a:p>
          <a:p>
            <a:pPr lvl="1"/>
            <a:r>
              <a:rPr lang="en-US" sz="2000" dirty="0"/>
              <a:t>Integration with </a:t>
            </a:r>
            <a:r>
              <a:rPr lang="en-US" sz="2000" dirty="0" smtClean="0"/>
              <a:t>any</a:t>
            </a:r>
          </a:p>
          <a:p>
            <a:pPr marL="3572" lvl="1" indent="0">
              <a:buNone/>
            </a:pPr>
            <a:r>
              <a:rPr lang="en-US" sz="2000" dirty="0" smtClean="0"/>
              <a:t> framework</a:t>
            </a:r>
            <a:r>
              <a:rPr lang="en-US" sz="2000" dirty="0"/>
              <a:t>. </a:t>
            </a:r>
          </a:p>
          <a:p>
            <a:endParaRPr lang="en-US" dirty="0"/>
          </a:p>
        </p:txBody>
      </p:sp>
      <p:pic>
        <p:nvPicPr>
          <p:cNvPr id="4" name="Picture 2"/>
          <p:cNvPicPr>
            <a:picLocks noChangeAspect="1" noChangeArrowheads="1"/>
          </p:cNvPicPr>
          <p:nvPr/>
        </p:nvPicPr>
        <p:blipFill>
          <a:blip r:embed="rId3"/>
          <a:srcRect/>
          <a:stretch>
            <a:fillRect/>
          </a:stretch>
        </p:blipFill>
        <p:spPr bwMode="auto">
          <a:xfrm>
            <a:off x="4849091" y="1276328"/>
            <a:ext cx="4140389" cy="4977708"/>
          </a:xfrm>
          <a:prstGeom prst="rect">
            <a:avLst/>
          </a:prstGeom>
          <a:noFill/>
          <a:ln w="9525">
            <a:noFill/>
            <a:miter lim="800000"/>
            <a:headEnd/>
            <a:tailEnd/>
          </a:ln>
          <a:effectLst/>
        </p:spPr>
      </p:pic>
    </p:spTree>
    <p:extLst>
      <p:ext uri="{BB962C8B-B14F-4D97-AF65-F5344CB8AC3E}">
        <p14:creationId xmlns:p14="http://schemas.microsoft.com/office/powerpoint/2010/main" val="2302181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144" y="1692728"/>
            <a:ext cx="1455057" cy="1455057"/>
          </a:xfrm>
          <a:prstGeom prst="rect">
            <a:avLst/>
          </a:prstGeom>
        </p:spPr>
      </p:pic>
      <p:sp>
        <p:nvSpPr>
          <p:cNvPr id="6" name="Title 5"/>
          <p:cNvSpPr>
            <a:spLocks noGrp="1"/>
          </p:cNvSpPr>
          <p:nvPr>
            <p:ph type="title"/>
          </p:nvPr>
        </p:nvSpPr>
        <p:spPr>
          <a:xfrm>
            <a:off x="309801" y="415636"/>
            <a:ext cx="8312649" cy="415637"/>
          </a:xfrm>
        </p:spPr>
        <p:txBody>
          <a:bodyPr>
            <a:normAutofit/>
          </a:bodyPr>
          <a:lstStyle/>
          <a:p>
            <a:r>
              <a:rPr lang="en-US" dirty="0" smtClean="0"/>
              <a:t> 1.4 Spring </a:t>
            </a:r>
            <a:r>
              <a:rPr lang="en-US" dirty="0"/>
              <a:t>IO Platform</a:t>
            </a:r>
          </a:p>
        </p:txBody>
      </p:sp>
      <p:sp>
        <p:nvSpPr>
          <p:cNvPr id="8" name="Content Placeholder 7"/>
          <p:cNvSpPr>
            <a:spLocks noGrp="1"/>
          </p:cNvSpPr>
          <p:nvPr>
            <p:ph idx="1"/>
          </p:nvPr>
        </p:nvSpPr>
        <p:spPr>
          <a:xfrm>
            <a:off x="298516" y="1011382"/>
            <a:ext cx="7085628" cy="5127135"/>
          </a:xfrm>
        </p:spPr>
        <p:txBody>
          <a:bodyPr>
            <a:normAutofit lnSpcReduction="10000"/>
          </a:bodyPr>
          <a:lstStyle/>
          <a:p>
            <a:endParaRPr lang="en-US" dirty="0" smtClean="0"/>
          </a:p>
          <a:p>
            <a:r>
              <a:rPr lang="en-US" dirty="0" smtClean="0"/>
              <a:t>Brings </a:t>
            </a:r>
            <a:r>
              <a:rPr lang="en-US" dirty="0"/>
              <a:t>together the core Spring APIs into a </a:t>
            </a:r>
            <a:r>
              <a:rPr lang="en-US" dirty="0" smtClean="0"/>
              <a:t>cohesive</a:t>
            </a:r>
          </a:p>
          <a:p>
            <a:pPr marL="0" indent="0">
              <a:buNone/>
            </a:pPr>
            <a:r>
              <a:rPr lang="en-US" dirty="0" smtClean="0"/>
              <a:t>platform </a:t>
            </a:r>
            <a:r>
              <a:rPr lang="en-US" dirty="0"/>
              <a:t>for modern applications. </a:t>
            </a:r>
            <a:endParaRPr lang="en-US" dirty="0" smtClean="0"/>
          </a:p>
          <a:p>
            <a:pPr marL="0" indent="0">
              <a:buNone/>
            </a:pPr>
            <a:endParaRPr lang="en-US" dirty="0"/>
          </a:p>
          <a:p>
            <a:pPr lvl="1"/>
            <a:r>
              <a:rPr lang="en-US" sz="2000" dirty="0" smtClean="0"/>
              <a:t>Spring IO Platform has 3 layers:</a:t>
            </a:r>
          </a:p>
          <a:p>
            <a:pPr marL="3572" lvl="1" indent="0">
              <a:buNone/>
            </a:pPr>
            <a:endParaRPr lang="en-US" sz="1800" dirty="0" smtClean="0"/>
          </a:p>
          <a:p>
            <a:pPr lvl="3"/>
            <a:r>
              <a:rPr lang="en-US" sz="1800" dirty="0" smtClean="0"/>
              <a:t>Spring IO Foundation layer</a:t>
            </a:r>
          </a:p>
          <a:p>
            <a:pPr lvl="4"/>
            <a:r>
              <a:rPr lang="en-US" sz="1600" dirty="0" smtClean="0"/>
              <a:t>A </a:t>
            </a:r>
            <a:r>
              <a:rPr lang="en-US" sz="1600" dirty="0"/>
              <a:t>cohesive set of APIs and embeddable runtime components that enable to build </a:t>
            </a:r>
            <a:r>
              <a:rPr lang="en-US" sz="1600" dirty="0" smtClean="0"/>
              <a:t>applications</a:t>
            </a:r>
          </a:p>
          <a:p>
            <a:pPr marL="1371600" lvl="4" indent="0">
              <a:buNone/>
            </a:pPr>
            <a:endParaRPr lang="en-US" sz="1800" dirty="0"/>
          </a:p>
          <a:p>
            <a:pPr lvl="3"/>
            <a:r>
              <a:rPr lang="en-US" sz="1800" dirty="0"/>
              <a:t>Spring IO Coordination </a:t>
            </a:r>
            <a:r>
              <a:rPr lang="en-US" sz="1800" dirty="0" smtClean="0"/>
              <a:t>layer</a:t>
            </a:r>
          </a:p>
          <a:p>
            <a:pPr lvl="4"/>
            <a:r>
              <a:rPr lang="en-US" sz="1600" dirty="0"/>
              <a:t>Provides API’s to connect to cloud services</a:t>
            </a:r>
          </a:p>
          <a:p>
            <a:pPr marL="1371600" lvl="4" indent="0">
              <a:buNone/>
            </a:pPr>
            <a:endParaRPr lang="en-US" dirty="0"/>
          </a:p>
          <a:p>
            <a:pPr marL="342900" lvl="3" indent="0">
              <a:buNone/>
            </a:pPr>
            <a:endParaRPr lang="en-US" sz="1800" dirty="0" smtClean="0"/>
          </a:p>
          <a:p>
            <a:pPr lvl="3"/>
            <a:r>
              <a:rPr lang="en-US" sz="1800" dirty="0"/>
              <a:t>Spring IO Execution layer</a:t>
            </a:r>
          </a:p>
          <a:p>
            <a:pPr marL="342900" lvl="3" indent="0">
              <a:buNone/>
            </a:pPr>
            <a:endParaRPr lang="en-US" sz="1800" dirty="0"/>
          </a:p>
          <a:p>
            <a:pPr lvl="4"/>
            <a:r>
              <a:rPr lang="en-US" sz="1600" dirty="0" smtClean="0"/>
              <a:t>Provides </a:t>
            </a:r>
            <a:r>
              <a:rPr lang="en-US" sz="1600" dirty="0"/>
              <a:t>DSR(Domain-Specific Runtime) for applications built using IO Foundation modules</a:t>
            </a:r>
            <a:r>
              <a:rPr lang="en-US" sz="1600" dirty="0" smtClean="0"/>
              <a:t>.</a:t>
            </a:r>
          </a:p>
          <a:p>
            <a:pPr marL="1371600" lvl="4" indent="0">
              <a:buNone/>
            </a:pPr>
            <a:endParaRPr lang="en-US" sz="1600" dirty="0"/>
          </a:p>
          <a:p>
            <a:pPr lvl="4"/>
            <a:r>
              <a:rPr lang="en-US" sz="1600" dirty="0"/>
              <a:t>Helps to avoid deployment to an external container like </a:t>
            </a:r>
            <a:r>
              <a:rPr lang="en-US" sz="1600" dirty="0" smtClean="0"/>
              <a:t>Tomcat</a:t>
            </a:r>
            <a:endParaRPr lang="en-US" sz="1600" dirty="0"/>
          </a:p>
        </p:txBody>
      </p:sp>
    </p:spTree>
    <p:extLst>
      <p:ext uri="{BB962C8B-B14F-4D97-AF65-F5344CB8AC3E}">
        <p14:creationId xmlns:p14="http://schemas.microsoft.com/office/powerpoint/2010/main" val="283505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40228" y="4934857"/>
            <a:ext cx="1756229"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579146" y="1381617"/>
            <a:ext cx="8231730" cy="4848261"/>
            <a:chOff x="557524" y="1108657"/>
            <a:chExt cx="7483391" cy="4848261"/>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24" y="1108657"/>
              <a:ext cx="7483391" cy="4848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2380342" y="1407886"/>
              <a:ext cx="1756229"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itle 8"/>
          <p:cNvSpPr>
            <a:spLocks noGrp="1"/>
          </p:cNvSpPr>
          <p:nvPr>
            <p:ph type="title"/>
          </p:nvPr>
        </p:nvSpPr>
        <p:spPr/>
        <p:txBody>
          <a:bodyPr>
            <a:normAutofit/>
          </a:bodyPr>
          <a:lstStyle/>
          <a:p>
            <a:r>
              <a:rPr lang="en-US" dirty="0" smtClean="0"/>
              <a:t>1.4 Spring </a:t>
            </a:r>
            <a:r>
              <a:rPr lang="en-US" dirty="0"/>
              <a:t>IO Platform</a:t>
            </a:r>
          </a:p>
        </p:txBody>
      </p:sp>
    </p:spTree>
    <p:extLst>
      <p:ext uri="{BB962C8B-B14F-4D97-AF65-F5344CB8AC3E}">
        <p14:creationId xmlns:p14="http://schemas.microsoft.com/office/powerpoint/2010/main" val="1655215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smtClean="0"/>
              <a:t>1.4.1 </a:t>
            </a:r>
            <a:r>
              <a:rPr lang="en-US" dirty="0"/>
              <a:t>Spring </a:t>
            </a:r>
            <a:r>
              <a:rPr lang="en-US" dirty="0" smtClean="0"/>
              <a:t>Framework</a:t>
            </a:r>
            <a:endParaRPr lang="en-US" dirty="0"/>
          </a:p>
        </p:txBody>
      </p:sp>
      <p:sp>
        <p:nvSpPr>
          <p:cNvPr id="3" name="Content Placeholder 2"/>
          <p:cNvSpPr>
            <a:spLocks noGrp="1"/>
          </p:cNvSpPr>
          <p:nvPr>
            <p:ph idx="1"/>
          </p:nvPr>
        </p:nvSpPr>
        <p:spPr>
          <a:xfrm>
            <a:off x="298517" y="1066800"/>
            <a:ext cx="8476994" cy="5071717"/>
          </a:xfrm>
        </p:spPr>
        <p:txBody>
          <a:bodyPr/>
          <a:lstStyle/>
          <a:p>
            <a:endParaRPr lang="en-US" dirty="0" smtClean="0"/>
          </a:p>
          <a:p>
            <a:r>
              <a:rPr lang="en-US" dirty="0" smtClean="0"/>
              <a:t>Spring Framework is an open source framework </a:t>
            </a:r>
          </a:p>
          <a:p>
            <a:pPr marL="0" indent="0">
              <a:buNone/>
            </a:pPr>
            <a:endParaRPr lang="en-US" dirty="0" smtClean="0"/>
          </a:p>
          <a:p>
            <a:r>
              <a:rPr lang="en-US" dirty="0" smtClean="0">
                <a:ea typeface="Arial Unicode MS" pitchFamily="34" charset="-128"/>
                <a:cs typeface="Arial Unicode MS" pitchFamily="34" charset="-128"/>
              </a:rPr>
              <a:t>Addresses </a:t>
            </a:r>
            <a:r>
              <a:rPr lang="en-US" dirty="0">
                <a:ea typeface="Arial Unicode MS" pitchFamily="34" charset="-128"/>
                <a:cs typeface="Arial Unicode MS" pitchFamily="34" charset="-128"/>
              </a:rPr>
              <a:t>the complexity of enterprise application </a:t>
            </a:r>
            <a:r>
              <a:rPr lang="en-US" dirty="0" smtClean="0">
                <a:ea typeface="Arial Unicode MS" pitchFamily="34" charset="-128"/>
                <a:cs typeface="Arial Unicode MS" pitchFamily="34" charset="-128"/>
              </a:rPr>
              <a:t>development</a:t>
            </a:r>
          </a:p>
          <a:p>
            <a:pPr marL="0" indent="0">
              <a:buNone/>
            </a:pPr>
            <a:endParaRPr lang="en-US" dirty="0">
              <a:ea typeface="Arial Unicode MS" pitchFamily="34" charset="-128"/>
              <a:cs typeface="Arial Unicode MS" pitchFamily="34" charset="-128"/>
            </a:endParaRPr>
          </a:p>
          <a:p>
            <a:r>
              <a:rPr lang="en-US" dirty="0" smtClean="0"/>
              <a:t>Spring Framework provides programming </a:t>
            </a:r>
            <a:r>
              <a:rPr lang="en-US" dirty="0"/>
              <a:t>&amp; configuration </a:t>
            </a:r>
            <a:r>
              <a:rPr lang="en-US" dirty="0" smtClean="0"/>
              <a:t>model with </a:t>
            </a:r>
            <a:r>
              <a:rPr lang="en-IN" dirty="0" smtClean="0"/>
              <a:t>Lightweight </a:t>
            </a:r>
            <a:r>
              <a:rPr lang="en-IN" dirty="0"/>
              <a:t>solution to build enterprise-ready </a:t>
            </a:r>
            <a:r>
              <a:rPr lang="en-IN" dirty="0" smtClean="0"/>
              <a:t>applications</a:t>
            </a:r>
          </a:p>
          <a:p>
            <a:pPr marL="0" indent="0">
              <a:buNone/>
            </a:pPr>
            <a:endParaRPr lang="en-IN" dirty="0" smtClean="0"/>
          </a:p>
          <a:p>
            <a:r>
              <a:rPr lang="en-US" dirty="0">
                <a:ea typeface="Arial Unicode MS" pitchFamily="34" charset="-128"/>
                <a:cs typeface="Arial Unicode MS" pitchFamily="34" charset="-128"/>
              </a:rPr>
              <a:t>Any java application can benefit from </a:t>
            </a:r>
            <a:r>
              <a:rPr lang="en-US" dirty="0" smtClean="0">
                <a:ea typeface="Arial Unicode MS" pitchFamily="34" charset="-128"/>
                <a:cs typeface="Arial Unicode MS" pitchFamily="34" charset="-128"/>
              </a:rPr>
              <a:t>Spring framework </a:t>
            </a:r>
            <a:r>
              <a:rPr lang="en-US" dirty="0">
                <a:ea typeface="Arial Unicode MS" pitchFamily="34" charset="-128"/>
                <a:cs typeface="Arial Unicode MS" pitchFamily="34" charset="-128"/>
              </a:rPr>
              <a:t>in terms of simplicity, testability and loose coupling</a:t>
            </a:r>
          </a:p>
          <a:p>
            <a:endParaRPr lang="en-IN" dirty="0"/>
          </a:p>
          <a:p>
            <a:endParaRPr lang="en-US" dirty="0"/>
          </a:p>
        </p:txBody>
      </p:sp>
    </p:spTree>
    <p:extLst>
      <p:ext uri="{BB962C8B-B14F-4D97-AF65-F5344CB8AC3E}">
        <p14:creationId xmlns:p14="http://schemas.microsoft.com/office/powerpoint/2010/main" val="2611079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1.4.2  Spring </a:t>
            </a:r>
            <a:r>
              <a:rPr lang="en-US" dirty="0"/>
              <a:t>Boot</a:t>
            </a:r>
          </a:p>
        </p:txBody>
      </p:sp>
      <p:sp>
        <p:nvSpPr>
          <p:cNvPr id="7" name="Content Placeholder 6"/>
          <p:cNvSpPr>
            <a:spLocks noGrp="1"/>
          </p:cNvSpPr>
          <p:nvPr>
            <p:ph idx="1"/>
          </p:nvPr>
        </p:nvSpPr>
        <p:spPr>
          <a:xfrm>
            <a:off x="298516" y="753393"/>
            <a:ext cx="5928113" cy="5702825"/>
          </a:xfrm>
        </p:spPr>
        <p:txBody>
          <a:bodyPr/>
          <a:lstStyle/>
          <a:p>
            <a:endParaRPr lang="en-US" dirty="0" smtClean="0"/>
          </a:p>
          <a:p>
            <a:r>
              <a:rPr lang="en-US" dirty="0" smtClean="0"/>
              <a:t>Spring </a:t>
            </a:r>
            <a:r>
              <a:rPr lang="en-US" dirty="0"/>
              <a:t>Boot ships with command line tool </a:t>
            </a:r>
            <a:endParaRPr lang="en-US" dirty="0" smtClean="0"/>
          </a:p>
          <a:p>
            <a:pPr marL="0" indent="0">
              <a:buNone/>
            </a:pPr>
            <a:r>
              <a:rPr lang="en-US" dirty="0" smtClean="0"/>
              <a:t>    for </a:t>
            </a:r>
            <a:r>
              <a:rPr lang="en-US" dirty="0"/>
              <a:t>executing spring </a:t>
            </a:r>
            <a:r>
              <a:rPr lang="en-US" dirty="0" smtClean="0"/>
              <a:t>applications</a:t>
            </a:r>
          </a:p>
          <a:p>
            <a:endParaRPr lang="en-US" dirty="0"/>
          </a:p>
          <a:p>
            <a:r>
              <a:rPr lang="en-US" dirty="0"/>
              <a:t>Spring Boot dynamically wires up beans </a:t>
            </a:r>
            <a:endParaRPr lang="en-US" dirty="0" smtClean="0"/>
          </a:p>
          <a:p>
            <a:pPr marL="0" indent="0">
              <a:buNone/>
            </a:pPr>
            <a:r>
              <a:rPr lang="en-US" dirty="0" smtClean="0"/>
              <a:t>   and </a:t>
            </a:r>
            <a:r>
              <a:rPr lang="en-US" dirty="0"/>
              <a:t>settings and applies them to your </a:t>
            </a:r>
            <a:endParaRPr lang="en-US" dirty="0" smtClean="0"/>
          </a:p>
          <a:p>
            <a:pPr marL="0" indent="0">
              <a:buNone/>
            </a:pPr>
            <a:r>
              <a:rPr lang="en-US" dirty="0"/>
              <a:t> </a:t>
            </a:r>
            <a:r>
              <a:rPr lang="en-US" dirty="0" smtClean="0"/>
              <a:t>  application </a:t>
            </a:r>
            <a:r>
              <a:rPr lang="en-US" dirty="0"/>
              <a:t>context</a:t>
            </a:r>
            <a:r>
              <a:rPr lang="en-US" dirty="0" smtClean="0"/>
              <a:t>.</a:t>
            </a:r>
          </a:p>
          <a:p>
            <a:endParaRPr lang="en-US" dirty="0"/>
          </a:p>
          <a:p>
            <a:r>
              <a:rPr lang="en-US" dirty="0"/>
              <a:t>Advantages of using Spring Boot are</a:t>
            </a:r>
            <a:r>
              <a:rPr lang="en-US" dirty="0" smtClean="0"/>
              <a:t>:</a:t>
            </a:r>
          </a:p>
          <a:p>
            <a:pPr lvl="1"/>
            <a:endParaRPr lang="en-US" sz="1800" dirty="0"/>
          </a:p>
          <a:p>
            <a:pPr lvl="4"/>
            <a:r>
              <a:rPr lang="en-US" sz="1800" dirty="0" smtClean="0"/>
              <a:t>No requirement for XML configuration</a:t>
            </a:r>
          </a:p>
          <a:p>
            <a:pPr lvl="4"/>
            <a:r>
              <a:rPr lang="en-US" sz="1800" dirty="0" smtClean="0"/>
              <a:t>Annotation based configuration</a:t>
            </a:r>
          </a:p>
          <a:p>
            <a:pPr lvl="4"/>
            <a:r>
              <a:rPr lang="en-US" sz="1800" dirty="0" smtClean="0"/>
              <a:t>Has embedded server</a:t>
            </a:r>
          </a:p>
          <a:p>
            <a:pPr lvl="4"/>
            <a:r>
              <a:rPr lang="en-US" sz="1800" dirty="0" smtClean="0"/>
              <a:t>Reduces boiler plate code</a:t>
            </a:r>
          </a:p>
          <a:p>
            <a:pPr lvl="4"/>
            <a:r>
              <a:rPr lang="en-US" sz="1800" dirty="0" smtClean="0"/>
              <a:t>Simplifies testing</a:t>
            </a:r>
          </a:p>
          <a:p>
            <a:pPr lvl="4"/>
            <a:r>
              <a:rPr lang="en-US" sz="1800" dirty="0" smtClean="0"/>
              <a:t>Simplifies application maintenance</a:t>
            </a:r>
          </a:p>
          <a:p>
            <a:pPr lvl="4"/>
            <a:r>
              <a:rPr lang="en-US" sz="1800" dirty="0" smtClean="0"/>
              <a:t>Reduces the size of build file</a:t>
            </a:r>
            <a:endParaRPr lang="en-US" sz="18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745" y="1773382"/>
            <a:ext cx="2092037" cy="2702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76464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f9b258c7-9c72-463b-80f6-91d061ebb25d">Module Artifact</Category>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f9b258c7-9c72-463b-80f6-91d061ebb25d"/>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35F65D4-E61F-4691-9C26-6D0374114D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6207</TotalTime>
  <Words>1513</Words>
  <Application>Microsoft Office PowerPoint</Application>
  <PresentationFormat>On-screen Show (4:3)</PresentationFormat>
  <Paragraphs>238</Paragraphs>
  <Slides>11</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Verdana</vt:lpstr>
      <vt:lpstr>Times New Roman</vt:lpstr>
      <vt:lpstr>Wingdings</vt:lpstr>
      <vt:lpstr>Arial</vt:lpstr>
      <vt:lpstr>Calibri</vt:lpstr>
      <vt:lpstr>Arial Unicode MS</vt:lpstr>
      <vt:lpstr>Section slides</vt:lpstr>
      <vt:lpstr>think-cell Slide</vt:lpstr>
      <vt:lpstr>Basic Spring 5.0</vt:lpstr>
      <vt:lpstr>Lesson Objectives</vt:lpstr>
      <vt:lpstr>1.1 Introduction to Spring Platform and Environment</vt:lpstr>
      <vt:lpstr>1.2 Spring 5 New Features</vt:lpstr>
      <vt:lpstr>1.3 Spring Projects At a Glance</vt:lpstr>
      <vt:lpstr> 1.4 Spring IO Platform</vt:lpstr>
      <vt:lpstr>1.4 Spring IO Platform</vt:lpstr>
      <vt:lpstr>1.4.1 Spring Framework</vt:lpstr>
      <vt:lpstr>1.4.2  Spring Boot</vt:lpstr>
      <vt:lpstr>Lesson 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Thorat, Bharati</cp:lastModifiedBy>
  <cp:revision>293</cp:revision>
  <dcterms:created xsi:type="dcterms:W3CDTF">2012-05-18T02:59:15Z</dcterms:created>
  <dcterms:modified xsi:type="dcterms:W3CDTF">2018-05-18T05:02:39Z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