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70" r:id="rId4"/>
    <p:sldId id="261" r:id="rId5"/>
    <p:sldId id="271" r:id="rId6"/>
    <p:sldId id="291" r:id="rId7"/>
    <p:sldId id="263" r:id="rId8"/>
    <p:sldId id="264" r:id="rId9"/>
    <p:sldId id="279" r:id="rId10"/>
    <p:sldId id="280" r:id="rId11"/>
    <p:sldId id="285" r:id="rId12"/>
    <p:sldId id="288" r:id="rId13"/>
    <p:sldId id="300" r:id="rId14"/>
    <p:sldId id="316" r:id="rId15"/>
    <p:sldId id="294" r:id="rId16"/>
    <p:sldId id="312" r:id="rId17"/>
    <p:sldId id="317" r:id="rId18"/>
    <p:sldId id="299" r:id="rId19"/>
    <p:sldId id="315" r:id="rId20"/>
    <p:sldId id="310" r:id="rId21"/>
    <p:sldId id="289" r:id="rId22"/>
    <p:sldId id="305" r:id="rId23"/>
    <p:sldId id="306" r:id="rId24"/>
    <p:sldId id="309" r:id="rId25"/>
    <p:sldId id="308" r:id="rId26"/>
    <p:sldId id="301" r:id="rId27"/>
    <p:sldId id="267" r:id="rId28"/>
    <p:sldId id="269" r:id="rId29"/>
    <p:sldId id="259"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Lato Black" panose="020F0502020204030203" pitchFamily="34" charset="0"/>
      <p:bold r:id="rId36"/>
      <p:boldItalic r:id="rId37"/>
    </p:embeddedFont>
    <p:embeddedFont>
      <p:font typeface="Libre Baskerville" panose="02000000000000000000" pitchFamily="2" charset="0"/>
      <p:regular r:id="rId38"/>
      <p:bold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47864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344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98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5635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makaan.com/listings?propertyType=apartment&amp;listingType=rent&amp;pageType=CITY_URLS&amp;cityName=Hyderabad&amp;cityId=12&amp;templateId=MAKAAN_CITY_LISTING_REN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30344"/>
          </a:xfrm>
          <a:prstGeom prst="rect">
            <a:avLst/>
          </a:prstGeom>
          <a:noFill/>
          <a:ln>
            <a:noFill/>
          </a:ln>
        </p:spPr>
      </p:pic>
      <p:sp>
        <p:nvSpPr>
          <p:cNvPr id="99" name="Google Shape;99;p1"/>
          <p:cNvSpPr txBox="1"/>
          <p:nvPr/>
        </p:nvSpPr>
        <p:spPr>
          <a:xfrm>
            <a:off x="2472904" y="2588138"/>
            <a:ext cx="7261646"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IN" sz="2800" b="1"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br>
              <a:rPr lang="en-IN" sz="2800" b="1" i="0" u="none" strike="noStrike" cap="none" dirty="0">
                <a:solidFill>
                  <a:schemeClr val="dk1"/>
                </a:solidFill>
                <a:latin typeface="Calibri" panose="020F0502020204030204" pitchFamily="34" charset="0"/>
                <a:ea typeface="Calibri"/>
                <a:cs typeface="Calibri" panose="020F0502020204030204" pitchFamily="34" charset="0"/>
                <a:sym typeface="Calibri"/>
              </a:rPr>
            </a:br>
            <a:r>
              <a:rPr lang="en-IN" sz="2800" b="1" dirty="0">
                <a:solidFill>
                  <a:schemeClr val="dk1"/>
                </a:solidFill>
                <a:latin typeface="Calibri" panose="020F0502020204030204" pitchFamily="34" charset="0"/>
                <a:ea typeface="Calibri"/>
                <a:cs typeface="Calibri" panose="020F0502020204030204" pitchFamily="34" charset="0"/>
                <a:sym typeface="Calibri"/>
              </a:rPr>
              <a:t>ANALYSIS OF RENTED HOUSE PRICES  IN HYDERABAD</a:t>
            </a:r>
            <a:endParaRPr sz="2800" b="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932"/>
            <a:ext cx="10515600" cy="759084"/>
          </a:xfrm>
        </p:spPr>
        <p:txBody>
          <a:bodyPr>
            <a:normAutofit/>
          </a:bodyPr>
          <a:lstStyle/>
          <a:p>
            <a:pPr algn="ctr"/>
            <a:r>
              <a:rPr lang="en-IN" sz="3200" dirty="0">
                <a:solidFill>
                  <a:srgbClr val="FF0000"/>
                </a:solidFill>
              </a:rPr>
              <a:t>Data</a:t>
            </a:r>
            <a:r>
              <a:rPr lang="en-IN" dirty="0">
                <a:solidFill>
                  <a:srgbClr val="FF0000"/>
                </a:solidFill>
              </a:rPr>
              <a:t> </a:t>
            </a:r>
            <a:r>
              <a:rPr lang="en-IN" sz="3200" dirty="0">
                <a:solidFill>
                  <a:srgbClr val="FF0000"/>
                </a:solidFill>
              </a:rPr>
              <a:t>Visualization</a:t>
            </a:r>
          </a:p>
        </p:txBody>
      </p:sp>
      <p:sp>
        <p:nvSpPr>
          <p:cNvPr id="10" name="Text Placeholder 9"/>
          <p:cNvSpPr>
            <a:spLocks noGrp="1"/>
          </p:cNvSpPr>
          <p:nvPr>
            <p:ph type="body" idx="1"/>
          </p:nvPr>
        </p:nvSpPr>
        <p:spPr>
          <a:xfrm>
            <a:off x="450761" y="1280160"/>
            <a:ext cx="11281893" cy="4896803"/>
          </a:xfrm>
        </p:spPr>
        <p:txBody>
          <a:bodyPr>
            <a:normAutofit/>
          </a:bodyPr>
          <a:lstStyle/>
          <a:p>
            <a:pPr marL="114300" indent="0" algn="just">
              <a:buNone/>
            </a:pPr>
            <a:r>
              <a:rPr lang="en-US" sz="2000" dirty="0"/>
              <a:t>Data visualization is the graphical representation of information and data. By using visual elements like charts, graphs and maps, data visualization tools provide an accessible way to see and understand trends, outliers and patterns in data.</a:t>
            </a:r>
          </a:p>
          <a:p>
            <a:pPr marL="114300" indent="0">
              <a:buNone/>
            </a:pPr>
            <a:endParaRPr lang="en-IN" dirty="0"/>
          </a:p>
        </p:txBody>
      </p:sp>
      <p:sp>
        <p:nvSpPr>
          <p:cNvPr id="5" name="Rectangle 4"/>
          <p:cNvSpPr/>
          <p:nvPr/>
        </p:nvSpPr>
        <p:spPr>
          <a:xfrm>
            <a:off x="450761" y="141668"/>
            <a:ext cx="11281893" cy="862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90724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3"/>
          </a:xfrm>
        </p:spPr>
        <p:txBody>
          <a:bodyPr>
            <a:noAutofit/>
          </a:bodyPr>
          <a:lstStyle/>
          <a:p>
            <a:pPr algn="ctr"/>
            <a:r>
              <a:rPr lang="en-US" sz="3200" dirty="0">
                <a:solidFill>
                  <a:srgbClr val="FF0000"/>
                </a:solidFill>
              </a:rPr>
              <a:t>RENTED HOUSES IN EACH AREA</a:t>
            </a:r>
            <a:endParaRPr lang="en-IN" sz="3200" dirty="0">
              <a:solidFill>
                <a:srgbClr val="FF0000"/>
              </a:solidFill>
            </a:endParaRPr>
          </a:p>
        </p:txBody>
      </p:sp>
      <p:sp>
        <p:nvSpPr>
          <p:cNvPr id="3" name="Text Placeholder 2"/>
          <p:cNvSpPr>
            <a:spLocks noGrp="1"/>
          </p:cNvSpPr>
          <p:nvPr>
            <p:ph type="body" idx="1"/>
          </p:nvPr>
        </p:nvSpPr>
        <p:spPr>
          <a:xfrm>
            <a:off x="504967" y="1825625"/>
            <a:ext cx="5514833" cy="4351338"/>
          </a:xfrm>
        </p:spPr>
        <p:txBody>
          <a:bodyPr>
            <a:normAutofit/>
          </a:bodyPr>
          <a:lstStyle/>
          <a:p>
            <a:pPr>
              <a:buClr>
                <a:srgbClr val="FF0000"/>
              </a:buClr>
              <a:buFont typeface="Wingdings" panose="05000000000000000000" pitchFamily="2" charset="2"/>
              <a:buChar char="Ø"/>
            </a:pPr>
            <a:r>
              <a:rPr lang="en-US" sz="2000" dirty="0"/>
              <a:t>The above Graph Depicts that the 3 day tours has highest no of 5 star ratings ,and the 2 day tours has highest no of 4star Ratings.</a:t>
            </a:r>
          </a:p>
          <a:p>
            <a:pPr>
              <a:buClr>
                <a:srgbClr val="FF0000"/>
              </a:buClr>
              <a:buFont typeface="Wingdings" panose="05000000000000000000" pitchFamily="2" charset="2"/>
              <a:buChar char="Ø"/>
            </a:pPr>
            <a:r>
              <a:rPr lang="en-US" sz="2000" dirty="0"/>
              <a:t>For the 1 Day tours 3 star ratings are higher.</a:t>
            </a:r>
            <a:endParaRPr lang="en-IN" sz="2000" dirty="0"/>
          </a:p>
        </p:txBody>
      </p:sp>
      <p:sp>
        <p:nvSpPr>
          <p:cNvPr id="4" name="Rectangle 3"/>
          <p:cNvSpPr/>
          <p:nvPr/>
        </p:nvSpPr>
        <p:spPr>
          <a:xfrm>
            <a:off x="504967" y="187705"/>
            <a:ext cx="11177517" cy="7782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57EA4DDB-18DD-0AF6-C5F3-1896AAA70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61" y="1260909"/>
            <a:ext cx="11617142" cy="50285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DB41EB-E9BF-84A9-F942-6149AE0EA2C4}"/>
              </a:ext>
            </a:extLst>
          </p:cNvPr>
          <p:cNvSpPr txBox="1"/>
          <p:nvPr/>
        </p:nvSpPr>
        <p:spPr>
          <a:xfrm>
            <a:off x="4851133" y="2261937"/>
            <a:ext cx="6227545" cy="707886"/>
          </a:xfrm>
          <a:prstGeom prst="rect">
            <a:avLst/>
          </a:prstGeom>
          <a:noFill/>
        </p:spPr>
        <p:txBody>
          <a:bodyPr wrap="square" rtlCol="0">
            <a:spAutoFit/>
          </a:bodyPr>
          <a:lstStyle/>
          <a:p>
            <a:pPr marL="342900" indent="-342900">
              <a:buClr>
                <a:srgbClr val="FF0000"/>
              </a:buClr>
              <a:buFont typeface="Wingdings" panose="05000000000000000000" pitchFamily="2" charset="2"/>
              <a:buChar char="Ø"/>
            </a:pPr>
            <a:r>
              <a:rPr lang="en-US" sz="2000" dirty="0">
                <a:latin typeface="Calibri" panose="020F0502020204030204" pitchFamily="34" charset="0"/>
                <a:cs typeface="Calibri" panose="020F0502020204030204" pitchFamily="34" charset="0"/>
              </a:rPr>
              <a:t>In Gachibowli there are more number of rented houses compared to other areas.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6096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913C5B3-5CC1-338C-82AB-F50E8E392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639" y="1759268"/>
            <a:ext cx="4810125" cy="3705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D26404-7243-8408-2B58-2201FAFD57C6}"/>
              </a:ext>
            </a:extLst>
          </p:cNvPr>
          <p:cNvSpPr txBox="1"/>
          <p:nvPr/>
        </p:nvSpPr>
        <p:spPr>
          <a:xfrm>
            <a:off x="7960093" y="1402403"/>
            <a:ext cx="4533499" cy="400110"/>
          </a:xfrm>
          <a:prstGeom prst="rect">
            <a:avLst/>
          </a:prstGeom>
          <a:noFill/>
        </p:spPr>
        <p:txBody>
          <a:bodyPr wrap="square" rtlCol="0">
            <a:spAutoFit/>
          </a:bodyPr>
          <a:lstStyle/>
          <a:p>
            <a:r>
              <a:rPr lang="en-US" sz="2000" dirty="0">
                <a:solidFill>
                  <a:srgbClr val="FF0000"/>
                </a:solidFill>
                <a:latin typeface="Calibri" panose="020F0502020204030204" pitchFamily="34" charset="0"/>
                <a:cs typeface="Calibri" panose="020F0502020204030204" pitchFamily="34" charset="0"/>
              </a:rPr>
              <a:t>Pie chart on top 5 areas</a:t>
            </a:r>
            <a:endParaRPr lang="en-IN" sz="2000" dirty="0">
              <a:solidFill>
                <a:srgbClr val="FF0000"/>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16BBD88-DAB1-9AEC-D848-F31DEF1CE84E}"/>
              </a:ext>
            </a:extLst>
          </p:cNvPr>
          <p:cNvSpPr txBox="1"/>
          <p:nvPr/>
        </p:nvSpPr>
        <p:spPr>
          <a:xfrm>
            <a:off x="909236" y="1802513"/>
            <a:ext cx="5426828"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This piechart shows the percentage of price on top 5 areas.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price of the rented houses in Jubilee hills is high.</a:t>
            </a:r>
            <a:endParaRPr lang="en-IN" sz="2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5F3554FD-9026-2955-D5AC-42942737ADF8}"/>
              </a:ext>
            </a:extLst>
          </p:cNvPr>
          <p:cNvSpPr/>
          <p:nvPr/>
        </p:nvSpPr>
        <p:spPr>
          <a:xfrm>
            <a:off x="651309" y="105262"/>
            <a:ext cx="10931858" cy="77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B6CC18C-7433-7061-E8B5-34F159E20EB4}"/>
              </a:ext>
            </a:extLst>
          </p:cNvPr>
          <p:cNvSpPr txBox="1"/>
          <p:nvPr/>
        </p:nvSpPr>
        <p:spPr>
          <a:xfrm>
            <a:off x="3022333" y="105262"/>
            <a:ext cx="7129729" cy="584775"/>
          </a:xfrm>
          <a:prstGeom prst="rect">
            <a:avLst/>
          </a:prstGeom>
          <a:noFill/>
        </p:spPr>
        <p:txBody>
          <a:bodyPr wrap="square">
            <a:spAutoFit/>
          </a:bodyPr>
          <a:lstStyle/>
          <a:p>
            <a:r>
              <a:rPr lang="en-US" sz="3200" dirty="0">
                <a:solidFill>
                  <a:srgbClr val="FF0000"/>
                </a:solidFill>
                <a:latin typeface="Calibri" panose="020F0502020204030204" pitchFamily="34" charset="0"/>
                <a:cs typeface="Calibri" panose="020F0502020204030204" pitchFamily="34" charset="0"/>
              </a:rPr>
              <a:t>Area with highest Rented Prices</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9182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329DCF-D627-8FB2-F158-F399D5B3B5E7}"/>
              </a:ext>
            </a:extLst>
          </p:cNvPr>
          <p:cNvSpPr>
            <a:spLocks noGrp="1"/>
          </p:cNvSpPr>
          <p:nvPr>
            <p:ph type="body" idx="1"/>
          </p:nvPr>
        </p:nvSpPr>
        <p:spPr>
          <a:xfrm>
            <a:off x="838200" y="1825625"/>
            <a:ext cx="3849303" cy="4351338"/>
          </a:xfrm>
        </p:spPr>
        <p:txBody>
          <a:bodyPr>
            <a:normAutofit/>
          </a:bodyPr>
          <a:lstStyle/>
          <a:p>
            <a:r>
              <a:rPr lang="en-US" sz="2000" dirty="0"/>
              <a:t>The above barplot shows that the cost of rented houses in jubilee hills area is more. </a:t>
            </a:r>
            <a:endParaRPr lang="en-IN" sz="2000" dirty="0"/>
          </a:p>
        </p:txBody>
      </p:sp>
      <p:sp>
        <p:nvSpPr>
          <p:cNvPr id="4" name="Text Placeholder 3">
            <a:extLst>
              <a:ext uri="{FF2B5EF4-FFF2-40B4-BE49-F238E27FC236}">
                <a16:creationId xmlns:a16="http://schemas.microsoft.com/office/drawing/2014/main" id="{47F4766E-AD85-7D8B-BF9C-C5D6B89F642D}"/>
              </a:ext>
            </a:extLst>
          </p:cNvPr>
          <p:cNvSpPr>
            <a:spLocks noGrp="1"/>
          </p:cNvSpPr>
          <p:nvPr>
            <p:ph type="body" idx="2"/>
          </p:nvPr>
        </p:nvSpPr>
        <p:spPr>
          <a:xfrm>
            <a:off x="5698156" y="1411739"/>
            <a:ext cx="5655644" cy="528108"/>
          </a:xfrm>
        </p:spPr>
        <p:txBody>
          <a:bodyPr>
            <a:noAutofit/>
          </a:bodyPr>
          <a:lstStyle/>
          <a:p>
            <a:pPr marL="114300" indent="0">
              <a:buNone/>
            </a:pPr>
            <a:r>
              <a:rPr lang="en-US" sz="2000" dirty="0">
                <a:solidFill>
                  <a:srgbClr val="FF0000"/>
                </a:solidFill>
              </a:rPr>
              <a:t>Bar plot on min and max prices on top 5 areas</a:t>
            </a:r>
            <a:endParaRPr lang="en-IN" sz="2000" dirty="0">
              <a:solidFill>
                <a:srgbClr val="FF0000"/>
              </a:solidFill>
            </a:endParaRPr>
          </a:p>
        </p:txBody>
      </p:sp>
      <p:pic>
        <p:nvPicPr>
          <p:cNvPr id="13314" name="Picture 2">
            <a:extLst>
              <a:ext uri="{FF2B5EF4-FFF2-40B4-BE49-F238E27FC236}">
                <a16:creationId xmlns:a16="http://schemas.microsoft.com/office/drawing/2014/main" id="{4016ACA9-0772-6A45-A434-99C40FC0A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273" y="1939847"/>
            <a:ext cx="6391544" cy="398946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a:extLst>
              <a:ext uri="{FF2B5EF4-FFF2-40B4-BE49-F238E27FC236}">
                <a16:creationId xmlns:a16="http://schemas.microsoft.com/office/drawing/2014/main" id="{A86417EA-1FAF-4BF0-4452-BD4E3E14712A}"/>
              </a:ext>
            </a:extLst>
          </p:cNvPr>
          <p:cNvSpPr txBox="1">
            <a:spLocks/>
          </p:cNvSpPr>
          <p:nvPr/>
        </p:nvSpPr>
        <p:spPr>
          <a:xfrm>
            <a:off x="616017" y="346509"/>
            <a:ext cx="10525225" cy="860181"/>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9pPr>
          </a:lstStyle>
          <a:p>
            <a:r>
              <a:rPr lang="en-US" dirty="0">
                <a:solidFill>
                  <a:srgbClr val="FF0000"/>
                </a:solidFill>
              </a:rPr>
              <a:t>                    </a:t>
            </a:r>
            <a:r>
              <a:rPr lang="en-US" sz="4000" dirty="0">
                <a:solidFill>
                  <a:srgbClr val="FF0000"/>
                </a:solidFill>
              </a:rPr>
              <a:t>Max and Min prices of Areas </a:t>
            </a:r>
            <a:endParaRPr lang="en-IN" sz="4000" dirty="0"/>
          </a:p>
        </p:txBody>
      </p:sp>
    </p:spTree>
    <p:extLst>
      <p:ext uri="{BB962C8B-B14F-4D97-AF65-F5344CB8AC3E}">
        <p14:creationId xmlns:p14="http://schemas.microsoft.com/office/powerpoint/2010/main" val="207367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a:extLst>
              <a:ext uri="{FF2B5EF4-FFF2-40B4-BE49-F238E27FC236}">
                <a16:creationId xmlns:a16="http://schemas.microsoft.com/office/drawing/2014/main" id="{5E11F543-7933-FC7C-168F-BDFDB6D09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981" y="1569609"/>
            <a:ext cx="7911966" cy="40996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8F3F09-63A0-0B43-32EA-E7F42AE0A587}"/>
              </a:ext>
            </a:extLst>
          </p:cNvPr>
          <p:cNvSpPr txBox="1"/>
          <p:nvPr/>
        </p:nvSpPr>
        <p:spPr>
          <a:xfrm>
            <a:off x="356135" y="2541069"/>
            <a:ext cx="343621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In Ameerpet rented house prices are very low.</a:t>
            </a:r>
            <a:endParaRPr lang="en-IN" sz="2000" dirty="0"/>
          </a:p>
        </p:txBody>
      </p:sp>
      <p:sp>
        <p:nvSpPr>
          <p:cNvPr id="7" name="Title 5">
            <a:extLst>
              <a:ext uri="{FF2B5EF4-FFF2-40B4-BE49-F238E27FC236}">
                <a16:creationId xmlns:a16="http://schemas.microsoft.com/office/drawing/2014/main" id="{21CCA24F-4289-75E0-0BF2-F192DF5899BE}"/>
              </a:ext>
            </a:extLst>
          </p:cNvPr>
          <p:cNvSpPr txBox="1">
            <a:spLocks/>
          </p:cNvSpPr>
          <p:nvPr/>
        </p:nvSpPr>
        <p:spPr>
          <a:xfrm>
            <a:off x="471639" y="303021"/>
            <a:ext cx="10515601" cy="560932"/>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rtlCol="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9pPr>
          </a:lstStyle>
          <a:p>
            <a:r>
              <a:rPr lang="en-US" sz="4000" dirty="0">
                <a:solidFill>
                  <a:srgbClr val="FF0000"/>
                </a:solidFill>
              </a:rPr>
              <a:t>                     </a:t>
            </a:r>
            <a:r>
              <a:rPr lang="en-US" sz="3500" dirty="0">
                <a:solidFill>
                  <a:srgbClr val="FF0000"/>
                </a:solidFill>
              </a:rPr>
              <a:t>Areas with low price rented houses</a:t>
            </a:r>
            <a:endParaRPr lang="en-IN" sz="3500" dirty="0"/>
          </a:p>
        </p:txBody>
      </p:sp>
    </p:spTree>
    <p:extLst>
      <p:ext uri="{BB962C8B-B14F-4D97-AF65-F5344CB8AC3E}">
        <p14:creationId xmlns:p14="http://schemas.microsoft.com/office/powerpoint/2010/main" val="84174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C751-81F7-F364-05DB-F1001744624A}"/>
              </a:ext>
            </a:extLst>
          </p:cNvPr>
          <p:cNvSpPr>
            <a:spLocks noGrp="1"/>
          </p:cNvSpPr>
          <p:nvPr>
            <p:ph type="title"/>
          </p:nvPr>
        </p:nvSpPr>
        <p:spPr>
          <a:xfrm>
            <a:off x="4353009" y="-139868"/>
            <a:ext cx="8188709" cy="957714"/>
          </a:xfrm>
        </p:spPr>
        <p:txBody>
          <a:bodyPr>
            <a:normAutofit/>
          </a:bodyPr>
          <a:lstStyle/>
          <a:p>
            <a:r>
              <a:rPr lang="en-US" dirty="0">
                <a:solidFill>
                  <a:srgbClr val="FF0000"/>
                </a:solidFill>
              </a:rPr>
              <a:t>     FACING</a:t>
            </a:r>
            <a:endParaRPr lang="en-IN" dirty="0">
              <a:solidFill>
                <a:srgbClr val="FF0000"/>
              </a:solidFill>
            </a:endParaRPr>
          </a:p>
        </p:txBody>
      </p:sp>
      <p:sp>
        <p:nvSpPr>
          <p:cNvPr id="4" name="Text Placeholder 3">
            <a:extLst>
              <a:ext uri="{FF2B5EF4-FFF2-40B4-BE49-F238E27FC236}">
                <a16:creationId xmlns:a16="http://schemas.microsoft.com/office/drawing/2014/main" id="{A61B1C9C-2FFB-6485-D3AC-5F64FDB8B7B9}"/>
              </a:ext>
            </a:extLst>
          </p:cNvPr>
          <p:cNvSpPr>
            <a:spLocks noGrp="1"/>
          </p:cNvSpPr>
          <p:nvPr>
            <p:ph type="body" idx="1"/>
          </p:nvPr>
        </p:nvSpPr>
        <p:spPr>
          <a:xfrm>
            <a:off x="6825702" y="1058852"/>
            <a:ext cx="4406980" cy="789198"/>
          </a:xfrm>
        </p:spPr>
        <p:txBody>
          <a:bodyPr>
            <a:normAutofit/>
          </a:bodyPr>
          <a:lstStyle/>
          <a:p>
            <a:r>
              <a:rPr lang="en-US" sz="2000" dirty="0">
                <a:solidFill>
                  <a:srgbClr val="FF0000"/>
                </a:solidFill>
              </a:rPr>
              <a:t>Count plot on facing</a:t>
            </a:r>
            <a:endParaRPr lang="en-IN" sz="2000" dirty="0">
              <a:solidFill>
                <a:srgbClr val="FF0000"/>
              </a:solidFill>
            </a:endParaRPr>
          </a:p>
        </p:txBody>
      </p:sp>
      <p:pic>
        <p:nvPicPr>
          <p:cNvPr id="8196" name="Picture 4">
            <a:extLst>
              <a:ext uri="{FF2B5EF4-FFF2-40B4-BE49-F238E27FC236}">
                <a16:creationId xmlns:a16="http://schemas.microsoft.com/office/drawing/2014/main" id="{713E98A2-5412-8153-7D4B-FD15783D7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079" y="1718109"/>
            <a:ext cx="5970020" cy="44179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D13F99-5351-02FF-228D-2B957F8D7199}"/>
              </a:ext>
            </a:extLst>
          </p:cNvPr>
          <p:cNvSpPr/>
          <p:nvPr/>
        </p:nvSpPr>
        <p:spPr>
          <a:xfrm>
            <a:off x="630071" y="279434"/>
            <a:ext cx="10931858" cy="5675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4E3816E-2E3E-FA55-C4F2-74B896249A15}"/>
              </a:ext>
            </a:extLst>
          </p:cNvPr>
          <p:cNvSpPr txBox="1"/>
          <p:nvPr/>
        </p:nvSpPr>
        <p:spPr>
          <a:xfrm>
            <a:off x="1020278" y="1992429"/>
            <a:ext cx="434099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Count plot shows that the NorthEast facing flats are high in the rented houses.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48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7A2CCE-EE77-B953-643C-86E1C491626A}"/>
              </a:ext>
            </a:extLst>
          </p:cNvPr>
          <p:cNvSpPr>
            <a:spLocks noGrp="1"/>
          </p:cNvSpPr>
          <p:nvPr>
            <p:ph type="body" idx="1"/>
          </p:nvPr>
        </p:nvSpPr>
        <p:spPr>
          <a:xfrm>
            <a:off x="838200" y="1825625"/>
            <a:ext cx="3387291" cy="4351338"/>
          </a:xfrm>
        </p:spPr>
        <p:txBody>
          <a:bodyPr>
            <a:normAutofit/>
          </a:bodyPr>
          <a:lstStyle/>
          <a:p>
            <a:r>
              <a:rPr lang="en-US" sz="2000" dirty="0"/>
              <a:t>Count plot shows that NorthEast facing apartments are high.</a:t>
            </a:r>
          </a:p>
        </p:txBody>
      </p:sp>
      <p:sp>
        <p:nvSpPr>
          <p:cNvPr id="4" name="Text Placeholder 3">
            <a:extLst>
              <a:ext uri="{FF2B5EF4-FFF2-40B4-BE49-F238E27FC236}">
                <a16:creationId xmlns:a16="http://schemas.microsoft.com/office/drawing/2014/main" id="{84DCC2D7-B566-E27C-B016-477FBEBDE9D6}"/>
              </a:ext>
            </a:extLst>
          </p:cNvPr>
          <p:cNvSpPr>
            <a:spLocks noGrp="1"/>
          </p:cNvSpPr>
          <p:nvPr>
            <p:ph type="body" idx="2"/>
          </p:nvPr>
        </p:nvSpPr>
        <p:spPr>
          <a:xfrm>
            <a:off x="6797842" y="1289835"/>
            <a:ext cx="5181600" cy="1071579"/>
          </a:xfrm>
        </p:spPr>
        <p:txBody>
          <a:bodyPr>
            <a:normAutofit/>
          </a:bodyPr>
          <a:lstStyle/>
          <a:p>
            <a:pPr marL="114300" indent="0">
              <a:buNone/>
            </a:pPr>
            <a:r>
              <a:rPr lang="en-US" sz="2000" dirty="0">
                <a:solidFill>
                  <a:srgbClr val="FF0000"/>
                </a:solidFill>
              </a:rPr>
              <a:t>Count plot on apartment</a:t>
            </a:r>
            <a:endParaRPr lang="en-IN" sz="2000" dirty="0">
              <a:solidFill>
                <a:srgbClr val="FF0000"/>
              </a:solidFill>
            </a:endParaRPr>
          </a:p>
        </p:txBody>
      </p:sp>
      <p:pic>
        <p:nvPicPr>
          <p:cNvPr id="25602" name="Picture 2">
            <a:extLst>
              <a:ext uri="{FF2B5EF4-FFF2-40B4-BE49-F238E27FC236}">
                <a16:creationId xmlns:a16="http://schemas.microsoft.com/office/drawing/2014/main" id="{652FA800-2B21-505D-21C1-BE4CCBB6A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623" y="1825625"/>
            <a:ext cx="7121343" cy="444042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a:extLst>
              <a:ext uri="{FF2B5EF4-FFF2-40B4-BE49-F238E27FC236}">
                <a16:creationId xmlns:a16="http://schemas.microsoft.com/office/drawing/2014/main" id="{1C19A677-B680-8199-365C-84B74767E775}"/>
              </a:ext>
            </a:extLst>
          </p:cNvPr>
          <p:cNvSpPr>
            <a:spLocks noGrp="1"/>
          </p:cNvSpPr>
          <p:nvPr>
            <p:ph type="title"/>
          </p:nvPr>
        </p:nvSpPr>
        <p:spPr>
          <a:xfrm>
            <a:off x="625642" y="346832"/>
            <a:ext cx="10515600" cy="634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sz="4400" dirty="0">
                <a:solidFill>
                  <a:srgbClr val="FF0000"/>
                </a:solidFill>
              </a:rPr>
              <a:t>                           </a:t>
            </a:r>
            <a:r>
              <a:rPr lang="en-US" sz="3200" dirty="0">
                <a:solidFill>
                  <a:srgbClr val="FF0000"/>
                </a:solidFill>
              </a:rPr>
              <a:t>Property type and facing </a:t>
            </a:r>
            <a:endParaRPr lang="en-IN" sz="3200" dirty="0"/>
          </a:p>
        </p:txBody>
      </p:sp>
    </p:spTree>
    <p:extLst>
      <p:ext uri="{BB962C8B-B14F-4D97-AF65-F5344CB8AC3E}">
        <p14:creationId xmlns:p14="http://schemas.microsoft.com/office/powerpoint/2010/main" val="407081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a:extLst>
              <a:ext uri="{FF2B5EF4-FFF2-40B4-BE49-F238E27FC236}">
                <a16:creationId xmlns:a16="http://schemas.microsoft.com/office/drawing/2014/main" id="{D2E7313C-824B-1643-5E0F-6B4CCE29B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629" y="1588168"/>
            <a:ext cx="6949441" cy="45238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DD9E07-6D87-193F-725E-9CA90119F2E9}"/>
              </a:ext>
            </a:extLst>
          </p:cNvPr>
          <p:cNvSpPr txBox="1"/>
          <p:nvPr/>
        </p:nvSpPr>
        <p:spPr>
          <a:xfrm>
            <a:off x="664143" y="1700313"/>
            <a:ext cx="3551722" cy="1015663"/>
          </a:xfrm>
          <a:prstGeom prst="rect">
            <a:avLst/>
          </a:prstGeom>
          <a:noFill/>
        </p:spPr>
        <p:txBody>
          <a:bodyPr wrap="square" rtlCol="0">
            <a:spAutoFit/>
          </a:bodyPr>
          <a:lstStyle/>
          <a:p>
            <a:pPr marL="342900" indent="-342900">
              <a:buClr>
                <a:srgbClr val="FF0000"/>
              </a:buClr>
              <a:buFont typeface="Wingdings" panose="05000000000000000000" pitchFamily="2" charset="2"/>
              <a:buChar char="Ø"/>
            </a:pPr>
            <a:r>
              <a:rPr lang="en-US" sz="2000" dirty="0"/>
              <a:t>We found Apartment type of rented houses are more in Hyderabad .</a:t>
            </a:r>
            <a:endParaRPr lang="en-IN" sz="2000" dirty="0"/>
          </a:p>
        </p:txBody>
      </p:sp>
      <p:sp>
        <p:nvSpPr>
          <p:cNvPr id="7" name="Title 6">
            <a:extLst>
              <a:ext uri="{FF2B5EF4-FFF2-40B4-BE49-F238E27FC236}">
                <a16:creationId xmlns:a16="http://schemas.microsoft.com/office/drawing/2014/main" id="{76B5B270-8E44-911A-29AD-55925B53CCF8}"/>
              </a:ext>
            </a:extLst>
          </p:cNvPr>
          <p:cNvSpPr>
            <a:spLocks noGrp="1"/>
          </p:cNvSpPr>
          <p:nvPr>
            <p:ph type="title"/>
          </p:nvPr>
        </p:nvSpPr>
        <p:spPr>
          <a:xfrm>
            <a:off x="578318" y="19681"/>
            <a:ext cx="10515600" cy="1325563"/>
          </a:xfrm>
        </p:spPr>
        <p:txBody>
          <a:bodyPr>
            <a:normAutofit/>
          </a:bodyPr>
          <a:lstStyle/>
          <a:p>
            <a:r>
              <a:rPr lang="en-US" sz="3200" dirty="0">
                <a:solidFill>
                  <a:srgbClr val="FF0000"/>
                </a:solidFill>
              </a:rPr>
              <a:t>                                         Property type</a:t>
            </a:r>
            <a:endParaRPr lang="en-IN" sz="3200" dirty="0">
              <a:solidFill>
                <a:srgbClr val="FF0000"/>
              </a:solidFill>
            </a:endParaRPr>
          </a:p>
        </p:txBody>
      </p:sp>
      <p:sp>
        <p:nvSpPr>
          <p:cNvPr id="8" name="Title 5">
            <a:extLst>
              <a:ext uri="{FF2B5EF4-FFF2-40B4-BE49-F238E27FC236}">
                <a16:creationId xmlns:a16="http://schemas.microsoft.com/office/drawing/2014/main" id="{5188A9D1-1684-54A7-7A3D-8FFF417083A7}"/>
              </a:ext>
            </a:extLst>
          </p:cNvPr>
          <p:cNvSpPr txBox="1">
            <a:spLocks/>
          </p:cNvSpPr>
          <p:nvPr/>
        </p:nvSpPr>
        <p:spPr>
          <a:xfrm>
            <a:off x="471639" y="365125"/>
            <a:ext cx="10515601" cy="560932"/>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rtlCol="0" anchor="ctr"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mn-lt"/>
                <a:ea typeface="+mn-ea"/>
                <a:cs typeface="+mn-cs"/>
                <a:sym typeface="Arial"/>
              </a:defRPr>
            </a:lvl9pPr>
          </a:lstStyle>
          <a:p>
            <a:endParaRPr lang="en-IN" sz="3500" dirty="0"/>
          </a:p>
        </p:txBody>
      </p:sp>
    </p:spTree>
    <p:extLst>
      <p:ext uri="{BB962C8B-B14F-4D97-AF65-F5344CB8AC3E}">
        <p14:creationId xmlns:p14="http://schemas.microsoft.com/office/powerpoint/2010/main" val="68113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54FF9837-D67B-7D4C-5370-87D8ABA69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238" y="1744055"/>
            <a:ext cx="8136120" cy="413901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3025E469-7B6E-138E-88A2-D05F00B8E204}"/>
              </a:ext>
            </a:extLst>
          </p:cNvPr>
          <p:cNvSpPr txBox="1">
            <a:spLocks/>
          </p:cNvSpPr>
          <p:nvPr/>
        </p:nvSpPr>
        <p:spPr>
          <a:xfrm>
            <a:off x="625642" y="1744056"/>
            <a:ext cx="2804596" cy="429098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From the bar plot we can know that the price of the independent house is high.</a:t>
            </a:r>
          </a:p>
          <a:p>
            <a:r>
              <a:rPr lang="en-US" sz="2000" dirty="0"/>
              <a:t>The price of the apartment is low in rented houses.</a:t>
            </a:r>
            <a:endParaRPr lang="en-IN" sz="2000" dirty="0"/>
          </a:p>
        </p:txBody>
      </p:sp>
      <p:sp>
        <p:nvSpPr>
          <p:cNvPr id="7" name="Title 5">
            <a:extLst>
              <a:ext uri="{FF2B5EF4-FFF2-40B4-BE49-F238E27FC236}">
                <a16:creationId xmlns:a16="http://schemas.microsoft.com/office/drawing/2014/main" id="{ACC4B620-697C-1488-EE8A-6FE167BDEB41}"/>
              </a:ext>
            </a:extLst>
          </p:cNvPr>
          <p:cNvSpPr>
            <a:spLocks noGrp="1"/>
          </p:cNvSpPr>
          <p:nvPr>
            <p:ph type="title"/>
          </p:nvPr>
        </p:nvSpPr>
        <p:spPr>
          <a:xfrm>
            <a:off x="625642" y="346832"/>
            <a:ext cx="10515600" cy="8598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dirty="0">
                <a:solidFill>
                  <a:srgbClr val="FF0000"/>
                </a:solidFill>
              </a:rPr>
              <a:t>                      Min And Max Price Of Property Type</a:t>
            </a:r>
            <a:endParaRPr lang="en-IN" sz="3200" dirty="0"/>
          </a:p>
        </p:txBody>
      </p:sp>
    </p:spTree>
    <p:extLst>
      <p:ext uri="{BB962C8B-B14F-4D97-AF65-F5344CB8AC3E}">
        <p14:creationId xmlns:p14="http://schemas.microsoft.com/office/powerpoint/2010/main" val="402674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8E87-6490-A48A-3A35-CC72189148DC}"/>
              </a:ext>
            </a:extLst>
          </p:cNvPr>
          <p:cNvSpPr>
            <a:spLocks noGrp="1"/>
          </p:cNvSpPr>
          <p:nvPr>
            <p:ph type="title"/>
          </p:nvPr>
        </p:nvSpPr>
        <p:spPr>
          <a:xfrm>
            <a:off x="2374231" y="-77441"/>
            <a:ext cx="10375232" cy="1010652"/>
          </a:xfrm>
        </p:spPr>
        <p:txBody>
          <a:bodyPr>
            <a:normAutofit/>
          </a:bodyPr>
          <a:lstStyle/>
          <a:p>
            <a:r>
              <a:rPr lang="en-US" sz="3200" dirty="0">
                <a:solidFill>
                  <a:srgbClr val="FF0000"/>
                </a:solidFill>
              </a:rPr>
              <a:t> APARTMENTS IN EACH AREA</a:t>
            </a:r>
            <a:endParaRPr lang="en-IN" sz="3200" dirty="0">
              <a:solidFill>
                <a:srgbClr val="FF0000"/>
              </a:solidFill>
            </a:endParaRPr>
          </a:p>
        </p:txBody>
      </p:sp>
      <p:sp>
        <p:nvSpPr>
          <p:cNvPr id="3" name="Text Placeholder 2">
            <a:extLst>
              <a:ext uri="{FF2B5EF4-FFF2-40B4-BE49-F238E27FC236}">
                <a16:creationId xmlns:a16="http://schemas.microsoft.com/office/drawing/2014/main" id="{E6E63BFD-055B-67FC-97DA-F07331A7C75D}"/>
              </a:ext>
            </a:extLst>
          </p:cNvPr>
          <p:cNvSpPr>
            <a:spLocks noGrp="1"/>
          </p:cNvSpPr>
          <p:nvPr>
            <p:ph type="body" idx="1"/>
          </p:nvPr>
        </p:nvSpPr>
        <p:spPr/>
        <p:txBody>
          <a:bodyPr/>
          <a:lstStyle/>
          <a:p>
            <a:endParaRPr lang="en-IN" dirty="0"/>
          </a:p>
        </p:txBody>
      </p:sp>
      <p:pic>
        <p:nvPicPr>
          <p:cNvPr id="1026" name="Picture 2">
            <a:extLst>
              <a:ext uri="{FF2B5EF4-FFF2-40B4-BE49-F238E27FC236}">
                <a16:creationId xmlns:a16="http://schemas.microsoft.com/office/drawing/2014/main" id="{A6F9900F-0C2A-90A4-2595-E5254CE01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09" y="681037"/>
            <a:ext cx="10626291" cy="60928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658A28-4180-6F41-0C1D-617C2AD644C8}"/>
              </a:ext>
            </a:extLst>
          </p:cNvPr>
          <p:cNvSpPr txBox="1"/>
          <p:nvPr/>
        </p:nvSpPr>
        <p:spPr>
          <a:xfrm>
            <a:off x="1366787" y="4668253"/>
            <a:ext cx="6689558" cy="707886"/>
          </a:xfrm>
          <a:prstGeom prst="rect">
            <a:avLst/>
          </a:prstGeom>
          <a:noFill/>
        </p:spPr>
        <p:txBody>
          <a:bodyPr wrap="square" rtlCol="0">
            <a:spAutoFit/>
          </a:bodyPr>
          <a:lstStyle/>
          <a:p>
            <a:pPr marL="342900" indent="-342900">
              <a:buClr>
                <a:srgbClr val="EE0000"/>
              </a:buClr>
              <a:buFont typeface="Wingdings" panose="05000000000000000000" pitchFamily="2" charset="2"/>
              <a:buChar char="Ø"/>
            </a:pPr>
            <a:r>
              <a:rPr lang="en-US" sz="2000" dirty="0">
                <a:latin typeface="Calibri" panose="020F0502020204030204" pitchFamily="34" charset="0"/>
                <a:cs typeface="Calibri" panose="020F0502020204030204" pitchFamily="34" charset="0"/>
              </a:rPr>
              <a:t>Apartment type of rented houses are mostly found in Gachibowli.</a:t>
            </a:r>
            <a:endParaRPr lang="en-IN" sz="20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36F1F08D-4732-6640-A84F-30B3E248F64B}"/>
              </a:ext>
            </a:extLst>
          </p:cNvPr>
          <p:cNvSpPr/>
          <p:nvPr/>
        </p:nvSpPr>
        <p:spPr>
          <a:xfrm>
            <a:off x="442762" y="105097"/>
            <a:ext cx="11201053" cy="5759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898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4" y="429539"/>
            <a:ext cx="11656493"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Team </a:t>
            </a:r>
            <a:endParaRPr sz="1800" b="0" i="0" u="none" strike="noStrike" cap="none" dirty="0">
              <a:solidFill>
                <a:srgbClr val="FF0000"/>
              </a:solidFill>
              <a:latin typeface="Calibri"/>
              <a:ea typeface="Calibri"/>
              <a:cs typeface="Calibri"/>
              <a:sym typeface="Calibri"/>
            </a:endParaRPr>
          </a:p>
        </p:txBody>
      </p:sp>
      <p:sp>
        <p:nvSpPr>
          <p:cNvPr id="4" name="Text Placeholder 3"/>
          <p:cNvSpPr>
            <a:spLocks noGrp="1"/>
          </p:cNvSpPr>
          <p:nvPr>
            <p:ph type="body" idx="1"/>
          </p:nvPr>
        </p:nvSpPr>
        <p:spPr>
          <a:xfrm>
            <a:off x="216640" y="1745780"/>
            <a:ext cx="5621451" cy="4351338"/>
          </a:xfrm>
        </p:spPr>
        <p:txBody>
          <a:bodyPr>
            <a:normAutofit/>
          </a:bodyPr>
          <a:lstStyle/>
          <a:p>
            <a:pPr marL="285750" lvl="0" indent="-285750">
              <a:spcBef>
                <a:spcPts val="0"/>
              </a:spcBef>
              <a:buFont typeface="Arial" panose="020B0604020202020204" pitchFamily="34" charset="0"/>
              <a:buChar char="•"/>
            </a:pPr>
            <a:r>
              <a:rPr lang="en-US" sz="2000" dirty="0">
                <a:solidFill>
                  <a:srgbClr val="FF0000"/>
                </a:solidFill>
              </a:rPr>
              <a:t>Name</a:t>
            </a:r>
            <a:r>
              <a:rPr lang="en-US" sz="2000" dirty="0"/>
              <a:t>                       :-  T.SAI PRANATHI</a:t>
            </a:r>
          </a:p>
          <a:p>
            <a:pPr marL="285750" lvl="0" indent="-285750">
              <a:spcBef>
                <a:spcPts val="0"/>
              </a:spcBef>
              <a:buFont typeface="Arial" panose="020B0604020202020204" pitchFamily="34" charset="0"/>
              <a:buChar char="•"/>
            </a:pPr>
            <a:r>
              <a:rPr lang="en-US" sz="2000" dirty="0">
                <a:solidFill>
                  <a:srgbClr val="FF0000"/>
                </a:solidFill>
              </a:rPr>
              <a:t>Batch</a:t>
            </a:r>
            <a:r>
              <a:rPr lang="en-US" sz="2000" dirty="0"/>
              <a:t>                        :-  235</a:t>
            </a:r>
          </a:p>
          <a:p>
            <a:pPr marL="285750" lvl="0" indent="-285750">
              <a:spcBef>
                <a:spcPts val="0"/>
              </a:spcBef>
              <a:buFont typeface="Arial" panose="020B0604020202020204" pitchFamily="34" charset="0"/>
              <a:buChar char="•"/>
            </a:pPr>
            <a:r>
              <a:rPr lang="en-US" sz="2000" dirty="0">
                <a:solidFill>
                  <a:srgbClr val="FF0000"/>
                </a:solidFill>
              </a:rPr>
              <a:t>Qualification</a:t>
            </a:r>
            <a:r>
              <a:rPr lang="en-US" sz="2000" dirty="0"/>
              <a:t>           :-   B.Tech in Electrical and  </a:t>
            </a:r>
          </a:p>
          <a:p>
            <a:pPr marL="0" lvl="0" indent="0">
              <a:spcBef>
                <a:spcPts val="0"/>
              </a:spcBef>
              <a:buNone/>
            </a:pPr>
            <a:r>
              <a:rPr lang="en-US" sz="2000" dirty="0"/>
              <a:t>                                            Electronics  Engineering</a:t>
            </a:r>
          </a:p>
          <a:p>
            <a:pPr marL="114300" indent="0">
              <a:buNone/>
            </a:pPr>
            <a:endParaRPr lang="en-US" sz="1800" b="1" dirty="0">
              <a:solidFill>
                <a:schemeClr val="tx1"/>
              </a:solidFill>
            </a:endParaRPr>
          </a:p>
          <a:p>
            <a:pPr marL="114300" indent="0">
              <a:buNone/>
            </a:pPr>
            <a:endParaRPr lang="en-US" sz="1800" b="1" dirty="0">
              <a:solidFill>
                <a:schemeClr val="tx1"/>
              </a:solidFill>
            </a:endParaRPr>
          </a:p>
          <a:p>
            <a:pPr marL="114300" indent="0">
              <a:buNone/>
            </a:pPr>
            <a:endParaRPr lang="en-US" sz="1800" b="1" dirty="0">
              <a:solidFill>
                <a:schemeClr val="tx1"/>
              </a:solidFill>
            </a:endParaRPr>
          </a:p>
          <a:p>
            <a:pPr marL="114300" indent="0">
              <a:buNone/>
            </a:pPr>
            <a:r>
              <a:rPr lang="en-US" sz="1800" b="1" dirty="0">
                <a:solidFill>
                  <a:schemeClr val="tx1"/>
                </a:solidFill>
              </a:rPr>
              <a:t>	</a:t>
            </a:r>
            <a:endParaRPr lang="en-IN" sz="1800" b="1" dirty="0">
              <a:solidFill>
                <a:schemeClr val="tx1"/>
              </a:solidFill>
            </a:endParaRPr>
          </a:p>
        </p:txBody>
      </p:sp>
      <p:sp>
        <p:nvSpPr>
          <p:cNvPr id="3" name="Text Placeholder 2"/>
          <p:cNvSpPr>
            <a:spLocks noGrp="1"/>
          </p:cNvSpPr>
          <p:nvPr>
            <p:ph type="body" idx="2"/>
          </p:nvPr>
        </p:nvSpPr>
        <p:spPr>
          <a:xfrm>
            <a:off x="6129292" y="1714500"/>
            <a:ext cx="5869745" cy="3842457"/>
          </a:xfrm>
        </p:spPr>
        <p:txBody>
          <a:bodyPr/>
          <a:lstStyle/>
          <a:p>
            <a:pPr marL="285750" lvl="0" indent="-285750" algn="just">
              <a:spcBef>
                <a:spcPts val="0"/>
              </a:spcBef>
              <a:buFont typeface="Arial" panose="020B0604020202020204" pitchFamily="34" charset="0"/>
              <a:buChar char="•"/>
            </a:pPr>
            <a:r>
              <a:rPr lang="en-US" sz="2000" dirty="0">
                <a:solidFill>
                  <a:srgbClr val="FF0000"/>
                </a:solidFill>
              </a:rPr>
              <a:t>Name</a:t>
            </a:r>
            <a:r>
              <a:rPr lang="en-US" sz="2000" dirty="0"/>
              <a:t>                       :- P.SAI DHANUSHA</a:t>
            </a:r>
          </a:p>
          <a:p>
            <a:pPr marL="285750" lvl="0" indent="-285750" algn="just">
              <a:spcBef>
                <a:spcPts val="0"/>
              </a:spcBef>
              <a:buFont typeface="Arial" panose="020B0604020202020204" pitchFamily="34" charset="0"/>
              <a:buChar char="•"/>
            </a:pPr>
            <a:r>
              <a:rPr lang="en-US" sz="2000" dirty="0">
                <a:solidFill>
                  <a:srgbClr val="FF0000"/>
                </a:solidFill>
              </a:rPr>
              <a:t>Batch</a:t>
            </a:r>
            <a:r>
              <a:rPr lang="en-US" sz="2000" dirty="0"/>
              <a:t>                        :- 235</a:t>
            </a:r>
          </a:p>
          <a:p>
            <a:pPr marL="285750" lvl="0" indent="-285750" algn="just">
              <a:spcBef>
                <a:spcPts val="0"/>
              </a:spcBef>
              <a:buFont typeface="Arial" panose="020B0604020202020204" pitchFamily="34" charset="0"/>
              <a:buChar char="•"/>
            </a:pPr>
            <a:r>
              <a:rPr lang="en-US" sz="2000" dirty="0">
                <a:solidFill>
                  <a:srgbClr val="FF0000"/>
                </a:solidFill>
              </a:rPr>
              <a:t>Qualification</a:t>
            </a:r>
            <a:r>
              <a:rPr lang="en-US" sz="2000" dirty="0"/>
              <a:t>           :- B.Tech in Bio-Technology</a:t>
            </a:r>
          </a:p>
          <a:p>
            <a:pPr marL="0" lvl="0" indent="0" algn="just">
              <a:spcBef>
                <a:spcPts val="0"/>
              </a:spcBef>
              <a:buNone/>
            </a:pPr>
            <a:r>
              <a:rPr lang="en-US" sz="2000" dirty="0"/>
              <a:t>                                                                                            </a:t>
            </a:r>
            <a:r>
              <a:rPr lang="en-IN" sz="2000" dirty="0"/>
              <a:t> </a:t>
            </a:r>
            <a:endParaRPr lang="en-US" sz="2000" dirty="0"/>
          </a:p>
        </p:txBody>
      </p:sp>
      <p:sp>
        <p:nvSpPr>
          <p:cNvPr id="9" name="Rectangle 8"/>
          <p:cNvSpPr/>
          <p:nvPr/>
        </p:nvSpPr>
        <p:spPr>
          <a:xfrm>
            <a:off x="216640" y="211015"/>
            <a:ext cx="11825304" cy="8299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46EC55-2E7E-B742-4348-FB4F17074874}"/>
              </a:ext>
            </a:extLst>
          </p:cNvPr>
          <p:cNvSpPr>
            <a:spLocks noGrp="1"/>
          </p:cNvSpPr>
          <p:nvPr>
            <p:ph type="body" idx="1"/>
          </p:nvPr>
        </p:nvSpPr>
        <p:spPr>
          <a:xfrm>
            <a:off x="712269" y="4880007"/>
            <a:ext cx="11031373" cy="1296955"/>
          </a:xfrm>
        </p:spPr>
        <p:txBody>
          <a:bodyPr>
            <a:normAutofit/>
          </a:bodyPr>
          <a:lstStyle/>
          <a:p>
            <a:pPr>
              <a:buClr>
                <a:srgbClr val="FF0000"/>
              </a:buClr>
              <a:buFont typeface="Wingdings" panose="05000000000000000000" pitchFamily="2" charset="2"/>
              <a:buChar char="Ø"/>
            </a:pPr>
            <a:r>
              <a:rPr lang="en-US" sz="2000" dirty="0"/>
              <a:t>The stacked bar plot shows that most of the villas  are found in Nizampet.</a:t>
            </a:r>
          </a:p>
          <a:p>
            <a:pPr>
              <a:buClr>
                <a:srgbClr val="FF0000"/>
              </a:buClr>
              <a:buFont typeface="Wingdings" panose="05000000000000000000" pitchFamily="2" charset="2"/>
              <a:buChar char="Ø"/>
            </a:pPr>
            <a:r>
              <a:rPr lang="en-US" sz="2000" dirty="0"/>
              <a:t>Most of the independent houses are found in Manikonda and Nanakramguda.</a:t>
            </a:r>
          </a:p>
          <a:p>
            <a:pPr>
              <a:buClr>
                <a:srgbClr val="FF0000"/>
              </a:buClr>
              <a:buFont typeface="Wingdings" panose="05000000000000000000" pitchFamily="2" charset="2"/>
              <a:buChar char="Ø"/>
            </a:pPr>
            <a:endParaRPr lang="en-US" sz="2000" dirty="0"/>
          </a:p>
          <a:p>
            <a:pPr>
              <a:buClr>
                <a:srgbClr val="FF0000"/>
              </a:buClr>
              <a:buFont typeface="Wingdings" panose="05000000000000000000" pitchFamily="2" charset="2"/>
              <a:buChar char="Ø"/>
            </a:pPr>
            <a:endParaRPr lang="en-US" sz="2000" dirty="0"/>
          </a:p>
          <a:p>
            <a:pPr>
              <a:buClr>
                <a:srgbClr val="FF0000"/>
              </a:buClr>
              <a:buFont typeface="Wingdings" panose="05000000000000000000" pitchFamily="2" charset="2"/>
              <a:buChar char="Ø"/>
            </a:pPr>
            <a:endParaRPr lang="en-IN" sz="2000" dirty="0"/>
          </a:p>
        </p:txBody>
      </p:sp>
      <p:pic>
        <p:nvPicPr>
          <p:cNvPr id="23554" name="Picture 2">
            <a:extLst>
              <a:ext uri="{FF2B5EF4-FFF2-40B4-BE49-F238E27FC236}">
                <a16:creationId xmlns:a16="http://schemas.microsoft.com/office/drawing/2014/main" id="{50BBA0FD-9FFA-532E-92E5-B9F79BC72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783" y="1122484"/>
            <a:ext cx="5847860" cy="371698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a:extLst>
              <a:ext uri="{FF2B5EF4-FFF2-40B4-BE49-F238E27FC236}">
                <a16:creationId xmlns:a16="http://schemas.microsoft.com/office/drawing/2014/main" id="{60D8EF4C-8CBD-792C-A09B-EBD5A06D0DFB}"/>
              </a:ext>
            </a:extLst>
          </p:cNvPr>
          <p:cNvSpPr>
            <a:spLocks noGrp="1"/>
          </p:cNvSpPr>
          <p:nvPr>
            <p:ph type="title"/>
          </p:nvPr>
        </p:nvSpPr>
        <p:spPr>
          <a:xfrm>
            <a:off x="585399" y="173256"/>
            <a:ext cx="10473614" cy="70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3200" dirty="0">
                <a:solidFill>
                  <a:srgbClr val="FF0000"/>
                </a:solidFill>
              </a:rPr>
              <a:t>            VILLAS AND INDEPENDENT HOUSES IN EACH AREA</a:t>
            </a:r>
            <a:endParaRPr lang="en-IN" sz="3200" dirty="0"/>
          </a:p>
        </p:txBody>
      </p:sp>
      <p:pic>
        <p:nvPicPr>
          <p:cNvPr id="2" name="Picture 2">
            <a:extLst>
              <a:ext uri="{FF2B5EF4-FFF2-40B4-BE49-F238E27FC236}">
                <a16:creationId xmlns:a16="http://schemas.microsoft.com/office/drawing/2014/main" id="{A789FE3A-5B9D-DA96-0FC3-73BE29BC9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57" y="1122484"/>
            <a:ext cx="5373849" cy="334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648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124" y="167426"/>
            <a:ext cx="11178862" cy="564094"/>
          </a:xfrm>
        </p:spPr>
        <p:txBody>
          <a:bodyPr>
            <a:normAutofit/>
          </a:bodyPr>
          <a:lstStyle/>
          <a:p>
            <a:pPr algn="ctr"/>
            <a:r>
              <a:rPr lang="en-US" sz="3200" dirty="0">
                <a:solidFill>
                  <a:srgbClr val="FF0000"/>
                </a:solidFill>
              </a:rPr>
              <a:t>Status Of The Property Type</a:t>
            </a:r>
            <a:endParaRPr lang="en-IN" sz="3200" dirty="0">
              <a:solidFill>
                <a:srgbClr val="FF0000"/>
              </a:solidFill>
            </a:endParaRPr>
          </a:p>
        </p:txBody>
      </p:sp>
      <p:sp>
        <p:nvSpPr>
          <p:cNvPr id="5" name="Text Placeholder 4"/>
          <p:cNvSpPr>
            <a:spLocks noGrp="1"/>
          </p:cNvSpPr>
          <p:nvPr>
            <p:ph type="body" idx="1"/>
          </p:nvPr>
        </p:nvSpPr>
        <p:spPr>
          <a:xfrm>
            <a:off x="529106" y="1622737"/>
            <a:ext cx="4699715" cy="4755479"/>
          </a:xfrm>
        </p:spPr>
        <p:txBody>
          <a:bodyPr>
            <a:normAutofit/>
          </a:bodyPr>
          <a:lstStyle/>
          <a:p>
            <a:pPr algn="just">
              <a:buClr>
                <a:srgbClr val="FF0000"/>
              </a:buClr>
              <a:buFont typeface="Arial" panose="020B0604020202020204" pitchFamily="34" charset="0"/>
              <a:buChar char="•"/>
            </a:pPr>
            <a:r>
              <a:rPr lang="en-US" sz="2000" dirty="0"/>
              <a:t>This count plot shows that there are more number of semifurnished apartments present in the rented houses.</a:t>
            </a:r>
            <a:endParaRPr lang="en-IN" sz="2000" dirty="0"/>
          </a:p>
        </p:txBody>
      </p:sp>
      <p:sp>
        <p:nvSpPr>
          <p:cNvPr id="7" name="Rectangle 6"/>
          <p:cNvSpPr/>
          <p:nvPr/>
        </p:nvSpPr>
        <p:spPr>
          <a:xfrm>
            <a:off x="412124" y="128789"/>
            <a:ext cx="11178862" cy="73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a:extLst>
              <a:ext uri="{FF2B5EF4-FFF2-40B4-BE49-F238E27FC236}">
                <a16:creationId xmlns:a16="http://schemas.microsoft.com/office/drawing/2014/main" id="{725462A0-5397-5195-9ED1-CFDA73435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648" y="1222506"/>
            <a:ext cx="5832908" cy="441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42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757D8A-C944-D3A5-C849-08EAD186E180}"/>
              </a:ext>
            </a:extLst>
          </p:cNvPr>
          <p:cNvSpPr>
            <a:spLocks noGrp="1"/>
          </p:cNvSpPr>
          <p:nvPr>
            <p:ph type="body" idx="1"/>
          </p:nvPr>
        </p:nvSpPr>
        <p:spPr>
          <a:xfrm>
            <a:off x="838200" y="1825625"/>
            <a:ext cx="4571198" cy="4351338"/>
          </a:xfrm>
        </p:spPr>
        <p:txBody>
          <a:bodyPr>
            <a:normAutofit/>
          </a:bodyPr>
          <a:lstStyle/>
          <a:p>
            <a:r>
              <a:rPr lang="en-US" sz="2000" dirty="0"/>
              <a:t>Scatter plot shows that most houses price is below 1L and the sqfeet is between 1000 to 3000.</a:t>
            </a:r>
            <a:endParaRPr lang="en-IN" sz="2000" dirty="0"/>
          </a:p>
        </p:txBody>
      </p:sp>
      <p:pic>
        <p:nvPicPr>
          <p:cNvPr id="18434" name="Picture 2">
            <a:extLst>
              <a:ext uri="{FF2B5EF4-FFF2-40B4-BE49-F238E27FC236}">
                <a16:creationId xmlns:a16="http://schemas.microsoft.com/office/drawing/2014/main" id="{E1A35C74-2E50-6107-21EB-3FBB5AC8D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434" y="1369753"/>
            <a:ext cx="6201366" cy="458731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a:extLst>
              <a:ext uri="{FF2B5EF4-FFF2-40B4-BE49-F238E27FC236}">
                <a16:creationId xmlns:a16="http://schemas.microsoft.com/office/drawing/2014/main" id="{B5E10B59-CC9D-1506-D2F3-CDD1FF609F47}"/>
              </a:ext>
            </a:extLst>
          </p:cNvPr>
          <p:cNvSpPr>
            <a:spLocks noGrp="1"/>
          </p:cNvSpPr>
          <p:nvPr>
            <p:ph type="title"/>
          </p:nvPr>
        </p:nvSpPr>
        <p:spPr>
          <a:xfrm>
            <a:off x="625642" y="183203"/>
            <a:ext cx="10515600" cy="644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dirty="0">
                <a:solidFill>
                  <a:srgbClr val="FF0000"/>
                </a:solidFill>
              </a:rPr>
              <a:t>                                        Price Vs </a:t>
            </a:r>
            <a:r>
              <a:rPr lang="en-US" sz="3200" dirty="0" err="1">
                <a:solidFill>
                  <a:srgbClr val="FF0000"/>
                </a:solidFill>
              </a:rPr>
              <a:t>Sqfeet</a:t>
            </a:r>
            <a:endParaRPr lang="en-IN" sz="3200" dirty="0"/>
          </a:p>
        </p:txBody>
      </p:sp>
    </p:spTree>
    <p:extLst>
      <p:ext uri="{BB962C8B-B14F-4D97-AF65-F5344CB8AC3E}">
        <p14:creationId xmlns:p14="http://schemas.microsoft.com/office/powerpoint/2010/main" val="262413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30CC73-008C-F22A-8D82-99F83AA598B4}"/>
              </a:ext>
            </a:extLst>
          </p:cNvPr>
          <p:cNvSpPr>
            <a:spLocks noGrp="1"/>
          </p:cNvSpPr>
          <p:nvPr>
            <p:ph type="body" idx="1"/>
          </p:nvPr>
        </p:nvSpPr>
        <p:spPr>
          <a:xfrm>
            <a:off x="838200" y="1825625"/>
            <a:ext cx="3919917" cy="4351338"/>
          </a:xfrm>
        </p:spPr>
        <p:txBody>
          <a:bodyPr>
            <a:normAutofit/>
          </a:bodyPr>
          <a:lstStyle/>
          <a:p>
            <a:pPr>
              <a:buClr>
                <a:srgbClr val="FF0000"/>
              </a:buClr>
              <a:buFont typeface="Wingdings" panose="05000000000000000000" pitchFamily="2" charset="2"/>
              <a:buChar char="Ø"/>
            </a:pPr>
            <a:r>
              <a:rPr lang="en-US" sz="2000" dirty="0"/>
              <a:t>Scatter plot shows that 3BHK and 4 BHK’s are more and the price is upto 1.5L.</a:t>
            </a:r>
            <a:endParaRPr lang="en-IN" sz="2000" dirty="0"/>
          </a:p>
        </p:txBody>
      </p:sp>
      <p:sp>
        <p:nvSpPr>
          <p:cNvPr id="4" name="Text Placeholder 3">
            <a:extLst>
              <a:ext uri="{FF2B5EF4-FFF2-40B4-BE49-F238E27FC236}">
                <a16:creationId xmlns:a16="http://schemas.microsoft.com/office/drawing/2014/main" id="{387DBFF3-4E07-9E18-FFD5-9C901240CC8B}"/>
              </a:ext>
            </a:extLst>
          </p:cNvPr>
          <p:cNvSpPr>
            <a:spLocks noGrp="1"/>
          </p:cNvSpPr>
          <p:nvPr>
            <p:ph type="body" idx="2"/>
          </p:nvPr>
        </p:nvSpPr>
        <p:spPr>
          <a:xfrm>
            <a:off x="6557210" y="1027026"/>
            <a:ext cx="5181600" cy="1022771"/>
          </a:xfrm>
        </p:spPr>
        <p:txBody>
          <a:bodyPr>
            <a:normAutofit/>
          </a:bodyPr>
          <a:lstStyle/>
          <a:p>
            <a:pPr marL="114300" indent="0">
              <a:buNone/>
            </a:pPr>
            <a:r>
              <a:rPr lang="en-US" sz="2000" dirty="0">
                <a:solidFill>
                  <a:srgbClr val="FF0000"/>
                </a:solidFill>
              </a:rPr>
              <a:t>   Scatter plot on</a:t>
            </a:r>
            <a:endParaRPr lang="en-IN" sz="2000" dirty="0">
              <a:solidFill>
                <a:srgbClr val="FF0000"/>
              </a:solidFill>
            </a:endParaRPr>
          </a:p>
        </p:txBody>
      </p:sp>
      <p:pic>
        <p:nvPicPr>
          <p:cNvPr id="19458" name="Picture 2">
            <a:extLst>
              <a:ext uri="{FF2B5EF4-FFF2-40B4-BE49-F238E27FC236}">
                <a16:creationId xmlns:a16="http://schemas.microsoft.com/office/drawing/2014/main" id="{35E8F0C6-42A8-70C8-EE64-40658BC97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087" y="1690871"/>
            <a:ext cx="6543723" cy="425256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AC4239EC-8B80-F872-5B3F-B43B14BD795C}"/>
              </a:ext>
            </a:extLst>
          </p:cNvPr>
          <p:cNvSpPr>
            <a:spLocks noGrp="1"/>
          </p:cNvSpPr>
          <p:nvPr>
            <p:ph type="title"/>
          </p:nvPr>
        </p:nvSpPr>
        <p:spPr>
          <a:xfrm>
            <a:off x="644892" y="106200"/>
            <a:ext cx="10515600" cy="702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rgbClr val="FF0000"/>
                </a:solidFill>
              </a:rPr>
              <a:t>                                </a:t>
            </a:r>
            <a:r>
              <a:rPr lang="en-US" sz="3200" dirty="0">
                <a:solidFill>
                  <a:srgbClr val="FF0000"/>
                </a:solidFill>
              </a:rPr>
              <a:t>BHK Vs Price</a:t>
            </a:r>
            <a:endParaRPr lang="en-IN" sz="3200" dirty="0"/>
          </a:p>
        </p:txBody>
      </p:sp>
    </p:spTree>
    <p:extLst>
      <p:ext uri="{BB962C8B-B14F-4D97-AF65-F5344CB8AC3E}">
        <p14:creationId xmlns:p14="http://schemas.microsoft.com/office/powerpoint/2010/main" val="2891431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0A44-C596-E13B-6BA8-9AE68AE1605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F067F9B-F8AE-7865-138F-10B8720ADA23}"/>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DDBCCB78-D768-46AF-ADAF-145B030D9CDE}"/>
              </a:ext>
            </a:extLst>
          </p:cNvPr>
          <p:cNvSpPr>
            <a:spLocks noGrp="1"/>
          </p:cNvSpPr>
          <p:nvPr>
            <p:ph type="body" idx="2"/>
          </p:nvPr>
        </p:nvSpPr>
        <p:spPr>
          <a:xfrm>
            <a:off x="6172200" y="1825625"/>
            <a:ext cx="5181600" cy="1129331"/>
          </a:xfrm>
        </p:spPr>
        <p:txBody>
          <a:bodyPr/>
          <a:lstStyle/>
          <a:p>
            <a:endParaRPr lang="en-IN" dirty="0"/>
          </a:p>
        </p:txBody>
      </p:sp>
      <p:pic>
        <p:nvPicPr>
          <p:cNvPr id="22530" name="Picture 2">
            <a:extLst>
              <a:ext uri="{FF2B5EF4-FFF2-40B4-BE49-F238E27FC236}">
                <a16:creationId xmlns:a16="http://schemas.microsoft.com/office/drawing/2014/main" id="{0786BBEB-3C2E-5B67-AAA0-0ADB77227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75" y="468053"/>
            <a:ext cx="10515599" cy="5921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B537E1-B95B-F83E-2D4D-5D98CF579939}"/>
              </a:ext>
            </a:extLst>
          </p:cNvPr>
          <p:cNvSpPr txBox="1"/>
          <p:nvPr/>
        </p:nvSpPr>
        <p:spPr>
          <a:xfrm>
            <a:off x="1307463" y="4487782"/>
            <a:ext cx="54610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From this count plot we can know that majority of the 2BHK’s and 3 BHK’s are present in the Gachibowli</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5161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38FC7E-3952-0EF8-89A8-157F129025E7}"/>
              </a:ext>
            </a:extLst>
          </p:cNvPr>
          <p:cNvSpPr>
            <a:spLocks noGrp="1"/>
          </p:cNvSpPr>
          <p:nvPr>
            <p:ph type="body" idx="1"/>
          </p:nvPr>
        </p:nvSpPr>
        <p:spPr>
          <a:xfrm>
            <a:off x="838200" y="1825626"/>
            <a:ext cx="4429715" cy="4351338"/>
          </a:xfrm>
        </p:spPr>
        <p:txBody>
          <a:bodyPr>
            <a:normAutofit/>
          </a:bodyPr>
          <a:lstStyle/>
          <a:p>
            <a:r>
              <a:rPr lang="en-US" sz="2000" dirty="0"/>
              <a:t>Heat map is defined as a graphical representation of data using colors to visualize the value of the matrix.</a:t>
            </a:r>
          </a:p>
          <a:p>
            <a:r>
              <a:rPr lang="en-US" sz="2000" dirty="0"/>
              <a:t>Heat map shows the correlation between Price,Bathrooms,Sqfeet and BHK.</a:t>
            </a:r>
          </a:p>
          <a:p>
            <a:r>
              <a:rPr lang="en-US" sz="2000" dirty="0"/>
              <a:t>We found less correlation between BHK and Price.</a:t>
            </a:r>
          </a:p>
          <a:p>
            <a:endParaRPr lang="en-IN" sz="2000" dirty="0"/>
          </a:p>
        </p:txBody>
      </p:sp>
      <p:pic>
        <p:nvPicPr>
          <p:cNvPr id="21506" name="Picture 2">
            <a:extLst>
              <a:ext uri="{FF2B5EF4-FFF2-40B4-BE49-F238E27FC236}">
                <a16:creationId xmlns:a16="http://schemas.microsoft.com/office/drawing/2014/main" id="{1CE8F6D9-40EC-0956-4205-A30FE9FD7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116" y="1405290"/>
            <a:ext cx="6053730" cy="477167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5">
            <a:extLst>
              <a:ext uri="{FF2B5EF4-FFF2-40B4-BE49-F238E27FC236}">
                <a16:creationId xmlns:a16="http://schemas.microsoft.com/office/drawing/2014/main" id="{0A8AE573-2E9F-3D54-4D97-BB93E03EC47B}"/>
              </a:ext>
            </a:extLst>
          </p:cNvPr>
          <p:cNvSpPr>
            <a:spLocks noGrp="1"/>
          </p:cNvSpPr>
          <p:nvPr>
            <p:ph type="title"/>
          </p:nvPr>
        </p:nvSpPr>
        <p:spPr>
          <a:xfrm>
            <a:off x="561975" y="157397"/>
            <a:ext cx="10515600" cy="5236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sz="4400" dirty="0">
                <a:solidFill>
                  <a:srgbClr val="FF0000"/>
                </a:solidFill>
              </a:rPr>
              <a:t>                                 </a:t>
            </a:r>
            <a:r>
              <a:rPr lang="en-US" sz="3600" dirty="0">
                <a:solidFill>
                  <a:srgbClr val="FF0000"/>
                </a:solidFill>
              </a:rPr>
              <a:t>Correlation</a:t>
            </a:r>
            <a:r>
              <a:rPr lang="en-US" sz="4400" dirty="0">
                <a:solidFill>
                  <a:srgbClr val="FF0000"/>
                </a:solidFill>
              </a:rPr>
              <a:t> </a:t>
            </a:r>
            <a:r>
              <a:rPr lang="en-US" sz="3600" dirty="0">
                <a:solidFill>
                  <a:srgbClr val="FF0000"/>
                </a:solidFill>
              </a:rPr>
              <a:t>HEAT MAP</a:t>
            </a:r>
            <a:endParaRPr lang="en-IN" sz="3600" dirty="0"/>
          </a:p>
        </p:txBody>
      </p:sp>
    </p:spTree>
    <p:extLst>
      <p:ext uri="{BB962C8B-B14F-4D97-AF65-F5344CB8AC3E}">
        <p14:creationId xmlns:p14="http://schemas.microsoft.com/office/powerpoint/2010/main" val="1339047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3D2358-D12E-D643-406E-72A372283A22}"/>
              </a:ext>
            </a:extLst>
          </p:cNvPr>
          <p:cNvSpPr>
            <a:spLocks noGrp="1"/>
          </p:cNvSpPr>
          <p:nvPr>
            <p:ph type="body" idx="2"/>
          </p:nvPr>
        </p:nvSpPr>
        <p:spPr>
          <a:xfrm>
            <a:off x="3379270" y="1349068"/>
            <a:ext cx="5181600" cy="485775"/>
          </a:xfrm>
        </p:spPr>
        <p:txBody>
          <a:bodyPr>
            <a:normAutofit fontScale="77500" lnSpcReduction="20000"/>
          </a:bodyPr>
          <a:lstStyle/>
          <a:p>
            <a:pPr marL="114300" indent="0">
              <a:buNone/>
            </a:pPr>
            <a:r>
              <a:rPr lang="en-US" dirty="0">
                <a:solidFill>
                  <a:srgbClr val="FF0000"/>
                </a:solidFill>
              </a:rPr>
              <a:t>Pair plot on BHK sqfeet bathrooms price</a:t>
            </a:r>
            <a:endParaRPr lang="en-IN" dirty="0">
              <a:solidFill>
                <a:srgbClr val="FF0000"/>
              </a:solidFill>
            </a:endParaRPr>
          </a:p>
        </p:txBody>
      </p:sp>
      <p:pic>
        <p:nvPicPr>
          <p:cNvPr id="14340" name="Picture 4">
            <a:extLst>
              <a:ext uri="{FF2B5EF4-FFF2-40B4-BE49-F238E27FC236}">
                <a16:creationId xmlns:a16="http://schemas.microsoft.com/office/drawing/2014/main" id="{3650FBE1-ADA8-FCB0-0C62-B60D37725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239" y="1904733"/>
            <a:ext cx="8201025" cy="431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5">
            <a:extLst>
              <a:ext uri="{FF2B5EF4-FFF2-40B4-BE49-F238E27FC236}">
                <a16:creationId xmlns:a16="http://schemas.microsoft.com/office/drawing/2014/main" id="{583F18B6-59B9-95BD-DA02-141386432F78}"/>
              </a:ext>
            </a:extLst>
          </p:cNvPr>
          <p:cNvSpPr>
            <a:spLocks noGrp="1"/>
          </p:cNvSpPr>
          <p:nvPr>
            <p:ph type="title"/>
          </p:nvPr>
        </p:nvSpPr>
        <p:spPr>
          <a:xfrm>
            <a:off x="712270" y="269830"/>
            <a:ext cx="10515600" cy="625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sz="4400" dirty="0">
                <a:solidFill>
                  <a:srgbClr val="FF0000"/>
                </a:solidFill>
              </a:rPr>
              <a:t>                                     </a:t>
            </a:r>
            <a:r>
              <a:rPr lang="en-US" sz="3200" dirty="0">
                <a:solidFill>
                  <a:srgbClr val="FF0000"/>
                </a:solidFill>
              </a:rPr>
              <a:t>PAIR PLOT</a:t>
            </a:r>
            <a:endParaRPr lang="en-IN" sz="3200" dirty="0"/>
          </a:p>
        </p:txBody>
      </p:sp>
    </p:spTree>
    <p:extLst>
      <p:ext uri="{BB962C8B-B14F-4D97-AF65-F5344CB8AC3E}">
        <p14:creationId xmlns:p14="http://schemas.microsoft.com/office/powerpoint/2010/main" val="368368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141669"/>
            <a:ext cx="11191741" cy="772732"/>
          </a:xfrm>
        </p:spPr>
        <p:txBody>
          <a:bodyPr>
            <a:normAutofit/>
          </a:bodyPr>
          <a:lstStyle/>
          <a:p>
            <a:pPr algn="ctr"/>
            <a:r>
              <a:rPr lang="en-IN" sz="3200" dirty="0">
                <a:solidFill>
                  <a:srgbClr val="FF0000"/>
                </a:solidFill>
              </a:rPr>
              <a:t>Conclusions</a:t>
            </a:r>
          </a:p>
        </p:txBody>
      </p:sp>
      <p:sp>
        <p:nvSpPr>
          <p:cNvPr id="3" name="Text Placeholder 2"/>
          <p:cNvSpPr>
            <a:spLocks noGrp="1"/>
          </p:cNvSpPr>
          <p:nvPr>
            <p:ph type="body" idx="1"/>
          </p:nvPr>
        </p:nvSpPr>
        <p:spPr>
          <a:xfrm>
            <a:off x="489397" y="1171978"/>
            <a:ext cx="11191741" cy="5004986"/>
          </a:xfrm>
        </p:spPr>
        <p:txBody>
          <a:bodyPr>
            <a:normAutofit/>
          </a:bodyPr>
          <a:lstStyle/>
          <a:p>
            <a:pPr marL="114300" indent="0">
              <a:buClr>
                <a:srgbClr val="FF0000"/>
              </a:buClr>
              <a:buNone/>
            </a:pPr>
            <a:r>
              <a:rPr lang="en-IN" sz="2000" dirty="0">
                <a:solidFill>
                  <a:schemeClr val="tx1"/>
                </a:solidFill>
              </a:rPr>
              <a:t>As per the complete Data Analysis, we conclude that:- </a:t>
            </a:r>
          </a:p>
          <a:p>
            <a:pPr>
              <a:buClr>
                <a:srgbClr val="FF0000"/>
              </a:buClr>
              <a:buFont typeface="Wingdings" panose="05000000000000000000" pitchFamily="2" charset="2"/>
              <a:buChar char="Ø"/>
            </a:pPr>
            <a:r>
              <a:rPr lang="en-IN" sz="2000" dirty="0">
                <a:solidFill>
                  <a:schemeClr val="tx1"/>
                </a:solidFill>
              </a:rPr>
              <a:t>In Gachibowli we found more number of rented houses.</a:t>
            </a:r>
          </a:p>
          <a:p>
            <a:pPr>
              <a:buClr>
                <a:srgbClr val="FF0000"/>
              </a:buClr>
              <a:buFont typeface="Wingdings" panose="05000000000000000000" pitchFamily="2" charset="2"/>
              <a:buChar char="Ø"/>
            </a:pPr>
            <a:r>
              <a:rPr lang="en-IN" sz="2000" dirty="0">
                <a:solidFill>
                  <a:schemeClr val="tx1"/>
                </a:solidFill>
              </a:rPr>
              <a:t>The cost of rented houses price is high in Jubilee Hills Area.</a:t>
            </a:r>
          </a:p>
          <a:p>
            <a:pPr>
              <a:buClr>
                <a:srgbClr val="FF0000"/>
              </a:buClr>
              <a:buFont typeface="Wingdings" panose="05000000000000000000" pitchFamily="2" charset="2"/>
              <a:buChar char="Ø"/>
            </a:pPr>
            <a:r>
              <a:rPr lang="en-IN" sz="2000" dirty="0">
                <a:solidFill>
                  <a:schemeClr val="tx1"/>
                </a:solidFill>
              </a:rPr>
              <a:t>We found mostly Apartment types of rented houses.</a:t>
            </a:r>
          </a:p>
          <a:p>
            <a:pPr algn="just">
              <a:buClr>
                <a:srgbClr val="FF0000"/>
              </a:buClr>
              <a:buFont typeface="Wingdings" panose="05000000000000000000" pitchFamily="2" charset="2"/>
              <a:buChar char="Ø"/>
            </a:pPr>
            <a:r>
              <a:rPr lang="en-US" sz="2000" dirty="0"/>
              <a:t>North East facing rented houses are much higher than other-facing rented houses.</a:t>
            </a:r>
          </a:p>
          <a:p>
            <a:pPr algn="just">
              <a:buClr>
                <a:srgbClr val="FF0000"/>
              </a:buClr>
              <a:buFont typeface="Wingdings" panose="05000000000000000000" pitchFamily="2" charset="2"/>
              <a:buChar char="Ø"/>
            </a:pPr>
            <a:r>
              <a:rPr lang="en-US" sz="2000" dirty="0"/>
              <a:t>Most of the rented houses in Hyderabad are coming with a semi-furnished status.</a:t>
            </a:r>
          </a:p>
          <a:p>
            <a:pPr algn="just">
              <a:buClr>
                <a:srgbClr val="FF0000"/>
              </a:buClr>
              <a:buFont typeface="Wingdings" panose="05000000000000000000" pitchFamily="2" charset="2"/>
              <a:buChar char="Ø"/>
            </a:pPr>
            <a:r>
              <a:rPr lang="en-US" sz="2000" dirty="0"/>
              <a:t>BHK and price are less correlated to each other.</a:t>
            </a:r>
          </a:p>
          <a:p>
            <a:pPr algn="just">
              <a:buClr>
                <a:srgbClr val="FF0000"/>
              </a:buClr>
              <a:buFont typeface="Wingdings" panose="05000000000000000000" pitchFamily="2" charset="2"/>
              <a:buChar char="Ø"/>
            </a:pPr>
            <a:r>
              <a:rPr lang="en-US" sz="2000" dirty="0"/>
              <a:t>The average price of rented houses in Hyderabad is 55,000</a:t>
            </a:r>
          </a:p>
          <a:p>
            <a:pPr marL="114300" indent="0" algn="just">
              <a:buClr>
                <a:srgbClr val="FF0000"/>
              </a:buClr>
              <a:buNone/>
            </a:pPr>
            <a:endParaRPr lang="en-US" sz="2000" dirty="0"/>
          </a:p>
          <a:p>
            <a:pPr algn="just">
              <a:buClr>
                <a:srgbClr val="FF0000"/>
              </a:buClr>
              <a:buFont typeface="Wingdings" panose="05000000000000000000" pitchFamily="2" charset="2"/>
              <a:buChar char="Ø"/>
            </a:pPr>
            <a:endParaRPr lang="en-US" sz="2000" dirty="0"/>
          </a:p>
          <a:p>
            <a:pPr>
              <a:buClr>
                <a:srgbClr val="FF0000"/>
              </a:buClr>
              <a:buFont typeface="Wingdings" panose="05000000000000000000" pitchFamily="2" charset="2"/>
              <a:buChar char="Ø"/>
            </a:pPr>
            <a:endParaRPr lang="en-IN" sz="2000" dirty="0">
              <a:solidFill>
                <a:schemeClr val="tx1"/>
              </a:solidFill>
            </a:endParaRPr>
          </a:p>
          <a:p>
            <a:pPr>
              <a:buClr>
                <a:srgbClr val="FF0000"/>
              </a:buClr>
              <a:buFont typeface="Wingdings" panose="05000000000000000000" pitchFamily="2" charset="2"/>
              <a:buChar char="Ø"/>
            </a:pPr>
            <a:endParaRPr lang="en-IN" sz="2000" dirty="0">
              <a:solidFill>
                <a:schemeClr val="tx1"/>
              </a:solidFill>
            </a:endParaRPr>
          </a:p>
          <a:p>
            <a:pPr marL="114300" indent="0">
              <a:buClr>
                <a:srgbClr val="FF0000"/>
              </a:buClr>
              <a:buNone/>
            </a:pPr>
            <a:endParaRPr lang="en-IN" sz="2000" dirty="0">
              <a:solidFill>
                <a:schemeClr val="tx1"/>
              </a:solidFill>
            </a:endParaRPr>
          </a:p>
        </p:txBody>
      </p:sp>
      <p:sp>
        <p:nvSpPr>
          <p:cNvPr id="4" name="Rectangle 3"/>
          <p:cNvSpPr/>
          <p:nvPr/>
        </p:nvSpPr>
        <p:spPr>
          <a:xfrm>
            <a:off x="437881" y="141668"/>
            <a:ext cx="11243257" cy="772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29514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3" y="90153"/>
            <a:ext cx="11436439" cy="1133340"/>
          </a:xfrm>
        </p:spPr>
        <p:txBody>
          <a:bodyPr>
            <a:normAutofit/>
          </a:bodyPr>
          <a:lstStyle/>
          <a:p>
            <a:pPr algn="just"/>
            <a:r>
              <a:rPr lang="en-US" sz="3200" dirty="0">
                <a:solidFill>
                  <a:srgbClr val="FF0000"/>
                </a:solidFill>
              </a:rPr>
              <a:t>Our Experience /Challenges Working on Web Scrapping – Data Analysis Project.</a:t>
            </a:r>
            <a:endParaRPr lang="en-IN" sz="3200" dirty="0">
              <a:solidFill>
                <a:srgbClr val="FF0000"/>
              </a:solidFill>
            </a:endParaRPr>
          </a:p>
        </p:txBody>
      </p:sp>
      <p:sp>
        <p:nvSpPr>
          <p:cNvPr id="3" name="Text Placeholder 2"/>
          <p:cNvSpPr>
            <a:spLocks noGrp="1"/>
          </p:cNvSpPr>
          <p:nvPr>
            <p:ph type="body" idx="1"/>
          </p:nvPr>
        </p:nvSpPr>
        <p:spPr>
          <a:xfrm>
            <a:off x="412123" y="1519707"/>
            <a:ext cx="11436439" cy="4657256"/>
          </a:xfrm>
        </p:spPr>
        <p:txBody>
          <a:bodyPr>
            <a:normAutofit/>
          </a:bodyPr>
          <a:lstStyle/>
          <a:p>
            <a:pPr>
              <a:buClr>
                <a:srgbClr val="FF0000"/>
              </a:buClr>
              <a:buFont typeface="Wingdings" panose="05000000000000000000" pitchFamily="2" charset="2"/>
              <a:buChar char="Ø"/>
            </a:pPr>
            <a:r>
              <a:rPr lang="en-IN" sz="2000" dirty="0"/>
              <a:t>The initial problem we faced was we couldn’t find the correct Website where we’re unable to Scrape the complete data.</a:t>
            </a:r>
          </a:p>
          <a:p>
            <a:pPr>
              <a:buClr>
                <a:srgbClr val="FF0000"/>
              </a:buClr>
              <a:buFont typeface="Wingdings" panose="05000000000000000000" pitchFamily="2" charset="2"/>
              <a:buChar char="Ø"/>
            </a:pPr>
            <a:r>
              <a:rPr lang="en-IN" sz="2000" dirty="0"/>
              <a:t>We felt little bit difficulty in scrapping the data using the Regex.</a:t>
            </a:r>
          </a:p>
          <a:p>
            <a:pPr>
              <a:buClr>
                <a:srgbClr val="FF0000"/>
              </a:buClr>
              <a:buFont typeface="Wingdings" panose="05000000000000000000" pitchFamily="2" charset="2"/>
              <a:buChar char="Ø"/>
            </a:pPr>
            <a:r>
              <a:rPr lang="en-IN" sz="2000" dirty="0"/>
              <a:t>One of the major difficulty we faced is with cleaning of the Data and Data types.</a:t>
            </a:r>
          </a:p>
        </p:txBody>
      </p:sp>
      <p:sp>
        <p:nvSpPr>
          <p:cNvPr id="4" name="Rectangle 3"/>
          <p:cNvSpPr/>
          <p:nvPr/>
        </p:nvSpPr>
        <p:spPr>
          <a:xfrm>
            <a:off x="412123" y="90153"/>
            <a:ext cx="11436439" cy="1133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33533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182249"/>
            <a:ext cx="11507372" cy="816560"/>
          </a:xfrm>
        </p:spPr>
        <p:txBody>
          <a:bodyPr>
            <a:normAutofit/>
          </a:bodyPr>
          <a:lstStyle/>
          <a:p>
            <a:pPr algn="ctr"/>
            <a:r>
              <a:rPr lang="en-US" sz="3200" b="1" dirty="0">
                <a:solidFill>
                  <a:srgbClr val="FF0000"/>
                </a:solidFill>
              </a:rPr>
              <a:t>Agenda</a:t>
            </a:r>
            <a:endParaRPr lang="en-IN" sz="3200" b="1" dirty="0">
              <a:solidFill>
                <a:srgbClr val="FF0000"/>
              </a:solidFill>
            </a:endParaRPr>
          </a:p>
        </p:txBody>
      </p:sp>
      <p:sp>
        <p:nvSpPr>
          <p:cNvPr id="3" name="Text Placeholder 2"/>
          <p:cNvSpPr>
            <a:spLocks noGrp="1"/>
          </p:cNvSpPr>
          <p:nvPr>
            <p:ph type="body" idx="1"/>
          </p:nvPr>
        </p:nvSpPr>
        <p:spPr>
          <a:xfrm>
            <a:off x="295422" y="1364566"/>
            <a:ext cx="11507372" cy="4946082"/>
          </a:xfrm>
        </p:spPr>
        <p:txBody>
          <a:bodyPr>
            <a:normAutofit fontScale="92500" lnSpcReduction="20000"/>
          </a:bodyPr>
          <a:lstStyle/>
          <a:p>
            <a:pPr lvl="0" indent="-457200">
              <a:buClr>
                <a:srgbClr val="FF0000"/>
              </a:buClr>
              <a:buSzPct val="100000"/>
              <a:buFont typeface="Wingdings" panose="05000000000000000000" pitchFamily="2" charset="2"/>
              <a:buChar char="Ø"/>
            </a:pPr>
            <a:r>
              <a:rPr lang="en-US" sz="3200" dirty="0">
                <a:solidFill>
                  <a:schemeClr val="tx1"/>
                </a:solidFill>
              </a:rPr>
              <a:t> Objective of the Project</a:t>
            </a:r>
          </a:p>
          <a:p>
            <a:pPr marL="571500" lvl="0" indent="-571500">
              <a:buClr>
                <a:srgbClr val="FF0000"/>
              </a:buClr>
              <a:buSzPct val="100000"/>
              <a:buFont typeface="Wingdings" panose="05000000000000000000" pitchFamily="2" charset="2"/>
              <a:buChar char="Ø"/>
            </a:pPr>
            <a:r>
              <a:rPr lang="en-US" sz="3200" dirty="0">
                <a:solidFill>
                  <a:schemeClr val="tx1"/>
                </a:solidFill>
              </a:rPr>
              <a:t>Web Scraping – Details (Websites, Processor we followed) </a:t>
            </a:r>
          </a:p>
          <a:p>
            <a:pPr marL="571500" lvl="0" indent="-571500">
              <a:buClr>
                <a:srgbClr val="FF0000"/>
              </a:buClr>
              <a:buSzPct val="100000"/>
              <a:buFont typeface="Wingdings" panose="05000000000000000000" pitchFamily="2" charset="2"/>
              <a:buChar char="Ø"/>
            </a:pPr>
            <a:r>
              <a:rPr lang="en-US" sz="3200" dirty="0">
                <a:solidFill>
                  <a:schemeClr val="tx1"/>
                </a:solidFill>
              </a:rPr>
              <a:t>Summary of the Data </a:t>
            </a:r>
          </a:p>
          <a:p>
            <a:pPr marL="0" lvl="0" indent="0">
              <a:buSzPct val="100000"/>
              <a:buNone/>
            </a:pPr>
            <a:endParaRPr lang="en-US" sz="3200" b="1" dirty="0"/>
          </a:p>
          <a:p>
            <a:pPr marL="0" lvl="0" indent="0">
              <a:buClr>
                <a:srgbClr val="FF0000"/>
              </a:buClr>
              <a:buSzPct val="100000"/>
              <a:buNone/>
            </a:pPr>
            <a:r>
              <a:rPr lang="en-US" sz="3200" b="1" u="sng" dirty="0">
                <a:solidFill>
                  <a:srgbClr val="FF0000"/>
                </a:solidFill>
              </a:rPr>
              <a:t>Exploratory Data Analysis: </a:t>
            </a:r>
            <a:endParaRPr lang="en-US" sz="3200" dirty="0"/>
          </a:p>
          <a:p>
            <a:pPr marL="571500" lvl="0" indent="-571500" algn="just">
              <a:buClr>
                <a:srgbClr val="FF0000"/>
              </a:buClr>
              <a:buSzPct val="100000"/>
              <a:buFont typeface="Wingdings" panose="05000000000000000000" pitchFamily="2" charset="2"/>
              <a:buChar char="Ø"/>
            </a:pPr>
            <a:r>
              <a:rPr lang="en-US" sz="3200" dirty="0">
                <a:latin typeface="Calibri" panose="020F0502020204030204" pitchFamily="34" charset="0"/>
                <a:cs typeface="Calibri" panose="020F0502020204030204" pitchFamily="34" charset="0"/>
              </a:rPr>
              <a:t>Data Cleaning Steps</a:t>
            </a:r>
          </a:p>
          <a:p>
            <a:pPr marL="571500" lvl="0" indent="-571500" algn="just">
              <a:buClr>
                <a:srgbClr val="FF0000"/>
              </a:buClr>
              <a:buSzPct val="100000"/>
              <a:buFont typeface="Wingdings" panose="05000000000000000000" pitchFamily="2" charset="2"/>
              <a:buChar char="Ø"/>
            </a:pPr>
            <a:r>
              <a:rPr lang="en-US" sz="3200" dirty="0">
                <a:latin typeface="Calibri" panose="020F0502020204030204" pitchFamily="34" charset="0"/>
                <a:cs typeface="Calibri" panose="020F0502020204030204" pitchFamily="34" charset="0"/>
              </a:rPr>
              <a:t>Univariate Analysis  Steps</a:t>
            </a:r>
          </a:p>
          <a:p>
            <a:pPr marL="571500" lvl="0" indent="-571500" algn="just">
              <a:buClr>
                <a:srgbClr val="FF0000"/>
              </a:buClr>
              <a:buSzPct val="100000"/>
              <a:buFont typeface="Wingdings" panose="05000000000000000000" pitchFamily="2" charset="2"/>
              <a:buChar char="Ø"/>
            </a:pPr>
            <a:r>
              <a:rPr lang="en-US" sz="3200" dirty="0">
                <a:latin typeface="Calibri" panose="020F0502020204030204" pitchFamily="34" charset="0"/>
                <a:cs typeface="Calibri" panose="020F0502020204030204" pitchFamily="34" charset="0"/>
              </a:rPr>
              <a:t>Bivariate Analysis  Steps</a:t>
            </a:r>
            <a:endParaRPr lang="en-US" sz="3200" dirty="0"/>
          </a:p>
          <a:p>
            <a:pPr lvl="0" indent="-457200">
              <a:buClr>
                <a:srgbClr val="FF0000"/>
              </a:buClr>
              <a:buSzPct val="100000"/>
              <a:buFont typeface="Wingdings" panose="05000000000000000000" pitchFamily="2" charset="2"/>
              <a:buChar char="Ø"/>
            </a:pPr>
            <a:r>
              <a:rPr lang="en-US" sz="3200" dirty="0"/>
              <a:t>Conclusion (Key finding overall) </a:t>
            </a:r>
          </a:p>
          <a:p>
            <a:pPr lvl="0" indent="-457200">
              <a:buClr>
                <a:srgbClr val="FF0000"/>
              </a:buClr>
              <a:buSzPct val="100000"/>
              <a:buFont typeface="Wingdings" panose="05000000000000000000" pitchFamily="2" charset="2"/>
              <a:buChar char="Ø"/>
            </a:pPr>
            <a:r>
              <a:rPr lang="en-US" sz="3200" dirty="0"/>
              <a:t>Your Experience/Challenges working on Web Scraping – Data Analysis Project.</a:t>
            </a:r>
          </a:p>
          <a:p>
            <a:pPr lvl="0" indent="-457200">
              <a:buClr>
                <a:srgbClr val="FF0000"/>
              </a:buClr>
              <a:buSzPct val="100000"/>
              <a:buFont typeface="Wingdings" panose="05000000000000000000" pitchFamily="2" charset="2"/>
              <a:buChar char="Ø"/>
            </a:pPr>
            <a:endParaRPr lang="en-US" sz="3200" dirty="0"/>
          </a:p>
          <a:p>
            <a:endParaRPr lang="en-IN" dirty="0"/>
          </a:p>
        </p:txBody>
      </p:sp>
      <p:sp>
        <p:nvSpPr>
          <p:cNvPr id="4" name="Rectangle 3"/>
          <p:cNvSpPr/>
          <p:nvPr/>
        </p:nvSpPr>
        <p:spPr>
          <a:xfrm>
            <a:off x="295422" y="182248"/>
            <a:ext cx="11507372" cy="816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10968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90" y="331118"/>
            <a:ext cx="11384924" cy="773782"/>
          </a:xfrm>
          <a:ln w="38100">
            <a:solidFill>
              <a:schemeClr val="tx1"/>
            </a:solidFill>
          </a:ln>
        </p:spPr>
        <p:txBody>
          <a:bodyPr>
            <a:normAutofit/>
          </a:bodyPr>
          <a:lstStyle/>
          <a:p>
            <a:pPr algn="ctr"/>
            <a:r>
              <a:rPr lang="en-US" sz="4000" dirty="0">
                <a:solidFill>
                  <a:srgbClr val="FF0000"/>
                </a:solidFill>
              </a:rPr>
              <a:t>Objective of the Project</a:t>
            </a:r>
            <a:endParaRPr lang="en-IN" sz="4000" dirty="0">
              <a:solidFill>
                <a:srgbClr val="FF0000"/>
              </a:solidFill>
            </a:endParaRPr>
          </a:p>
        </p:txBody>
      </p:sp>
      <p:sp>
        <p:nvSpPr>
          <p:cNvPr id="3" name="Text Placeholder 2"/>
          <p:cNvSpPr>
            <a:spLocks noGrp="1"/>
          </p:cNvSpPr>
          <p:nvPr>
            <p:ph type="body" idx="1"/>
          </p:nvPr>
        </p:nvSpPr>
        <p:spPr>
          <a:xfrm>
            <a:off x="352021" y="1310470"/>
            <a:ext cx="11384923" cy="4906849"/>
          </a:xfrm>
        </p:spPr>
        <p:txBody>
          <a:bodyPr>
            <a:normAutofit/>
          </a:bodyPr>
          <a:lstStyle/>
          <a:p>
            <a:pPr>
              <a:buFont typeface="Wingdings" panose="05000000000000000000" pitchFamily="2" charset="2"/>
              <a:buChar char="Ø"/>
            </a:pPr>
            <a:r>
              <a:rPr lang="en-IN" dirty="0">
                <a:solidFill>
                  <a:schemeClr val="tx1"/>
                </a:solidFill>
              </a:rPr>
              <a:t>The main objective of this project is to identify the best rented houses in Hyderabad based on the </a:t>
            </a:r>
            <a:r>
              <a:rPr lang="en-IN" dirty="0" err="1">
                <a:solidFill>
                  <a:schemeClr val="tx1"/>
                </a:solidFill>
              </a:rPr>
              <a:t>area,housetype</a:t>
            </a:r>
            <a:r>
              <a:rPr lang="en-IN" dirty="0">
                <a:solidFill>
                  <a:schemeClr val="tx1"/>
                </a:solidFill>
              </a:rPr>
              <a:t>, Prices and Square feet</a:t>
            </a:r>
            <a:r>
              <a:rPr lang="en-US" dirty="0"/>
              <a:t> .             </a:t>
            </a:r>
          </a:p>
          <a:p>
            <a:pPr marL="114300" indent="0">
              <a:buNone/>
            </a:pPr>
            <a:endParaRPr lang="en-US" dirty="0"/>
          </a:p>
          <a:p>
            <a:pPr marL="114300" indent="0">
              <a:buNone/>
            </a:pPr>
            <a:endParaRPr lang="en-US" sz="2000" dirty="0"/>
          </a:p>
          <a:p>
            <a:pPr marL="114300" indent="0">
              <a:buNone/>
            </a:pPr>
            <a:endParaRPr lang="en-US" sz="2000" dirty="0"/>
          </a:p>
          <a:p>
            <a:pPr marL="114300" indent="0">
              <a:buNone/>
            </a:pPr>
            <a:endParaRPr lang="en-IN" sz="2000" dirty="0"/>
          </a:p>
        </p:txBody>
      </p:sp>
    </p:spTree>
    <p:extLst>
      <p:ext uri="{BB962C8B-B14F-4D97-AF65-F5344CB8AC3E}">
        <p14:creationId xmlns:p14="http://schemas.microsoft.com/office/powerpoint/2010/main" val="3456237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0" y="112735"/>
            <a:ext cx="10998558" cy="845489"/>
          </a:xfrm>
        </p:spPr>
        <p:txBody>
          <a:bodyPr>
            <a:normAutofit/>
          </a:bodyPr>
          <a:lstStyle/>
          <a:p>
            <a:pPr algn="ctr"/>
            <a:r>
              <a:rPr lang="en-US" sz="3200" dirty="0">
                <a:solidFill>
                  <a:srgbClr val="FF0000"/>
                </a:solidFill>
              </a:rPr>
              <a:t>Web Scrapping Details-websites and process we followed</a:t>
            </a:r>
            <a:endParaRPr lang="en-IN" sz="3200" dirty="0"/>
          </a:p>
        </p:txBody>
      </p:sp>
      <p:sp>
        <p:nvSpPr>
          <p:cNvPr id="3" name="Text Placeholder 2"/>
          <p:cNvSpPr>
            <a:spLocks noGrp="1"/>
          </p:cNvSpPr>
          <p:nvPr>
            <p:ph type="body" idx="1"/>
          </p:nvPr>
        </p:nvSpPr>
        <p:spPr>
          <a:xfrm>
            <a:off x="373485" y="1403796"/>
            <a:ext cx="11359167" cy="5454203"/>
          </a:xfrm>
        </p:spPr>
        <p:txBody>
          <a:bodyPr>
            <a:normAutofit/>
          </a:bodyPr>
          <a:lstStyle/>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IN" dirty="0"/>
          </a:p>
        </p:txBody>
      </p:sp>
      <p:sp>
        <p:nvSpPr>
          <p:cNvPr id="4" name="Rectangle 3"/>
          <p:cNvSpPr/>
          <p:nvPr/>
        </p:nvSpPr>
        <p:spPr>
          <a:xfrm>
            <a:off x="373485" y="112735"/>
            <a:ext cx="11359167" cy="845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A98942B8-E981-43C7-1919-1D210F449207}"/>
              </a:ext>
            </a:extLst>
          </p:cNvPr>
          <p:cNvPicPr>
            <a:picLocks noChangeAspect="1"/>
          </p:cNvPicPr>
          <p:nvPr/>
        </p:nvPicPr>
        <p:blipFill>
          <a:blip r:embed="rId2"/>
          <a:stretch>
            <a:fillRect/>
          </a:stretch>
        </p:blipFill>
        <p:spPr>
          <a:xfrm>
            <a:off x="459348" y="1155032"/>
            <a:ext cx="11273304" cy="4961810"/>
          </a:xfrm>
          <a:prstGeom prst="rect">
            <a:avLst/>
          </a:prstGeom>
        </p:spPr>
      </p:pic>
    </p:spTree>
    <p:extLst>
      <p:ext uri="{BB962C8B-B14F-4D97-AF65-F5344CB8AC3E}">
        <p14:creationId xmlns:p14="http://schemas.microsoft.com/office/powerpoint/2010/main" val="96572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4B6A-A514-E29F-22E0-05B02C831702}"/>
              </a:ext>
            </a:extLst>
          </p:cNvPr>
          <p:cNvSpPr>
            <a:spLocks noGrp="1"/>
          </p:cNvSpPr>
          <p:nvPr>
            <p:ph type="title"/>
          </p:nvPr>
        </p:nvSpPr>
        <p:spPr/>
        <p:txBody>
          <a:bodyPr>
            <a:normAutofit/>
          </a:bodyPr>
          <a:lstStyle/>
          <a:p>
            <a:r>
              <a:rPr lang="en-US" sz="3200" dirty="0">
                <a:solidFill>
                  <a:srgbClr val="EE0000"/>
                </a:solidFill>
              </a:rPr>
              <a:t>Web Scrapping Details-websites and process we followed</a:t>
            </a:r>
            <a:endParaRPr lang="en-IN" sz="3200" dirty="0">
              <a:solidFill>
                <a:srgbClr val="EE0000"/>
              </a:solidFill>
            </a:endParaRPr>
          </a:p>
        </p:txBody>
      </p:sp>
      <p:sp>
        <p:nvSpPr>
          <p:cNvPr id="3" name="Text Placeholder 2">
            <a:extLst>
              <a:ext uri="{FF2B5EF4-FFF2-40B4-BE49-F238E27FC236}">
                <a16:creationId xmlns:a16="http://schemas.microsoft.com/office/drawing/2014/main" id="{9D500450-30A3-C0D8-0DEB-977F90B2A210}"/>
              </a:ext>
            </a:extLst>
          </p:cNvPr>
          <p:cNvSpPr>
            <a:spLocks noGrp="1"/>
          </p:cNvSpPr>
          <p:nvPr>
            <p:ph type="body" idx="1"/>
          </p:nvPr>
        </p:nvSpPr>
        <p:spPr/>
        <p:txBody>
          <a:bodyPr/>
          <a:lstStyle/>
          <a:p>
            <a:pPr>
              <a:buFont typeface="Arial" panose="020B0604020202020204" pitchFamily="34" charset="0"/>
              <a:buChar char="•"/>
            </a:pPr>
            <a:r>
              <a:rPr lang="en-US" dirty="0"/>
              <a:t>We used  </a:t>
            </a:r>
            <a:r>
              <a:rPr lang="en-US" dirty="0">
                <a:hlinkClick r:id="rId2"/>
              </a:rPr>
              <a:t>https://www.makaan.com/listings?propertyType=apartment&amp;listingType=rent&amp;pageType=CITY_URLS&amp;cityName=Hyderabad&amp;cityId=12&amp;templateId=MAKAAN_CITY_LISTING_RENT</a:t>
            </a:r>
            <a:r>
              <a:rPr lang="en-US" dirty="0"/>
              <a:t> website for the collection of data.</a:t>
            </a:r>
          </a:p>
          <a:p>
            <a:pPr>
              <a:buFont typeface="Arial" panose="020B0604020202020204" pitchFamily="34" charset="0"/>
              <a:buChar char="•"/>
            </a:pPr>
            <a:r>
              <a:rPr lang="en-US" dirty="0"/>
              <a:t>First we selected the website and from that website we have selected the categories (</a:t>
            </a:r>
            <a:r>
              <a:rPr lang="en-US" dirty="0" err="1"/>
              <a:t>Villa,Apartment,Independent</a:t>
            </a:r>
            <a:r>
              <a:rPr lang="en-US" dirty="0"/>
              <a:t> house).</a:t>
            </a:r>
          </a:p>
          <a:p>
            <a:pPr>
              <a:buFont typeface="Arial" panose="020B0604020202020204" pitchFamily="34" charset="0"/>
              <a:buChar char="•"/>
            </a:pPr>
            <a:r>
              <a:rPr lang="en-US" dirty="0"/>
              <a:t>Then we collected the data and perform exploratory data analysis.</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92364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1" y="141668"/>
            <a:ext cx="11191741" cy="850005"/>
          </a:xfrm>
        </p:spPr>
        <p:txBody>
          <a:bodyPr>
            <a:normAutofit/>
          </a:bodyPr>
          <a:lstStyle/>
          <a:p>
            <a:pPr algn="ctr"/>
            <a:r>
              <a:rPr lang="en-US" sz="3200" dirty="0">
                <a:solidFill>
                  <a:srgbClr val="FF0000"/>
                </a:solidFill>
              </a:rPr>
              <a:t>Raw Data </a:t>
            </a:r>
            <a:endParaRPr lang="en-IN" sz="3200" dirty="0">
              <a:solidFill>
                <a:srgbClr val="FF0000"/>
              </a:solidFill>
            </a:endParaRPr>
          </a:p>
        </p:txBody>
      </p:sp>
      <p:sp>
        <p:nvSpPr>
          <p:cNvPr id="5" name="Rectangle 4"/>
          <p:cNvSpPr/>
          <p:nvPr/>
        </p:nvSpPr>
        <p:spPr>
          <a:xfrm>
            <a:off x="437881" y="115910"/>
            <a:ext cx="11307651" cy="862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31E37341-D364-8CC9-B962-A02E9E7389BF}"/>
              </a:ext>
            </a:extLst>
          </p:cNvPr>
          <p:cNvPicPr>
            <a:picLocks noChangeAspect="1"/>
          </p:cNvPicPr>
          <p:nvPr/>
        </p:nvPicPr>
        <p:blipFill>
          <a:blip r:embed="rId2"/>
          <a:stretch>
            <a:fillRect/>
          </a:stretch>
        </p:blipFill>
        <p:spPr>
          <a:xfrm>
            <a:off x="437881" y="1171575"/>
            <a:ext cx="11307651" cy="5076826"/>
          </a:xfrm>
          <a:prstGeom prst="rect">
            <a:avLst/>
          </a:prstGeom>
        </p:spPr>
      </p:pic>
    </p:spTree>
    <p:extLst>
      <p:ext uri="{BB962C8B-B14F-4D97-AF65-F5344CB8AC3E}">
        <p14:creationId xmlns:p14="http://schemas.microsoft.com/office/powerpoint/2010/main" val="811887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59" y="154546"/>
            <a:ext cx="11410682" cy="935641"/>
          </a:xfrm>
        </p:spPr>
        <p:txBody>
          <a:bodyPr>
            <a:normAutofit/>
          </a:bodyPr>
          <a:lstStyle/>
          <a:p>
            <a:pPr algn="ctr"/>
            <a:r>
              <a:rPr lang="en-US" sz="3200" dirty="0">
                <a:solidFill>
                  <a:srgbClr val="FF0000"/>
                </a:solidFill>
              </a:rPr>
              <a:t>Data Cleaning and Data Manipulation Steps</a:t>
            </a:r>
            <a:endParaRPr lang="en-IN" sz="3200" dirty="0">
              <a:solidFill>
                <a:srgbClr val="FF0000"/>
              </a:solidFill>
            </a:endParaRPr>
          </a:p>
        </p:txBody>
      </p:sp>
      <p:sp>
        <p:nvSpPr>
          <p:cNvPr id="3" name="Text Placeholder 2"/>
          <p:cNvSpPr>
            <a:spLocks noGrp="1"/>
          </p:cNvSpPr>
          <p:nvPr>
            <p:ph type="body" idx="1"/>
          </p:nvPr>
        </p:nvSpPr>
        <p:spPr>
          <a:xfrm>
            <a:off x="390659" y="1473957"/>
            <a:ext cx="11410682" cy="4703005"/>
          </a:xfrm>
        </p:spPr>
        <p:txBody>
          <a:bodyPr/>
          <a:lstStyle/>
          <a:p>
            <a:pPr marL="342900" algn="just">
              <a:buClr>
                <a:srgbClr val="FF0000"/>
              </a:buClr>
            </a:pPr>
            <a:r>
              <a:rPr lang="en-US" sz="2000" dirty="0">
                <a:latin typeface="Times New Roman" panose="02020603050405020304" pitchFamily="18" charset="0"/>
                <a:cs typeface="Times New Roman" panose="02020603050405020304" pitchFamily="18" charset="0"/>
              </a:rPr>
              <a:t>Removing special characters[(,) from price] </a:t>
            </a:r>
          </a:p>
          <a:p>
            <a:pPr marL="342900" algn="just">
              <a:buClr>
                <a:srgbClr val="FF0000"/>
              </a:buClr>
            </a:pPr>
            <a:r>
              <a:rPr lang="en-US" sz="2000" dirty="0">
                <a:latin typeface="Times New Roman" panose="02020603050405020304" pitchFamily="18" charset="0"/>
                <a:cs typeface="Times New Roman" panose="02020603050405020304" pitchFamily="18" charset="0"/>
              </a:rPr>
              <a:t>Dropping of Nan’s(Facing, BHK, Property type)</a:t>
            </a:r>
          </a:p>
          <a:p>
            <a:pPr marL="342900" algn="just">
              <a:buClr>
                <a:srgbClr val="FF0000"/>
              </a:buClr>
            </a:pPr>
            <a:r>
              <a:rPr lang="en-US" sz="2000" dirty="0">
                <a:latin typeface="Times New Roman" panose="02020603050405020304" pitchFamily="18" charset="0"/>
                <a:cs typeface="Times New Roman" panose="02020603050405020304" pitchFamily="18" charset="0"/>
              </a:rPr>
              <a:t>Changing the  Data Type of the columns(</a:t>
            </a:r>
            <a:r>
              <a:rPr lang="en-US" sz="2000" dirty="0" err="1">
                <a:latin typeface="Times New Roman" panose="02020603050405020304" pitchFamily="18" charset="0"/>
                <a:cs typeface="Times New Roman" panose="02020603050405020304" pitchFamily="18" charset="0"/>
              </a:rPr>
              <a:t>BHK,Price</a:t>
            </a:r>
            <a:r>
              <a:rPr lang="en-US" sz="2000" dirty="0">
                <a:latin typeface="Times New Roman" panose="02020603050405020304" pitchFamily="18" charset="0"/>
                <a:cs typeface="Times New Roman" panose="02020603050405020304" pitchFamily="18" charset="0"/>
              </a:rPr>
              <a:t>)</a:t>
            </a:r>
          </a:p>
          <a:p>
            <a:pPr marL="114300" indent="0">
              <a:buNone/>
            </a:pPr>
            <a:endParaRPr lang="en-IN" dirty="0"/>
          </a:p>
        </p:txBody>
      </p:sp>
      <p:sp>
        <p:nvSpPr>
          <p:cNvPr id="4" name="Rectangle 3"/>
          <p:cNvSpPr/>
          <p:nvPr/>
        </p:nvSpPr>
        <p:spPr>
          <a:xfrm>
            <a:off x="390659" y="154546"/>
            <a:ext cx="11410682" cy="837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0720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90153"/>
            <a:ext cx="11178862" cy="940157"/>
          </a:xfrm>
        </p:spPr>
        <p:txBody>
          <a:bodyPr>
            <a:normAutofit/>
          </a:bodyPr>
          <a:lstStyle/>
          <a:p>
            <a:pPr algn="ctr"/>
            <a:r>
              <a:rPr lang="en-IN" sz="3200" dirty="0">
                <a:solidFill>
                  <a:srgbClr val="FF0000"/>
                </a:solidFill>
              </a:rPr>
              <a:t>Cleaned Data</a:t>
            </a:r>
          </a:p>
        </p:txBody>
      </p:sp>
      <p:sp>
        <p:nvSpPr>
          <p:cNvPr id="4" name="Rectangle 3"/>
          <p:cNvSpPr/>
          <p:nvPr/>
        </p:nvSpPr>
        <p:spPr>
          <a:xfrm>
            <a:off x="392163" y="231820"/>
            <a:ext cx="11366248" cy="708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D4A5EFF0-0ECB-C374-C772-0D2F76B15029}"/>
              </a:ext>
            </a:extLst>
          </p:cNvPr>
          <p:cNvPicPr>
            <a:picLocks noChangeAspect="1"/>
          </p:cNvPicPr>
          <p:nvPr/>
        </p:nvPicPr>
        <p:blipFill>
          <a:blip r:embed="rId2"/>
          <a:stretch>
            <a:fillRect/>
          </a:stretch>
        </p:blipFill>
        <p:spPr>
          <a:xfrm>
            <a:off x="437882" y="1060696"/>
            <a:ext cx="11316236" cy="5101979"/>
          </a:xfrm>
          <a:prstGeom prst="rect">
            <a:avLst/>
          </a:prstGeom>
        </p:spPr>
      </p:pic>
    </p:spTree>
    <p:extLst>
      <p:ext uri="{BB962C8B-B14F-4D97-AF65-F5344CB8AC3E}">
        <p14:creationId xmlns:p14="http://schemas.microsoft.com/office/powerpoint/2010/main" val="3639538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2195</TotalTime>
  <Words>903</Words>
  <Application>Microsoft Office PowerPoint</Application>
  <PresentationFormat>Widescreen</PresentationFormat>
  <Paragraphs>114</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Lato Black</vt:lpstr>
      <vt:lpstr>Libre Baskerville</vt:lpstr>
      <vt:lpstr>Calibri</vt:lpstr>
      <vt:lpstr>Wingdings</vt:lpstr>
      <vt:lpstr>Arial</vt:lpstr>
      <vt:lpstr>Office Theme</vt:lpstr>
      <vt:lpstr>PowerPoint Presentation</vt:lpstr>
      <vt:lpstr>PowerPoint Presentation</vt:lpstr>
      <vt:lpstr>Agenda</vt:lpstr>
      <vt:lpstr>Objective of the Project</vt:lpstr>
      <vt:lpstr>Web Scrapping Details-websites and process we followed</vt:lpstr>
      <vt:lpstr>Web Scrapping Details-websites and process we followed</vt:lpstr>
      <vt:lpstr>Raw Data </vt:lpstr>
      <vt:lpstr>Data Cleaning and Data Manipulation Steps</vt:lpstr>
      <vt:lpstr>Cleaned Data</vt:lpstr>
      <vt:lpstr>Data Visualization</vt:lpstr>
      <vt:lpstr>RENTED HOUSES IN EACH AREA</vt:lpstr>
      <vt:lpstr>PowerPoint Presentation</vt:lpstr>
      <vt:lpstr>PowerPoint Presentation</vt:lpstr>
      <vt:lpstr>PowerPoint Presentation</vt:lpstr>
      <vt:lpstr>     FACING</vt:lpstr>
      <vt:lpstr>                           Property type and facing </vt:lpstr>
      <vt:lpstr>                                         Property type</vt:lpstr>
      <vt:lpstr>                      Min And Max Price Of Property Type</vt:lpstr>
      <vt:lpstr> APARTMENTS IN EACH AREA</vt:lpstr>
      <vt:lpstr>            VILLAS AND INDEPENDENT HOUSES IN EACH AREA</vt:lpstr>
      <vt:lpstr>Status Of The Property Type</vt:lpstr>
      <vt:lpstr>                                        Price Vs Sqfeet</vt:lpstr>
      <vt:lpstr>                                BHK Vs Price</vt:lpstr>
      <vt:lpstr>PowerPoint Presentation</vt:lpstr>
      <vt:lpstr>                                 Correlation HEAT MAP</vt:lpstr>
      <vt:lpstr>                                     PAIR PLOT</vt:lpstr>
      <vt:lpstr>Conclusions</vt:lpstr>
      <vt:lpstr>Our Experience /Challenges Working on Web Scrapping – Data Analysis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PALAGIRI SAI DHANUSHA</cp:lastModifiedBy>
  <cp:revision>90</cp:revision>
  <dcterms:created xsi:type="dcterms:W3CDTF">2021-02-16T05:19:01Z</dcterms:created>
  <dcterms:modified xsi:type="dcterms:W3CDTF">2023-08-23T13:47:42Z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2023-08-14T09:37:44Z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eae274d4-50ab-44a3-82ce-b1e2c88841c3</vt:lpwstr>
  </property>
  <property fmtid="{D5CDD505-2E9C-101B-9397-08002B2CF9AE}" pid="7" name="MSIP_Label_defa4170-0d19-0005-0004-bc88714345d2_ActionId">
    <vt:lpwstr>2aaf729c-5837-49ba-9844-97555679f80e</vt:lpwstr>
  </property>
  <property fmtid="{D5CDD505-2E9C-101B-9397-08002B2CF9AE}" pid="8" name="MSIP_Label_defa4170-0d19-0005-0004-bc88714345d2_ContentBits">
    <vt:lpwstr>0</vt:lpwstr>
  </property>
</Properties>
</file>