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70" r:id="rId2"/>
    <p:sldId id="257" r:id="rId3"/>
    <p:sldId id="268" r:id="rId4"/>
    <p:sldId id="269" r:id="rId5"/>
    <p:sldId id="258" r:id="rId6"/>
    <p:sldId id="259" r:id="rId7"/>
    <p:sldId id="260" r:id="rId8"/>
    <p:sldId id="261" r:id="rId9"/>
    <p:sldId id="276" r:id="rId10"/>
    <p:sldId id="266" r:id="rId11"/>
    <p:sldId id="267" r:id="rId12"/>
    <p:sldId id="262" r:id="rId13"/>
    <p:sldId id="271" r:id="rId14"/>
    <p:sldId id="272" r:id="rId15"/>
    <p:sldId id="273" r:id="rId16"/>
    <p:sldId id="274" r:id="rId17"/>
    <p:sldId id="275" r:id="rId18"/>
    <p:sldId id="263" r:id="rId19"/>
    <p:sldId id="26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3" autoAdjust="0"/>
    <p:restoredTop sz="94660"/>
  </p:normalViewPr>
  <p:slideViewPr>
    <p:cSldViewPr snapToGrid="0">
      <p:cViewPr varScale="1">
        <p:scale>
          <a:sx n="85" d="100"/>
          <a:sy n="85" d="100"/>
        </p:scale>
        <p:origin x="5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197D96-0024-425C-BF7F-36A9398D3C52}"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1766976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197D96-0024-425C-BF7F-36A9398D3C52}"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3488947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197D96-0024-425C-BF7F-36A9398D3C52}"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423217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197D96-0024-425C-BF7F-36A9398D3C52}"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249685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197D96-0024-425C-BF7F-36A9398D3C52}"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2900538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197D96-0024-425C-BF7F-36A9398D3C52}" type="datetimeFigureOut">
              <a:rPr lang="en-GB" smtClean="0"/>
              <a:t>03/05/2024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3597605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197D96-0024-425C-BF7F-36A9398D3C52}" type="datetimeFigureOut">
              <a:rPr lang="en-GB" smtClean="0"/>
              <a:t>03/05/2024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80055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197D96-0024-425C-BF7F-36A9398D3C52}" type="datetimeFigureOut">
              <a:rPr lang="en-GB" smtClean="0"/>
              <a:t>03/05/2024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223319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97D96-0024-425C-BF7F-36A9398D3C52}" type="datetimeFigureOut">
              <a:rPr lang="en-GB" smtClean="0"/>
              <a:t>03/05/2024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383856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197D96-0024-425C-BF7F-36A9398D3C52}" type="datetimeFigureOut">
              <a:rPr lang="en-GB" smtClean="0"/>
              <a:t>03/05/2024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354455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197D96-0024-425C-BF7F-36A9398D3C52}" type="datetimeFigureOut">
              <a:rPr lang="en-GB" smtClean="0"/>
              <a:t>03/05/2024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143326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97D96-0024-425C-BF7F-36A9398D3C52}" type="datetimeFigureOut">
              <a:rPr lang="en-GB" smtClean="0"/>
              <a:t>03/05/2024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794F4-5012-4257-9EAD-17F68BD8C07D}" type="slidenum">
              <a:rPr lang="en-GB" smtClean="0"/>
              <a:t>‹#›</a:t>
            </a:fld>
            <a:endParaRPr lang="en-GB"/>
          </a:p>
        </p:txBody>
      </p:sp>
    </p:spTree>
    <p:extLst>
      <p:ext uri="{BB962C8B-B14F-4D97-AF65-F5344CB8AC3E}">
        <p14:creationId xmlns:p14="http://schemas.microsoft.com/office/powerpoint/2010/main" val="202413135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dXQ7IHkTiMM" TargetMode="External"/><Relationship Id="rId2" Type="http://schemas.openxmlformats.org/officeDocument/2006/relationships/hyperlink" Target="https://www.figma.com/" TargetMode="External"/><Relationship Id="rId1" Type="http://schemas.openxmlformats.org/officeDocument/2006/relationships/slideLayout" Target="../slideLayouts/slideLayout2.xml"/><Relationship Id="rId4" Type="http://schemas.openxmlformats.org/officeDocument/2006/relationships/hyperlink" Target="https://start.uxdesign.c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2133600" y="1600201"/>
            <a:ext cx="8229600" cy="4525963"/>
          </a:xfrm>
        </p:spPr>
        <p:txBody>
          <a:bodyPr/>
          <a:lstStyle/>
          <a:p>
            <a:pPr>
              <a:buNone/>
            </a:pPr>
            <a:r>
              <a:rPr lang="en-US" dirty="0"/>
              <a:t>                       TITLE OF THE PROJECT</a:t>
            </a:r>
          </a:p>
        </p:txBody>
      </p:sp>
      <p:sp>
        <p:nvSpPr>
          <p:cNvPr id="7" name="Rectangle 6"/>
          <p:cNvSpPr/>
          <p:nvPr/>
        </p:nvSpPr>
        <p:spPr>
          <a:xfrm>
            <a:off x="2286000" y="4029636"/>
            <a:ext cx="7315200" cy="584775"/>
          </a:xfrm>
          <a:prstGeom prst="rect">
            <a:avLst/>
          </a:prstGeom>
        </p:spPr>
        <p:txBody>
          <a:bodyPr wrap="square">
            <a:spAutoFit/>
          </a:bodyPr>
          <a:lstStyle/>
          <a:p>
            <a:pPr algn="ctr"/>
            <a:r>
              <a:rPr lang="en-US" sz="2800" b="1" dirty="0"/>
              <a:t> </a:t>
            </a:r>
            <a:r>
              <a:rPr lang="en-US" sz="3200" b="1" dirty="0">
                <a:solidFill>
                  <a:srgbClr val="7030A0"/>
                </a:solidFill>
                <a:latin typeface="Arial" panose="020B0604020202020204" pitchFamily="34" charset="0"/>
                <a:cs typeface="Arial" panose="020B0604020202020204" pitchFamily="34" charset="0"/>
              </a:rPr>
              <a:t>Social Media App: Chime</a:t>
            </a:r>
            <a:endParaRPr lang="en-US" sz="3200" b="1" dirty="0">
              <a:solidFill>
                <a:srgbClr val="FF0000"/>
              </a:solidFill>
              <a:latin typeface="Arial" panose="020B0604020202020204" pitchFamily="34" charset="0"/>
              <a:cs typeface="Arial" panose="020B0604020202020204" pitchFamily="34" charset="0"/>
            </a:endParaRPr>
          </a:p>
        </p:txBody>
      </p:sp>
      <p:sp>
        <p:nvSpPr>
          <p:cNvPr id="8" name="Rectangle 7"/>
          <p:cNvSpPr/>
          <p:nvPr/>
        </p:nvSpPr>
        <p:spPr>
          <a:xfrm>
            <a:off x="0" y="5390202"/>
            <a:ext cx="12115799" cy="1107996"/>
          </a:xfrm>
          <a:prstGeom prst="rect">
            <a:avLst/>
          </a:prstGeom>
        </p:spPr>
        <p:txBody>
          <a:bodyPr wrap="square">
            <a:spAutoFit/>
          </a:bodyPr>
          <a:lstStyle/>
          <a:p>
            <a:pPr algn="l"/>
            <a:r>
              <a:rPr lang="en-US" sz="2200" b="1" dirty="0">
                <a:latin typeface="Arial" panose="020B0604020202020204" pitchFamily="34" charset="0"/>
                <a:cs typeface="Arial" panose="020B0604020202020204" pitchFamily="34" charset="0"/>
              </a:rPr>
              <a:t>Project Student:                                                                          Guide:</a:t>
            </a:r>
          </a:p>
          <a:p>
            <a:r>
              <a:rPr lang="en-US" sz="2200" b="1" dirty="0">
                <a:latin typeface="Arial" panose="020B0604020202020204" pitchFamily="34" charset="0"/>
                <a:cs typeface="Arial" panose="020B0604020202020204" pitchFamily="34" charset="0"/>
              </a:rPr>
              <a:t>EARLADINNE SAI DHEERAJ                                                     </a:t>
            </a:r>
            <a:r>
              <a:rPr lang="pl-PL" sz="2200" b="1" dirty="0">
                <a:latin typeface="Arial" panose="020B0604020202020204" pitchFamily="34" charset="0"/>
                <a:cs typeface="Arial" panose="020B0604020202020204" pitchFamily="34" charset="0"/>
              </a:rPr>
              <a:t>Dr.V.Nirmalrani,M.Tech.,Ph.D.</a:t>
            </a:r>
            <a:r>
              <a:rPr lang="en-US" sz="2200" b="1" dirty="0">
                <a:latin typeface="Arial" panose="020B0604020202020204" pitchFamily="34" charset="0"/>
                <a:cs typeface="Arial" panose="020B0604020202020204" pitchFamily="34" charset="0"/>
              </a:rPr>
              <a:t>,</a:t>
            </a:r>
          </a:p>
          <a:p>
            <a:pPr algn="l"/>
            <a:r>
              <a:rPr lang="en-US" sz="2200" b="1" dirty="0">
                <a:latin typeface="Arial" panose="020B0604020202020204" pitchFamily="34" charset="0"/>
                <a:cs typeface="Arial" panose="020B0604020202020204" pitchFamily="34" charset="0"/>
              </a:rPr>
              <a:t>41110359                                                                                             Associate Professor</a:t>
            </a:r>
            <a:endParaRPr lang="en-GB" sz="2200" dirty="0">
              <a:latin typeface="Arial" panose="020B0604020202020204" pitchFamily="34" charset="0"/>
              <a:cs typeface="Arial" panose="020B0604020202020204" pitchFamily="34" charset="0"/>
            </a:endParaRPr>
          </a:p>
        </p:txBody>
      </p:sp>
      <p:pic>
        <p:nvPicPr>
          <p:cNvPr id="10" name="Picture 9" descr="A close up of a logo">
            <a:extLst>
              <a:ext uri="{FF2B5EF4-FFF2-40B4-BE49-F238E27FC236}">
                <a16:creationId xmlns:a16="http://schemas.microsoft.com/office/drawing/2014/main" id="{E93A5D77-A36B-7333-F2B1-9FBF9BA49A07}"/>
              </a:ext>
            </a:extLst>
          </p:cNvPr>
          <p:cNvPicPr>
            <a:picLocks noChangeAspect="1"/>
          </p:cNvPicPr>
          <p:nvPr/>
        </p:nvPicPr>
        <p:blipFill>
          <a:blip r:embed="rId2"/>
          <a:stretch>
            <a:fillRect/>
          </a:stretch>
        </p:blipFill>
        <p:spPr>
          <a:xfrm>
            <a:off x="1828800" y="141007"/>
            <a:ext cx="8610600" cy="1365326"/>
          </a:xfrm>
          <a:prstGeom prst="rect">
            <a:avLst/>
          </a:prstGeom>
        </p:spPr>
      </p:pic>
      <p:pic>
        <p:nvPicPr>
          <p:cNvPr id="9" name="image2.jpeg">
            <a:extLst>
              <a:ext uri="{FF2B5EF4-FFF2-40B4-BE49-F238E27FC236}">
                <a16:creationId xmlns:a16="http://schemas.microsoft.com/office/drawing/2014/main" id="{B09F5B02-037B-FCE5-5C4A-662586952A65}"/>
              </a:ext>
            </a:extLst>
          </p:cNvPr>
          <p:cNvPicPr/>
          <p:nvPr/>
        </p:nvPicPr>
        <p:blipFill>
          <a:blip r:embed="rId3" cstate="print"/>
          <a:stretch>
            <a:fillRect/>
          </a:stretch>
        </p:blipFill>
        <p:spPr>
          <a:xfrm>
            <a:off x="0" y="1"/>
            <a:ext cx="12192000" cy="2348752"/>
          </a:xfrm>
          <a:prstGeom prst="rect">
            <a:avLst/>
          </a:prstGeom>
          <a:ln>
            <a:solidFill>
              <a:srgbClr val="002060"/>
            </a:solidFill>
          </a:ln>
        </p:spPr>
      </p:pic>
      <p:sp>
        <p:nvSpPr>
          <p:cNvPr id="12" name="TextBox 11">
            <a:extLst>
              <a:ext uri="{FF2B5EF4-FFF2-40B4-BE49-F238E27FC236}">
                <a16:creationId xmlns:a16="http://schemas.microsoft.com/office/drawing/2014/main" id="{9C6BF9B9-E997-66A6-9A86-B46690262142}"/>
              </a:ext>
            </a:extLst>
          </p:cNvPr>
          <p:cNvSpPr txBox="1"/>
          <p:nvPr/>
        </p:nvSpPr>
        <p:spPr>
          <a:xfrm>
            <a:off x="0" y="2350214"/>
            <a:ext cx="12192000" cy="1569660"/>
          </a:xfrm>
          <a:prstGeom prst="rect">
            <a:avLst/>
          </a:prstGeom>
          <a:noFill/>
        </p:spPr>
        <p:txBody>
          <a:bodyPr wrap="square">
            <a:spAutoFit/>
          </a:bodyPr>
          <a:lstStyle/>
          <a:p>
            <a:r>
              <a:rPr lang="en-GB" sz="3200" b="1" dirty="0"/>
              <a:t>             </a:t>
            </a:r>
            <a:r>
              <a:rPr lang="en-GB" sz="3200" b="1" dirty="0">
                <a:latin typeface="Arial" panose="020B0604020202020204" pitchFamily="34" charset="0"/>
                <a:cs typeface="Arial" panose="020B0604020202020204" pitchFamily="34" charset="0"/>
              </a:rPr>
              <a:t>Department of Computer Science and Engineering</a:t>
            </a:r>
            <a:r>
              <a:rPr lang="en-GB" sz="4800" b="1" dirty="0">
                <a:latin typeface="Arial" panose="020B0604020202020204" pitchFamily="34" charset="0"/>
                <a:cs typeface="Arial" panose="020B0604020202020204" pitchFamily="34" charset="0"/>
              </a:rPr>
              <a:t>                                 	                </a:t>
            </a:r>
            <a:r>
              <a:rPr lang="en-GB" sz="3200" b="1" dirty="0">
                <a:latin typeface="Arial" panose="020B0604020202020204" pitchFamily="34" charset="0"/>
                <a:cs typeface="Arial" panose="020B0604020202020204" pitchFamily="34" charset="0"/>
              </a:rPr>
              <a:t>Interdisciplinary Project</a:t>
            </a:r>
            <a:endParaRPr lang="en-US" sz="3200" dirty="0">
              <a:latin typeface="Arial" panose="020B0604020202020204" pitchFamily="34" charset="0"/>
              <a:ea typeface="Calibri Light" panose="020F030202020403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7E977-52DD-866F-CF3D-DDE55CD661AD}"/>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                          Modules</a:t>
            </a:r>
            <a:endParaRPr lang="en-IN" dirty="0"/>
          </a:p>
        </p:txBody>
      </p:sp>
      <p:sp>
        <p:nvSpPr>
          <p:cNvPr id="3" name="Content Placeholder 2">
            <a:extLst>
              <a:ext uri="{FF2B5EF4-FFF2-40B4-BE49-F238E27FC236}">
                <a16:creationId xmlns:a16="http://schemas.microsoft.com/office/drawing/2014/main" id="{5B58CEDA-E672-335B-432D-49063E68CD51}"/>
              </a:ext>
            </a:extLst>
          </p:cNvPr>
          <p:cNvSpPr>
            <a:spLocks noGrp="1"/>
          </p:cNvSpPr>
          <p:nvPr>
            <p:ph idx="1"/>
          </p:nvPr>
        </p:nvSpPr>
        <p:spPr>
          <a:xfrm>
            <a:off x="838200" y="1492898"/>
            <a:ext cx="10515600" cy="5113175"/>
          </a:xfrm>
        </p:spPr>
        <p:txBody>
          <a:bodyPr>
            <a:noAutofit/>
          </a:bodyPr>
          <a:lstStyle/>
          <a:p>
            <a:pPr marL="0" indent="0" algn="just">
              <a:lnSpc>
                <a:spcPct val="100000"/>
              </a:lnSpc>
              <a:buNone/>
            </a:pPr>
            <a:r>
              <a:rPr lang="en-US" sz="1800" dirty="0">
                <a:latin typeface="Arial" panose="020B0604020202020204" pitchFamily="34" charset="0"/>
                <a:cs typeface="Arial" panose="020B0604020202020204" pitchFamily="34" charset="0"/>
              </a:rPr>
              <a:t>Before we begin, make sure to have a Figma account and understand the fundamentals of utilizing the program. Sign up for a free account at figma.com. Once you have an account, you can create a new design file and begin developing your interface.</a:t>
            </a:r>
          </a:p>
          <a:p>
            <a:pPr marL="0" indent="0" algn="just">
              <a:lnSpc>
                <a:spcPct val="100000"/>
              </a:lnSpc>
              <a:buNone/>
            </a:pPr>
            <a:r>
              <a:rPr lang="en-US" sz="1800" b="1" dirty="0">
                <a:latin typeface="Arial" panose="020B0604020202020204" pitchFamily="34" charset="0"/>
                <a:cs typeface="Arial" panose="020B0604020202020204" pitchFamily="34" charset="0"/>
              </a:rPr>
              <a:t>Designing the Interface:</a:t>
            </a:r>
          </a:p>
          <a:p>
            <a:pPr marL="0" indent="0" algn="just">
              <a:lnSpc>
                <a:spcPct val="100000"/>
              </a:lnSpc>
              <a:buNone/>
            </a:pPr>
            <a:r>
              <a:rPr lang="en-US" sz="1800" dirty="0">
                <a:latin typeface="Arial" panose="020B0604020202020204" pitchFamily="34" charset="0"/>
                <a:cs typeface="Arial" panose="020B0604020202020204" pitchFamily="34" charset="0"/>
              </a:rPr>
              <a:t>Begin by creating the user interface for our app in Figma. This involves creating the layout, color scheme, and individual components like as buttons, text fields, and icons. Figma is user-friendly design and real-time collaboration capabilities make it an ideal choice at this stage.</a:t>
            </a:r>
          </a:p>
          <a:p>
            <a:pPr algn="just"/>
            <a:r>
              <a:rPr lang="en-US" sz="1800" b="1" dirty="0">
                <a:latin typeface="Arial" panose="020B0604020202020204" pitchFamily="34" charset="0"/>
                <a:cs typeface="Arial" panose="020B0604020202020204" pitchFamily="34" charset="0"/>
              </a:rPr>
              <a:t>Wireframes</a:t>
            </a:r>
            <a:r>
              <a:rPr lang="en-US" sz="1800" dirty="0">
                <a:latin typeface="Arial" panose="020B0604020202020204" pitchFamily="34" charset="0"/>
                <a:cs typeface="Arial" panose="020B0604020202020204" pitchFamily="34" charset="0"/>
              </a:rPr>
              <a:t>: Once we have a general concept of how we want our app to look,  we utilize wireframes to map out the user path. This will allow us to see how people will explore our app and engage with its many features.</a:t>
            </a:r>
          </a:p>
          <a:p>
            <a:pPr algn="just"/>
            <a:endParaRPr lang="en-US" sz="1800" dirty="0">
              <a:latin typeface="Arial" panose="020B0604020202020204" pitchFamily="34" charset="0"/>
              <a:cs typeface="Arial" panose="020B0604020202020204" pitchFamily="34" charset="0"/>
            </a:endParaRPr>
          </a:p>
          <a:p>
            <a:pPr algn="just"/>
            <a:r>
              <a:rPr lang="en-US" sz="1800" b="1" dirty="0">
                <a:latin typeface="Arial" panose="020B0604020202020204" pitchFamily="34" charset="0"/>
                <a:cs typeface="Arial" panose="020B0604020202020204" pitchFamily="34" charset="0"/>
              </a:rPr>
              <a:t>Prototyping</a:t>
            </a:r>
            <a:r>
              <a:rPr lang="en-US" sz="1800" dirty="0">
                <a:latin typeface="Arial" panose="020B0604020202020204" pitchFamily="34" charset="0"/>
                <a:cs typeface="Arial" panose="020B0604020202020204" pitchFamily="34" charset="0"/>
              </a:rPr>
              <a:t>: After  created wireframes, we begin prototyping our app in Figma. This entails integrating interaction to our designs, such as making buttons clickable and connecting multiple displays. Prototyping allows us to spot usability issues early on and make required improvements.</a:t>
            </a:r>
          </a:p>
          <a:p>
            <a:endParaRPr lang="en-IN" sz="1800" dirty="0"/>
          </a:p>
        </p:txBody>
      </p:sp>
    </p:spTree>
    <p:extLst>
      <p:ext uri="{BB962C8B-B14F-4D97-AF65-F5344CB8AC3E}">
        <p14:creationId xmlns:p14="http://schemas.microsoft.com/office/powerpoint/2010/main" val="3188085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881344-CFE8-2942-396B-654763DC9B7B}"/>
              </a:ext>
            </a:extLst>
          </p:cNvPr>
          <p:cNvSpPr txBox="1"/>
          <p:nvPr/>
        </p:nvSpPr>
        <p:spPr>
          <a:xfrm>
            <a:off x="672351" y="832027"/>
            <a:ext cx="10802473" cy="5355312"/>
          </a:xfrm>
          <a:prstGeom prst="rect">
            <a:avLst/>
          </a:prstGeom>
          <a:noFill/>
        </p:spPr>
        <p:txBody>
          <a:bodyPr wrap="square">
            <a:spAutoFit/>
          </a:bodyPr>
          <a:lstStyle/>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Constructing the App</a:t>
            </a:r>
            <a:r>
              <a:rPr lang="en-US" dirty="0">
                <a:latin typeface="Arial" panose="020B0604020202020204" pitchFamily="34" charset="0"/>
                <a:cs typeface="Arial" panose="020B0604020202020204" pitchFamily="34" charset="0"/>
              </a:rPr>
              <a:t>: Once we are happy with our Figma designs, we will  begin constructing our app. Depending on the platform (i.e., iOS, Android), we  refer to our designs during the development process to ensure that our app’s appearance and feel are consistent with the original vision.</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lnSpc>
                <a:spcPct val="100000"/>
              </a:lnSpc>
              <a:buFont typeface="Arial" panose="020B0604020202020204" pitchFamily="34" charset="0"/>
              <a:buChar char="•"/>
            </a:pPr>
            <a:r>
              <a:rPr lang="en-US" b="1" dirty="0">
                <a:latin typeface="Arial" panose="020B0604020202020204" pitchFamily="34" charset="0"/>
                <a:cs typeface="Arial" panose="020B0604020202020204" pitchFamily="34" charset="0"/>
              </a:rPr>
              <a:t>Testing and iteration</a:t>
            </a:r>
            <a:r>
              <a:rPr lang="en-US" dirty="0">
                <a:latin typeface="Arial" panose="020B0604020202020204" pitchFamily="34" charset="0"/>
                <a:cs typeface="Arial" panose="020B0604020202020204" pitchFamily="34" charset="0"/>
              </a:rPr>
              <a:t>: Once we've done developing our software, we    thoroughly test it to identify any defects or challenges. We may then enhance our ideas based on user feedback and testing outcomes. Figma’s collaboration capabilities might be handy at this point because they allow us to share our designs with testers and stakeholders while also collecting input.</a:t>
            </a:r>
          </a:p>
          <a:p>
            <a:pPr marL="0" indent="0" algn="just">
              <a:lnSpc>
                <a:spcPct val="100000"/>
              </a:lnSpc>
              <a:buNone/>
            </a:pPr>
            <a:endParaRPr lang="en-US" dirty="0">
              <a:latin typeface="Arial" panose="020B0604020202020204" pitchFamily="34" charset="0"/>
              <a:cs typeface="Arial" panose="020B0604020202020204" pitchFamily="34" charset="0"/>
            </a:endParaRPr>
          </a:p>
          <a:p>
            <a:pPr marL="0" indent="0" algn="just">
              <a:lnSpc>
                <a:spcPct val="100000"/>
              </a:lnSpc>
              <a:buNone/>
            </a:pPr>
            <a:endParaRPr lang="en-US" dirty="0">
              <a:latin typeface="Arial" panose="020B0604020202020204" pitchFamily="34" charset="0"/>
              <a:cs typeface="Arial" panose="020B0604020202020204" pitchFamily="34" charset="0"/>
            </a:endParaRPr>
          </a:p>
          <a:p>
            <a:pPr marL="285750" indent="-285750" algn="just">
              <a:lnSpc>
                <a:spcPct val="100000"/>
              </a:lnSpc>
              <a:buFont typeface="Arial" panose="020B0604020202020204" pitchFamily="34" charset="0"/>
              <a:buChar char="•"/>
            </a:pPr>
            <a:r>
              <a:rPr lang="en-US" b="1" dirty="0">
                <a:latin typeface="Arial" panose="020B0604020202020204" pitchFamily="34" charset="0"/>
                <a:cs typeface="Arial" panose="020B0604020202020204" pitchFamily="34" charset="0"/>
              </a:rPr>
              <a:t>Software </a:t>
            </a:r>
            <a:r>
              <a:rPr lang="en-US" b="1" dirty="0" err="1">
                <a:latin typeface="Arial" panose="020B0604020202020204" pitchFamily="34" charset="0"/>
                <a:cs typeface="Arial" panose="020B0604020202020204" pitchFamily="34" charset="0"/>
              </a:rPr>
              <a:t>Requirments</a:t>
            </a:r>
            <a:r>
              <a:rPr lang="en-US" b="1" dirty="0">
                <a:latin typeface="Arial" panose="020B0604020202020204" pitchFamily="34" charset="0"/>
                <a:cs typeface="Arial" panose="020B0604020202020204" pitchFamily="34" charset="0"/>
              </a:rPr>
              <a:t>:</a:t>
            </a:r>
          </a:p>
          <a:p>
            <a:pPr marL="0" indent="0" algn="just">
              <a:lnSpc>
                <a:spcPct val="100000"/>
              </a:lnSpc>
              <a:buNone/>
            </a:pP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Operating System : Windows 8 and above(64-bit)</a:t>
            </a:r>
          </a:p>
          <a:p>
            <a:pPr marL="0" indent="0" algn="just">
              <a:lnSpc>
                <a:spcPct val="100000"/>
              </a:lnSpc>
              <a:buNone/>
            </a:pPr>
            <a:r>
              <a:rPr lang="en-US" dirty="0">
                <a:latin typeface="Arial" panose="020B0604020202020204" pitchFamily="34" charset="0"/>
                <a:cs typeface="Arial" panose="020B0604020202020204" pitchFamily="34" charset="0"/>
              </a:rPr>
              <a:t>    Software                :  Figma</a:t>
            </a:r>
          </a:p>
          <a:p>
            <a:pPr marL="0" indent="0" algn="just">
              <a:lnSpc>
                <a:spcPct val="100000"/>
              </a:lnSpc>
              <a:buNone/>
            </a:pPr>
            <a:endParaRPr lang="en-US" dirty="0">
              <a:latin typeface="Arial" panose="020B0604020202020204" pitchFamily="34" charset="0"/>
              <a:cs typeface="Arial" panose="020B0604020202020204" pitchFamily="34" charset="0"/>
            </a:endParaRPr>
          </a:p>
          <a:p>
            <a:pPr marL="0" indent="0" algn="just">
              <a:lnSpc>
                <a:spcPct val="100000"/>
              </a:lnSpc>
              <a:buNone/>
            </a:pPr>
            <a:endParaRPr lang="en-US" dirty="0">
              <a:latin typeface="Arial" panose="020B0604020202020204" pitchFamily="34" charset="0"/>
              <a:cs typeface="Arial" panose="020B0604020202020204" pitchFamily="34" charset="0"/>
            </a:endParaRPr>
          </a:p>
          <a:p>
            <a:pPr marL="285750" indent="-285750" algn="just">
              <a:lnSpc>
                <a:spcPct val="100000"/>
              </a:lnSpc>
              <a:buFont typeface="Arial" panose="020B0604020202020204" pitchFamily="34" charset="0"/>
              <a:buChar char="•"/>
            </a:pPr>
            <a:r>
              <a:rPr lang="en-US" b="1" dirty="0">
                <a:latin typeface="Arial" panose="020B0604020202020204" pitchFamily="34" charset="0"/>
                <a:cs typeface="Arial" panose="020B0604020202020204" pitchFamily="34" charset="0"/>
              </a:rPr>
              <a:t>Hardware Requirements</a:t>
            </a:r>
            <a:r>
              <a:rPr lang="en-US" dirty="0">
                <a:latin typeface="Arial" panose="020B0604020202020204" pitchFamily="34" charset="0"/>
                <a:cs typeface="Arial" panose="020B0604020202020204" pitchFamily="34" charset="0"/>
              </a:rPr>
              <a:t>: </a:t>
            </a:r>
          </a:p>
          <a:p>
            <a:pPr marL="0" indent="0" algn="just">
              <a:lnSpc>
                <a:spcPct val="100000"/>
              </a:lnSpc>
              <a:buNone/>
            </a:pPr>
            <a:r>
              <a:rPr lang="en-US" dirty="0">
                <a:latin typeface="Arial" panose="020B0604020202020204" pitchFamily="34" charset="0"/>
                <a:cs typeface="Arial" panose="020B0604020202020204" pitchFamily="34" charset="0"/>
              </a:rPr>
              <a:t>    Processor : i3 and above</a:t>
            </a:r>
          </a:p>
          <a:p>
            <a:pPr marL="0" indent="0" algn="just">
              <a:lnSpc>
                <a:spcPct val="100000"/>
              </a:lnSpc>
              <a:buNone/>
            </a:pPr>
            <a:r>
              <a:rPr lang="en-US" dirty="0">
                <a:latin typeface="Arial" panose="020B0604020202020204" pitchFamily="34" charset="0"/>
                <a:cs typeface="Arial" panose="020B0604020202020204" pitchFamily="34" charset="0"/>
              </a:rPr>
              <a:t>    RAM          : 4GB and above</a:t>
            </a:r>
          </a:p>
        </p:txBody>
      </p:sp>
    </p:spTree>
    <p:extLst>
      <p:ext uri="{BB962C8B-B14F-4D97-AF65-F5344CB8AC3E}">
        <p14:creationId xmlns:p14="http://schemas.microsoft.com/office/powerpoint/2010/main" val="2108229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5F9E-4036-C3F0-51BD-BC0CF3419A86}"/>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              Results and Discussion</a:t>
            </a:r>
            <a:endParaRPr lang="en-IN" dirty="0"/>
          </a:p>
        </p:txBody>
      </p:sp>
      <p:sp>
        <p:nvSpPr>
          <p:cNvPr id="3" name="Content Placeholder 2">
            <a:extLst>
              <a:ext uri="{FF2B5EF4-FFF2-40B4-BE49-F238E27FC236}">
                <a16:creationId xmlns:a16="http://schemas.microsoft.com/office/drawing/2014/main" id="{89656C39-6851-8A2B-36EA-FBF6D84349D4}"/>
              </a:ext>
            </a:extLst>
          </p:cNvPr>
          <p:cNvSpPr>
            <a:spLocks noGrp="1"/>
          </p:cNvSpPr>
          <p:nvPr>
            <p:ph idx="1"/>
          </p:nvPr>
        </p:nvSpPr>
        <p:spPr>
          <a:xfrm>
            <a:off x="838200" y="1825624"/>
            <a:ext cx="10515600" cy="4575175"/>
          </a:xfrm>
        </p:spPr>
        <p:txBody>
          <a:bodyPr>
            <a:normAutofit/>
          </a:bodyPr>
          <a:lstStyle/>
          <a:p>
            <a:pPr algn="just"/>
            <a:r>
              <a:rPr lang="en-US" sz="1900" dirty="0">
                <a:latin typeface="Arial" panose="020B0604020202020204" pitchFamily="34" charset="0"/>
                <a:cs typeface="Arial" panose="020B0604020202020204" pitchFamily="34" charset="0"/>
              </a:rPr>
              <a:t>Designing a Mobile app Social Media “Chime” app using Figma offers several advantages. First, Figma's collaborative features allow multiple team members to work on the project simultaneously, making it ideal for team-based projects. Second, Figma's real-time updates ensure that everyone is always working on the latest version of the design, reducing the risk of version control issues.</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Additionally, Figma's prototyping capabilities enable designers to create interactive prototypes that simulate the app's functionality, allowing for better user testing and feedback. Figma's design systems feature also allows designers to create and maintain design consistency across the app, ensuring a cohesive user experience.</a:t>
            </a:r>
          </a:p>
          <a:p>
            <a:pPr algn="just"/>
            <a:endParaRPr lang="en-US" sz="1900" dirty="0">
              <a:latin typeface="Arial" panose="020B0604020202020204" pitchFamily="34" charset="0"/>
              <a:cs typeface="Arial" panose="020B0604020202020204" pitchFamily="34" charset="0"/>
            </a:endParaRPr>
          </a:p>
          <a:p>
            <a:pPr algn="just"/>
            <a:r>
              <a:rPr lang="en-IN" sz="1900" dirty="0">
                <a:latin typeface="Arial" panose="020B0604020202020204" pitchFamily="34" charset="0"/>
                <a:ea typeface="Arial" panose="020B0604020202020204" pitchFamily="34" charset="0"/>
              </a:rPr>
              <a:t>it</a:t>
            </a:r>
            <a:r>
              <a:rPr lang="en-IN" sz="1900" dirty="0">
                <a:effectLst/>
                <a:latin typeface="Arial" panose="020B0604020202020204" pitchFamily="34" charset="0"/>
                <a:ea typeface="Arial" panose="020B0604020202020204" pitchFamily="34" charset="0"/>
              </a:rPr>
              <a:t> provides a step-by-step guide to designing a social media mobile app interface using Figma, a popular design tool. The process begins with research and defining the app's purpose, target audience, and key features. Next, designers sketch and create wireframes to visualize the app's layout. </a:t>
            </a:r>
            <a:endParaRPr lang="en-IN" sz="1700" dirty="0"/>
          </a:p>
        </p:txBody>
      </p:sp>
    </p:spTree>
    <p:extLst>
      <p:ext uri="{BB962C8B-B14F-4D97-AF65-F5344CB8AC3E}">
        <p14:creationId xmlns:p14="http://schemas.microsoft.com/office/powerpoint/2010/main" val="3796590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E8C07-8990-425F-2FFD-E6A954631B64}"/>
              </a:ext>
            </a:extLst>
          </p:cNvPr>
          <p:cNvSpPr txBox="1"/>
          <p:nvPr/>
        </p:nvSpPr>
        <p:spPr>
          <a:xfrm>
            <a:off x="2345093" y="363887"/>
            <a:ext cx="7483151" cy="646331"/>
          </a:xfrm>
          <a:prstGeom prst="rect">
            <a:avLst/>
          </a:prstGeom>
          <a:noFill/>
        </p:spPr>
        <p:txBody>
          <a:bodyPr wrap="square" rtlCol="0">
            <a:spAutoFit/>
          </a:bodyPr>
          <a:lstStyle/>
          <a:p>
            <a:pPr algn="ctr"/>
            <a:r>
              <a:rPr lang="en-IN" sz="2400" dirty="0">
                <a:solidFill>
                  <a:srgbClr val="FF0000"/>
                </a:solidFill>
                <a:latin typeface="Arial" panose="020B0604020202020204" pitchFamily="34" charset="0"/>
                <a:cs typeface="Arial" panose="020B0604020202020204" pitchFamily="34" charset="0"/>
              </a:rPr>
              <a:t> </a:t>
            </a:r>
            <a:r>
              <a:rPr lang="en-IN" sz="3600" dirty="0">
                <a:solidFill>
                  <a:srgbClr val="FF0000"/>
                </a:solidFill>
                <a:latin typeface="Arial" panose="020B0604020202020204" pitchFamily="34" charset="0"/>
                <a:cs typeface="Arial" panose="020B0604020202020204" pitchFamily="34" charset="0"/>
              </a:rPr>
              <a:t>PROTOTYPE</a:t>
            </a:r>
          </a:p>
        </p:txBody>
      </p:sp>
      <p:pic>
        <p:nvPicPr>
          <p:cNvPr id="4" name="Picture 3">
            <a:extLst>
              <a:ext uri="{FF2B5EF4-FFF2-40B4-BE49-F238E27FC236}">
                <a16:creationId xmlns:a16="http://schemas.microsoft.com/office/drawing/2014/main" id="{EA393554-BC1E-C7E0-1BB1-DADFABF4B08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12374" y="1245437"/>
            <a:ext cx="10137708" cy="5343167"/>
          </a:xfrm>
          <a:prstGeom prst="rect">
            <a:avLst/>
          </a:prstGeom>
        </p:spPr>
      </p:pic>
    </p:spTree>
    <p:extLst>
      <p:ext uri="{BB962C8B-B14F-4D97-AF65-F5344CB8AC3E}">
        <p14:creationId xmlns:p14="http://schemas.microsoft.com/office/powerpoint/2010/main" val="3529064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D15D17-06FD-9F46-4B1A-AE804C9A3D4B}"/>
              </a:ext>
            </a:extLst>
          </p:cNvPr>
          <p:cNvSpPr txBox="1"/>
          <p:nvPr/>
        </p:nvSpPr>
        <p:spPr>
          <a:xfrm>
            <a:off x="3716694" y="261197"/>
            <a:ext cx="4758612" cy="646331"/>
          </a:xfrm>
          <a:prstGeom prst="rect">
            <a:avLst/>
          </a:prstGeom>
          <a:noFill/>
        </p:spPr>
        <p:txBody>
          <a:bodyPr wrap="square" rtlCol="0">
            <a:spAutoFit/>
          </a:bodyPr>
          <a:lstStyle/>
          <a:p>
            <a:pPr algn="ctr"/>
            <a:r>
              <a:rPr lang="en-IN" sz="3600" dirty="0">
                <a:solidFill>
                  <a:srgbClr val="FF0000"/>
                </a:solidFill>
                <a:latin typeface="Arial" panose="020B0604020202020204" pitchFamily="34" charset="0"/>
                <a:cs typeface="Arial" panose="020B0604020202020204" pitchFamily="34" charset="0"/>
              </a:rPr>
              <a:t>DESIGN SLIDES</a:t>
            </a:r>
          </a:p>
        </p:txBody>
      </p:sp>
      <p:pic>
        <p:nvPicPr>
          <p:cNvPr id="4" name="Picture 3">
            <a:extLst>
              <a:ext uri="{FF2B5EF4-FFF2-40B4-BE49-F238E27FC236}">
                <a16:creationId xmlns:a16="http://schemas.microsoft.com/office/drawing/2014/main" id="{0C8FC9A1-A52D-82F1-63E3-947684014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883" y="1085490"/>
            <a:ext cx="10283500" cy="5511313"/>
          </a:xfrm>
          <a:prstGeom prst="rect">
            <a:avLst/>
          </a:prstGeom>
        </p:spPr>
      </p:pic>
    </p:spTree>
    <p:extLst>
      <p:ext uri="{BB962C8B-B14F-4D97-AF65-F5344CB8AC3E}">
        <p14:creationId xmlns:p14="http://schemas.microsoft.com/office/powerpoint/2010/main" val="1318702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845082-00D7-3CE4-25DF-F1897792D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296" y="1141638"/>
            <a:ext cx="10233116" cy="5484310"/>
          </a:xfrm>
          <a:prstGeom prst="rect">
            <a:avLst/>
          </a:prstGeom>
        </p:spPr>
      </p:pic>
      <p:sp>
        <p:nvSpPr>
          <p:cNvPr id="4" name="TextBox 3">
            <a:extLst>
              <a:ext uri="{FF2B5EF4-FFF2-40B4-BE49-F238E27FC236}">
                <a16:creationId xmlns:a16="http://schemas.microsoft.com/office/drawing/2014/main" id="{28EB4A92-D624-7CB0-B7F3-439797B6976C}"/>
              </a:ext>
            </a:extLst>
          </p:cNvPr>
          <p:cNvSpPr txBox="1"/>
          <p:nvPr/>
        </p:nvSpPr>
        <p:spPr>
          <a:xfrm>
            <a:off x="2890934" y="298579"/>
            <a:ext cx="6410131" cy="646331"/>
          </a:xfrm>
          <a:prstGeom prst="rect">
            <a:avLst/>
          </a:prstGeom>
          <a:noFill/>
        </p:spPr>
        <p:txBody>
          <a:bodyPr wrap="square" rtlCol="0">
            <a:spAutoFit/>
          </a:bodyPr>
          <a:lstStyle/>
          <a:p>
            <a:pPr algn="ctr"/>
            <a:r>
              <a:rPr lang="en-IN" sz="3600" dirty="0">
                <a:solidFill>
                  <a:srgbClr val="FF0000"/>
                </a:solidFill>
                <a:latin typeface="Arial" panose="020B0604020202020204" pitchFamily="34" charset="0"/>
                <a:cs typeface="Arial" panose="020B0604020202020204" pitchFamily="34" charset="0"/>
              </a:rPr>
              <a:t>LOGIN SLIDE</a:t>
            </a:r>
          </a:p>
        </p:txBody>
      </p:sp>
    </p:spTree>
    <p:extLst>
      <p:ext uri="{BB962C8B-B14F-4D97-AF65-F5344CB8AC3E}">
        <p14:creationId xmlns:p14="http://schemas.microsoft.com/office/powerpoint/2010/main" val="1309790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2BC60E-56C3-1C07-076C-83C395A666AF}"/>
              </a:ext>
            </a:extLst>
          </p:cNvPr>
          <p:cNvSpPr txBox="1"/>
          <p:nvPr/>
        </p:nvSpPr>
        <p:spPr>
          <a:xfrm>
            <a:off x="2648337" y="317240"/>
            <a:ext cx="6839339" cy="646331"/>
          </a:xfrm>
          <a:prstGeom prst="rect">
            <a:avLst/>
          </a:prstGeom>
          <a:noFill/>
        </p:spPr>
        <p:txBody>
          <a:bodyPr wrap="square" rtlCol="0">
            <a:spAutoFit/>
          </a:bodyPr>
          <a:lstStyle/>
          <a:p>
            <a:pPr algn="ctr"/>
            <a:r>
              <a:rPr lang="en-IN" sz="3600" dirty="0">
                <a:solidFill>
                  <a:srgbClr val="FF0000"/>
                </a:solidFill>
                <a:latin typeface="Arial" panose="020B0604020202020204" pitchFamily="34" charset="0"/>
                <a:cs typeface="Arial" panose="020B0604020202020204" pitchFamily="34" charset="0"/>
              </a:rPr>
              <a:t>HOME PAGE SLIDE</a:t>
            </a:r>
          </a:p>
        </p:txBody>
      </p:sp>
      <p:pic>
        <p:nvPicPr>
          <p:cNvPr id="4" name="Picture 3">
            <a:extLst>
              <a:ext uri="{FF2B5EF4-FFF2-40B4-BE49-F238E27FC236}">
                <a16:creationId xmlns:a16="http://schemas.microsoft.com/office/drawing/2014/main" id="{046D2FF0-9EDE-6A35-1142-EB793DA0B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081" y="1085656"/>
            <a:ext cx="10291665" cy="5515689"/>
          </a:xfrm>
          <a:prstGeom prst="rect">
            <a:avLst/>
          </a:prstGeom>
        </p:spPr>
      </p:pic>
    </p:spTree>
    <p:extLst>
      <p:ext uri="{BB962C8B-B14F-4D97-AF65-F5344CB8AC3E}">
        <p14:creationId xmlns:p14="http://schemas.microsoft.com/office/powerpoint/2010/main" val="241656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FD6B5E-0424-2415-C992-FBD06B56418D}"/>
              </a:ext>
            </a:extLst>
          </p:cNvPr>
          <p:cNvSpPr txBox="1"/>
          <p:nvPr/>
        </p:nvSpPr>
        <p:spPr>
          <a:xfrm>
            <a:off x="4276531" y="307910"/>
            <a:ext cx="3638938" cy="646331"/>
          </a:xfrm>
          <a:prstGeom prst="rect">
            <a:avLst/>
          </a:prstGeom>
          <a:noFill/>
        </p:spPr>
        <p:txBody>
          <a:bodyPr wrap="square" rtlCol="0">
            <a:spAutoFit/>
          </a:bodyPr>
          <a:lstStyle/>
          <a:p>
            <a:r>
              <a:rPr lang="en-IN" sz="3600" dirty="0">
                <a:solidFill>
                  <a:srgbClr val="FF0000"/>
                </a:solidFill>
                <a:latin typeface="Arial" panose="020B0604020202020204" pitchFamily="34" charset="0"/>
                <a:cs typeface="Arial" panose="020B0604020202020204" pitchFamily="34" charset="0"/>
              </a:rPr>
              <a:t>PROFILE SLIDE</a:t>
            </a:r>
          </a:p>
        </p:txBody>
      </p:sp>
      <p:pic>
        <p:nvPicPr>
          <p:cNvPr id="4" name="Picture 3">
            <a:extLst>
              <a:ext uri="{FF2B5EF4-FFF2-40B4-BE49-F238E27FC236}">
                <a16:creationId xmlns:a16="http://schemas.microsoft.com/office/drawing/2014/main" id="{199F0C2F-FDBD-31F0-DEA5-8EE70C448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387" y="1141639"/>
            <a:ext cx="10279225" cy="5509022"/>
          </a:xfrm>
          <a:prstGeom prst="rect">
            <a:avLst/>
          </a:prstGeom>
        </p:spPr>
      </p:pic>
    </p:spTree>
    <p:extLst>
      <p:ext uri="{BB962C8B-B14F-4D97-AF65-F5344CB8AC3E}">
        <p14:creationId xmlns:p14="http://schemas.microsoft.com/office/powerpoint/2010/main" val="2987444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46F18-7681-8E88-7554-D731EB9428BB}"/>
              </a:ext>
            </a:extLst>
          </p:cNvPr>
          <p:cNvSpPr>
            <a:spLocks noGrp="1"/>
          </p:cNvSpPr>
          <p:nvPr>
            <p:ph type="title"/>
          </p:nvPr>
        </p:nvSpPr>
        <p:spPr>
          <a:xfrm>
            <a:off x="828869" y="302423"/>
            <a:ext cx="10515600" cy="807920"/>
          </a:xfrm>
        </p:spPr>
        <p:txBody>
          <a:bodyPr/>
          <a:lstStyle/>
          <a:p>
            <a:r>
              <a:rPr lang="en-US" dirty="0">
                <a:solidFill>
                  <a:srgbClr val="C00000"/>
                </a:solidFill>
                <a:latin typeface="Arial" panose="020B0604020202020204" pitchFamily="34" charset="0"/>
                <a:cs typeface="Arial" panose="020B0604020202020204" pitchFamily="34" charset="0"/>
              </a:rPr>
              <a:t>                        Conclusion</a:t>
            </a:r>
            <a:endParaRPr lang="en-IN" dirty="0"/>
          </a:p>
        </p:txBody>
      </p:sp>
      <p:sp>
        <p:nvSpPr>
          <p:cNvPr id="3" name="Content Placeholder 2">
            <a:extLst>
              <a:ext uri="{FF2B5EF4-FFF2-40B4-BE49-F238E27FC236}">
                <a16:creationId xmlns:a16="http://schemas.microsoft.com/office/drawing/2014/main" id="{F33728CB-3206-9F6F-F6CB-D5D170CA89C8}"/>
              </a:ext>
            </a:extLst>
          </p:cNvPr>
          <p:cNvSpPr>
            <a:spLocks noGrp="1"/>
          </p:cNvSpPr>
          <p:nvPr>
            <p:ph idx="1"/>
          </p:nvPr>
        </p:nvSpPr>
        <p:spPr>
          <a:xfrm>
            <a:off x="828869" y="1287626"/>
            <a:ext cx="10726270" cy="4973216"/>
          </a:xfrm>
        </p:spPr>
        <p:txBody>
          <a:bodyPr>
            <a:noAutofit/>
          </a:bodyPr>
          <a:lstStyle/>
          <a:p>
            <a:r>
              <a:rPr lang="en-IN" sz="1700" dirty="0">
                <a:effectLst/>
                <a:latin typeface="Arial" panose="020B0604020202020204" pitchFamily="34" charset="0"/>
                <a:ea typeface="Arial" panose="020B0604020202020204" pitchFamily="34" charset="0"/>
              </a:rPr>
              <a:t>Figma redefines UI/UX design for social media mobile apps with its suite of powerful tools and features. Its cloud-based platform seamlessly connects designers, enabling real-time collaboration and efficient version control. </a:t>
            </a:r>
          </a:p>
          <a:p>
            <a:r>
              <a:rPr lang="en-IN" sz="1700" dirty="0">
                <a:effectLst/>
                <a:latin typeface="Arial" panose="020B0604020202020204" pitchFamily="34" charset="0"/>
                <a:ea typeface="Arial" panose="020B0604020202020204" pitchFamily="34" charset="0"/>
              </a:rPr>
              <a:t>Design teams working on intricate projects find Figma to be an indispensable tool. With Figma, designers can effortlessly streamline their workflow, allowing for quick iterations and enhancements. It fosters a collaborative environment where ideas can be shared, discussed, and incorporated seamlessly, resulting in designs that truly align with user needs and expectations.</a:t>
            </a:r>
          </a:p>
          <a:p>
            <a:pPr algn="just"/>
            <a:r>
              <a:rPr lang="en-IN" sz="1700" dirty="0">
                <a:effectLst/>
                <a:latin typeface="Arial" panose="020B0604020202020204" pitchFamily="34" charset="0"/>
                <a:ea typeface="Arial" panose="020B0604020202020204" pitchFamily="34" charset="0"/>
              </a:rPr>
              <a:t>Beyond collaboration, Figma offers an intuitive interface that minimizes the learning curve, making it accessible to both seasoned designers and beginners alike. Its wide array of features empowers designers to create visually captivating and user-centric designs. </a:t>
            </a:r>
          </a:p>
          <a:p>
            <a:pPr algn="just"/>
            <a:r>
              <a:rPr lang="en-IN" sz="1700" dirty="0">
                <a:effectLst/>
                <a:latin typeface="Arial" panose="020B0604020202020204" pitchFamily="34" charset="0"/>
                <a:ea typeface="Arial" panose="020B0604020202020204" pitchFamily="34" charset="0"/>
              </a:rPr>
              <a:t>The component library feature in Figma facilitates the creation and reuse of consistent UI elements, ensuring brand cohesion and reducing design time. Its prototyping capabilities allow designers to create interactive prototypes, enabling stakeholders to experience the design in action and provide valuable feedback. </a:t>
            </a:r>
          </a:p>
          <a:p>
            <a:pPr algn="just"/>
            <a:r>
              <a:rPr lang="en-IN" sz="1700" dirty="0">
                <a:effectLst/>
                <a:latin typeface="Arial" panose="020B0604020202020204" pitchFamily="34" charset="0"/>
                <a:ea typeface="Arial" panose="020B0604020202020204" pitchFamily="34" charset="0"/>
              </a:rPr>
              <a:t>Moreover, Figma's integration with other design tools and platforms enhances its versatility. Designers can seamlessly import assets, fonts, and </a:t>
            </a:r>
            <a:r>
              <a:rPr lang="en-IN" sz="1700" dirty="0" err="1">
                <a:effectLst/>
                <a:latin typeface="Arial" panose="020B0604020202020204" pitchFamily="34" charset="0"/>
                <a:ea typeface="Arial" panose="020B0604020202020204" pitchFamily="34" charset="0"/>
              </a:rPr>
              <a:t>color</a:t>
            </a:r>
            <a:r>
              <a:rPr lang="en-IN" sz="1700" dirty="0">
                <a:effectLst/>
                <a:latin typeface="Arial" panose="020B0604020202020204" pitchFamily="34" charset="0"/>
                <a:ea typeface="Arial" panose="020B0604020202020204" pitchFamily="34" charset="0"/>
              </a:rPr>
              <a:t> palettes from external sources, further streamlining the design process. Overall, Figma revolutionizes the UI/UX design process for social media mobile apps. </a:t>
            </a:r>
          </a:p>
        </p:txBody>
      </p:sp>
    </p:spTree>
    <p:extLst>
      <p:ext uri="{BB962C8B-B14F-4D97-AF65-F5344CB8AC3E}">
        <p14:creationId xmlns:p14="http://schemas.microsoft.com/office/powerpoint/2010/main" val="1805217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17CF-D991-822B-2FA2-7AEB02036AA5}"/>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                        References</a:t>
            </a:r>
            <a:endParaRPr lang="en-IN" dirty="0"/>
          </a:p>
        </p:txBody>
      </p:sp>
      <p:sp>
        <p:nvSpPr>
          <p:cNvPr id="3" name="Content Placeholder 2">
            <a:extLst>
              <a:ext uri="{FF2B5EF4-FFF2-40B4-BE49-F238E27FC236}">
                <a16:creationId xmlns:a16="http://schemas.microsoft.com/office/drawing/2014/main" id="{834C6972-5CF2-EA03-8A05-6E6206B3F5CB}"/>
              </a:ext>
            </a:extLst>
          </p:cNvPr>
          <p:cNvSpPr>
            <a:spLocks noGrp="1"/>
          </p:cNvSpPr>
          <p:nvPr>
            <p:ph idx="1"/>
          </p:nvPr>
        </p:nvSpPr>
        <p:spPr>
          <a:xfrm>
            <a:off x="838200" y="1520824"/>
            <a:ext cx="10515600" cy="4879975"/>
          </a:xfrm>
        </p:spPr>
        <p:txBody>
          <a:bodyPr>
            <a:noAutofit/>
          </a:bodyPr>
          <a:lstStyle/>
          <a:p>
            <a:pPr lvl="0" algn="just">
              <a:lnSpc>
                <a:spcPct val="115000"/>
              </a:lnSpc>
              <a:spcBef>
                <a:spcPts val="1200"/>
              </a:spcBef>
              <a:spcAft>
                <a:spcPts val="0"/>
              </a:spcAft>
            </a:pPr>
            <a:r>
              <a:rPr lang="en-IN" sz="1600" u="none" strike="noStrike" dirty="0">
                <a:effectLst/>
                <a:latin typeface="Arial" panose="020B0604020202020204" pitchFamily="34" charset="0"/>
                <a:ea typeface="Arial" panose="020B0604020202020204" pitchFamily="34" charset="0"/>
              </a:rPr>
              <a:t>Figma for Beginners: A Hands-On Guide to Learning Figma's Features and Workflows by Stephen Coles.</a:t>
            </a:r>
          </a:p>
          <a:p>
            <a:pPr lvl="0" algn="just">
              <a:lnSpc>
                <a:spcPct val="115000"/>
              </a:lnSpc>
            </a:pPr>
            <a:r>
              <a:rPr lang="en-IN" sz="1600" u="none" strike="noStrike" dirty="0">
                <a:effectLst/>
                <a:latin typeface="Arial" panose="020B0604020202020204" pitchFamily="34" charset="0"/>
                <a:ea typeface="Arial" panose="020B0604020202020204" pitchFamily="34" charset="0"/>
              </a:rPr>
              <a:t>UI/UX Design for Beginners: Learn the Essentials of User Experience Design by Smita Malik.</a:t>
            </a:r>
          </a:p>
          <a:p>
            <a:pPr lvl="0" algn="just">
              <a:lnSpc>
                <a:spcPct val="115000"/>
              </a:lnSpc>
            </a:pPr>
            <a:r>
              <a:rPr lang="en-IN" sz="1600" u="none" strike="noStrike" dirty="0">
                <a:effectLst/>
                <a:latin typeface="Arial" panose="020B0604020202020204" pitchFamily="34" charset="0"/>
                <a:ea typeface="Arial" panose="020B0604020202020204" pitchFamily="34" charset="0"/>
              </a:rPr>
              <a:t>The Design of Everyday Things by Donald Norman.</a:t>
            </a:r>
          </a:p>
          <a:p>
            <a:pPr lvl="0" algn="just">
              <a:lnSpc>
                <a:spcPct val="115000"/>
              </a:lnSpc>
            </a:pPr>
            <a:r>
              <a:rPr lang="en-IN" sz="1600" u="none" strike="noStrike" dirty="0">
                <a:effectLst/>
                <a:latin typeface="Arial" panose="020B0604020202020204" pitchFamily="34" charset="0"/>
                <a:ea typeface="Arial" panose="020B0604020202020204" pitchFamily="34" charset="0"/>
              </a:rPr>
              <a:t>Figma: </a:t>
            </a:r>
            <a:r>
              <a:rPr lang="en-IN" sz="1600" u="none" strike="noStrike" dirty="0">
                <a:solidFill>
                  <a:srgbClr val="1155CC"/>
                </a:solidFill>
                <a:effectLst/>
                <a:latin typeface="Arial" panose="020B0604020202020204" pitchFamily="34" charset="0"/>
                <a:ea typeface="Arial" panose="020B0604020202020204" pitchFamily="34" charset="0"/>
                <a:hlinkClick r:id="rId2"/>
              </a:rPr>
              <a:t>https://www.figma.com/</a:t>
            </a:r>
            <a:r>
              <a:rPr lang="en-IN" sz="1600" u="none" strike="noStrike" dirty="0">
                <a:effectLst/>
                <a:latin typeface="Arial" panose="020B0604020202020204" pitchFamily="34" charset="0"/>
                <a:ea typeface="Arial" panose="020B0604020202020204" pitchFamily="34" charset="0"/>
              </a:rPr>
              <a:t> offers a free plan that includes a ton of features to get you started. Figma also has a great community of designers who share resources and tutorials.</a:t>
            </a:r>
          </a:p>
          <a:p>
            <a:pPr lvl="0" algn="just">
              <a:lnSpc>
                <a:spcPct val="115000"/>
              </a:lnSpc>
              <a:spcAft>
                <a:spcPts val="1200"/>
              </a:spcAft>
            </a:pPr>
            <a:r>
              <a:rPr lang="en-IN" sz="1600" u="none" strike="noStrike" dirty="0">
                <a:effectLst/>
                <a:latin typeface="Arial" panose="020B0604020202020204" pitchFamily="34" charset="0"/>
                <a:ea typeface="Arial" panose="020B0604020202020204" pitchFamily="34" charset="0"/>
              </a:rPr>
              <a:t>Introduction to Figma - A Beginner's Tutorial (2023 UI/UX Design)     [YouTube]: </a:t>
            </a:r>
            <a:r>
              <a:rPr lang="en-IN" sz="1600" u="none" strike="noStrike" dirty="0">
                <a:solidFill>
                  <a:srgbClr val="0000EE"/>
                </a:solidFill>
                <a:effectLst/>
                <a:latin typeface="Arial" panose="020B0604020202020204" pitchFamily="34" charset="0"/>
                <a:ea typeface="Arial" panose="020B0604020202020204" pitchFamily="34" charset="0"/>
                <a:hlinkClick r:id="rId3"/>
              </a:rPr>
              <a:t>Figma For Beginners: Explore ideas (1/4)</a:t>
            </a:r>
            <a:r>
              <a:rPr lang="en-IN" sz="1600" u="none" strike="noStrike" dirty="0">
                <a:effectLst/>
                <a:latin typeface="Arial" panose="020B0604020202020204" pitchFamily="34" charset="0"/>
                <a:ea typeface="Arial" panose="020B0604020202020204" pitchFamily="34" charset="0"/>
              </a:rPr>
              <a:t>                           </a:t>
            </a:r>
            <a:endParaRPr lang="en-IN" sz="1600" dirty="0">
              <a:latin typeface="Arial" panose="020B0604020202020204" pitchFamily="34" charset="0"/>
              <a:ea typeface="Arial" panose="020B0604020202020204" pitchFamily="34" charset="0"/>
            </a:endParaRPr>
          </a:p>
          <a:p>
            <a:pPr lvl="0" algn="just">
              <a:lnSpc>
                <a:spcPct val="115000"/>
              </a:lnSpc>
              <a:spcAft>
                <a:spcPts val="1200"/>
              </a:spcAft>
            </a:pPr>
            <a:r>
              <a:rPr lang="en-IN" sz="1600" dirty="0">
                <a:effectLst/>
                <a:latin typeface="Arial" panose="020B0604020202020204" pitchFamily="34" charset="0"/>
                <a:ea typeface="Arial" panose="020B0604020202020204" pitchFamily="34" charset="0"/>
              </a:rPr>
              <a:t>This YouTube tutorial is a great introduction to Figma for beginners. It covers the basics of the Figma interface, as well as how to create wireframes, </a:t>
            </a:r>
            <a:r>
              <a:rPr lang="en-IN" sz="1600" dirty="0" err="1">
                <a:effectLst/>
                <a:latin typeface="Arial" panose="020B0604020202020204" pitchFamily="34" charset="0"/>
                <a:ea typeface="Arial" panose="020B0604020202020204" pitchFamily="34" charset="0"/>
              </a:rPr>
              <a:t>mockups</a:t>
            </a:r>
            <a:r>
              <a:rPr lang="en-IN" sz="1600" dirty="0">
                <a:effectLst/>
                <a:latin typeface="Arial" panose="020B0604020202020204" pitchFamily="34" charset="0"/>
                <a:ea typeface="Arial" panose="020B0604020202020204" pitchFamily="34" charset="0"/>
              </a:rPr>
              <a:t>, and prototypes. </a:t>
            </a:r>
          </a:p>
          <a:p>
            <a:pPr lvl="0" algn="just">
              <a:lnSpc>
                <a:spcPct val="115000"/>
              </a:lnSpc>
              <a:spcBef>
                <a:spcPts val="1200"/>
              </a:spcBef>
              <a:spcAft>
                <a:spcPts val="1200"/>
              </a:spcAft>
            </a:pPr>
            <a:r>
              <a:rPr lang="en-IN" sz="1600" u="none" strike="noStrike" dirty="0">
                <a:effectLst/>
                <a:latin typeface="Arial" panose="020B0604020202020204" pitchFamily="34" charset="0"/>
                <a:ea typeface="Arial" panose="020B0604020202020204" pitchFamily="34" charset="0"/>
              </a:rPr>
              <a:t>The Ultimate Guide to Figma  by </a:t>
            </a:r>
            <a:r>
              <a:rPr lang="en-IN" sz="1600" u="none" strike="noStrike" dirty="0" err="1">
                <a:effectLst/>
                <a:latin typeface="Arial" panose="020B0604020202020204" pitchFamily="34" charset="0"/>
                <a:ea typeface="Arial" panose="020B0604020202020204" pitchFamily="34" charset="0"/>
              </a:rPr>
              <a:t>UXCollective</a:t>
            </a:r>
            <a:r>
              <a:rPr lang="en-IN" sz="1600" u="none" strike="noStrike" dirty="0">
                <a:effectLst/>
                <a:latin typeface="Arial" panose="020B0604020202020204" pitchFamily="34" charset="0"/>
                <a:ea typeface="Arial" panose="020B0604020202020204" pitchFamily="34" charset="0"/>
              </a:rPr>
              <a:t> </a:t>
            </a:r>
            <a:r>
              <a:rPr lang="en-IN" sz="1600" dirty="0">
                <a:effectLst/>
                <a:latin typeface="Arial" panose="020B0604020202020204" pitchFamily="34" charset="0"/>
                <a:ea typeface="Arial" panose="020B0604020202020204" pitchFamily="34" charset="0"/>
              </a:rPr>
              <a:t> </a:t>
            </a:r>
            <a:r>
              <a:rPr lang="en-IN" sz="1600" u="sng" dirty="0">
                <a:solidFill>
                  <a:srgbClr val="1155CC"/>
                </a:solidFill>
                <a:effectLst/>
                <a:latin typeface="Arial" panose="020B0604020202020204" pitchFamily="34" charset="0"/>
                <a:ea typeface="Arial" panose="020B0604020202020204" pitchFamily="34" charset="0"/>
                <a:hlinkClick r:id="rId4"/>
              </a:rPr>
              <a:t>https://start.uxdesign.cc/</a:t>
            </a:r>
            <a:r>
              <a:rPr lang="en-IN" sz="1600" dirty="0">
                <a:effectLst/>
                <a:latin typeface="Arial" panose="020B0604020202020204" pitchFamily="34" charset="0"/>
                <a:ea typeface="Arial" panose="020B0604020202020204" pitchFamily="34" charset="0"/>
              </a:rPr>
              <a:t> : This website offers a comprehensive guide   to Figma, including tutorials, tips, and tricks.</a:t>
            </a:r>
          </a:p>
          <a:p>
            <a:endParaRPr lang="en-IN" sz="1600" dirty="0"/>
          </a:p>
        </p:txBody>
      </p:sp>
    </p:spTree>
    <p:extLst>
      <p:ext uri="{BB962C8B-B14F-4D97-AF65-F5344CB8AC3E}">
        <p14:creationId xmlns:p14="http://schemas.microsoft.com/office/powerpoint/2010/main" val="95471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002060"/>
            </a:solidFill>
          </a:ln>
        </p:spPr>
        <p:txBody>
          <a:bodyPr/>
          <a:lstStyle/>
          <a:p>
            <a:r>
              <a:rPr lang="en-US" dirty="0">
                <a:solidFill>
                  <a:srgbClr val="C00000"/>
                </a:solidFill>
                <a:latin typeface="Arial" panose="020B0604020202020204" pitchFamily="34" charset="0"/>
                <a:cs typeface="Arial" panose="020B0604020202020204" pitchFamily="34" charset="0"/>
              </a:rPr>
              <a:t>                 Presentation Outline</a:t>
            </a:r>
            <a:endParaRPr lang="en-GB" dirty="0"/>
          </a:p>
        </p:txBody>
      </p:sp>
      <p:sp>
        <p:nvSpPr>
          <p:cNvPr id="3" name="Content Placeholder 2"/>
          <p:cNvSpPr>
            <a:spLocks noGrp="1"/>
          </p:cNvSpPr>
          <p:nvPr>
            <p:ph idx="1"/>
          </p:nvPr>
        </p:nvSpPr>
        <p:spPr>
          <a:ln w="12700">
            <a:solidFill>
              <a:srgbClr val="002060"/>
            </a:solidFill>
          </a:ln>
        </p:spPr>
        <p:txBody>
          <a:bodyPr/>
          <a:lstStyle/>
          <a:p>
            <a:r>
              <a:rPr lang="en-GB" dirty="0">
                <a:latin typeface="Arial" panose="020B0604020202020204" pitchFamily="34" charset="0"/>
                <a:cs typeface="Arial" panose="020B0604020202020204" pitchFamily="34" charset="0"/>
              </a:rPr>
              <a:t>OBJECTIVE OF THE PROPOSED WORK</a:t>
            </a:r>
          </a:p>
          <a:p>
            <a:r>
              <a:rPr lang="en-GB" dirty="0">
                <a:latin typeface="Arial" panose="020B0604020202020204" pitchFamily="34" charset="0"/>
                <a:cs typeface="Arial" panose="020B0604020202020204" pitchFamily="34" charset="0"/>
              </a:rPr>
              <a:t>LITERATURE SURVEY</a:t>
            </a:r>
          </a:p>
          <a:p>
            <a:r>
              <a:rPr lang="en-GB" dirty="0">
                <a:latin typeface="Arial" panose="020B0604020202020204" pitchFamily="34" charset="0"/>
                <a:cs typeface="Arial" panose="020B0604020202020204" pitchFamily="34" charset="0"/>
              </a:rPr>
              <a:t>PROPOSED SYSTEM</a:t>
            </a:r>
          </a:p>
          <a:p>
            <a:r>
              <a:rPr lang="en-GB" dirty="0">
                <a:latin typeface="Arial" panose="020B0604020202020204" pitchFamily="34" charset="0"/>
                <a:cs typeface="Arial" panose="020B0604020202020204" pitchFamily="34" charset="0"/>
              </a:rPr>
              <a:t>MODULES</a:t>
            </a:r>
          </a:p>
          <a:p>
            <a:r>
              <a:rPr lang="en-GB" dirty="0">
                <a:latin typeface="Arial" panose="020B0604020202020204" pitchFamily="34" charset="0"/>
                <a:cs typeface="Arial" panose="020B0604020202020204" pitchFamily="34" charset="0"/>
              </a:rPr>
              <a:t>RESULTS AND DISCUSSION</a:t>
            </a:r>
          </a:p>
          <a:p>
            <a:r>
              <a:rPr lang="en-GB" dirty="0">
                <a:latin typeface="Arial" panose="020B0604020202020204" pitchFamily="34" charset="0"/>
                <a:cs typeface="Arial" panose="020B0604020202020204" pitchFamily="34" charset="0"/>
              </a:rPr>
              <a:t>CONCLUSION</a:t>
            </a:r>
          </a:p>
          <a:p>
            <a:r>
              <a:rPr lang="en-GB" dirty="0">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2506488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40339-DDDD-977D-A0A6-7D022FC6585E}"/>
              </a:ext>
            </a:extLst>
          </p:cNvPr>
          <p:cNvSpPr>
            <a:spLocks noGrp="1"/>
          </p:cNvSpPr>
          <p:nvPr>
            <p:ph type="title"/>
          </p:nvPr>
        </p:nvSpPr>
        <p:spPr>
          <a:xfrm>
            <a:off x="-191460" y="2875009"/>
            <a:ext cx="10515600" cy="1107982"/>
          </a:xfrm>
        </p:spPr>
        <p:txBody>
          <a:bodyPr/>
          <a:lstStyle/>
          <a:p>
            <a:pPr algn="just"/>
            <a:r>
              <a:rPr lang="en-US" dirty="0">
                <a:solidFill>
                  <a:srgbClr val="C00000"/>
                </a:solidFill>
                <a:latin typeface="Arial" panose="020B0604020202020204" pitchFamily="34" charset="0"/>
                <a:cs typeface="Arial" panose="020B0604020202020204" pitchFamily="34" charset="0"/>
              </a:rPr>
              <a:t>                        </a:t>
            </a:r>
            <a:r>
              <a:rPr lang="en-US" sz="7200" dirty="0">
                <a:solidFill>
                  <a:srgbClr val="C00000"/>
                </a:solidFill>
                <a:latin typeface="Arial" panose="020B0604020202020204" pitchFamily="34" charset="0"/>
                <a:cs typeface="Arial" panose="020B0604020202020204" pitchFamily="34" charset="0"/>
              </a:rPr>
              <a:t>Thank You</a:t>
            </a:r>
            <a:endParaRPr lang="en-IN" sz="7200" dirty="0"/>
          </a:p>
        </p:txBody>
      </p:sp>
    </p:spTree>
    <p:extLst>
      <p:ext uri="{BB962C8B-B14F-4D97-AF65-F5344CB8AC3E}">
        <p14:creationId xmlns:p14="http://schemas.microsoft.com/office/powerpoint/2010/main" val="3080571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40A8-2855-B061-D475-6CDBB24867E4}"/>
              </a:ext>
            </a:extLst>
          </p:cNvPr>
          <p:cNvSpPr>
            <a:spLocks noGrp="1"/>
          </p:cNvSpPr>
          <p:nvPr>
            <p:ph type="title"/>
          </p:nvPr>
        </p:nvSpPr>
        <p:spPr>
          <a:xfrm>
            <a:off x="691834" y="183466"/>
            <a:ext cx="10515600" cy="1325563"/>
          </a:xfrm>
        </p:spPr>
        <p:txBody>
          <a:bodyPr/>
          <a:lstStyle/>
          <a:p>
            <a:r>
              <a:rPr lang="en-GB" dirty="0">
                <a:solidFill>
                  <a:srgbClr val="C00000"/>
                </a:solidFill>
                <a:latin typeface="Arial" panose="020B0604020202020204" pitchFamily="34" charset="0"/>
                <a:cs typeface="Arial" panose="020B0604020202020204" pitchFamily="34" charset="0"/>
              </a:rPr>
              <a:t>        Objective of the Proposed Work</a:t>
            </a:r>
            <a:endParaRPr lang="en-IN" dirty="0"/>
          </a:p>
        </p:txBody>
      </p:sp>
      <p:sp>
        <p:nvSpPr>
          <p:cNvPr id="3" name="Content Placeholder 2">
            <a:extLst>
              <a:ext uri="{FF2B5EF4-FFF2-40B4-BE49-F238E27FC236}">
                <a16:creationId xmlns:a16="http://schemas.microsoft.com/office/drawing/2014/main" id="{F27A0623-0592-3BD3-76E2-4FCDA560068B}"/>
              </a:ext>
            </a:extLst>
          </p:cNvPr>
          <p:cNvSpPr>
            <a:spLocks noGrp="1"/>
          </p:cNvSpPr>
          <p:nvPr>
            <p:ph idx="1"/>
          </p:nvPr>
        </p:nvSpPr>
        <p:spPr>
          <a:xfrm>
            <a:off x="607861" y="1652644"/>
            <a:ext cx="10515600" cy="3945725"/>
          </a:xfrm>
        </p:spPr>
        <p:txBody>
          <a:bodyPr>
            <a:noAutofit/>
          </a:bodyPr>
          <a:lstStyle/>
          <a:p>
            <a:r>
              <a:rPr lang="en-US" sz="1800" b="1" dirty="0">
                <a:latin typeface="Arial" panose="020B0604020202020204" pitchFamily="34" charset="0"/>
                <a:cs typeface="Arial" panose="020B0604020202020204" pitchFamily="34" charset="0"/>
              </a:rPr>
              <a:t>Purpose: </a:t>
            </a:r>
            <a:r>
              <a:rPr lang="en-US" sz="1800" dirty="0">
                <a:latin typeface="Arial" panose="020B0604020202020204" pitchFamily="34" charset="0"/>
                <a:cs typeface="Arial" panose="020B0604020202020204" pitchFamily="34" charset="0"/>
              </a:rPr>
              <a:t>The purpose and target  of the Chime app. Is to  connecting friends, networking, sharing interests, trending </a:t>
            </a:r>
            <a:r>
              <a:rPr lang="en-US" sz="1800" dirty="0" err="1">
                <a:latin typeface="Arial" panose="020B0604020202020204" pitchFamily="34" charset="0"/>
                <a:cs typeface="Arial" panose="020B0604020202020204" pitchFamily="34" charset="0"/>
              </a:rPr>
              <a:t>hastags</a:t>
            </a:r>
            <a:r>
              <a:rPr lang="en-US" sz="1800" dirty="0">
                <a:latin typeface="Arial" panose="020B0604020202020204" pitchFamily="34" charset="0"/>
                <a:cs typeface="Arial" panose="020B0604020202020204" pitchFamily="34" charset="0"/>
              </a:rPr>
              <a:t> etc.</a:t>
            </a:r>
          </a:p>
          <a:p>
            <a:r>
              <a:rPr lang="en-US" sz="1800" b="1" dirty="0">
                <a:latin typeface="Arial" panose="020B0604020202020204" pitchFamily="34" charset="0"/>
                <a:cs typeface="Arial" panose="020B0604020202020204" pitchFamily="34" charset="0"/>
              </a:rPr>
              <a:t>User Experience Design: </a:t>
            </a:r>
            <a:r>
              <a:rPr lang="en-US" sz="1800" dirty="0">
                <a:latin typeface="Arial" panose="020B0604020202020204" pitchFamily="34" charset="0"/>
                <a:cs typeface="Arial" panose="020B0604020202020204" pitchFamily="34" charset="0"/>
              </a:rPr>
              <a:t>Designed a user-friendly interface that encourages engagement and interaction among users. Focus on intuitive navigation, visually appealing layouts, and seamless transitions.</a:t>
            </a:r>
          </a:p>
          <a:p>
            <a:r>
              <a:rPr lang="en-US" sz="1800" b="1" dirty="0">
                <a:latin typeface="Arial" panose="020B0604020202020204" pitchFamily="34" charset="0"/>
                <a:cs typeface="Arial" panose="020B0604020202020204" pitchFamily="34" charset="0"/>
              </a:rPr>
              <a:t>Feature Development: </a:t>
            </a:r>
            <a:r>
              <a:rPr lang="en-US" sz="1800" dirty="0">
                <a:latin typeface="Arial" panose="020B0604020202020204" pitchFamily="34" charset="0"/>
                <a:cs typeface="Arial" panose="020B0604020202020204" pitchFamily="34" charset="0"/>
              </a:rPr>
              <a:t>In this we see what are the trending topics are going , group chats, content creation tools, integration with other platforms.</a:t>
            </a:r>
          </a:p>
          <a:p>
            <a:r>
              <a:rPr lang="en-US" sz="1800" b="1" dirty="0">
                <a:latin typeface="Arial" panose="020B0604020202020204" pitchFamily="34" charset="0"/>
                <a:cs typeface="Arial" panose="020B0604020202020204" pitchFamily="34" charset="0"/>
              </a:rPr>
              <a:t>Brand Identity: </a:t>
            </a:r>
            <a:r>
              <a:rPr lang="en-US" sz="1800" dirty="0">
                <a:latin typeface="Arial" panose="020B0604020202020204" pitchFamily="34" charset="0"/>
                <a:cs typeface="Arial" panose="020B0604020202020204" pitchFamily="34" charset="0"/>
              </a:rPr>
              <a:t>Develop a distinctive brand identity for Chime, including logo design, color scheme, and typography. Ensure consistency across all visual elements to establish brand recognition.</a:t>
            </a:r>
          </a:p>
          <a:p>
            <a:r>
              <a:rPr lang="en-US" sz="1800" b="1" dirty="0">
                <a:latin typeface="Arial" panose="020B0604020202020204" pitchFamily="34" charset="0"/>
                <a:cs typeface="Arial" panose="020B0604020202020204" pitchFamily="34" charset="0"/>
              </a:rPr>
              <a:t>Prototyping and Testing: </a:t>
            </a:r>
            <a:r>
              <a:rPr lang="en-US" sz="1800" dirty="0">
                <a:latin typeface="Arial" panose="020B0604020202020204" pitchFamily="34" charset="0"/>
                <a:cs typeface="Arial" panose="020B0604020202020204" pitchFamily="34" charset="0"/>
              </a:rPr>
              <a:t>Use Figma to create prototypes of the app's interface and features. Conduct usability testing with potential users to gather feedback and refine the design accordingly.</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6257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4E868-874D-DEA7-F8D6-C307013AC824}"/>
              </a:ext>
            </a:extLst>
          </p:cNvPr>
          <p:cNvSpPr txBox="1"/>
          <p:nvPr/>
        </p:nvSpPr>
        <p:spPr>
          <a:xfrm>
            <a:off x="494522" y="1847464"/>
            <a:ext cx="11252719"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Accessibility and Inclusivity: </a:t>
            </a:r>
            <a:r>
              <a:rPr lang="en-US" dirty="0">
                <a:latin typeface="Arial" panose="020B0604020202020204" pitchFamily="34" charset="0"/>
                <a:cs typeface="Arial" panose="020B0604020202020204" pitchFamily="34" charset="0"/>
              </a:rPr>
              <a:t> Chime is accessible to users of all abilities and inclusive of diverse communities. Consider factors such as screen reader compatibility, language options, and culturally sensitive design.</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Security and Privacy: </a:t>
            </a:r>
            <a:r>
              <a:rPr lang="en-US" dirty="0">
                <a:latin typeface="Arial" panose="020B0604020202020204" pitchFamily="34" charset="0"/>
                <a:cs typeface="Arial" panose="020B0604020202020204" pitchFamily="34" charset="0"/>
              </a:rPr>
              <a:t>Implement robust security measures to protect user data and privacy. This includes encryption of sensitive information, secure login/authentication procedures, and compliance with relevant data protection regulations.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Feedback and Iteration: </a:t>
            </a:r>
            <a:r>
              <a:rPr lang="en-US" dirty="0">
                <a:latin typeface="Arial" panose="020B0604020202020204" pitchFamily="34" charset="0"/>
                <a:cs typeface="Arial" panose="020B0604020202020204" pitchFamily="34" charset="0"/>
              </a:rPr>
              <a:t>Continuously gather feedback from users post-launch and iterate on the app based on their preferences and needs. Regular updates and improvements will help keep Chime relevant and competitive in the ever-evolving social media landscape.</a:t>
            </a:r>
          </a:p>
          <a:p>
            <a:endParaRPr lang="en-IN" dirty="0"/>
          </a:p>
        </p:txBody>
      </p:sp>
      <p:sp>
        <p:nvSpPr>
          <p:cNvPr id="3" name="Title 1">
            <a:extLst>
              <a:ext uri="{FF2B5EF4-FFF2-40B4-BE49-F238E27FC236}">
                <a16:creationId xmlns:a16="http://schemas.microsoft.com/office/drawing/2014/main" id="{6311177F-708A-7BCD-B05B-F6B6D0B163CA}"/>
              </a:ext>
            </a:extLst>
          </p:cNvPr>
          <p:cNvSpPr txBox="1">
            <a:spLocks/>
          </p:cNvSpPr>
          <p:nvPr/>
        </p:nvSpPr>
        <p:spPr>
          <a:xfrm>
            <a:off x="719827" y="521900"/>
            <a:ext cx="10515600" cy="94300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rgbClr val="C00000"/>
                </a:solidFill>
                <a:latin typeface="Arial" panose="020B0604020202020204" pitchFamily="34" charset="0"/>
                <a:cs typeface="Arial" panose="020B0604020202020204" pitchFamily="34" charset="0"/>
              </a:rPr>
              <a:t>        Objective of the Proposed Work</a:t>
            </a:r>
            <a:endParaRPr lang="en-IN" dirty="0"/>
          </a:p>
        </p:txBody>
      </p:sp>
    </p:spTree>
    <p:extLst>
      <p:ext uri="{BB962C8B-B14F-4D97-AF65-F5344CB8AC3E}">
        <p14:creationId xmlns:p14="http://schemas.microsoft.com/office/powerpoint/2010/main" val="1328765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DF8F-68AA-46A6-F079-EAB17EF06C1A}"/>
              </a:ext>
            </a:extLst>
          </p:cNvPr>
          <p:cNvSpPr>
            <a:spLocks noGrp="1"/>
          </p:cNvSpPr>
          <p:nvPr>
            <p:ph type="title"/>
          </p:nvPr>
        </p:nvSpPr>
        <p:spPr>
          <a:xfrm>
            <a:off x="838200" y="421112"/>
            <a:ext cx="10515600" cy="819860"/>
          </a:xfrm>
        </p:spPr>
        <p:txBody>
          <a:bodyPr/>
          <a:lstStyle/>
          <a:p>
            <a:r>
              <a:rPr lang="en-US" dirty="0">
                <a:solidFill>
                  <a:srgbClr val="C00000"/>
                </a:solidFill>
                <a:latin typeface="Arial" panose="020B0604020202020204" pitchFamily="34" charset="0"/>
                <a:cs typeface="Arial" panose="020B0604020202020204" pitchFamily="34" charset="0"/>
              </a:rPr>
              <a:t>                  Literature Survey</a:t>
            </a:r>
            <a:endParaRPr lang="en-IN" dirty="0"/>
          </a:p>
        </p:txBody>
      </p:sp>
      <p:sp>
        <p:nvSpPr>
          <p:cNvPr id="3" name="Content Placeholder 2">
            <a:extLst>
              <a:ext uri="{FF2B5EF4-FFF2-40B4-BE49-F238E27FC236}">
                <a16:creationId xmlns:a16="http://schemas.microsoft.com/office/drawing/2014/main" id="{42416DDD-BCB5-1CBB-8341-96B0D2F0F97B}"/>
              </a:ext>
            </a:extLst>
          </p:cNvPr>
          <p:cNvSpPr>
            <a:spLocks noGrp="1"/>
          </p:cNvSpPr>
          <p:nvPr>
            <p:ph idx="1"/>
          </p:nvPr>
        </p:nvSpPr>
        <p:spPr>
          <a:xfrm>
            <a:off x="838200" y="1731368"/>
            <a:ext cx="10515600" cy="4705519"/>
          </a:xfrm>
        </p:spPr>
        <p:txBody>
          <a:bodyPr>
            <a:normAutofit/>
          </a:bodyPr>
          <a:lstStyle/>
          <a:p>
            <a:pPr lvl="0" algn="just" fontAlgn="base">
              <a:lnSpc>
                <a:spcPct val="115000"/>
              </a:lnSpc>
              <a:spcBef>
                <a:spcPts val="1200"/>
              </a:spcBef>
              <a:spcAft>
                <a:spcPts val="0"/>
              </a:spcAft>
              <a:buClr>
                <a:srgbClr val="000000"/>
              </a:buClr>
              <a:buSzPts val="1100"/>
            </a:pPr>
            <a:r>
              <a:rPr lang="en-US" sz="1800" b="1" u="none" strike="noStrike" dirty="0">
                <a:effectLst/>
                <a:latin typeface="Arial" panose="020B0604020202020204" pitchFamily="34" charset="0"/>
                <a:ea typeface="Arial" panose="020B0604020202020204" pitchFamily="34" charset="0"/>
                <a:cs typeface="Arial" panose="020B0604020202020204" pitchFamily="34" charset="0"/>
              </a:rPr>
              <a:t>User Engagement and Retention: </a:t>
            </a:r>
            <a:r>
              <a:rPr lang="en-US" sz="1800" u="none" strike="noStrike" dirty="0">
                <a:effectLst/>
                <a:latin typeface="Arial" panose="020B0604020202020204" pitchFamily="34" charset="0"/>
                <a:ea typeface="Arial" panose="020B0604020202020204" pitchFamily="34" charset="0"/>
                <a:cs typeface="Arial" panose="020B0604020202020204" pitchFamily="34" charset="0"/>
              </a:rPr>
              <a:t>Research on factors influencing user engagement and retention in social media platforms. Look into studies that analyze user behaviors, motivations, and preferences regarding social media usage.</a:t>
            </a:r>
          </a:p>
          <a:p>
            <a:pPr lvl="0" algn="just" fontAlgn="base">
              <a:lnSpc>
                <a:spcPct val="115000"/>
              </a:lnSpc>
              <a:spcBef>
                <a:spcPts val="1200"/>
              </a:spcBef>
              <a:spcAft>
                <a:spcPts val="0"/>
              </a:spcAft>
              <a:buClr>
                <a:srgbClr val="000000"/>
              </a:buClr>
              <a:buSzPts val="1100"/>
            </a:pPr>
            <a:r>
              <a:rPr lang="en-US" sz="1800" b="1" u="none" strike="noStrike" dirty="0">
                <a:effectLst/>
                <a:latin typeface="Arial" panose="020B0604020202020204" pitchFamily="34" charset="0"/>
                <a:ea typeface="Arial" panose="020B0604020202020204" pitchFamily="34" charset="0"/>
                <a:cs typeface="Arial" panose="020B0604020202020204" pitchFamily="34" charset="0"/>
              </a:rPr>
              <a:t>User Experience Design: </a:t>
            </a:r>
            <a:r>
              <a:rPr lang="en-US" sz="1800" u="none" strike="noStrike" dirty="0">
                <a:effectLst/>
                <a:latin typeface="Arial" panose="020B0604020202020204" pitchFamily="34" charset="0"/>
                <a:ea typeface="Arial" panose="020B0604020202020204" pitchFamily="34" charset="0"/>
                <a:cs typeface="Arial" panose="020B0604020202020204" pitchFamily="34" charset="0"/>
              </a:rPr>
              <a:t>Explore literature on user experience (UX) design principles specific to social media apps. This includes studies on interface design, usability, accessibility, and the impact of design choices on user engagement.</a:t>
            </a:r>
          </a:p>
          <a:p>
            <a:pPr lvl="0" algn="just" fontAlgn="base">
              <a:lnSpc>
                <a:spcPct val="115000"/>
              </a:lnSpc>
              <a:spcBef>
                <a:spcPts val="1200"/>
              </a:spcBef>
              <a:spcAft>
                <a:spcPts val="0"/>
              </a:spcAft>
              <a:buClr>
                <a:srgbClr val="000000"/>
              </a:buClr>
              <a:buSzPts val="1100"/>
            </a:pPr>
            <a:r>
              <a:rPr lang="en-US" sz="1800" b="1" dirty="0">
                <a:latin typeface="Arial" panose="020B0604020202020204" pitchFamily="34" charset="0"/>
                <a:cs typeface="Arial" panose="020B0604020202020204" pitchFamily="34" charset="0"/>
              </a:rPr>
              <a:t>Privacy and Data Security: </a:t>
            </a:r>
            <a:r>
              <a:rPr lang="en-US" sz="1800" dirty="0">
                <a:latin typeface="Arial" panose="020B0604020202020204" pitchFamily="34" charset="0"/>
                <a:cs typeface="Arial" panose="020B0604020202020204" pitchFamily="34" charset="0"/>
              </a:rPr>
              <a:t>Review literature on privacy concerns and data security in social media apps. Understand user attitudes toward data privacy and explore best practices for protecting user information and complying with relevant regulations</a:t>
            </a:r>
          </a:p>
          <a:p>
            <a:pPr lvl="0" algn="just" fontAlgn="base">
              <a:lnSpc>
                <a:spcPct val="115000"/>
              </a:lnSpc>
              <a:spcBef>
                <a:spcPts val="1200"/>
              </a:spcBef>
              <a:spcAft>
                <a:spcPts val="0"/>
              </a:spcAft>
              <a:buClr>
                <a:srgbClr val="000000"/>
              </a:buClr>
              <a:buSzPts val="1100"/>
            </a:pPr>
            <a:r>
              <a:rPr lang="en-US" sz="1800" b="1" dirty="0">
                <a:latin typeface="Arial" panose="020B0604020202020204" pitchFamily="34" charset="0"/>
                <a:cs typeface="Arial" panose="020B0604020202020204" pitchFamily="34" charset="0"/>
              </a:rPr>
              <a:t>Case Studies and Success Stories: </a:t>
            </a:r>
            <a:r>
              <a:rPr lang="en-US" sz="1800" dirty="0">
                <a:latin typeface="Arial" panose="020B0604020202020204" pitchFamily="34" charset="0"/>
                <a:cs typeface="Arial" panose="020B0604020202020204" pitchFamily="34" charset="0"/>
              </a:rPr>
              <a:t>Analyze case studies and success stories of social media apps that have achieved significant user growth, engagement, or monetization. Learn from their strategies, tactics, and lessons learned.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1091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5BEA-C66A-A717-FA69-05AF82F1EFA1}"/>
              </a:ext>
            </a:extLst>
          </p:cNvPr>
          <p:cNvSpPr>
            <a:spLocks noGrp="1"/>
          </p:cNvSpPr>
          <p:nvPr>
            <p:ph type="title"/>
          </p:nvPr>
        </p:nvSpPr>
        <p:spPr>
          <a:xfrm>
            <a:off x="838200" y="365125"/>
            <a:ext cx="10515600" cy="1006475"/>
          </a:xfrm>
        </p:spPr>
        <p:txBody>
          <a:bodyPr/>
          <a:lstStyle/>
          <a:p>
            <a:r>
              <a:rPr lang="en-US" dirty="0">
                <a:solidFill>
                  <a:srgbClr val="C00000"/>
                </a:solidFill>
                <a:latin typeface="Arial" panose="020B0604020202020204" pitchFamily="34" charset="0"/>
                <a:cs typeface="Arial" panose="020B0604020202020204" pitchFamily="34" charset="0"/>
              </a:rPr>
              <a:t>                   Proposed System</a:t>
            </a:r>
            <a:endParaRPr lang="en-IN" dirty="0"/>
          </a:p>
        </p:txBody>
      </p:sp>
      <p:sp>
        <p:nvSpPr>
          <p:cNvPr id="3" name="Content Placeholder 2">
            <a:extLst>
              <a:ext uri="{FF2B5EF4-FFF2-40B4-BE49-F238E27FC236}">
                <a16:creationId xmlns:a16="http://schemas.microsoft.com/office/drawing/2014/main" id="{DDC5AC68-5A88-693F-4B2E-E011304C986E}"/>
              </a:ext>
            </a:extLst>
          </p:cNvPr>
          <p:cNvSpPr>
            <a:spLocks noGrp="1"/>
          </p:cNvSpPr>
          <p:nvPr>
            <p:ph idx="1"/>
          </p:nvPr>
        </p:nvSpPr>
        <p:spPr>
          <a:xfrm>
            <a:off x="838200" y="1349761"/>
            <a:ext cx="10515600" cy="5041707"/>
          </a:xfrm>
        </p:spPr>
        <p:txBody>
          <a:bodyPr>
            <a:normAutofit fontScale="92500" lnSpcReduction="10000"/>
          </a:bodyPr>
          <a:lstStyle/>
          <a:p>
            <a:pPr algn="just">
              <a:lnSpc>
                <a:spcPct val="115000"/>
              </a:lnSpc>
            </a:pPr>
            <a:r>
              <a:rPr lang="en-IN" sz="1900" dirty="0">
                <a:effectLst/>
                <a:latin typeface="Arial" panose="020B0604020202020204" pitchFamily="34" charset="0"/>
                <a:ea typeface="Arial" panose="020B0604020202020204" pitchFamily="34" charset="0"/>
              </a:rPr>
              <a:t>The proposed method outlines a comprehensive process for designing and developing a mobile application. It begins with gathering and </a:t>
            </a:r>
            <a:r>
              <a:rPr lang="en-IN" sz="1900" dirty="0" err="1">
                <a:effectLst/>
                <a:latin typeface="Arial" panose="020B0604020202020204" pitchFamily="34" charset="0"/>
                <a:ea typeface="Arial" panose="020B0604020202020204" pitchFamily="34" charset="0"/>
              </a:rPr>
              <a:t>analyzing</a:t>
            </a:r>
            <a:r>
              <a:rPr lang="en-IN" sz="1900" dirty="0">
                <a:effectLst/>
                <a:latin typeface="Arial" panose="020B0604020202020204" pitchFamily="34" charset="0"/>
                <a:ea typeface="Arial" panose="020B0604020202020204" pitchFamily="34" charset="0"/>
              </a:rPr>
              <a:t> requirements, followed by creating user personas and scenarios. The next step involves creating sitemaps and wireframes to define the app's structure and navigation. Then, a visual style guide is developed, and high-fidelity </a:t>
            </a:r>
            <a:r>
              <a:rPr lang="en-IN" sz="1900" dirty="0" err="1">
                <a:effectLst/>
                <a:latin typeface="Arial" panose="020B0604020202020204" pitchFamily="34" charset="0"/>
                <a:ea typeface="Arial" panose="020B0604020202020204" pitchFamily="34" charset="0"/>
              </a:rPr>
              <a:t>mockups</a:t>
            </a:r>
            <a:r>
              <a:rPr lang="en-IN" sz="1900" dirty="0">
                <a:effectLst/>
                <a:latin typeface="Arial" panose="020B0604020202020204" pitchFamily="34" charset="0"/>
                <a:ea typeface="Arial" panose="020B0604020202020204" pitchFamily="34" charset="0"/>
              </a:rPr>
              <a:t> are designed. Interactive prototypes are created using Figma, and usability testing is conducted with users. The app is then developed using a suitable framework and thoroughly tested before being deployed to the target platform. Finally, the app is maintained and updated over time based on performance monitoring and user feedback. This systematic approach ensures a user-</a:t>
            </a:r>
            <a:r>
              <a:rPr lang="en-IN" sz="1900" dirty="0" err="1">
                <a:effectLst/>
                <a:latin typeface="Arial" panose="020B0604020202020204" pitchFamily="34" charset="0"/>
                <a:ea typeface="Arial" panose="020B0604020202020204" pitchFamily="34" charset="0"/>
              </a:rPr>
              <a:t>centered</a:t>
            </a:r>
            <a:r>
              <a:rPr lang="en-IN" sz="1900" dirty="0">
                <a:effectLst/>
                <a:latin typeface="Arial" panose="020B0604020202020204" pitchFamily="34" charset="0"/>
                <a:ea typeface="Arial" panose="020B0604020202020204" pitchFamily="34" charset="0"/>
              </a:rPr>
              <a:t> and iterative design process, resulting in a high-quality and user-friendly mobile application.</a:t>
            </a:r>
          </a:p>
          <a:p>
            <a:pPr marL="0" indent="0" algn="just">
              <a:lnSpc>
                <a:spcPct val="115000"/>
              </a:lnSpc>
              <a:buNone/>
            </a:pPr>
            <a:r>
              <a:rPr lang="en-IN" sz="1900" dirty="0">
                <a:effectLst/>
                <a:latin typeface="Arial" panose="020B0604020202020204" pitchFamily="34" charset="0"/>
                <a:ea typeface="Arial" panose="020B0604020202020204" pitchFamily="34" charset="0"/>
              </a:rPr>
              <a:t> </a:t>
            </a:r>
          </a:p>
          <a:p>
            <a:pPr marL="0" lvl="0" indent="0" algn="just" fontAlgn="base">
              <a:lnSpc>
                <a:spcPct val="115000"/>
              </a:lnSpc>
              <a:spcBef>
                <a:spcPts val="1200"/>
              </a:spcBef>
              <a:buClr>
                <a:srgbClr val="000000"/>
              </a:buClr>
              <a:buSzPts val="1100"/>
              <a:buNone/>
            </a:pPr>
            <a:r>
              <a:rPr lang="en-IN" sz="1900" b="1" dirty="0">
                <a:latin typeface="Arial" panose="020B0604020202020204" pitchFamily="34" charset="0"/>
                <a:ea typeface="Arial" panose="020B0604020202020204" pitchFamily="34" charset="0"/>
                <a:cs typeface="Arial" panose="020B0604020202020204" pitchFamily="34" charset="0"/>
              </a:rPr>
              <a:t>1</a:t>
            </a:r>
            <a:r>
              <a:rPr lang="en-IN" sz="1900" b="1" u="none" strike="noStrike" dirty="0">
                <a:effectLst/>
                <a:latin typeface="Arial" panose="020B0604020202020204" pitchFamily="34" charset="0"/>
                <a:ea typeface="Arial" panose="020B0604020202020204" pitchFamily="34" charset="0"/>
                <a:cs typeface="Arial" panose="020B0604020202020204" pitchFamily="34" charset="0"/>
              </a:rPr>
              <a:t>.   User- </a:t>
            </a:r>
            <a:r>
              <a:rPr lang="en-IN" sz="1900" b="1" u="none" strike="noStrike" dirty="0" err="1">
                <a:effectLst/>
                <a:latin typeface="Arial" panose="020B0604020202020204" pitchFamily="34" charset="0"/>
                <a:ea typeface="Arial" panose="020B0604020202020204" pitchFamily="34" charset="0"/>
                <a:cs typeface="Arial" panose="020B0604020202020204" pitchFamily="34" charset="0"/>
              </a:rPr>
              <a:t>Centered</a:t>
            </a:r>
            <a:r>
              <a:rPr lang="en-IN" sz="1900" b="1" u="none" strike="noStrike" dirty="0">
                <a:effectLst/>
                <a:latin typeface="Arial" panose="020B0604020202020204" pitchFamily="34" charset="0"/>
                <a:ea typeface="Arial" panose="020B0604020202020204" pitchFamily="34" charset="0"/>
                <a:cs typeface="Arial" panose="020B0604020202020204" pitchFamily="34" charset="0"/>
              </a:rPr>
              <a:t> Design:</a:t>
            </a:r>
            <a:endParaRPr lang="en-IN" sz="1900" u="none" strike="noStrike" dirty="0">
              <a:effectLst/>
              <a:latin typeface="Arial" panose="020B0604020202020204" pitchFamily="34" charset="0"/>
              <a:ea typeface="Arial" panose="020B0604020202020204" pitchFamily="34" charset="0"/>
              <a:cs typeface="Arial" panose="020B0604020202020204" pitchFamily="34" charset="0"/>
            </a:endParaRPr>
          </a:p>
          <a:p>
            <a:pPr lvl="1" algn="just" fontAlgn="base">
              <a:lnSpc>
                <a:spcPct val="115000"/>
              </a:lnSpc>
              <a:buClr>
                <a:srgbClr val="000000"/>
              </a:buClr>
              <a:buSzPts val="1100"/>
            </a:pPr>
            <a:r>
              <a:rPr lang="en-IN" sz="1900" u="none" strike="noStrike" dirty="0">
                <a:effectLst/>
                <a:latin typeface="Arial" panose="020B0604020202020204" pitchFamily="34" charset="0"/>
                <a:ea typeface="Arial" panose="020B0604020202020204" pitchFamily="34" charset="0"/>
                <a:cs typeface="Arial" panose="020B0604020202020204" pitchFamily="34" charset="0"/>
              </a:rPr>
              <a:t>Prioritize user needs and preferences by conducting thorough user research and creating detailed user personas.</a:t>
            </a:r>
          </a:p>
          <a:p>
            <a:pPr lvl="1" algn="just" fontAlgn="base">
              <a:lnSpc>
                <a:spcPct val="115000"/>
              </a:lnSpc>
              <a:buClr>
                <a:srgbClr val="000000"/>
              </a:buClr>
              <a:buSzPts val="1100"/>
            </a:pPr>
            <a:r>
              <a:rPr lang="en-IN" sz="1900" u="none" strike="noStrike" dirty="0">
                <a:effectLst/>
                <a:latin typeface="Arial" panose="020B0604020202020204" pitchFamily="34" charset="0"/>
                <a:ea typeface="Arial" panose="020B0604020202020204" pitchFamily="34" charset="0"/>
                <a:cs typeface="Arial" panose="020B0604020202020204" pitchFamily="34" charset="0"/>
              </a:rPr>
              <a:t>Design interfaces that align with users' mental models and expectations.</a:t>
            </a:r>
          </a:p>
          <a:p>
            <a:pPr lvl="1" algn="just" fontAlgn="base">
              <a:lnSpc>
                <a:spcPct val="115000"/>
              </a:lnSpc>
              <a:buClr>
                <a:srgbClr val="000000"/>
              </a:buClr>
              <a:buSzPts val="1100"/>
            </a:pPr>
            <a:r>
              <a:rPr lang="en-IN" sz="1900" u="none" strike="noStrike" dirty="0">
                <a:effectLst/>
                <a:latin typeface="Arial" panose="020B0604020202020204" pitchFamily="34" charset="0"/>
                <a:ea typeface="Arial" panose="020B0604020202020204" pitchFamily="34" charset="0"/>
                <a:cs typeface="Arial" panose="020B0604020202020204" pitchFamily="34" charset="0"/>
              </a:rPr>
              <a:t>Conduct regular usability testing to gather feedback and make improvements.</a:t>
            </a:r>
          </a:p>
          <a:p>
            <a:pPr marL="0" indent="0">
              <a:buNone/>
            </a:pPr>
            <a:endParaRPr lang="en-IN" dirty="0"/>
          </a:p>
        </p:txBody>
      </p:sp>
    </p:spTree>
    <p:extLst>
      <p:ext uri="{BB962C8B-B14F-4D97-AF65-F5344CB8AC3E}">
        <p14:creationId xmlns:p14="http://schemas.microsoft.com/office/powerpoint/2010/main" val="81070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E21416-7FD6-D9A0-5446-ECF5605C08A5}"/>
              </a:ext>
            </a:extLst>
          </p:cNvPr>
          <p:cNvSpPr txBox="1"/>
          <p:nvPr/>
        </p:nvSpPr>
        <p:spPr>
          <a:xfrm>
            <a:off x="811305" y="563343"/>
            <a:ext cx="10569389" cy="5731313"/>
          </a:xfrm>
          <a:prstGeom prst="rect">
            <a:avLst/>
          </a:prstGeom>
          <a:noFill/>
        </p:spPr>
        <p:txBody>
          <a:bodyPr wrap="square">
            <a:spAutoFit/>
          </a:bodyPr>
          <a:lstStyle/>
          <a:p>
            <a:pPr marL="0" lvl="0" indent="0" algn="just" fontAlgn="base">
              <a:lnSpc>
                <a:spcPct val="115000"/>
              </a:lnSpc>
              <a:buClr>
                <a:srgbClr val="000000"/>
              </a:buClr>
              <a:buSzPts val="1100"/>
              <a:buNone/>
            </a:pPr>
            <a:r>
              <a:rPr lang="en-IN" sz="1600" b="1" u="none" strike="noStrike" dirty="0">
                <a:effectLst/>
                <a:latin typeface="Arial" panose="020B0604020202020204" pitchFamily="34" charset="0"/>
                <a:ea typeface="Arial" panose="020B0604020202020204" pitchFamily="34" charset="0"/>
                <a:cs typeface="Arial" panose="020B0604020202020204" pitchFamily="34" charset="0"/>
              </a:rPr>
              <a:t>2.   Simplicity and Minimalism:</a:t>
            </a:r>
            <a:endParaRPr lang="en-IN"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Adopt a minimalist approach to design, focusing on clarity and functionality.</a:t>
            </a: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Use clean lines, ample white space, and a limited </a:t>
            </a:r>
            <a:r>
              <a:rPr lang="en-IN" sz="1600" u="none" strike="noStrike" dirty="0" err="1">
                <a:effectLst/>
                <a:latin typeface="Arial" panose="020B0604020202020204" pitchFamily="34" charset="0"/>
                <a:ea typeface="Arial" panose="020B0604020202020204" pitchFamily="34" charset="0"/>
                <a:cs typeface="Arial" panose="020B0604020202020204" pitchFamily="34" charset="0"/>
              </a:rPr>
              <a:t>color</a:t>
            </a:r>
            <a:r>
              <a:rPr lang="en-IN" sz="1600" u="none" strike="noStrike" dirty="0">
                <a:effectLst/>
                <a:latin typeface="Arial" panose="020B0604020202020204" pitchFamily="34" charset="0"/>
                <a:ea typeface="Arial" panose="020B0604020202020204" pitchFamily="34" charset="0"/>
                <a:cs typeface="Arial" panose="020B0604020202020204" pitchFamily="34" charset="0"/>
              </a:rPr>
              <a:t> palette to create a visually appealing and uncluttered interface.</a:t>
            </a: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Avoid overwhelming users with too many elements or unnecessary animations.</a:t>
            </a:r>
          </a:p>
          <a:p>
            <a:pPr marL="0" lvl="0" indent="0" algn="just" fontAlgn="base">
              <a:lnSpc>
                <a:spcPct val="115000"/>
              </a:lnSpc>
              <a:buClr>
                <a:srgbClr val="000000"/>
              </a:buClr>
              <a:buSzPts val="1100"/>
              <a:buNone/>
            </a:pPr>
            <a:r>
              <a:rPr lang="en-IN" sz="1600" b="1" u="none" strike="noStrike" dirty="0">
                <a:effectLst/>
                <a:latin typeface="Arial" panose="020B0604020202020204" pitchFamily="34" charset="0"/>
                <a:ea typeface="Arial" panose="020B0604020202020204" pitchFamily="34" charset="0"/>
                <a:cs typeface="Arial" panose="020B0604020202020204" pitchFamily="34" charset="0"/>
              </a:rPr>
              <a:t>3.   Intuitive Navigation:</a:t>
            </a:r>
            <a:endParaRPr lang="en-IN"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Design intuitive navigation that allows users to easily find what they are looking for.</a:t>
            </a: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Use familiar navigation patterns, such as bottom navigation bars or hamburger menus.</a:t>
            </a: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Ensure that navigation elements are clearly </a:t>
            </a:r>
            <a:r>
              <a:rPr lang="en-IN" sz="1600" u="none" strike="noStrike" dirty="0" err="1">
                <a:effectLst/>
                <a:latin typeface="Arial" panose="020B0604020202020204" pitchFamily="34" charset="0"/>
                <a:ea typeface="Arial" panose="020B0604020202020204" pitchFamily="34" charset="0"/>
                <a:cs typeface="Arial" panose="020B0604020202020204" pitchFamily="34" charset="0"/>
              </a:rPr>
              <a:t>labeled</a:t>
            </a:r>
            <a:r>
              <a:rPr lang="en-IN" sz="1600" u="none" strike="noStrike" dirty="0">
                <a:effectLst/>
                <a:latin typeface="Arial" panose="020B0604020202020204" pitchFamily="34" charset="0"/>
                <a:ea typeface="Arial" panose="020B0604020202020204" pitchFamily="34" charset="0"/>
                <a:cs typeface="Arial" panose="020B0604020202020204" pitchFamily="34" charset="0"/>
              </a:rPr>
              <a:t> and visually prominent.</a:t>
            </a:r>
          </a:p>
          <a:p>
            <a:pPr marL="0" lvl="0" indent="0" algn="just" fontAlgn="base">
              <a:lnSpc>
                <a:spcPct val="115000"/>
              </a:lnSpc>
              <a:buClr>
                <a:srgbClr val="000000"/>
              </a:buClr>
              <a:buSzPts val="1100"/>
              <a:buNone/>
            </a:pPr>
            <a:r>
              <a:rPr lang="en-IN" sz="1600" b="1" u="none" strike="noStrike" dirty="0">
                <a:effectLst/>
                <a:latin typeface="Arial" panose="020B0604020202020204" pitchFamily="34" charset="0"/>
                <a:ea typeface="Arial" panose="020B0604020202020204" pitchFamily="34" charset="0"/>
                <a:cs typeface="Arial" panose="020B0604020202020204" pitchFamily="34" charset="0"/>
              </a:rPr>
              <a:t>4.   Consistency:</a:t>
            </a:r>
            <a:endParaRPr lang="en-IN"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Maintain visual and functional consistency throughout the app to create a cohesive user experience.</a:t>
            </a: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Use consistent </a:t>
            </a:r>
            <a:r>
              <a:rPr lang="en-IN" sz="1600" u="none" strike="noStrike" dirty="0" err="1">
                <a:effectLst/>
                <a:latin typeface="Arial" panose="020B0604020202020204" pitchFamily="34" charset="0"/>
                <a:ea typeface="Arial" panose="020B0604020202020204" pitchFamily="34" charset="0"/>
                <a:cs typeface="Arial" panose="020B0604020202020204" pitchFamily="34" charset="0"/>
              </a:rPr>
              <a:t>colors</a:t>
            </a:r>
            <a:r>
              <a:rPr lang="en-IN" sz="1600" u="none" strike="noStrike" dirty="0">
                <a:effectLst/>
                <a:latin typeface="Arial" panose="020B0604020202020204" pitchFamily="34" charset="0"/>
                <a:ea typeface="Arial" panose="020B0604020202020204" pitchFamily="34" charset="0"/>
                <a:cs typeface="Arial" panose="020B0604020202020204" pitchFamily="34" charset="0"/>
              </a:rPr>
              <a:t>, fonts, and design elements across different screens and features.</a:t>
            </a:r>
          </a:p>
          <a:p>
            <a:pPr marL="0" lvl="0" indent="0" algn="just" fontAlgn="base">
              <a:lnSpc>
                <a:spcPct val="115000"/>
              </a:lnSpc>
              <a:buClr>
                <a:srgbClr val="000000"/>
              </a:buClr>
              <a:buSzPts val="1100"/>
              <a:buNone/>
            </a:pPr>
            <a:r>
              <a:rPr lang="en-IN" sz="1600" b="1" u="none" strike="noStrike" dirty="0">
                <a:effectLst/>
                <a:latin typeface="Arial" panose="020B0604020202020204" pitchFamily="34" charset="0"/>
                <a:ea typeface="Arial" panose="020B0604020202020204" pitchFamily="34" charset="0"/>
                <a:cs typeface="Arial" panose="020B0604020202020204" pitchFamily="34" charset="0"/>
              </a:rPr>
              <a:t>5.   Responsive Design:</a:t>
            </a:r>
            <a:endParaRPr lang="en-IN"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Design interfaces that are responsive and adapt to different screen sizes and orientations.</a:t>
            </a: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Use fluid layouts and scalable elements to ensure that the app looks and functions optimally on various devices.</a:t>
            </a:r>
          </a:p>
          <a:p>
            <a:pPr marL="0" lvl="0" indent="0" algn="just" fontAlgn="base">
              <a:lnSpc>
                <a:spcPct val="115000"/>
              </a:lnSpc>
              <a:buClr>
                <a:srgbClr val="000000"/>
              </a:buClr>
              <a:buSzPts val="1100"/>
              <a:buNone/>
            </a:pPr>
            <a:r>
              <a:rPr lang="en-IN" sz="1600" b="1" dirty="0">
                <a:latin typeface="Arial" panose="020B0604020202020204" pitchFamily="34" charset="0"/>
                <a:ea typeface="Arial" panose="020B0604020202020204" pitchFamily="34" charset="0"/>
                <a:cs typeface="Arial" panose="020B0604020202020204" pitchFamily="34" charset="0"/>
              </a:rPr>
              <a:t>6.   </a:t>
            </a:r>
            <a:r>
              <a:rPr lang="en-IN" sz="1600" b="1" u="none" strike="noStrike" dirty="0">
                <a:effectLst/>
                <a:latin typeface="Arial" panose="020B0604020202020204" pitchFamily="34" charset="0"/>
                <a:ea typeface="Arial" panose="020B0604020202020204" pitchFamily="34" charset="0"/>
                <a:cs typeface="Arial" panose="020B0604020202020204" pitchFamily="34" charset="0"/>
              </a:rPr>
              <a:t>Personalization:</a:t>
            </a:r>
            <a:endParaRPr lang="en-IN"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Offer users the ability to personalize their app experience.</a:t>
            </a: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Allow users to choose their preferred themes, </a:t>
            </a:r>
            <a:r>
              <a:rPr lang="en-IN" sz="1600" u="none" strike="noStrike" dirty="0" err="1">
                <a:effectLst/>
                <a:latin typeface="Arial" panose="020B0604020202020204" pitchFamily="34" charset="0"/>
                <a:ea typeface="Arial" panose="020B0604020202020204" pitchFamily="34" charset="0"/>
                <a:cs typeface="Arial" panose="020B0604020202020204" pitchFamily="34" charset="0"/>
              </a:rPr>
              <a:t>colors</a:t>
            </a:r>
            <a:r>
              <a:rPr lang="en-IN" sz="1600" u="none" strike="noStrike" dirty="0">
                <a:effectLst/>
                <a:latin typeface="Arial" panose="020B0604020202020204" pitchFamily="34" charset="0"/>
                <a:ea typeface="Arial" panose="020B0604020202020204" pitchFamily="34" charset="0"/>
                <a:cs typeface="Arial" panose="020B0604020202020204" pitchFamily="34" charset="0"/>
              </a:rPr>
              <a:t>, or layouts.</a:t>
            </a: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Incorporate features that enable users to customize their content feeds or notifications.</a:t>
            </a:r>
          </a:p>
        </p:txBody>
      </p:sp>
    </p:spTree>
    <p:extLst>
      <p:ext uri="{BB962C8B-B14F-4D97-AF65-F5344CB8AC3E}">
        <p14:creationId xmlns:p14="http://schemas.microsoft.com/office/powerpoint/2010/main" val="377134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85CE7-426E-23DC-FF16-561ED8D0D4AF}"/>
              </a:ext>
            </a:extLst>
          </p:cNvPr>
          <p:cNvSpPr txBox="1"/>
          <p:nvPr/>
        </p:nvSpPr>
        <p:spPr>
          <a:xfrm>
            <a:off x="672353" y="869306"/>
            <a:ext cx="10847293" cy="4881849"/>
          </a:xfrm>
          <a:prstGeom prst="rect">
            <a:avLst/>
          </a:prstGeom>
          <a:noFill/>
        </p:spPr>
        <p:txBody>
          <a:bodyPr wrap="square">
            <a:spAutoFit/>
          </a:bodyPr>
          <a:lstStyle/>
          <a:p>
            <a:pPr marL="0" lvl="0" indent="0" algn="just" fontAlgn="base">
              <a:lnSpc>
                <a:spcPct val="115000"/>
              </a:lnSpc>
              <a:buClr>
                <a:srgbClr val="000000"/>
              </a:buClr>
              <a:buSzPts val="1100"/>
              <a:buNone/>
            </a:pPr>
            <a:r>
              <a:rPr lang="en-IN" sz="1600" b="1" u="none" strike="noStrike" dirty="0">
                <a:effectLst/>
                <a:latin typeface="Arial" panose="020B0604020202020204" pitchFamily="34" charset="0"/>
                <a:ea typeface="Arial" panose="020B0604020202020204" pitchFamily="34" charset="0"/>
                <a:cs typeface="Arial" panose="020B0604020202020204" pitchFamily="34" charset="0"/>
              </a:rPr>
              <a:t>7.   Feedback and Error Handling</a:t>
            </a:r>
            <a:r>
              <a:rPr lang="en-IN" sz="1600" b="1" dirty="0">
                <a:latin typeface="Arial" panose="020B0604020202020204" pitchFamily="34" charset="0"/>
                <a:ea typeface="Arial" panose="020B0604020202020204" pitchFamily="34" charset="0"/>
                <a:cs typeface="Arial" panose="020B0604020202020204" pitchFamily="34" charset="0"/>
              </a:rPr>
              <a:t>:</a:t>
            </a:r>
            <a:endParaRPr lang="en-IN"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Provide clear and helpful feedback to users when they interact with the app.</a:t>
            </a: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Use error messages that are easy to understand and offer solutions.</a:t>
            </a: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Design interfaces that are forgiving of user errors, allowing users to easily correct mistakes.</a:t>
            </a:r>
          </a:p>
          <a:p>
            <a:pPr marL="0" lvl="0" indent="0" algn="just" fontAlgn="base">
              <a:lnSpc>
                <a:spcPct val="115000"/>
              </a:lnSpc>
              <a:buClr>
                <a:srgbClr val="000000"/>
              </a:buClr>
              <a:buSzPts val="1100"/>
              <a:buNone/>
            </a:pPr>
            <a:r>
              <a:rPr lang="en-IN" sz="1600" b="1" u="none" strike="noStrike" dirty="0">
                <a:effectLst/>
                <a:latin typeface="Arial" panose="020B0604020202020204" pitchFamily="34" charset="0"/>
                <a:ea typeface="Arial" panose="020B0604020202020204" pitchFamily="34" charset="0"/>
                <a:cs typeface="Arial" panose="020B0604020202020204" pitchFamily="34" charset="0"/>
              </a:rPr>
              <a:t>8.   Accessibility:</a:t>
            </a:r>
            <a:endParaRPr lang="en-IN"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Ensure that the app is accessible to users with disabilities.</a:t>
            </a: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Use high-contrast </a:t>
            </a:r>
            <a:r>
              <a:rPr lang="en-IN" sz="1600" u="none" strike="noStrike" dirty="0" err="1">
                <a:effectLst/>
                <a:latin typeface="Arial" panose="020B0604020202020204" pitchFamily="34" charset="0"/>
                <a:ea typeface="Arial" panose="020B0604020202020204" pitchFamily="34" charset="0"/>
                <a:cs typeface="Arial" panose="020B0604020202020204" pitchFamily="34" charset="0"/>
              </a:rPr>
              <a:t>colors</a:t>
            </a:r>
            <a:r>
              <a:rPr lang="en-IN" sz="1600" u="none" strike="noStrike" dirty="0">
                <a:effectLst/>
                <a:latin typeface="Arial" panose="020B0604020202020204" pitchFamily="34" charset="0"/>
                <a:ea typeface="Arial" panose="020B0604020202020204" pitchFamily="34" charset="0"/>
                <a:cs typeface="Arial" panose="020B0604020202020204" pitchFamily="34" charset="0"/>
              </a:rPr>
              <a:t>, large fonts, and alternative text for images.</a:t>
            </a: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Provide keyboard navigation and voice control options.</a:t>
            </a:r>
          </a:p>
          <a:p>
            <a:pPr marL="0" lvl="0" indent="0" algn="just" fontAlgn="base">
              <a:lnSpc>
                <a:spcPct val="115000"/>
              </a:lnSpc>
              <a:buClr>
                <a:srgbClr val="000000"/>
              </a:buClr>
              <a:buSzPts val="1100"/>
              <a:buNone/>
            </a:pPr>
            <a:r>
              <a:rPr lang="en-IN" sz="1600" b="1" u="none" strike="noStrike" dirty="0">
                <a:effectLst/>
                <a:latin typeface="Arial" panose="020B0604020202020204" pitchFamily="34" charset="0"/>
                <a:ea typeface="Arial" panose="020B0604020202020204" pitchFamily="34" charset="0"/>
                <a:cs typeface="Arial" panose="020B0604020202020204" pitchFamily="34" charset="0"/>
              </a:rPr>
              <a:t>9.   Animation and </a:t>
            </a:r>
            <a:r>
              <a:rPr lang="en-IN" sz="1600" b="1" u="none" strike="noStrike" dirty="0" err="1">
                <a:effectLst/>
                <a:latin typeface="Arial" panose="020B0604020202020204" pitchFamily="34" charset="0"/>
                <a:ea typeface="Arial" panose="020B0604020202020204" pitchFamily="34" charset="0"/>
                <a:cs typeface="Arial" panose="020B0604020202020204" pitchFamily="34" charset="0"/>
              </a:rPr>
              <a:t>Microinteractions</a:t>
            </a:r>
            <a:r>
              <a:rPr lang="en-IN" sz="1600" b="1" u="none" strike="noStrike" dirty="0">
                <a:effectLst/>
                <a:latin typeface="Arial" panose="020B0604020202020204" pitchFamily="34" charset="0"/>
                <a:ea typeface="Arial" panose="020B0604020202020204" pitchFamily="34" charset="0"/>
                <a:cs typeface="Arial" panose="020B0604020202020204" pitchFamily="34" charset="0"/>
              </a:rPr>
              <a:t>:</a:t>
            </a:r>
            <a:endParaRPr lang="en-IN"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Use subtle animations and </a:t>
            </a:r>
            <a:r>
              <a:rPr lang="en-IN" sz="1600" u="none" strike="noStrike" dirty="0" err="1">
                <a:effectLst/>
                <a:latin typeface="Arial" panose="020B0604020202020204" pitchFamily="34" charset="0"/>
                <a:ea typeface="Arial" panose="020B0604020202020204" pitchFamily="34" charset="0"/>
                <a:cs typeface="Arial" panose="020B0604020202020204" pitchFamily="34" charset="0"/>
              </a:rPr>
              <a:t>microinteractions</a:t>
            </a:r>
            <a:r>
              <a:rPr lang="en-IN" sz="1600" u="none" strike="noStrike" dirty="0">
                <a:effectLst/>
                <a:latin typeface="Arial" panose="020B0604020202020204" pitchFamily="34" charset="0"/>
                <a:ea typeface="Arial" panose="020B0604020202020204" pitchFamily="34" charset="0"/>
                <a:cs typeface="Arial" panose="020B0604020202020204" pitchFamily="34" charset="0"/>
              </a:rPr>
              <a:t> to enhance the user experience.</a:t>
            </a: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Incorporate animations to indicate loading, transitions, or other system feedback.</a:t>
            </a: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Design </a:t>
            </a:r>
            <a:r>
              <a:rPr lang="en-IN" sz="1600" u="none" strike="noStrike" dirty="0" err="1">
                <a:effectLst/>
                <a:latin typeface="Arial" panose="020B0604020202020204" pitchFamily="34" charset="0"/>
                <a:ea typeface="Arial" panose="020B0604020202020204" pitchFamily="34" charset="0"/>
                <a:cs typeface="Arial" panose="020B0604020202020204" pitchFamily="34" charset="0"/>
              </a:rPr>
              <a:t>microinteractions</a:t>
            </a:r>
            <a:r>
              <a:rPr lang="en-IN" sz="1600" u="none" strike="noStrike" dirty="0">
                <a:effectLst/>
                <a:latin typeface="Arial" panose="020B0604020202020204" pitchFamily="34" charset="0"/>
                <a:ea typeface="Arial" panose="020B0604020202020204" pitchFamily="34" charset="0"/>
                <a:cs typeface="Arial" panose="020B0604020202020204" pitchFamily="34" charset="0"/>
              </a:rPr>
              <a:t> that are engaging and delightful, without being distracting.</a:t>
            </a:r>
          </a:p>
          <a:p>
            <a:pPr marL="0" lvl="0" indent="0" algn="just" fontAlgn="base">
              <a:lnSpc>
                <a:spcPct val="115000"/>
              </a:lnSpc>
              <a:buClr>
                <a:srgbClr val="000000"/>
              </a:buClr>
              <a:buSzPts val="1100"/>
              <a:buNone/>
            </a:pPr>
            <a:r>
              <a:rPr lang="en-IN" sz="1600" b="1" u="none" strike="noStrike" dirty="0">
                <a:effectLst/>
                <a:latin typeface="Arial" panose="020B0604020202020204" pitchFamily="34" charset="0"/>
                <a:ea typeface="Arial" panose="020B0604020202020204" pitchFamily="34" charset="0"/>
                <a:cs typeface="Arial" panose="020B0604020202020204" pitchFamily="34" charset="0"/>
              </a:rPr>
              <a:t>10.    Iterative Design:</a:t>
            </a:r>
            <a:endParaRPr lang="en-IN" sz="1600" u="none" strike="noStrike" dirty="0">
              <a:effectLst/>
              <a:latin typeface="Arial" panose="020B0604020202020204" pitchFamily="34" charset="0"/>
              <a:ea typeface="Arial" panose="020B0604020202020204" pitchFamily="34" charset="0"/>
              <a:cs typeface="Arial" panose="020B0604020202020204" pitchFamily="34" charset="0"/>
            </a:endParaRP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Embrace an iterative design process, where you continuously gather feedback, test your designs, and make improvements.</a:t>
            </a:r>
          </a:p>
          <a:p>
            <a:pPr marL="742950" lvl="1" indent="-285750" algn="just" fontAlgn="base">
              <a:lnSpc>
                <a:spcPct val="115000"/>
              </a:lnSpc>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Involve users in the design process through usability testing, surveys, or feedback mechanisms.</a:t>
            </a:r>
          </a:p>
          <a:p>
            <a:pPr marL="742950" lvl="1" indent="-285750" algn="just" fontAlgn="base">
              <a:lnSpc>
                <a:spcPct val="115000"/>
              </a:lnSpc>
              <a:spcAft>
                <a:spcPts val="1200"/>
              </a:spcAft>
              <a:buClr>
                <a:srgbClr val="000000"/>
              </a:buClr>
              <a:buSzPts val="1100"/>
              <a:buFont typeface="Arial" panose="020B0604020202020204" pitchFamily="34" charset="0"/>
              <a:buChar char="•"/>
            </a:pPr>
            <a:r>
              <a:rPr lang="en-IN" sz="1600" u="none" strike="noStrike" dirty="0">
                <a:effectLst/>
                <a:latin typeface="Arial" panose="020B0604020202020204" pitchFamily="34" charset="0"/>
                <a:ea typeface="Arial" panose="020B0604020202020204" pitchFamily="34" charset="0"/>
                <a:cs typeface="Arial" panose="020B0604020202020204" pitchFamily="34" charset="0"/>
              </a:rPr>
              <a:t>Regularly update the app based on user feedback and changing requirements.</a:t>
            </a:r>
          </a:p>
        </p:txBody>
      </p:sp>
    </p:spTree>
    <p:extLst>
      <p:ext uri="{BB962C8B-B14F-4D97-AF65-F5344CB8AC3E}">
        <p14:creationId xmlns:p14="http://schemas.microsoft.com/office/powerpoint/2010/main" val="315459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E9C31-CDF3-1247-F9A8-D937F3D1C35E}"/>
              </a:ext>
            </a:extLst>
          </p:cNvPr>
          <p:cNvSpPr txBox="1">
            <a:spLocks/>
          </p:cNvSpPr>
          <p:nvPr/>
        </p:nvSpPr>
        <p:spPr>
          <a:xfrm>
            <a:off x="2011521" y="221129"/>
            <a:ext cx="7886700" cy="128195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C00000"/>
                </a:solidFill>
                <a:latin typeface="+mn-lt"/>
                <a:cs typeface="Arial" panose="020B0604020202020204" pitchFamily="34" charset="0"/>
              </a:rPr>
              <a:t>System Architecture/ Ideation Map</a:t>
            </a:r>
            <a:endParaRPr lang="en-IN" dirty="0"/>
          </a:p>
        </p:txBody>
      </p:sp>
      <p:sp>
        <p:nvSpPr>
          <p:cNvPr id="3" name="Slide Number Placeholder 5">
            <a:extLst>
              <a:ext uri="{FF2B5EF4-FFF2-40B4-BE49-F238E27FC236}">
                <a16:creationId xmlns:a16="http://schemas.microsoft.com/office/drawing/2014/main" id="{978E0AC7-7687-ED87-0FAB-69581108E566}"/>
              </a:ext>
            </a:extLst>
          </p:cNvPr>
          <p:cNvSpPr txBox="1"/>
          <p:nvPr/>
        </p:nvSpPr>
        <p:spPr>
          <a:xfrm>
            <a:off x="10010756" y="7021254"/>
            <a:ext cx="181382" cy="24830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4" name="Title 1">
            <a:extLst>
              <a:ext uri="{FF2B5EF4-FFF2-40B4-BE49-F238E27FC236}">
                <a16:creationId xmlns:a16="http://schemas.microsoft.com/office/drawing/2014/main" id="{F0E3A5D3-1FBA-3A97-D201-94BCB000F00A}"/>
              </a:ext>
            </a:extLst>
          </p:cNvPr>
          <p:cNvSpPr txBox="1"/>
          <p:nvPr/>
        </p:nvSpPr>
        <p:spPr>
          <a:xfrm>
            <a:off x="2166508" y="955416"/>
            <a:ext cx="8531258" cy="1061226"/>
          </a:xfrm>
          <a:prstGeom prst="rect">
            <a:avLst/>
          </a:prstGeom>
          <a:ln w="12700">
            <a:miter lim="400000"/>
          </a:ln>
        </p:spPr>
        <p:txBody>
          <a:bodyPr lIns="45719" rIns="45719" anchor="ctr">
            <a:normAutofit/>
          </a:bodyPr>
          <a:lstStyle>
            <a:lvl1pPr>
              <a:lnSpc>
                <a:spcPct val="90000"/>
              </a:lnSpc>
              <a:defRPr sz="4000">
                <a:solidFill>
                  <a:srgbClr val="C00000"/>
                </a:solidFill>
                <a:latin typeface="Arial" panose="020B0604020202020204"/>
                <a:ea typeface="Arial" panose="020B0604020202020204"/>
                <a:cs typeface="Arial" panose="020B0604020202020204"/>
                <a:sym typeface="Arial" panose="020B0604020202020204"/>
              </a:defRPr>
            </a:lvl1pPr>
          </a:lstStyle>
          <a:p>
            <a:endParaRPr lang="en-US" dirty="0"/>
          </a:p>
        </p:txBody>
      </p:sp>
      <p:sp>
        <p:nvSpPr>
          <p:cNvPr id="5" name="Rectangle 4">
            <a:extLst>
              <a:ext uri="{FF2B5EF4-FFF2-40B4-BE49-F238E27FC236}">
                <a16:creationId xmlns:a16="http://schemas.microsoft.com/office/drawing/2014/main" id="{6B47DCE8-C3F8-A33A-0CC2-5A75DB9C6D0F}"/>
              </a:ext>
            </a:extLst>
          </p:cNvPr>
          <p:cNvSpPr/>
          <p:nvPr/>
        </p:nvSpPr>
        <p:spPr>
          <a:xfrm>
            <a:off x="4956750" y="1156867"/>
            <a:ext cx="1667435" cy="643023"/>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Chime</a:t>
            </a:r>
          </a:p>
        </p:txBody>
      </p:sp>
      <p:cxnSp>
        <p:nvCxnSpPr>
          <p:cNvPr id="6" name="Straight Connector 5">
            <a:extLst>
              <a:ext uri="{FF2B5EF4-FFF2-40B4-BE49-F238E27FC236}">
                <a16:creationId xmlns:a16="http://schemas.microsoft.com/office/drawing/2014/main" id="{CEBC24E5-FFF0-8091-B903-C7FD6590EDDB}"/>
              </a:ext>
            </a:extLst>
          </p:cNvPr>
          <p:cNvCxnSpPr>
            <a:stCxn id="5" idx="2"/>
          </p:cNvCxnSpPr>
          <p:nvPr/>
        </p:nvCxnSpPr>
        <p:spPr>
          <a:xfrm flipH="1">
            <a:off x="5790467" y="1799890"/>
            <a:ext cx="1" cy="367553"/>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8CBD1BDA-1AD3-027F-DFD7-08E81567F16B}"/>
              </a:ext>
            </a:extLst>
          </p:cNvPr>
          <p:cNvCxnSpPr>
            <a:cxnSpLocks/>
          </p:cNvCxnSpPr>
          <p:nvPr/>
        </p:nvCxnSpPr>
        <p:spPr>
          <a:xfrm>
            <a:off x="1564729" y="2130492"/>
            <a:ext cx="8206068" cy="59616"/>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02EB5B33-132A-E86B-6D81-23D24ADAC39F}"/>
              </a:ext>
            </a:extLst>
          </p:cNvPr>
          <p:cNvCxnSpPr>
            <a:cxnSpLocks/>
          </p:cNvCxnSpPr>
          <p:nvPr/>
        </p:nvCxnSpPr>
        <p:spPr>
          <a:xfrm>
            <a:off x="9770797" y="2190108"/>
            <a:ext cx="0" cy="3227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Oval 8">
            <a:extLst>
              <a:ext uri="{FF2B5EF4-FFF2-40B4-BE49-F238E27FC236}">
                <a16:creationId xmlns:a16="http://schemas.microsoft.com/office/drawing/2014/main" id="{0DEFF2A7-3040-ACDA-853C-5124CBF9F2E8}"/>
              </a:ext>
            </a:extLst>
          </p:cNvPr>
          <p:cNvSpPr/>
          <p:nvPr/>
        </p:nvSpPr>
        <p:spPr>
          <a:xfrm>
            <a:off x="8984146" y="2548699"/>
            <a:ext cx="1573302" cy="484094"/>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Sign Up</a:t>
            </a:r>
          </a:p>
        </p:txBody>
      </p:sp>
      <p:cxnSp>
        <p:nvCxnSpPr>
          <p:cNvPr id="10" name="Straight Connector 9">
            <a:extLst>
              <a:ext uri="{FF2B5EF4-FFF2-40B4-BE49-F238E27FC236}">
                <a16:creationId xmlns:a16="http://schemas.microsoft.com/office/drawing/2014/main" id="{9E4913C7-1E94-AE12-0B13-524A9989A8CC}"/>
              </a:ext>
            </a:extLst>
          </p:cNvPr>
          <p:cNvCxnSpPr>
            <a:cxnSpLocks/>
            <a:stCxn id="9" idx="4"/>
          </p:cNvCxnSpPr>
          <p:nvPr/>
        </p:nvCxnSpPr>
        <p:spPr>
          <a:xfrm>
            <a:off x="9770797" y="3032793"/>
            <a:ext cx="0" cy="152399"/>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B63548C5-E665-788C-957B-A9A944A1EEED}"/>
              </a:ext>
            </a:extLst>
          </p:cNvPr>
          <p:cNvCxnSpPr/>
          <p:nvPr/>
        </p:nvCxnSpPr>
        <p:spPr>
          <a:xfrm>
            <a:off x="8367820" y="3176227"/>
            <a:ext cx="2689412"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FA1FD880-109F-059C-6C5D-AD0ECB0533E7}"/>
              </a:ext>
            </a:extLst>
          </p:cNvPr>
          <p:cNvCxnSpPr/>
          <p:nvPr/>
        </p:nvCxnSpPr>
        <p:spPr>
          <a:xfrm>
            <a:off x="8381267" y="3185192"/>
            <a:ext cx="0" cy="3227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Rectangle: Rounded Corners 12">
            <a:extLst>
              <a:ext uri="{FF2B5EF4-FFF2-40B4-BE49-F238E27FC236}">
                <a16:creationId xmlns:a16="http://schemas.microsoft.com/office/drawing/2014/main" id="{8492498C-44FF-09DB-A1A9-2F1108914BD9}"/>
              </a:ext>
            </a:extLst>
          </p:cNvPr>
          <p:cNvSpPr/>
          <p:nvPr/>
        </p:nvSpPr>
        <p:spPr>
          <a:xfrm>
            <a:off x="7623749" y="3505496"/>
            <a:ext cx="1515035" cy="453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Facebook Login</a:t>
            </a:r>
          </a:p>
        </p:txBody>
      </p:sp>
      <p:sp>
        <p:nvSpPr>
          <p:cNvPr id="14" name="Rectangle: Rounded Corners 13">
            <a:extLst>
              <a:ext uri="{FF2B5EF4-FFF2-40B4-BE49-F238E27FC236}">
                <a16:creationId xmlns:a16="http://schemas.microsoft.com/office/drawing/2014/main" id="{E4676F45-6AA2-F4B6-A739-3548940150D0}"/>
              </a:ext>
            </a:extLst>
          </p:cNvPr>
          <p:cNvSpPr/>
          <p:nvPr/>
        </p:nvSpPr>
        <p:spPr>
          <a:xfrm>
            <a:off x="10416267" y="3499930"/>
            <a:ext cx="1667418" cy="453796"/>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Google Login</a:t>
            </a:r>
          </a:p>
        </p:txBody>
      </p:sp>
      <p:cxnSp>
        <p:nvCxnSpPr>
          <p:cNvPr id="15" name="Straight Arrow Connector 14">
            <a:extLst>
              <a:ext uri="{FF2B5EF4-FFF2-40B4-BE49-F238E27FC236}">
                <a16:creationId xmlns:a16="http://schemas.microsoft.com/office/drawing/2014/main" id="{50A0412E-283F-1265-E739-DFA96E840DAC}"/>
              </a:ext>
            </a:extLst>
          </p:cNvPr>
          <p:cNvCxnSpPr/>
          <p:nvPr/>
        </p:nvCxnSpPr>
        <p:spPr>
          <a:xfrm>
            <a:off x="11057232" y="3176227"/>
            <a:ext cx="0" cy="3237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ABC83BA2-EF86-DE6C-4F9C-F0AFACCA8DCD}"/>
              </a:ext>
            </a:extLst>
          </p:cNvPr>
          <p:cNvCxnSpPr>
            <a:cxnSpLocks/>
            <a:endCxn id="17" idx="0"/>
          </p:cNvCxnSpPr>
          <p:nvPr/>
        </p:nvCxnSpPr>
        <p:spPr>
          <a:xfrm>
            <a:off x="1564729" y="2340293"/>
            <a:ext cx="0" cy="21649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Oval 16">
            <a:extLst>
              <a:ext uri="{FF2B5EF4-FFF2-40B4-BE49-F238E27FC236}">
                <a16:creationId xmlns:a16="http://schemas.microsoft.com/office/drawing/2014/main" id="{EF40BB7E-D466-15F3-7DA7-2043C3194DED}"/>
              </a:ext>
            </a:extLst>
          </p:cNvPr>
          <p:cNvSpPr/>
          <p:nvPr/>
        </p:nvSpPr>
        <p:spPr>
          <a:xfrm>
            <a:off x="556199" y="4505271"/>
            <a:ext cx="2017059" cy="573742"/>
          </a:xfrm>
          <a:prstGeom prst="ellipse">
            <a:avLst/>
          </a:prstGeom>
          <a:solidFill>
            <a:srgbClr val="CEDA2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Home</a:t>
            </a:r>
          </a:p>
        </p:txBody>
      </p:sp>
      <p:sp>
        <p:nvSpPr>
          <p:cNvPr id="18" name="Oval 17">
            <a:extLst>
              <a:ext uri="{FF2B5EF4-FFF2-40B4-BE49-F238E27FC236}">
                <a16:creationId xmlns:a16="http://schemas.microsoft.com/office/drawing/2014/main" id="{829308CD-D290-1448-43B1-34206B92E4DC}"/>
              </a:ext>
            </a:extLst>
          </p:cNvPr>
          <p:cNvSpPr/>
          <p:nvPr/>
        </p:nvSpPr>
        <p:spPr>
          <a:xfrm>
            <a:off x="556199" y="2677340"/>
            <a:ext cx="2017057" cy="697076"/>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Login</a:t>
            </a:r>
          </a:p>
        </p:txBody>
      </p:sp>
      <p:cxnSp>
        <p:nvCxnSpPr>
          <p:cNvPr id="19" name="Straight Connector 18">
            <a:extLst>
              <a:ext uri="{FF2B5EF4-FFF2-40B4-BE49-F238E27FC236}">
                <a16:creationId xmlns:a16="http://schemas.microsoft.com/office/drawing/2014/main" id="{1339CCDA-5F35-D983-BB5B-8152362A4A33}"/>
              </a:ext>
            </a:extLst>
          </p:cNvPr>
          <p:cNvCxnSpPr>
            <a:stCxn id="17" idx="4"/>
          </p:cNvCxnSpPr>
          <p:nvPr/>
        </p:nvCxnSpPr>
        <p:spPr>
          <a:xfrm>
            <a:off x="1564729" y="5079013"/>
            <a:ext cx="0" cy="174811"/>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B80A51BB-776F-1165-5C25-C01CF1834DD3}"/>
              </a:ext>
            </a:extLst>
          </p:cNvPr>
          <p:cNvCxnSpPr>
            <a:cxnSpLocks/>
          </p:cNvCxnSpPr>
          <p:nvPr/>
        </p:nvCxnSpPr>
        <p:spPr>
          <a:xfrm>
            <a:off x="1564727" y="4257675"/>
            <a:ext cx="9133038" cy="109513"/>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6C0316F1-54FF-18C1-DE46-E66706458808}"/>
              </a:ext>
            </a:extLst>
          </p:cNvPr>
          <p:cNvCxnSpPr>
            <a:cxnSpLocks/>
          </p:cNvCxnSpPr>
          <p:nvPr/>
        </p:nvCxnSpPr>
        <p:spPr>
          <a:xfrm flipH="1" flipV="1">
            <a:off x="1564729" y="4035493"/>
            <a:ext cx="9535713" cy="461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8621D3B4-1D58-2B8B-D484-26419E7E2CA4}"/>
              </a:ext>
            </a:extLst>
          </p:cNvPr>
          <p:cNvCxnSpPr>
            <a:cxnSpLocks/>
          </p:cNvCxnSpPr>
          <p:nvPr/>
        </p:nvCxnSpPr>
        <p:spPr>
          <a:xfrm>
            <a:off x="11096477" y="3953726"/>
            <a:ext cx="0" cy="127939"/>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FB535FA-B7FE-CAA9-8523-01F309358D85}"/>
              </a:ext>
            </a:extLst>
          </p:cNvPr>
          <p:cNvCxnSpPr>
            <a:stCxn id="13" idx="2"/>
          </p:cNvCxnSpPr>
          <p:nvPr/>
        </p:nvCxnSpPr>
        <p:spPr>
          <a:xfrm>
            <a:off x="8381267" y="3959296"/>
            <a:ext cx="0" cy="104772"/>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B6C6130F-6B1A-7B66-6BED-FAC68A568B86}"/>
              </a:ext>
            </a:extLst>
          </p:cNvPr>
          <p:cNvCxnSpPr/>
          <p:nvPr/>
        </p:nvCxnSpPr>
        <p:spPr>
          <a:xfrm>
            <a:off x="1564727" y="2130492"/>
            <a:ext cx="0" cy="382346"/>
          </a:xfrm>
          <a:prstGeom prst="line">
            <a:avLst/>
          </a:prstGeom>
        </p:spPr>
        <p:style>
          <a:lnRef idx="3">
            <a:schemeClr val="dk1"/>
          </a:lnRef>
          <a:fillRef idx="0">
            <a:schemeClr val="dk1"/>
          </a:fillRef>
          <a:effectRef idx="2">
            <a:schemeClr val="dk1"/>
          </a:effectRef>
          <a:fontRef idx="minor">
            <a:schemeClr val="tx1"/>
          </a:fontRef>
        </p:style>
      </p:cxnSp>
      <p:sp>
        <p:nvSpPr>
          <p:cNvPr id="25" name="Oval 24">
            <a:extLst>
              <a:ext uri="{FF2B5EF4-FFF2-40B4-BE49-F238E27FC236}">
                <a16:creationId xmlns:a16="http://schemas.microsoft.com/office/drawing/2014/main" id="{BDF642BB-9879-94AD-620A-3F4D0A393A50}"/>
              </a:ext>
            </a:extLst>
          </p:cNvPr>
          <p:cNvSpPr/>
          <p:nvPr/>
        </p:nvSpPr>
        <p:spPr>
          <a:xfrm>
            <a:off x="6182114" y="4515441"/>
            <a:ext cx="2017059" cy="573742"/>
          </a:xfrm>
          <a:prstGeom prst="ellipse">
            <a:avLst/>
          </a:prstGeom>
          <a:solidFill>
            <a:srgbClr val="E3254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Thrills</a:t>
            </a:r>
          </a:p>
        </p:txBody>
      </p:sp>
      <p:sp>
        <p:nvSpPr>
          <p:cNvPr id="26" name="Oval 25">
            <a:extLst>
              <a:ext uri="{FF2B5EF4-FFF2-40B4-BE49-F238E27FC236}">
                <a16:creationId xmlns:a16="http://schemas.microsoft.com/office/drawing/2014/main" id="{01918D47-3D45-D76F-EF20-8FEFE0EA5A4D}"/>
              </a:ext>
            </a:extLst>
          </p:cNvPr>
          <p:cNvSpPr/>
          <p:nvPr/>
        </p:nvSpPr>
        <p:spPr>
          <a:xfrm>
            <a:off x="9581418" y="4528776"/>
            <a:ext cx="2017059" cy="573742"/>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Profile</a:t>
            </a:r>
          </a:p>
        </p:txBody>
      </p:sp>
      <p:cxnSp>
        <p:nvCxnSpPr>
          <p:cNvPr id="27" name="Straight Connector 26">
            <a:extLst>
              <a:ext uri="{FF2B5EF4-FFF2-40B4-BE49-F238E27FC236}">
                <a16:creationId xmlns:a16="http://schemas.microsoft.com/office/drawing/2014/main" id="{F0FECCD9-989C-571B-915D-8DDBE80E0D13}"/>
              </a:ext>
            </a:extLst>
          </p:cNvPr>
          <p:cNvCxnSpPr>
            <a:cxnSpLocks/>
          </p:cNvCxnSpPr>
          <p:nvPr/>
        </p:nvCxnSpPr>
        <p:spPr>
          <a:xfrm>
            <a:off x="11100442" y="3953726"/>
            <a:ext cx="0" cy="127939"/>
          </a:xfrm>
          <a:prstGeom prst="line">
            <a:avLst/>
          </a:prstGeom>
        </p:spPr>
        <p:style>
          <a:lnRef idx="3">
            <a:schemeClr val="dk1"/>
          </a:lnRef>
          <a:fillRef idx="0">
            <a:schemeClr val="dk1"/>
          </a:fillRef>
          <a:effectRef idx="2">
            <a:schemeClr val="dk1"/>
          </a:effectRef>
          <a:fontRef idx="minor">
            <a:schemeClr val="tx1"/>
          </a:fontRef>
        </p:style>
      </p:cxnSp>
      <p:sp>
        <p:nvSpPr>
          <p:cNvPr id="28" name="Oval 27">
            <a:extLst>
              <a:ext uri="{FF2B5EF4-FFF2-40B4-BE49-F238E27FC236}">
                <a16:creationId xmlns:a16="http://schemas.microsoft.com/office/drawing/2014/main" id="{D9DFC319-54A3-56C7-85E7-85335AAFB9CE}"/>
              </a:ext>
            </a:extLst>
          </p:cNvPr>
          <p:cNvSpPr/>
          <p:nvPr/>
        </p:nvSpPr>
        <p:spPr>
          <a:xfrm>
            <a:off x="3446385" y="4515441"/>
            <a:ext cx="2017059" cy="573742"/>
          </a:xfrm>
          <a:prstGeom prst="ellipse">
            <a:avLst/>
          </a:prstGeom>
          <a:solidFill>
            <a:srgbClr val="DF29C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Search</a:t>
            </a:r>
          </a:p>
        </p:txBody>
      </p:sp>
      <p:cxnSp>
        <p:nvCxnSpPr>
          <p:cNvPr id="29" name="Straight Arrow Connector 28">
            <a:extLst>
              <a:ext uri="{FF2B5EF4-FFF2-40B4-BE49-F238E27FC236}">
                <a16:creationId xmlns:a16="http://schemas.microsoft.com/office/drawing/2014/main" id="{0010AD87-98E4-BD08-696F-88B03480AE32}"/>
              </a:ext>
            </a:extLst>
          </p:cNvPr>
          <p:cNvCxnSpPr>
            <a:endCxn id="28" idx="0"/>
          </p:cNvCxnSpPr>
          <p:nvPr/>
        </p:nvCxnSpPr>
        <p:spPr>
          <a:xfrm>
            <a:off x="4454914" y="4331164"/>
            <a:ext cx="1" cy="1842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C64DCF00-6071-2EE8-F2BA-3B5FE5B649D3}"/>
              </a:ext>
            </a:extLst>
          </p:cNvPr>
          <p:cNvCxnSpPr/>
          <p:nvPr/>
        </p:nvCxnSpPr>
        <p:spPr>
          <a:xfrm>
            <a:off x="7190642" y="4344499"/>
            <a:ext cx="1" cy="1842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AAF737C9-1BAF-BFD8-9A16-04C1D8D77132}"/>
              </a:ext>
            </a:extLst>
          </p:cNvPr>
          <p:cNvCxnSpPr/>
          <p:nvPr/>
        </p:nvCxnSpPr>
        <p:spPr>
          <a:xfrm>
            <a:off x="10697765" y="4359132"/>
            <a:ext cx="1" cy="1842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EADBE032-3FEF-FD55-C7C7-BB467E5E34A9}"/>
              </a:ext>
            </a:extLst>
          </p:cNvPr>
          <p:cNvCxnSpPr>
            <a:cxnSpLocks/>
          </p:cNvCxnSpPr>
          <p:nvPr/>
        </p:nvCxnSpPr>
        <p:spPr>
          <a:xfrm>
            <a:off x="411644" y="5253824"/>
            <a:ext cx="2161612" cy="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40F59470-AE1D-955F-E646-EC3C3EAAE266}"/>
              </a:ext>
            </a:extLst>
          </p:cNvPr>
          <p:cNvCxnSpPr/>
          <p:nvPr/>
        </p:nvCxnSpPr>
        <p:spPr>
          <a:xfrm>
            <a:off x="411644" y="5248657"/>
            <a:ext cx="0" cy="3009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Rectangle: Rounded Corners 33">
            <a:extLst>
              <a:ext uri="{FF2B5EF4-FFF2-40B4-BE49-F238E27FC236}">
                <a16:creationId xmlns:a16="http://schemas.microsoft.com/office/drawing/2014/main" id="{2C3B6520-440E-6563-5927-862D6E54B0F1}"/>
              </a:ext>
            </a:extLst>
          </p:cNvPr>
          <p:cNvSpPr/>
          <p:nvPr/>
        </p:nvSpPr>
        <p:spPr>
          <a:xfrm>
            <a:off x="7855" y="5559247"/>
            <a:ext cx="948843" cy="390765"/>
          </a:xfrm>
          <a:prstGeom prst="roundRect">
            <a:avLst/>
          </a:prstGeom>
          <a:noFill/>
          <a:ln w="9525"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35" name="TextBox 34">
            <a:extLst>
              <a:ext uri="{FF2B5EF4-FFF2-40B4-BE49-F238E27FC236}">
                <a16:creationId xmlns:a16="http://schemas.microsoft.com/office/drawing/2014/main" id="{9F50E57C-9736-D221-42D1-F095760B73DB}"/>
              </a:ext>
            </a:extLst>
          </p:cNvPr>
          <p:cNvSpPr txBox="1"/>
          <p:nvPr/>
        </p:nvSpPr>
        <p:spPr>
          <a:xfrm>
            <a:off x="-25236" y="5580612"/>
            <a:ext cx="1089850" cy="338554"/>
          </a:xfrm>
          <a:prstGeom prst="rect">
            <a:avLst/>
          </a:prstGeom>
          <a:noFill/>
        </p:spPr>
        <p:txBody>
          <a:bodyPr wrap="square" rtlCol="0">
            <a:spAutoFit/>
          </a:bodyPr>
          <a:lstStyle/>
          <a:p>
            <a:r>
              <a:rPr lang="en-IN" sz="1600" dirty="0"/>
              <a:t>   Posts</a:t>
            </a:r>
          </a:p>
        </p:txBody>
      </p:sp>
      <p:sp>
        <p:nvSpPr>
          <p:cNvPr id="36" name="Rectangle: Rounded Corners 35">
            <a:extLst>
              <a:ext uri="{FF2B5EF4-FFF2-40B4-BE49-F238E27FC236}">
                <a16:creationId xmlns:a16="http://schemas.microsoft.com/office/drawing/2014/main" id="{5673BE16-31A0-7C5B-951B-4CFBEF4E1165}"/>
              </a:ext>
            </a:extLst>
          </p:cNvPr>
          <p:cNvSpPr/>
          <p:nvPr/>
        </p:nvSpPr>
        <p:spPr>
          <a:xfrm>
            <a:off x="1012747" y="5557493"/>
            <a:ext cx="1103960" cy="406611"/>
          </a:xfrm>
          <a:prstGeom prst="roundRect">
            <a:avLst/>
          </a:prstGeom>
          <a:noFill/>
          <a:ln w="9525" cap="flat" cmpd="sng" algn="ctr">
            <a:solidFill>
              <a:schemeClr val="accent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37" name="Rectangle: Rounded Corners 36">
            <a:extLst>
              <a:ext uri="{FF2B5EF4-FFF2-40B4-BE49-F238E27FC236}">
                <a16:creationId xmlns:a16="http://schemas.microsoft.com/office/drawing/2014/main" id="{2092A353-FB6A-4C4C-18BA-2B92E8CC518A}"/>
              </a:ext>
            </a:extLst>
          </p:cNvPr>
          <p:cNvSpPr/>
          <p:nvPr/>
        </p:nvSpPr>
        <p:spPr>
          <a:xfrm>
            <a:off x="5944459" y="5583395"/>
            <a:ext cx="975356" cy="409802"/>
          </a:xfrm>
          <a:prstGeom prst="roundRect">
            <a:avLst/>
          </a:prstGeom>
          <a:noFill/>
          <a:ln w="9525" cap="flat" cmpd="sng" algn="ctr">
            <a:solidFill>
              <a:srgbClr val="FC1D0C"/>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A9528EE4-CB79-C160-E93A-E7D0444084F1}"/>
              </a:ext>
            </a:extLst>
          </p:cNvPr>
          <p:cNvSpPr/>
          <p:nvPr/>
        </p:nvSpPr>
        <p:spPr>
          <a:xfrm>
            <a:off x="5067476" y="5557493"/>
            <a:ext cx="724656" cy="409802"/>
          </a:xfrm>
          <a:prstGeom prst="roundRect">
            <a:avLst/>
          </a:prstGeom>
          <a:noFill/>
          <a:ln w="9525" cap="flat" cmpd="sng" algn="ctr">
            <a:solidFill>
              <a:srgbClr val="3B0EF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id="{08970A8A-F8A9-13FF-43F7-139356930AD4}"/>
              </a:ext>
            </a:extLst>
          </p:cNvPr>
          <p:cNvSpPr/>
          <p:nvPr/>
        </p:nvSpPr>
        <p:spPr>
          <a:xfrm>
            <a:off x="3133575" y="5548673"/>
            <a:ext cx="769186" cy="410758"/>
          </a:xfrm>
          <a:prstGeom prst="roundRect">
            <a:avLst/>
          </a:prstGeom>
          <a:noFill/>
          <a:ln w="9525" cap="flat" cmpd="sng" algn="ctr">
            <a:solidFill>
              <a:schemeClr val="accent1">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33D7A7F1-7F34-0772-06E2-A8840FFAF400}"/>
              </a:ext>
            </a:extLst>
          </p:cNvPr>
          <p:cNvSpPr/>
          <p:nvPr/>
        </p:nvSpPr>
        <p:spPr>
          <a:xfrm>
            <a:off x="2179409" y="5549630"/>
            <a:ext cx="887734" cy="411444"/>
          </a:xfrm>
          <a:prstGeom prst="round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9768F6AD-391D-A647-0948-B394C2387CB4}"/>
              </a:ext>
            </a:extLst>
          </p:cNvPr>
          <p:cNvSpPr/>
          <p:nvPr/>
        </p:nvSpPr>
        <p:spPr>
          <a:xfrm>
            <a:off x="11207416" y="5599877"/>
            <a:ext cx="975356" cy="399733"/>
          </a:xfrm>
          <a:prstGeom prst="roundRect">
            <a:avLst/>
          </a:prstGeom>
          <a:noFill/>
          <a:ln w="9525" cap="flat" cmpd="sng" algn="ctr">
            <a:solidFill>
              <a:srgbClr val="DA2E2E"/>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E0BAE026-F3FE-F133-C768-A78C416E3D56}"/>
              </a:ext>
            </a:extLst>
          </p:cNvPr>
          <p:cNvSpPr/>
          <p:nvPr/>
        </p:nvSpPr>
        <p:spPr>
          <a:xfrm>
            <a:off x="10121121" y="5599877"/>
            <a:ext cx="975356" cy="399733"/>
          </a:xfrm>
          <a:prstGeom prst="roundRect">
            <a:avLst/>
          </a:prstGeom>
          <a:noFill/>
          <a:ln w="9525" cap="flat" cmpd="sng" algn="ctr">
            <a:solidFill>
              <a:srgbClr val="4EB0B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5E89B45E-BB27-2221-FC40-65F70B0F744B}"/>
              </a:ext>
            </a:extLst>
          </p:cNvPr>
          <p:cNvSpPr/>
          <p:nvPr/>
        </p:nvSpPr>
        <p:spPr>
          <a:xfrm>
            <a:off x="8959735" y="5604689"/>
            <a:ext cx="975356" cy="399732"/>
          </a:xfrm>
          <a:prstGeom prst="roundRect">
            <a:avLst/>
          </a:prstGeom>
          <a:noFill/>
          <a:ln w="9525" cap="flat" cmpd="sng" algn="ctr">
            <a:solidFill>
              <a:srgbClr val="84848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44" name="Rectangle: Rounded Corners 43">
            <a:extLst>
              <a:ext uri="{FF2B5EF4-FFF2-40B4-BE49-F238E27FC236}">
                <a16:creationId xmlns:a16="http://schemas.microsoft.com/office/drawing/2014/main" id="{E2FF1328-F42F-8AA0-07FF-CF5DB713EDC8}"/>
              </a:ext>
            </a:extLst>
          </p:cNvPr>
          <p:cNvSpPr/>
          <p:nvPr/>
        </p:nvSpPr>
        <p:spPr>
          <a:xfrm>
            <a:off x="7670386" y="5599877"/>
            <a:ext cx="975356" cy="404543"/>
          </a:xfrm>
          <a:prstGeom prst="roundRect">
            <a:avLst/>
          </a:prstGeom>
          <a:noFill/>
          <a:ln w="9525" cap="flat" cmpd="sng" algn="ctr">
            <a:solidFill>
              <a:srgbClr val="0CFC3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cxnSp>
        <p:nvCxnSpPr>
          <p:cNvPr id="45" name="Straight Arrow Connector 44">
            <a:extLst>
              <a:ext uri="{FF2B5EF4-FFF2-40B4-BE49-F238E27FC236}">
                <a16:creationId xmlns:a16="http://schemas.microsoft.com/office/drawing/2014/main" id="{7A02F6AD-9590-4D9E-621B-04458D48741C}"/>
              </a:ext>
            </a:extLst>
          </p:cNvPr>
          <p:cNvCxnSpPr/>
          <p:nvPr/>
        </p:nvCxnSpPr>
        <p:spPr>
          <a:xfrm>
            <a:off x="1566963" y="5248657"/>
            <a:ext cx="0" cy="3009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1B87EFB4-24A3-A973-0581-805491BEA8C9}"/>
              </a:ext>
            </a:extLst>
          </p:cNvPr>
          <p:cNvCxnSpPr/>
          <p:nvPr/>
        </p:nvCxnSpPr>
        <p:spPr>
          <a:xfrm>
            <a:off x="2573256" y="5248657"/>
            <a:ext cx="0" cy="3009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DCB7242A-7B4E-7B82-8521-CBF088D1DC79}"/>
              </a:ext>
            </a:extLst>
          </p:cNvPr>
          <p:cNvSpPr txBox="1"/>
          <p:nvPr/>
        </p:nvSpPr>
        <p:spPr>
          <a:xfrm>
            <a:off x="939884" y="5597035"/>
            <a:ext cx="1263551" cy="338554"/>
          </a:xfrm>
          <a:prstGeom prst="rect">
            <a:avLst/>
          </a:prstGeom>
          <a:noFill/>
        </p:spPr>
        <p:txBody>
          <a:bodyPr wrap="square">
            <a:spAutoFit/>
          </a:bodyPr>
          <a:lstStyle/>
          <a:p>
            <a:r>
              <a:rPr lang="en-IN" sz="1600" dirty="0"/>
              <a:t>Notifications</a:t>
            </a:r>
          </a:p>
        </p:txBody>
      </p:sp>
      <p:sp>
        <p:nvSpPr>
          <p:cNvPr id="48" name="TextBox 47">
            <a:extLst>
              <a:ext uri="{FF2B5EF4-FFF2-40B4-BE49-F238E27FC236}">
                <a16:creationId xmlns:a16="http://schemas.microsoft.com/office/drawing/2014/main" id="{C7070EA7-96FA-27C8-6343-389EB2BEA08F}"/>
              </a:ext>
            </a:extLst>
          </p:cNvPr>
          <p:cNvSpPr txBox="1"/>
          <p:nvPr/>
        </p:nvSpPr>
        <p:spPr>
          <a:xfrm>
            <a:off x="2241612" y="5576132"/>
            <a:ext cx="763500" cy="338554"/>
          </a:xfrm>
          <a:prstGeom prst="rect">
            <a:avLst/>
          </a:prstGeom>
          <a:noFill/>
        </p:spPr>
        <p:txBody>
          <a:bodyPr wrap="square">
            <a:spAutoFit/>
          </a:bodyPr>
          <a:lstStyle/>
          <a:p>
            <a:r>
              <a:rPr lang="en-IN" sz="1600" dirty="0">
                <a:latin typeface="Arial" panose="020B0604020202020204" pitchFamily="34" charset="0"/>
                <a:cs typeface="Arial" panose="020B0604020202020204" pitchFamily="34" charset="0"/>
              </a:rPr>
              <a:t>Chats</a:t>
            </a:r>
          </a:p>
        </p:txBody>
      </p:sp>
      <p:cxnSp>
        <p:nvCxnSpPr>
          <p:cNvPr id="49" name="Straight Connector 48">
            <a:extLst>
              <a:ext uri="{FF2B5EF4-FFF2-40B4-BE49-F238E27FC236}">
                <a16:creationId xmlns:a16="http://schemas.microsoft.com/office/drawing/2014/main" id="{4395B85C-FAA3-077F-DC75-CA0EFCFBB3A7}"/>
              </a:ext>
            </a:extLst>
          </p:cNvPr>
          <p:cNvCxnSpPr>
            <a:cxnSpLocks/>
          </p:cNvCxnSpPr>
          <p:nvPr/>
        </p:nvCxnSpPr>
        <p:spPr>
          <a:xfrm>
            <a:off x="4464463" y="5089183"/>
            <a:ext cx="0" cy="159474"/>
          </a:xfrm>
          <a:prstGeom prst="line">
            <a:avLst/>
          </a:prstGeom>
        </p:spPr>
        <p:style>
          <a:lnRef idx="3">
            <a:schemeClr val="dk1"/>
          </a:lnRef>
          <a:fillRef idx="0">
            <a:schemeClr val="dk1"/>
          </a:fillRef>
          <a:effectRef idx="2">
            <a:schemeClr val="dk1"/>
          </a:effectRef>
          <a:fontRef idx="minor">
            <a:schemeClr val="tx1"/>
          </a:fontRef>
        </p:style>
      </p:cxnSp>
      <p:pic>
        <p:nvPicPr>
          <p:cNvPr id="50" name="Picture 49">
            <a:extLst>
              <a:ext uri="{FF2B5EF4-FFF2-40B4-BE49-F238E27FC236}">
                <a16:creationId xmlns:a16="http://schemas.microsoft.com/office/drawing/2014/main" id="{2BE4EBA9-C693-2E2C-E9A3-158284520606}"/>
              </a:ext>
            </a:extLst>
          </p:cNvPr>
          <p:cNvPicPr>
            <a:picLocks noChangeAspect="1"/>
          </p:cNvPicPr>
          <p:nvPr/>
        </p:nvPicPr>
        <p:blipFill>
          <a:blip r:embed="rId2"/>
          <a:stretch>
            <a:fillRect/>
          </a:stretch>
        </p:blipFill>
        <p:spPr>
          <a:xfrm>
            <a:off x="3226454" y="5237436"/>
            <a:ext cx="2322777" cy="390178"/>
          </a:xfrm>
          <a:prstGeom prst="rect">
            <a:avLst/>
          </a:prstGeom>
        </p:spPr>
      </p:pic>
      <p:sp>
        <p:nvSpPr>
          <p:cNvPr id="51" name="Rectangle: Rounded Corners 50">
            <a:extLst>
              <a:ext uri="{FF2B5EF4-FFF2-40B4-BE49-F238E27FC236}">
                <a16:creationId xmlns:a16="http://schemas.microsoft.com/office/drawing/2014/main" id="{02308746-7706-38E5-F988-09EBCB9A1733}"/>
              </a:ext>
            </a:extLst>
          </p:cNvPr>
          <p:cNvSpPr/>
          <p:nvPr/>
        </p:nvSpPr>
        <p:spPr>
          <a:xfrm>
            <a:off x="4011403" y="5544988"/>
            <a:ext cx="852363" cy="409802"/>
          </a:xfrm>
          <a:prstGeom prst="roundRect">
            <a:avLst/>
          </a:prstGeom>
          <a:noFill/>
          <a:ln w="9525" cap="flat" cmpd="sng" algn="ctr">
            <a:solidFill>
              <a:srgbClr val="4312F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52" name="TextBox 51">
            <a:extLst>
              <a:ext uri="{FF2B5EF4-FFF2-40B4-BE49-F238E27FC236}">
                <a16:creationId xmlns:a16="http://schemas.microsoft.com/office/drawing/2014/main" id="{16D41B77-19FD-2EB2-F021-CC4231B36C29}"/>
              </a:ext>
            </a:extLst>
          </p:cNvPr>
          <p:cNvSpPr txBox="1"/>
          <p:nvPr/>
        </p:nvSpPr>
        <p:spPr>
          <a:xfrm>
            <a:off x="3201501" y="5580612"/>
            <a:ext cx="630911" cy="338554"/>
          </a:xfrm>
          <a:prstGeom prst="rect">
            <a:avLst/>
          </a:prstGeom>
          <a:noFill/>
        </p:spPr>
        <p:txBody>
          <a:bodyPr wrap="square" rtlCol="0">
            <a:spAutoFit/>
          </a:bodyPr>
          <a:lstStyle/>
          <a:p>
            <a:r>
              <a:rPr lang="en-IN" sz="1600" dirty="0"/>
              <a:t>users</a:t>
            </a:r>
          </a:p>
        </p:txBody>
      </p:sp>
      <p:sp>
        <p:nvSpPr>
          <p:cNvPr id="53" name="TextBox 52">
            <a:extLst>
              <a:ext uri="{FF2B5EF4-FFF2-40B4-BE49-F238E27FC236}">
                <a16:creationId xmlns:a16="http://schemas.microsoft.com/office/drawing/2014/main" id="{DF918FDC-FA96-BC3B-95F2-34D4E9804AB0}"/>
              </a:ext>
            </a:extLst>
          </p:cNvPr>
          <p:cNvSpPr txBox="1"/>
          <p:nvPr/>
        </p:nvSpPr>
        <p:spPr>
          <a:xfrm>
            <a:off x="3976292" y="5583395"/>
            <a:ext cx="1373276" cy="338554"/>
          </a:xfrm>
          <a:prstGeom prst="rect">
            <a:avLst/>
          </a:prstGeom>
          <a:noFill/>
        </p:spPr>
        <p:txBody>
          <a:bodyPr wrap="square" rtlCol="0">
            <a:spAutoFit/>
          </a:bodyPr>
          <a:lstStyle/>
          <a:p>
            <a:r>
              <a:rPr lang="en-IN" sz="1600" dirty="0"/>
              <a:t>#Hastags</a:t>
            </a:r>
          </a:p>
        </p:txBody>
      </p:sp>
      <p:sp>
        <p:nvSpPr>
          <p:cNvPr id="54" name="TextBox 53">
            <a:extLst>
              <a:ext uri="{FF2B5EF4-FFF2-40B4-BE49-F238E27FC236}">
                <a16:creationId xmlns:a16="http://schemas.microsoft.com/office/drawing/2014/main" id="{8EE4C98F-17C9-FF86-5A15-0A47B7A29F6A}"/>
              </a:ext>
            </a:extLst>
          </p:cNvPr>
          <p:cNvSpPr txBox="1"/>
          <p:nvPr/>
        </p:nvSpPr>
        <p:spPr>
          <a:xfrm>
            <a:off x="5076455" y="5567676"/>
            <a:ext cx="712618" cy="338554"/>
          </a:xfrm>
          <a:prstGeom prst="rect">
            <a:avLst/>
          </a:prstGeom>
          <a:noFill/>
        </p:spPr>
        <p:txBody>
          <a:bodyPr wrap="square" rtlCol="0">
            <a:spAutoFit/>
          </a:bodyPr>
          <a:lstStyle/>
          <a:p>
            <a:r>
              <a:rPr lang="en-IN" sz="1600" dirty="0"/>
              <a:t>Music</a:t>
            </a:r>
          </a:p>
        </p:txBody>
      </p:sp>
      <p:cxnSp>
        <p:nvCxnSpPr>
          <p:cNvPr id="55" name="Straight Connector 54">
            <a:extLst>
              <a:ext uri="{FF2B5EF4-FFF2-40B4-BE49-F238E27FC236}">
                <a16:creationId xmlns:a16="http://schemas.microsoft.com/office/drawing/2014/main" id="{79B1EC75-A5FF-3C96-94FF-79C036098F14}"/>
              </a:ext>
            </a:extLst>
          </p:cNvPr>
          <p:cNvCxnSpPr>
            <a:cxnSpLocks/>
          </p:cNvCxnSpPr>
          <p:nvPr/>
        </p:nvCxnSpPr>
        <p:spPr>
          <a:xfrm>
            <a:off x="6379598" y="5280266"/>
            <a:ext cx="1734820" cy="7867"/>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F96A44EC-D3B9-7458-3AD2-D791E2821343}"/>
              </a:ext>
            </a:extLst>
          </p:cNvPr>
          <p:cNvCxnSpPr>
            <a:stCxn id="25" idx="4"/>
          </p:cNvCxnSpPr>
          <p:nvPr/>
        </p:nvCxnSpPr>
        <p:spPr>
          <a:xfrm flipH="1">
            <a:off x="7190642" y="5089183"/>
            <a:ext cx="2" cy="182011"/>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342BD99C-285A-F8D7-189C-9EF39A2F3483}"/>
              </a:ext>
            </a:extLst>
          </p:cNvPr>
          <p:cNvCxnSpPr>
            <a:cxnSpLocks/>
          </p:cNvCxnSpPr>
          <p:nvPr/>
        </p:nvCxnSpPr>
        <p:spPr>
          <a:xfrm>
            <a:off x="6386583" y="5272402"/>
            <a:ext cx="0" cy="3127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35477527-6ABC-0E9E-BBFA-96BFF5F0F9F5}"/>
              </a:ext>
            </a:extLst>
          </p:cNvPr>
          <p:cNvSpPr txBox="1"/>
          <p:nvPr/>
        </p:nvSpPr>
        <p:spPr>
          <a:xfrm>
            <a:off x="5944459" y="5588388"/>
            <a:ext cx="984116" cy="338554"/>
          </a:xfrm>
          <a:prstGeom prst="rect">
            <a:avLst/>
          </a:prstGeom>
          <a:noFill/>
        </p:spPr>
        <p:txBody>
          <a:bodyPr wrap="none" rtlCol="0">
            <a:spAutoFit/>
          </a:bodyPr>
          <a:lstStyle/>
          <a:p>
            <a:r>
              <a:rPr lang="en-IN" sz="1600" dirty="0"/>
              <a:t>Following</a:t>
            </a:r>
          </a:p>
        </p:txBody>
      </p:sp>
      <p:cxnSp>
        <p:nvCxnSpPr>
          <p:cNvPr id="59" name="Straight Arrow Connector 58">
            <a:extLst>
              <a:ext uri="{FF2B5EF4-FFF2-40B4-BE49-F238E27FC236}">
                <a16:creationId xmlns:a16="http://schemas.microsoft.com/office/drawing/2014/main" id="{F5921822-D611-32E7-88CC-98E4C7815693}"/>
              </a:ext>
            </a:extLst>
          </p:cNvPr>
          <p:cNvCxnSpPr>
            <a:cxnSpLocks/>
          </p:cNvCxnSpPr>
          <p:nvPr/>
        </p:nvCxnSpPr>
        <p:spPr>
          <a:xfrm>
            <a:off x="8114418" y="5280266"/>
            <a:ext cx="0" cy="3196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TextBox 59">
            <a:extLst>
              <a:ext uri="{FF2B5EF4-FFF2-40B4-BE49-F238E27FC236}">
                <a16:creationId xmlns:a16="http://schemas.microsoft.com/office/drawing/2014/main" id="{8F28B9CB-587E-83FB-0069-496297FAD530}"/>
              </a:ext>
            </a:extLst>
          </p:cNvPr>
          <p:cNvSpPr txBox="1"/>
          <p:nvPr/>
        </p:nvSpPr>
        <p:spPr>
          <a:xfrm>
            <a:off x="7717654" y="5610810"/>
            <a:ext cx="880819" cy="369332"/>
          </a:xfrm>
          <a:prstGeom prst="rect">
            <a:avLst/>
          </a:prstGeom>
          <a:noFill/>
        </p:spPr>
        <p:txBody>
          <a:bodyPr wrap="none" rtlCol="0">
            <a:spAutoFit/>
          </a:bodyPr>
          <a:lstStyle/>
          <a:p>
            <a:r>
              <a:rPr lang="en-IN" dirty="0"/>
              <a:t>For You</a:t>
            </a:r>
          </a:p>
        </p:txBody>
      </p:sp>
      <p:pic>
        <p:nvPicPr>
          <p:cNvPr id="61" name="Picture 60">
            <a:extLst>
              <a:ext uri="{FF2B5EF4-FFF2-40B4-BE49-F238E27FC236}">
                <a16:creationId xmlns:a16="http://schemas.microsoft.com/office/drawing/2014/main" id="{E829B92D-D1EB-32AF-D898-4283F96C7382}"/>
              </a:ext>
            </a:extLst>
          </p:cNvPr>
          <p:cNvPicPr>
            <a:picLocks noChangeAspect="1"/>
          </p:cNvPicPr>
          <p:nvPr/>
        </p:nvPicPr>
        <p:blipFill>
          <a:blip r:embed="rId2"/>
          <a:stretch>
            <a:fillRect/>
          </a:stretch>
        </p:blipFill>
        <p:spPr>
          <a:xfrm>
            <a:off x="9426324" y="5288133"/>
            <a:ext cx="2322777" cy="399733"/>
          </a:xfrm>
          <a:prstGeom prst="rect">
            <a:avLst/>
          </a:prstGeom>
        </p:spPr>
      </p:pic>
      <p:sp>
        <p:nvSpPr>
          <p:cNvPr id="62" name="TextBox 61">
            <a:extLst>
              <a:ext uri="{FF2B5EF4-FFF2-40B4-BE49-F238E27FC236}">
                <a16:creationId xmlns:a16="http://schemas.microsoft.com/office/drawing/2014/main" id="{B19B1210-5B0F-FEC9-4532-36B2B96400A7}"/>
              </a:ext>
            </a:extLst>
          </p:cNvPr>
          <p:cNvSpPr txBox="1"/>
          <p:nvPr/>
        </p:nvSpPr>
        <p:spPr>
          <a:xfrm>
            <a:off x="8937973" y="5635088"/>
            <a:ext cx="983603" cy="338554"/>
          </a:xfrm>
          <a:prstGeom prst="rect">
            <a:avLst/>
          </a:prstGeom>
          <a:noFill/>
        </p:spPr>
        <p:txBody>
          <a:bodyPr wrap="none" rtlCol="0">
            <a:spAutoFit/>
          </a:bodyPr>
          <a:lstStyle/>
          <a:p>
            <a:r>
              <a:rPr lang="en-IN" sz="1600" dirty="0"/>
              <a:t>Followers</a:t>
            </a:r>
          </a:p>
        </p:txBody>
      </p:sp>
      <p:cxnSp>
        <p:nvCxnSpPr>
          <p:cNvPr id="63" name="Straight Connector 62">
            <a:extLst>
              <a:ext uri="{FF2B5EF4-FFF2-40B4-BE49-F238E27FC236}">
                <a16:creationId xmlns:a16="http://schemas.microsoft.com/office/drawing/2014/main" id="{79FAEAFF-BD77-2CED-2D3A-A9E197E9023F}"/>
              </a:ext>
            </a:extLst>
          </p:cNvPr>
          <p:cNvCxnSpPr>
            <a:cxnSpLocks/>
            <a:stCxn id="26" idx="4"/>
            <a:endCxn id="61" idx="0"/>
          </p:cNvCxnSpPr>
          <p:nvPr/>
        </p:nvCxnSpPr>
        <p:spPr>
          <a:xfrm flipH="1">
            <a:off x="10587713" y="5102518"/>
            <a:ext cx="2235" cy="185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322F641-5E5C-F4E7-2124-0B218530B32D}"/>
              </a:ext>
            </a:extLst>
          </p:cNvPr>
          <p:cNvCxnSpPr>
            <a:cxnSpLocks/>
            <a:stCxn id="26" idx="4"/>
            <a:endCxn id="61" idx="0"/>
          </p:cNvCxnSpPr>
          <p:nvPr/>
        </p:nvCxnSpPr>
        <p:spPr>
          <a:xfrm flipH="1">
            <a:off x="10587713" y="5102518"/>
            <a:ext cx="2235" cy="185615"/>
          </a:xfrm>
          <a:prstGeom prst="line">
            <a:avLst/>
          </a:prstGeom>
        </p:spPr>
        <p:style>
          <a:lnRef idx="3">
            <a:schemeClr val="dk1"/>
          </a:lnRef>
          <a:fillRef idx="0">
            <a:schemeClr val="dk1"/>
          </a:fillRef>
          <a:effectRef idx="2">
            <a:schemeClr val="dk1"/>
          </a:effectRef>
          <a:fontRef idx="minor">
            <a:schemeClr val="tx1"/>
          </a:fontRef>
        </p:style>
      </p:cxnSp>
      <p:sp>
        <p:nvSpPr>
          <p:cNvPr id="65" name="TextBox 64">
            <a:extLst>
              <a:ext uri="{FF2B5EF4-FFF2-40B4-BE49-F238E27FC236}">
                <a16:creationId xmlns:a16="http://schemas.microsoft.com/office/drawing/2014/main" id="{95AF864D-4F13-B8C1-979E-05ACFFAFE756}"/>
              </a:ext>
            </a:extLst>
          </p:cNvPr>
          <p:cNvSpPr txBox="1"/>
          <p:nvPr/>
        </p:nvSpPr>
        <p:spPr>
          <a:xfrm>
            <a:off x="10081750" y="5604310"/>
            <a:ext cx="1084721" cy="369332"/>
          </a:xfrm>
          <a:prstGeom prst="rect">
            <a:avLst/>
          </a:prstGeom>
          <a:noFill/>
        </p:spPr>
        <p:txBody>
          <a:bodyPr wrap="none" rtlCol="0">
            <a:spAutoFit/>
          </a:bodyPr>
          <a:lstStyle/>
          <a:p>
            <a:r>
              <a:rPr lang="en-IN" dirty="0"/>
              <a:t>Following</a:t>
            </a:r>
          </a:p>
        </p:txBody>
      </p:sp>
      <p:sp>
        <p:nvSpPr>
          <p:cNvPr id="66" name="TextBox 65">
            <a:extLst>
              <a:ext uri="{FF2B5EF4-FFF2-40B4-BE49-F238E27FC236}">
                <a16:creationId xmlns:a16="http://schemas.microsoft.com/office/drawing/2014/main" id="{51C35724-70B5-76B9-A0EA-34E1A9460F15}"/>
              </a:ext>
            </a:extLst>
          </p:cNvPr>
          <p:cNvSpPr txBox="1"/>
          <p:nvPr/>
        </p:nvSpPr>
        <p:spPr>
          <a:xfrm>
            <a:off x="11233481" y="5603630"/>
            <a:ext cx="928780" cy="369332"/>
          </a:xfrm>
          <a:prstGeom prst="rect">
            <a:avLst/>
          </a:prstGeom>
          <a:noFill/>
        </p:spPr>
        <p:txBody>
          <a:bodyPr wrap="none" rtlCol="0">
            <a:spAutoFit/>
          </a:bodyPr>
          <a:lstStyle/>
          <a:p>
            <a:r>
              <a:rPr lang="en-IN" dirty="0"/>
              <a:t>Settings</a:t>
            </a:r>
          </a:p>
        </p:txBody>
      </p:sp>
    </p:spTree>
    <p:extLst>
      <p:ext uri="{BB962C8B-B14F-4D97-AF65-F5344CB8AC3E}">
        <p14:creationId xmlns:p14="http://schemas.microsoft.com/office/powerpoint/2010/main" val="10367591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1124</TotalTime>
  <Words>2040</Words>
  <Application>Microsoft Office PowerPoint</Application>
  <PresentationFormat>Widescreen</PresentationFormat>
  <Paragraphs>141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 </vt:lpstr>
      <vt:lpstr>                 Presentation Outline</vt:lpstr>
      <vt:lpstr>        Objective of the Proposed Work</vt:lpstr>
      <vt:lpstr>PowerPoint Presentation</vt:lpstr>
      <vt:lpstr>                  Literature Survey</vt:lpstr>
      <vt:lpstr>                   Proposed System</vt:lpstr>
      <vt:lpstr>PowerPoint Presentation</vt:lpstr>
      <vt:lpstr>PowerPoint Presentation</vt:lpstr>
      <vt:lpstr>PowerPoint Presentation</vt:lpstr>
      <vt:lpstr>                          Modules</vt:lpstr>
      <vt:lpstr>PowerPoint Presentation</vt:lpstr>
      <vt:lpstr>              Results and Discussion</vt:lpstr>
      <vt:lpstr>PowerPoint Presentation</vt:lpstr>
      <vt:lpstr>PowerPoint Presentation</vt:lpstr>
      <vt:lpstr>PowerPoint Presentation</vt:lpstr>
      <vt:lpstr>PowerPoint Presentation</vt:lpstr>
      <vt:lpstr>PowerPoint Presentation</vt:lpstr>
      <vt:lpstr>                        Conclusion</vt:lpstr>
      <vt:lpstr>                        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Department of Computer Science and Engineering Interdisciplinary Project</dc:title>
  <dc:creator>admin</dc:creator>
  <cp:lastModifiedBy>Sai Dheeraj Earladinne</cp:lastModifiedBy>
  <cp:revision>18</cp:revision>
  <dcterms:created xsi:type="dcterms:W3CDTF">2024-04-30T03:47:19Z</dcterms:created>
  <dcterms:modified xsi:type="dcterms:W3CDTF">2024-05-03T04:23:18Z</dcterms:modified>
</cp:coreProperties>
</file>