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340" r:id="rId3"/>
    <p:sldId id="401" r:id="rId4"/>
    <p:sldId id="341" r:id="rId5"/>
    <p:sldId id="342" r:id="rId6"/>
    <p:sldId id="395" r:id="rId7"/>
    <p:sldId id="402" r:id="rId8"/>
    <p:sldId id="394" r:id="rId9"/>
    <p:sldId id="403" r:id="rId10"/>
    <p:sldId id="404" r:id="rId11"/>
    <p:sldId id="405" r:id="rId12"/>
    <p:sldId id="398" r:id="rId13"/>
    <p:sldId id="397" r:id="rId14"/>
    <p:sldId id="399" r:id="rId15"/>
    <p:sldId id="4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4B141-1F03-4413-9195-BD2F7ACA708E}" v="1" dt="2021-03-25T01:55:44.79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4/16/2021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82C27-9C03-4717-B5EC-171A813B2FCC}"/>
              </a:ext>
            </a:extLst>
          </p:cNvPr>
          <p:cNvSpPr txBox="1"/>
          <p:nvPr/>
        </p:nvSpPr>
        <p:spPr>
          <a:xfrm>
            <a:off x="1384917" y="5521911"/>
            <a:ext cx="541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Congestion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8B87D-EF4C-42AA-B2AB-757C4B8BA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9239-5040-4DA9-8A5D-88470054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Congestion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71A1-1150-435A-A19F-A92927EF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should a TCP sender determine the rate at which it should send</a:t>
            </a:r>
          </a:p>
          <a:p>
            <a:r>
              <a:rPr lang="en-IN" dirty="0"/>
              <a:t>Three guiding principles:</a:t>
            </a:r>
          </a:p>
          <a:p>
            <a:pPr lvl="1"/>
            <a:r>
              <a:rPr lang="en-US" dirty="0"/>
              <a:t>A lost segment implies congestion, and hence, the TCP sender’s rate should be decreased when a segment is lost</a:t>
            </a:r>
            <a:endParaRPr lang="en-IN" dirty="0"/>
          </a:p>
          <a:p>
            <a:pPr lvl="1"/>
            <a:r>
              <a:rPr lang="en-US" dirty="0"/>
              <a:t>An acknowledged segment indicates that the network is delivering the sender’s segments to the receiver, and hence, the sender’s rate can be increased when an ACK arrives for a previously unacknowledged segment.</a:t>
            </a:r>
          </a:p>
          <a:p>
            <a:pPr lvl="1"/>
            <a:r>
              <a:rPr lang="en-IN" dirty="0"/>
              <a:t>Bandwidth probing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ACKs – increase rate</a:t>
            </a:r>
          </a:p>
          <a:p>
            <a:pPr lvl="2"/>
            <a:r>
              <a:rPr lang="en-US" dirty="0"/>
              <a:t>Loss event – decrease rate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9B5C3-FC5A-4827-9ABF-5F17FFB2B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12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9D70-0F15-4231-B169-967FA3D5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TCP Congestion Control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C345-603F-4A29-92CB-F9814B4F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described in [Jacobson 1988] </a:t>
            </a:r>
          </a:p>
          <a:p>
            <a:r>
              <a:rPr lang="en-US" dirty="0"/>
              <a:t>Standardized in [RFC 5681].</a:t>
            </a:r>
          </a:p>
          <a:p>
            <a:r>
              <a:rPr lang="en-US" dirty="0"/>
              <a:t>The algorithm has three major components :</a:t>
            </a:r>
          </a:p>
          <a:p>
            <a:pPr lvl="1"/>
            <a:r>
              <a:rPr lang="en-US" dirty="0"/>
              <a:t>(1) </a:t>
            </a:r>
            <a:r>
              <a:rPr lang="en-US" b="1" dirty="0"/>
              <a:t>slow start : </a:t>
            </a:r>
          </a:p>
          <a:p>
            <a:pPr lvl="2"/>
            <a:r>
              <a:rPr lang="en-US" dirty="0"/>
              <a:t>value of </a:t>
            </a:r>
            <a:r>
              <a:rPr lang="en-US" dirty="0" err="1"/>
              <a:t>cwnd</a:t>
            </a:r>
            <a:r>
              <a:rPr lang="en-US" dirty="0"/>
              <a:t> begins at 1 MSS and increases by 1 MSS every time a transmitted segment is first acknowledged</a:t>
            </a:r>
          </a:p>
          <a:p>
            <a:pPr lvl="1"/>
            <a:r>
              <a:rPr lang="en-US" dirty="0"/>
              <a:t>(2) </a:t>
            </a:r>
            <a:r>
              <a:rPr lang="en-US" b="1" dirty="0"/>
              <a:t>congestion avoidance : </a:t>
            </a:r>
          </a:p>
          <a:p>
            <a:pPr lvl="2"/>
            <a:r>
              <a:rPr lang="en-US" dirty="0"/>
              <a:t>value of </a:t>
            </a:r>
            <a:r>
              <a:rPr lang="en-US" dirty="0" err="1"/>
              <a:t>cwnd</a:t>
            </a:r>
            <a:r>
              <a:rPr lang="en-US" dirty="0"/>
              <a:t> equals </a:t>
            </a:r>
            <a:r>
              <a:rPr lang="en-US" dirty="0" err="1"/>
              <a:t>ssthresh</a:t>
            </a:r>
            <a:r>
              <a:rPr lang="en-US" dirty="0"/>
              <a:t>, </a:t>
            </a:r>
            <a:r>
              <a:rPr lang="en-IN" dirty="0"/>
              <a:t>congestion avoidance mode starts. </a:t>
            </a:r>
            <a:r>
              <a:rPr lang="en-IN" dirty="0" err="1"/>
              <a:t>Tcp</a:t>
            </a:r>
            <a:r>
              <a:rPr lang="en-IN" dirty="0"/>
              <a:t> increases </a:t>
            </a:r>
            <a:r>
              <a:rPr lang="en-IN" dirty="0" err="1"/>
              <a:t>cwnd</a:t>
            </a:r>
            <a:r>
              <a:rPr lang="en-IN" dirty="0"/>
              <a:t> more cautiously</a:t>
            </a:r>
            <a:endParaRPr lang="en-US" dirty="0"/>
          </a:p>
          <a:p>
            <a:pPr lvl="1"/>
            <a:r>
              <a:rPr lang="en-US" dirty="0"/>
              <a:t>(3) </a:t>
            </a:r>
            <a:r>
              <a:rPr lang="en-US" b="1" dirty="0"/>
              <a:t>fast recovery : </a:t>
            </a:r>
          </a:p>
          <a:p>
            <a:pPr lvl="2"/>
            <a:r>
              <a:rPr lang="en-US" dirty="0"/>
              <a:t>if three duplicate ACKs are detected, in which case TCP performs a fast retransmit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15FA7-D554-471B-801D-012A65AA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45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>
            <a:extLst>
              <a:ext uri="{FF2B5EF4-FFF2-40B4-BE49-F238E27FC236}">
                <a16:creationId xmlns:a16="http://schemas.microsoft.com/office/drawing/2014/main" id="{52920902-2614-4EDF-B17C-BB93F3064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4838" y="149225"/>
            <a:ext cx="7772400" cy="10414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Slow Start </a:t>
            </a:r>
          </a:p>
        </p:txBody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2A23A61E-456D-4836-9F9D-157D5551AB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25664" y="1397000"/>
            <a:ext cx="4249737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when connection begins, increase rate exponentially until first loss event: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initially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= 1 MSS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double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every RTT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done by incrementing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for every ACK received</a:t>
            </a:r>
          </a:p>
          <a:p>
            <a:pPr>
              <a:buFont typeface="Wingdings" charset="0"/>
              <a:buChar char="v"/>
              <a:defRPr/>
            </a:pPr>
            <a:r>
              <a:rPr lang="en-US" i="1" u="sng" dirty="0">
                <a:solidFill>
                  <a:srgbClr val="CC0000"/>
                </a:solidFill>
                <a:ea typeface="ＭＳ Ｐゴシック" charset="0"/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initial rate is slow but ramps up exponentially fast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</a:rPr>
              <a:t>Exponential growth ends: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+mn-cs"/>
              </a:rPr>
              <a:t>Loss event occurs</a:t>
            </a:r>
          </a:p>
          <a:p>
            <a:pPr lvl="1">
              <a:defRPr/>
            </a:pPr>
            <a:r>
              <a:rPr lang="en-US" dirty="0" err="1"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equals </a:t>
            </a:r>
            <a:r>
              <a:rPr lang="en-US" dirty="0" err="1">
                <a:ea typeface="ＭＳ Ｐゴシック" charset="0"/>
              </a:rPr>
              <a:t>ssthresh</a:t>
            </a:r>
            <a:r>
              <a:rPr lang="en-US" dirty="0">
                <a:ea typeface="ＭＳ Ｐゴシック" charset="0"/>
              </a:rPr>
              <a:t>, slow start ends and TCP enters </a:t>
            </a:r>
            <a:r>
              <a:rPr lang="en-US" b="1" dirty="0">
                <a:ea typeface="ＭＳ Ｐゴシック" charset="0"/>
              </a:rPr>
              <a:t>congestion avoidance</a:t>
            </a:r>
            <a:endParaRPr lang="en-US" b="1" dirty="0">
              <a:ea typeface="ＭＳ Ｐゴシック" charset="0"/>
              <a:cs typeface="+mn-cs"/>
            </a:endParaRPr>
          </a:p>
        </p:txBody>
      </p:sp>
      <p:sp>
        <p:nvSpPr>
          <p:cNvPr id="109574" name="Line 6">
            <a:extLst>
              <a:ext uri="{FF2B5EF4-FFF2-40B4-BE49-F238E27FC236}">
                <a16:creationId xmlns:a16="http://schemas.microsoft.com/office/drawing/2014/main" id="{D7C65DEB-DB5C-48E1-B4D7-64D339D2C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6" y="2309814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75" name="Text Box 8">
            <a:extLst>
              <a:ext uri="{FF2B5EF4-FFF2-40B4-BE49-F238E27FC236}">
                <a16:creationId xmlns:a16="http://schemas.microsoft.com/office/drawing/2014/main" id="{3D3DF5CA-713E-4B42-BBF5-9761D9EAA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11715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109576" name="Text Box 9">
            <a:extLst>
              <a:ext uri="{FF2B5EF4-FFF2-40B4-BE49-F238E27FC236}">
                <a16:creationId xmlns:a16="http://schemas.microsoft.com/office/drawing/2014/main" id="{792B732A-241A-4E8F-9685-468279D938A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147050" y="22764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09577" name="Text Box 10">
            <a:extLst>
              <a:ext uri="{FF2B5EF4-FFF2-40B4-BE49-F238E27FC236}">
                <a16:creationId xmlns:a16="http://schemas.microsoft.com/office/drawing/2014/main" id="{2804A7B5-15E7-4E16-AC80-B8B2FBEE4F6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698457" y="25138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9578" name="Text Box 12">
            <a:extLst>
              <a:ext uri="{FF2B5EF4-FFF2-40B4-BE49-F238E27FC236}">
                <a16:creationId xmlns:a16="http://schemas.microsoft.com/office/drawing/2014/main" id="{C623E98F-D506-4299-A362-A27BD9EB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4163" y="11572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109579" name="Line 13">
            <a:extLst>
              <a:ext uri="{FF2B5EF4-FFF2-40B4-BE49-F238E27FC236}">
                <a16:creationId xmlns:a16="http://schemas.microsoft.com/office/drawing/2014/main" id="{AF8530E9-058D-419E-B916-76660E135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80" name="Line 14">
            <a:extLst>
              <a:ext uri="{FF2B5EF4-FFF2-40B4-BE49-F238E27FC236}">
                <a16:creationId xmlns:a16="http://schemas.microsoft.com/office/drawing/2014/main" id="{28129DA2-D194-4A92-9E2E-B794B2C01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0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81" name="Line 15">
            <a:extLst>
              <a:ext uri="{FF2B5EF4-FFF2-40B4-BE49-F238E27FC236}">
                <a16:creationId xmlns:a16="http://schemas.microsoft.com/office/drawing/2014/main" id="{D944C9B7-6E16-40A9-9F3A-E5D281EEDF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54838" y="22733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82" name="Line 16">
            <a:extLst>
              <a:ext uri="{FF2B5EF4-FFF2-40B4-BE49-F238E27FC236}">
                <a16:creationId xmlns:a16="http://schemas.microsoft.com/office/drawing/2014/main" id="{00D63CE5-E8D6-4289-88B6-336CE4654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4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83" name="Line 17">
            <a:extLst>
              <a:ext uri="{FF2B5EF4-FFF2-40B4-BE49-F238E27FC236}">
                <a16:creationId xmlns:a16="http://schemas.microsoft.com/office/drawing/2014/main" id="{4ACFF674-8AC6-414E-B48C-E7168D3EA2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6764" y="2714626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9584" name="Group 18">
            <a:extLst>
              <a:ext uri="{FF2B5EF4-FFF2-40B4-BE49-F238E27FC236}">
                <a16:creationId xmlns:a16="http://schemas.microsoft.com/office/drawing/2014/main" id="{53268784-6359-4075-A82B-0F506A7D138D}"/>
              </a:ext>
            </a:extLst>
          </p:cNvPr>
          <p:cNvGrpSpPr>
            <a:grpSpLocks/>
          </p:cNvGrpSpPr>
          <p:nvPr/>
        </p:nvGrpSpPr>
        <p:grpSpPr bwMode="auto">
          <a:xfrm>
            <a:off x="9364663" y="5456238"/>
            <a:ext cx="615950" cy="366712"/>
            <a:chOff x="3317" y="3527"/>
            <a:chExt cx="388" cy="231"/>
          </a:xfrm>
        </p:grpSpPr>
        <p:sp>
          <p:nvSpPr>
            <p:cNvPr id="109638" name="Rectangle 19">
              <a:extLst>
                <a:ext uri="{FF2B5EF4-FFF2-40B4-BE49-F238E27FC236}">
                  <a16:creationId xmlns:a16="http://schemas.microsoft.com/office/drawing/2014/main" id="{39681D00-B2F5-470C-B339-3F9D4D177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639" name="Text Box 20">
              <a:extLst>
                <a:ext uri="{FF2B5EF4-FFF2-40B4-BE49-F238E27FC236}">
                  <a16:creationId xmlns:a16="http://schemas.microsoft.com/office/drawing/2014/main" id="{84887162-B264-44FD-935E-F1571E7A0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09585" name="Line 21">
            <a:extLst>
              <a:ext uri="{FF2B5EF4-FFF2-40B4-BE49-F238E27FC236}">
                <a16:creationId xmlns:a16="http://schemas.microsoft.com/office/drawing/2014/main" id="{79E0B5BE-4968-4545-83C8-17988A4E1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5339" y="3090864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86" name="Line 22">
            <a:extLst>
              <a:ext uri="{FF2B5EF4-FFF2-40B4-BE49-F238E27FC236}">
                <a16:creationId xmlns:a16="http://schemas.microsoft.com/office/drawing/2014/main" id="{FADA0476-D98E-479B-968D-315D6B101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6" y="3176589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87" name="Line 23">
            <a:extLst>
              <a:ext uri="{FF2B5EF4-FFF2-40B4-BE49-F238E27FC236}">
                <a16:creationId xmlns:a16="http://schemas.microsoft.com/office/drawing/2014/main" id="{694C82C8-8601-46AC-97DB-9733BCF8B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0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88" name="Line 24">
            <a:extLst>
              <a:ext uri="{FF2B5EF4-FFF2-40B4-BE49-F238E27FC236}">
                <a16:creationId xmlns:a16="http://schemas.microsoft.com/office/drawing/2014/main" id="{AB74AA55-EF24-4F6A-9829-A08439A600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3589" y="3960814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89" name="Text Box 25">
            <a:extLst>
              <a:ext uri="{FF2B5EF4-FFF2-40B4-BE49-F238E27FC236}">
                <a16:creationId xmlns:a16="http://schemas.microsoft.com/office/drawing/2014/main" id="{B2C477BC-545A-463D-ADAA-CC9644D154F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145464" y="30622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two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09590" name="Text Box 26">
            <a:extLst>
              <a:ext uri="{FF2B5EF4-FFF2-40B4-BE49-F238E27FC236}">
                <a16:creationId xmlns:a16="http://schemas.microsoft.com/office/drawing/2014/main" id="{24303A52-87A7-4800-AC62-C88AF02DBF5C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237538" y="40767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109591" name="Group 27">
            <a:extLst>
              <a:ext uri="{FF2B5EF4-FFF2-40B4-BE49-F238E27FC236}">
                <a16:creationId xmlns:a16="http://schemas.microsoft.com/office/drawing/2014/main" id="{FB13E2B7-3058-4885-912C-1319ACE06CA8}"/>
              </a:ext>
            </a:extLst>
          </p:cNvPr>
          <p:cNvGrpSpPr>
            <a:grpSpLocks/>
          </p:cNvGrpSpPr>
          <p:nvPr/>
        </p:nvGrpSpPr>
        <p:grpSpPr bwMode="auto">
          <a:xfrm>
            <a:off x="7135813" y="4095751"/>
            <a:ext cx="2519362" cy="652463"/>
            <a:chOff x="3954" y="2214"/>
            <a:chExt cx="1587" cy="411"/>
          </a:xfrm>
        </p:grpSpPr>
        <p:sp>
          <p:nvSpPr>
            <p:cNvPr id="109634" name="Line 28">
              <a:extLst>
                <a:ext uri="{FF2B5EF4-FFF2-40B4-BE49-F238E27FC236}">
                  <a16:creationId xmlns:a16="http://schemas.microsoft.com/office/drawing/2014/main" id="{6A447A0D-1783-4816-841D-E139AAB1F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635" name="Line 29">
              <a:extLst>
                <a:ext uri="{FF2B5EF4-FFF2-40B4-BE49-F238E27FC236}">
                  <a16:creationId xmlns:a16="http://schemas.microsoft.com/office/drawing/2014/main" id="{A1F514A8-4B56-41CC-AF37-D41D5863D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636" name="Line 30">
              <a:extLst>
                <a:ext uri="{FF2B5EF4-FFF2-40B4-BE49-F238E27FC236}">
                  <a16:creationId xmlns:a16="http://schemas.microsoft.com/office/drawing/2014/main" id="{9DE85A75-CA46-4405-B0FC-62446BAAD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637" name="Line 31">
              <a:extLst>
                <a:ext uri="{FF2B5EF4-FFF2-40B4-BE49-F238E27FC236}">
                  <a16:creationId xmlns:a16="http://schemas.microsoft.com/office/drawing/2014/main" id="{F9192523-DBEF-436E-ADDC-69001FE23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9592" name="Group 32">
            <a:extLst>
              <a:ext uri="{FF2B5EF4-FFF2-40B4-BE49-F238E27FC236}">
                <a16:creationId xmlns:a16="http://schemas.microsoft.com/office/drawing/2014/main" id="{DC09B45C-3069-4116-95E6-23707A0304D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21563" y="4476750"/>
            <a:ext cx="2228850" cy="604838"/>
            <a:chOff x="3954" y="2214"/>
            <a:chExt cx="1587" cy="411"/>
          </a:xfrm>
        </p:grpSpPr>
        <p:sp>
          <p:nvSpPr>
            <p:cNvPr id="109630" name="Line 33">
              <a:extLst>
                <a:ext uri="{FF2B5EF4-FFF2-40B4-BE49-F238E27FC236}">
                  <a16:creationId xmlns:a16="http://schemas.microsoft.com/office/drawing/2014/main" id="{568A7108-CC3D-46CE-83CE-8CB2F7D96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631" name="Line 34">
              <a:extLst>
                <a:ext uri="{FF2B5EF4-FFF2-40B4-BE49-F238E27FC236}">
                  <a16:creationId xmlns:a16="http://schemas.microsoft.com/office/drawing/2014/main" id="{69874DC3-2AEE-416F-99E2-643C1C8D5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632" name="Line 35">
              <a:extLst>
                <a:ext uri="{FF2B5EF4-FFF2-40B4-BE49-F238E27FC236}">
                  <a16:creationId xmlns:a16="http://schemas.microsoft.com/office/drawing/2014/main" id="{9B9FBC2E-690C-44AF-BC77-EC5F9DCBF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633" name="Line 36">
              <a:extLst>
                <a:ext uri="{FF2B5EF4-FFF2-40B4-BE49-F238E27FC236}">
                  <a16:creationId xmlns:a16="http://schemas.microsoft.com/office/drawing/2014/main" id="{D4B5AA64-5B03-4C70-8FB3-1A033416A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9594" name="Group 43">
            <a:extLst>
              <a:ext uri="{FF2B5EF4-FFF2-40B4-BE49-F238E27FC236}">
                <a16:creationId xmlns:a16="http://schemas.microsoft.com/office/drawing/2014/main" id="{D4D4A317-4EE8-4B9D-A545-19B23FC34188}"/>
              </a:ext>
            </a:extLst>
          </p:cNvPr>
          <p:cNvGrpSpPr>
            <a:grpSpLocks/>
          </p:cNvGrpSpPr>
          <p:nvPr/>
        </p:nvGrpSpPr>
        <p:grpSpPr bwMode="auto">
          <a:xfrm>
            <a:off x="6697663" y="1495426"/>
            <a:ext cx="654050" cy="601663"/>
            <a:chOff x="-44" y="1473"/>
            <a:chExt cx="981" cy="1105"/>
          </a:xfrm>
        </p:grpSpPr>
        <p:pic>
          <p:nvPicPr>
            <p:cNvPr id="109628" name="Picture 44" descr="desktop_computer_stylized_medium">
              <a:extLst>
                <a:ext uri="{FF2B5EF4-FFF2-40B4-BE49-F238E27FC236}">
                  <a16:creationId xmlns:a16="http://schemas.microsoft.com/office/drawing/2014/main" id="{32F2F0FA-54B1-4F3C-B6F5-4B8E06BE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629" name="Freeform 45">
              <a:extLst>
                <a:ext uri="{FF2B5EF4-FFF2-40B4-BE49-F238E27FC236}">
                  <a16:creationId xmlns:a16="http://schemas.microsoft.com/office/drawing/2014/main" id="{F9136182-DAC0-4EA8-959F-9EB903208C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9595" name="Group 46">
            <a:extLst>
              <a:ext uri="{FF2B5EF4-FFF2-40B4-BE49-F238E27FC236}">
                <a16:creationId xmlns:a16="http://schemas.microsoft.com/office/drawing/2014/main" id="{9A92A6A7-2768-4253-A647-AEE4C3A37E6C}"/>
              </a:ext>
            </a:extLst>
          </p:cNvPr>
          <p:cNvGrpSpPr>
            <a:grpSpLocks/>
          </p:cNvGrpSpPr>
          <p:nvPr/>
        </p:nvGrpSpPr>
        <p:grpSpPr bwMode="auto">
          <a:xfrm>
            <a:off x="9432925" y="1509714"/>
            <a:ext cx="382588" cy="547687"/>
            <a:chOff x="4140" y="429"/>
            <a:chExt cx="1425" cy="2396"/>
          </a:xfrm>
        </p:grpSpPr>
        <p:sp>
          <p:nvSpPr>
            <p:cNvPr id="109596" name="Freeform 47">
              <a:extLst>
                <a:ext uri="{FF2B5EF4-FFF2-40B4-BE49-F238E27FC236}">
                  <a16:creationId xmlns:a16="http://schemas.microsoft.com/office/drawing/2014/main" id="{4F75CC7B-2777-440D-8010-BE945D976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4 w 354"/>
                <a:gd name="T1" fmla="*/ 0 h 2742"/>
                <a:gd name="T2" fmla="*/ 74 w 354"/>
                <a:gd name="T3" fmla="*/ 95 h 2742"/>
                <a:gd name="T4" fmla="*/ 73 w 354"/>
                <a:gd name="T5" fmla="*/ 734 h 2742"/>
                <a:gd name="T6" fmla="*/ 0 w 354"/>
                <a:gd name="T7" fmla="*/ 768 h 2742"/>
                <a:gd name="T8" fmla="*/ 1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597" name="Rectangle 48">
              <a:extLst>
                <a:ext uri="{FF2B5EF4-FFF2-40B4-BE49-F238E27FC236}">
                  <a16:creationId xmlns:a16="http://schemas.microsoft.com/office/drawing/2014/main" id="{19258739-27C7-4618-96FA-B2AE8838F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598" name="Freeform 49">
              <a:extLst>
                <a:ext uri="{FF2B5EF4-FFF2-40B4-BE49-F238E27FC236}">
                  <a16:creationId xmlns:a16="http://schemas.microsoft.com/office/drawing/2014/main" id="{31F6E2B1-EDB6-4FF2-9F08-CCAC87279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45 w 211"/>
                <a:gd name="T3" fmla="*/ 61 h 2537"/>
                <a:gd name="T4" fmla="*/ 2 w 211"/>
                <a:gd name="T5" fmla="*/ 69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599" name="Freeform 50">
              <a:extLst>
                <a:ext uri="{FF2B5EF4-FFF2-40B4-BE49-F238E27FC236}">
                  <a16:creationId xmlns:a16="http://schemas.microsoft.com/office/drawing/2014/main" id="{CE6CE59B-9776-4E13-AF25-7241AB301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6 h 226"/>
                <a:gd name="T4" fmla="*/ 70 w 328"/>
                <a:gd name="T5" fmla="*/ 64 h 226"/>
                <a:gd name="T6" fmla="*/ 0 w 328"/>
                <a:gd name="T7" fmla="*/ 2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600" name="Rectangle 51">
              <a:extLst>
                <a:ext uri="{FF2B5EF4-FFF2-40B4-BE49-F238E27FC236}">
                  <a16:creationId xmlns:a16="http://schemas.microsoft.com/office/drawing/2014/main" id="{A8F4184C-CAF6-4E45-A831-A987B81FD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9601" name="Group 52">
              <a:extLst>
                <a:ext uri="{FF2B5EF4-FFF2-40B4-BE49-F238E27FC236}">
                  <a16:creationId xmlns:a16="http://schemas.microsoft.com/office/drawing/2014/main" id="{F9CF0902-B9FF-4AEB-A455-071FF350C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9626" name="AutoShape 53">
                <a:extLst>
                  <a:ext uri="{FF2B5EF4-FFF2-40B4-BE49-F238E27FC236}">
                    <a16:creationId xmlns:a16="http://schemas.microsoft.com/office/drawing/2014/main" id="{A70E6614-60C6-4238-B415-7E8D16FCB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627" name="AutoShape 54">
                <a:extLst>
                  <a:ext uri="{FF2B5EF4-FFF2-40B4-BE49-F238E27FC236}">
                    <a16:creationId xmlns:a16="http://schemas.microsoft.com/office/drawing/2014/main" id="{0E6A0A96-9A85-48A0-9554-0D7F634E0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9602" name="Rectangle 55">
              <a:extLst>
                <a:ext uri="{FF2B5EF4-FFF2-40B4-BE49-F238E27FC236}">
                  <a16:creationId xmlns:a16="http://schemas.microsoft.com/office/drawing/2014/main" id="{660731FA-91F8-47F1-B804-2FBCFE5E5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9603" name="Group 56">
              <a:extLst>
                <a:ext uri="{FF2B5EF4-FFF2-40B4-BE49-F238E27FC236}">
                  <a16:creationId xmlns:a16="http://schemas.microsoft.com/office/drawing/2014/main" id="{90F945A1-24B7-4395-8850-3382C967C0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9624" name="AutoShape 57">
                <a:extLst>
                  <a:ext uri="{FF2B5EF4-FFF2-40B4-BE49-F238E27FC236}">
                    <a16:creationId xmlns:a16="http://schemas.microsoft.com/office/drawing/2014/main" id="{1E7279A3-B842-49C5-BD40-413650A15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625" name="AutoShape 58">
                <a:extLst>
                  <a:ext uri="{FF2B5EF4-FFF2-40B4-BE49-F238E27FC236}">
                    <a16:creationId xmlns:a16="http://schemas.microsoft.com/office/drawing/2014/main" id="{7FF0F5D6-1239-4A6D-A098-E4BF6F7C9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9604" name="Rectangle 59">
              <a:extLst>
                <a:ext uri="{FF2B5EF4-FFF2-40B4-BE49-F238E27FC236}">
                  <a16:creationId xmlns:a16="http://schemas.microsoft.com/office/drawing/2014/main" id="{91055D08-FBB6-44B5-A3B5-A6CD94681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605" name="Rectangle 60">
              <a:extLst>
                <a:ext uri="{FF2B5EF4-FFF2-40B4-BE49-F238E27FC236}">
                  <a16:creationId xmlns:a16="http://schemas.microsoft.com/office/drawing/2014/main" id="{D86DBAC7-D906-4D94-8E1B-46EDDEBE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9606" name="Group 61">
              <a:extLst>
                <a:ext uri="{FF2B5EF4-FFF2-40B4-BE49-F238E27FC236}">
                  <a16:creationId xmlns:a16="http://schemas.microsoft.com/office/drawing/2014/main" id="{A796008D-C158-4802-BA12-CAA0F0C05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9622" name="AutoShape 62">
                <a:extLst>
                  <a:ext uri="{FF2B5EF4-FFF2-40B4-BE49-F238E27FC236}">
                    <a16:creationId xmlns:a16="http://schemas.microsoft.com/office/drawing/2014/main" id="{CF665A61-4671-4CE9-8B16-0E3A3FA0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623" name="AutoShape 63">
                <a:extLst>
                  <a:ext uri="{FF2B5EF4-FFF2-40B4-BE49-F238E27FC236}">
                    <a16:creationId xmlns:a16="http://schemas.microsoft.com/office/drawing/2014/main" id="{7837497D-CFA5-408A-B2DE-7672B2C6D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9607" name="Freeform 64">
              <a:extLst>
                <a:ext uri="{FF2B5EF4-FFF2-40B4-BE49-F238E27FC236}">
                  <a16:creationId xmlns:a16="http://schemas.microsoft.com/office/drawing/2014/main" id="{C1DF5D89-3E69-4AFD-A27E-D23F5F87B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70 w 328"/>
                <a:gd name="T3" fmla="*/ 35 h 226"/>
                <a:gd name="T4" fmla="*/ 70 w 328"/>
                <a:gd name="T5" fmla="*/ 62 h 226"/>
                <a:gd name="T6" fmla="*/ 0 w 328"/>
                <a:gd name="T7" fmla="*/ 2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9608" name="Group 65">
              <a:extLst>
                <a:ext uri="{FF2B5EF4-FFF2-40B4-BE49-F238E27FC236}">
                  <a16:creationId xmlns:a16="http://schemas.microsoft.com/office/drawing/2014/main" id="{1B6D00C4-B196-4D10-B9C1-36BB2C995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9620" name="AutoShape 66">
                <a:extLst>
                  <a:ext uri="{FF2B5EF4-FFF2-40B4-BE49-F238E27FC236}">
                    <a16:creationId xmlns:a16="http://schemas.microsoft.com/office/drawing/2014/main" id="{7A593EB4-490A-4878-B7E9-864942293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621" name="AutoShape 67">
                <a:extLst>
                  <a:ext uri="{FF2B5EF4-FFF2-40B4-BE49-F238E27FC236}">
                    <a16:creationId xmlns:a16="http://schemas.microsoft.com/office/drawing/2014/main" id="{9D2D3FC7-E717-40FB-8CE1-A6AC5890F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9609" name="Rectangle 68">
              <a:extLst>
                <a:ext uri="{FF2B5EF4-FFF2-40B4-BE49-F238E27FC236}">
                  <a16:creationId xmlns:a16="http://schemas.microsoft.com/office/drawing/2014/main" id="{192F4502-65F2-4BD3-87B1-C4FD063F4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610" name="Freeform 69">
              <a:extLst>
                <a:ext uri="{FF2B5EF4-FFF2-40B4-BE49-F238E27FC236}">
                  <a16:creationId xmlns:a16="http://schemas.microsoft.com/office/drawing/2014/main" id="{86A66C8D-8FB0-4A2A-B2F9-B9BF3B438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62 w 296"/>
                <a:gd name="T3" fmla="*/ 39 h 256"/>
                <a:gd name="T4" fmla="*/ 62 w 296"/>
                <a:gd name="T5" fmla="*/ 71 h 256"/>
                <a:gd name="T6" fmla="*/ 0 w 296"/>
                <a:gd name="T7" fmla="*/ 2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611" name="Freeform 70">
              <a:extLst>
                <a:ext uri="{FF2B5EF4-FFF2-40B4-BE49-F238E27FC236}">
                  <a16:creationId xmlns:a16="http://schemas.microsoft.com/office/drawing/2014/main" id="{4007BB04-CC8A-46B9-AEFD-C671C7223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65 w 304"/>
                <a:gd name="T3" fmla="*/ 46 h 288"/>
                <a:gd name="T4" fmla="*/ 61 w 304"/>
                <a:gd name="T5" fmla="*/ 81 h 288"/>
                <a:gd name="T6" fmla="*/ 2 w 304"/>
                <a:gd name="T7" fmla="*/ 35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612" name="Oval 71">
              <a:extLst>
                <a:ext uri="{FF2B5EF4-FFF2-40B4-BE49-F238E27FC236}">
                  <a16:creationId xmlns:a16="http://schemas.microsoft.com/office/drawing/2014/main" id="{C56D8902-ABF1-47AA-8F92-97419DC05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613" name="Freeform 72">
              <a:extLst>
                <a:ext uri="{FF2B5EF4-FFF2-40B4-BE49-F238E27FC236}">
                  <a16:creationId xmlns:a16="http://schemas.microsoft.com/office/drawing/2014/main" id="{131B6283-AC00-4063-8CF8-86D29ECE8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0 h 240"/>
                <a:gd name="T2" fmla="*/ 2 w 306"/>
                <a:gd name="T3" fmla="*/ 68 h 240"/>
                <a:gd name="T4" fmla="*/ 65 w 306"/>
                <a:gd name="T5" fmla="*/ 31 h 240"/>
                <a:gd name="T6" fmla="*/ 62 w 306"/>
                <a:gd name="T7" fmla="*/ 0 h 240"/>
                <a:gd name="T8" fmla="*/ 0 w 306"/>
                <a:gd name="T9" fmla="*/ 3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614" name="AutoShape 73">
              <a:extLst>
                <a:ext uri="{FF2B5EF4-FFF2-40B4-BE49-F238E27FC236}">
                  <a16:creationId xmlns:a16="http://schemas.microsoft.com/office/drawing/2014/main" id="{37B458D4-93C6-4651-8F91-8E2B444E8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615" name="AutoShape 74">
              <a:extLst>
                <a:ext uri="{FF2B5EF4-FFF2-40B4-BE49-F238E27FC236}">
                  <a16:creationId xmlns:a16="http://schemas.microsoft.com/office/drawing/2014/main" id="{DAFE8038-3874-4643-AAAD-93AC6C37A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616" name="Oval 75">
              <a:extLst>
                <a:ext uri="{FF2B5EF4-FFF2-40B4-BE49-F238E27FC236}">
                  <a16:creationId xmlns:a16="http://schemas.microsoft.com/office/drawing/2014/main" id="{25E86D0F-11F3-4BF4-8836-D60256DCF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617" name="Oval 76">
              <a:extLst>
                <a:ext uri="{FF2B5EF4-FFF2-40B4-BE49-F238E27FC236}">
                  <a16:creationId xmlns:a16="http://schemas.microsoft.com/office/drawing/2014/main" id="{CAE6B959-19C0-4F37-BBF2-E3049D872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618" name="Oval 77">
              <a:extLst>
                <a:ext uri="{FF2B5EF4-FFF2-40B4-BE49-F238E27FC236}">
                  <a16:creationId xmlns:a16="http://schemas.microsoft.com/office/drawing/2014/main" id="{EFB611C2-620C-4DAA-BFFF-AA581265E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619" name="Rectangle 78">
              <a:extLst>
                <a:ext uri="{FF2B5EF4-FFF2-40B4-BE49-F238E27FC236}">
                  <a16:creationId xmlns:a16="http://schemas.microsoft.com/office/drawing/2014/main" id="{11FFCBB5-58DB-4C63-8246-8871FA9C4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0092FCB1-C047-4AEB-B563-BD397224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2">
            <a:extLst>
              <a:ext uri="{FF2B5EF4-FFF2-40B4-BE49-F238E27FC236}">
                <a16:creationId xmlns:a16="http://schemas.microsoft.com/office/drawing/2014/main" id="{B12905FD-0F09-43A6-AC81-6A31634CE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34884"/>
            <a:ext cx="9601200" cy="114238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TCP: detecting, reacting to loss</a:t>
            </a:r>
          </a:p>
        </p:txBody>
      </p:sp>
      <p:sp>
        <p:nvSpPr>
          <p:cNvPr id="104454" name="Rectangle 3">
            <a:extLst>
              <a:ext uri="{FF2B5EF4-FFF2-40B4-BE49-F238E27FC236}">
                <a16:creationId xmlns:a16="http://schemas.microsoft.com/office/drawing/2014/main" id="{A7F8318E-1F50-4705-99F6-814045D29C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524000"/>
            <a:ext cx="8577263" cy="24384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charset="0"/>
              <a:buChar char="v"/>
              <a:defRPr/>
            </a:pPr>
            <a:r>
              <a:rPr lang="en-US" sz="3200" dirty="0">
                <a:ea typeface="ＭＳ Ｐゴシック" charset="0"/>
              </a:rPr>
              <a:t>loss indicated by timeout: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dirty="0">
                <a:ea typeface="ＭＳ Ｐゴシック" charset="0"/>
              </a:rPr>
              <a:t> set to 1 MSS;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</a:rPr>
              <a:t>window then grows exponentially (as in slow start) to threshold, then grows linearly</a:t>
            </a:r>
          </a:p>
          <a:p>
            <a:pPr>
              <a:buFont typeface="Wingdings" charset="0"/>
              <a:buChar char="v"/>
              <a:defRPr/>
            </a:pPr>
            <a:r>
              <a:rPr lang="en-US" sz="3200" dirty="0">
                <a:ea typeface="ＭＳ Ｐゴシック" charset="0"/>
              </a:rPr>
              <a:t>loss indicated by 3 duplicate ACKs: </a:t>
            </a:r>
            <a:r>
              <a:rPr lang="en-US" dirty="0">
                <a:ea typeface="ＭＳ Ｐゴシック" charset="0"/>
                <a:cs typeface="+mn-cs"/>
              </a:rPr>
              <a:t>TCP RENO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</a:rPr>
              <a:t>dup ACKs indicate network capable of  delivering some segments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dirty="0">
                <a:ea typeface="ＭＳ Ｐゴシック" charset="0"/>
              </a:rPr>
              <a:t> is cut in half window then grows linearly</a:t>
            </a:r>
          </a:p>
          <a:p>
            <a:pPr>
              <a:buFont typeface="Wingdings" charset="0"/>
              <a:buChar char="v"/>
              <a:defRPr/>
            </a:pPr>
            <a:r>
              <a:rPr lang="en-US" sz="3200" dirty="0">
                <a:ea typeface="ＭＳ Ｐゴシック" charset="0"/>
              </a:rPr>
              <a:t>TCP Tahoe always sets </a:t>
            </a:r>
            <a:r>
              <a:rPr lang="en-US" b="1" dirty="0" err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sz="3200" dirty="0">
                <a:ea typeface="ＭＳ Ｐゴシック" charset="0"/>
              </a:rPr>
              <a:t> to 1 (timeout or 3 duplicate acks)</a:t>
            </a:r>
          </a:p>
          <a:p>
            <a:pPr lvl="1">
              <a:buFont typeface="Wingdings" charset="0"/>
              <a:buChar char="§"/>
              <a:defRPr/>
            </a:pPr>
            <a:endParaRPr lang="en-US" sz="2800" dirty="0">
              <a:ea typeface="ＭＳ Ｐゴシック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60D9-B1A4-4B9F-9103-B67C8691E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3">
            <a:extLst>
              <a:ext uri="{FF2B5EF4-FFF2-40B4-BE49-F238E27FC236}">
                <a16:creationId xmlns:a16="http://schemas.microsoft.com/office/drawing/2014/main" id="{FC312B1E-40FE-4B7E-AA74-51F4263C55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19200"/>
            <a:ext cx="2819400" cy="2514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ea typeface="ＭＳ Ｐゴシック" charset="0"/>
              </a:rPr>
              <a:t>Q:</a:t>
            </a:r>
            <a:r>
              <a:rPr lang="en-US" sz="2400">
                <a:ea typeface="ＭＳ Ｐゴシック" charset="0"/>
              </a:rPr>
              <a:t> when should the exponential increase switch to linear? 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ea typeface="ＭＳ Ｐゴシック" charset="0"/>
              </a:rPr>
              <a:t>A:</a:t>
            </a:r>
            <a:r>
              <a:rPr lang="en-US" sz="2400">
                <a:ea typeface="ＭＳ Ｐゴシック" charset="0"/>
              </a:rPr>
              <a:t> when </a:t>
            </a:r>
            <a:r>
              <a:rPr lang="en-US" sz="2400" b="1">
                <a:latin typeface="Courier New" charset="0"/>
                <a:ea typeface="ＭＳ Ｐゴシック" charset="0"/>
              </a:rPr>
              <a:t>cwnd</a:t>
            </a:r>
            <a:r>
              <a:rPr lang="en-US" sz="2400">
                <a:ea typeface="ＭＳ Ｐゴシック" charset="0"/>
              </a:rPr>
              <a:t> gets to 1/2 of its value before timeout.</a:t>
            </a:r>
          </a:p>
          <a:p>
            <a:pPr>
              <a:buFont typeface="Wingdings" charset="0"/>
              <a:buNone/>
              <a:defRPr/>
            </a:pPr>
            <a:endParaRPr lang="en-US" sz="2400">
              <a:ea typeface="ＭＳ Ｐゴシック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</a:t>
            </a:r>
          </a:p>
        </p:txBody>
      </p:sp>
      <p:sp>
        <p:nvSpPr>
          <p:cNvPr id="105477" name="Rectangle 4">
            <a:extLst>
              <a:ext uri="{FF2B5EF4-FFF2-40B4-BE49-F238E27FC236}">
                <a16:creationId xmlns:a16="http://schemas.microsoft.com/office/drawing/2014/main" id="{466C19EB-CB14-4EF3-8484-AA778555802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057400" y="3962400"/>
            <a:ext cx="3810000" cy="1905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FF0000"/>
                </a:solidFill>
                <a:ea typeface="ＭＳ Ｐゴシック" charset="0"/>
                <a:cs typeface="+mn-cs"/>
              </a:rPr>
              <a:t>Implementation:</a:t>
            </a: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</a:rPr>
              <a:t>variable </a:t>
            </a:r>
            <a:r>
              <a:rPr lang="en-US" sz="2400" b="1">
                <a:latin typeface="Courier New" charset="0"/>
                <a:ea typeface="ＭＳ Ｐゴシック" charset="0"/>
              </a:rPr>
              <a:t>ssthresh</a:t>
            </a:r>
            <a:r>
              <a:rPr lang="en-US" sz="2400">
                <a:latin typeface="Courier New" charset="0"/>
                <a:ea typeface="ＭＳ Ｐゴシック" charset="0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</a:rPr>
              <a:t>on loss event, </a:t>
            </a:r>
            <a:r>
              <a:rPr lang="en-US" sz="2400" b="1">
                <a:latin typeface="Courier New" charset="0"/>
                <a:ea typeface="ＭＳ Ｐゴシック" charset="0"/>
              </a:rPr>
              <a:t>ssthresh</a:t>
            </a:r>
            <a:r>
              <a:rPr lang="en-US" sz="2400">
                <a:ea typeface="ＭＳ Ｐゴシック" charset="0"/>
              </a:rPr>
              <a:t> is set to 1/2 of </a:t>
            </a:r>
            <a:r>
              <a:rPr lang="en-US" sz="2400" b="1">
                <a:latin typeface="Courier New" charset="0"/>
                <a:ea typeface="ＭＳ Ｐゴシック" charset="0"/>
              </a:rPr>
              <a:t>cwnd</a:t>
            </a:r>
            <a:r>
              <a:rPr lang="en-US" sz="2400">
                <a:latin typeface="Courier New" charset="0"/>
                <a:ea typeface="ＭＳ Ｐゴシック" charset="0"/>
              </a:rPr>
              <a:t> </a:t>
            </a:r>
            <a:r>
              <a:rPr lang="en-US" sz="2400">
                <a:ea typeface="ＭＳ Ｐゴシック" charset="0"/>
              </a:rPr>
              <a:t>just before loss event</a:t>
            </a:r>
          </a:p>
        </p:txBody>
      </p:sp>
      <p:pic>
        <p:nvPicPr>
          <p:cNvPr id="111622" name="Picture 7">
            <a:extLst>
              <a:ext uri="{FF2B5EF4-FFF2-40B4-BE49-F238E27FC236}">
                <a16:creationId xmlns:a16="http://schemas.microsoft.com/office/drawing/2014/main" id="{6B867A1B-4C35-4D25-B0DB-1C6646A63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70064"/>
            <a:ext cx="51054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0" name="Rectangle 10">
            <a:extLst>
              <a:ext uri="{FF2B5EF4-FFF2-40B4-BE49-F238E27FC236}">
                <a16:creationId xmlns:a16="http://schemas.microsoft.com/office/drawing/2014/main" id="{02BC00FD-D333-48C2-82CA-108DED634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116" y="-134939"/>
            <a:ext cx="872164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TCP: switching from slow start to 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E1654-B448-439A-923A-485D86A4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>
            <a:extLst>
              <a:ext uri="{FF2B5EF4-FFF2-40B4-BE49-F238E27FC236}">
                <a16:creationId xmlns:a16="http://schemas.microsoft.com/office/drawing/2014/main" id="{413AE7AF-206C-47AB-95B6-A45D4EFA7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947" y="233364"/>
            <a:ext cx="8827679" cy="8604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Summary: TCP Congestion Control</a:t>
            </a:r>
          </a:p>
        </p:txBody>
      </p:sp>
      <p:grpSp>
        <p:nvGrpSpPr>
          <p:cNvPr id="274672" name="Group 240">
            <a:extLst>
              <a:ext uri="{FF2B5EF4-FFF2-40B4-BE49-F238E27FC236}">
                <a16:creationId xmlns:a16="http://schemas.microsoft.com/office/drawing/2014/main" id="{99F2C8D0-C57F-4449-B32A-ABE10FC10B24}"/>
              </a:ext>
            </a:extLst>
          </p:cNvPr>
          <p:cNvGrpSpPr>
            <a:grpSpLocks/>
          </p:cNvGrpSpPr>
          <p:nvPr/>
        </p:nvGrpSpPr>
        <p:grpSpPr bwMode="auto">
          <a:xfrm>
            <a:off x="4965700" y="2908300"/>
            <a:ext cx="2133600" cy="814388"/>
            <a:chOff x="2168" y="1727"/>
            <a:chExt cx="1344" cy="513"/>
          </a:xfrm>
        </p:grpSpPr>
        <p:grpSp>
          <p:nvGrpSpPr>
            <p:cNvPr id="112747" name="Group 171">
              <a:extLst>
                <a:ext uri="{FF2B5EF4-FFF2-40B4-BE49-F238E27FC236}">
                  <a16:creationId xmlns:a16="http://schemas.microsoft.com/office/drawing/2014/main" id="{4965A5C7-BB62-46B2-8DC7-6CC58A590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12749" name="Text Box 172">
                <a:extLst>
                  <a:ext uri="{FF2B5EF4-FFF2-40B4-BE49-F238E27FC236}">
                    <a16:creationId xmlns:a16="http://schemas.microsoft.com/office/drawing/2014/main" id="{B2926180-C199-4864-8282-B314E9F417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timeout</a:t>
                </a:r>
              </a:p>
            </p:txBody>
          </p:sp>
          <p:sp>
            <p:nvSpPr>
              <p:cNvPr id="112750" name="Text Box 173">
                <a:extLst>
                  <a:ext uri="{FF2B5EF4-FFF2-40B4-BE49-F238E27FC236}">
                    <a16:creationId xmlns:a16="http://schemas.microsoft.com/office/drawing/2014/main" id="{02CCC3CB-12AE-4A93-A06F-8BF20C8A4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 = cwnd/2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1 MSS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  <a:r>
                  <a:rPr lang="en-US" altLang="en-US" sz="1200"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12751" name="Line 174">
                <a:extLst>
                  <a:ext uri="{FF2B5EF4-FFF2-40B4-BE49-F238E27FC236}">
                    <a16:creationId xmlns:a16="http://schemas.microsoft.com/office/drawing/2014/main" id="{B0F45881-C92C-4071-BABE-FBD2339B2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2748" name="Line 175">
              <a:extLst>
                <a:ext uri="{FF2B5EF4-FFF2-40B4-BE49-F238E27FC236}">
                  <a16:creationId xmlns:a16="http://schemas.microsoft.com/office/drawing/2014/main" id="{8D9AFF57-5747-4E6D-9948-B6D2BE145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74671" name="Group 239">
            <a:extLst>
              <a:ext uri="{FF2B5EF4-FFF2-40B4-BE49-F238E27FC236}">
                <a16:creationId xmlns:a16="http://schemas.microsoft.com/office/drawing/2014/main" id="{C8FE0A9C-142C-4FE4-B3C8-3E51CF56AB45}"/>
              </a:ext>
            </a:extLst>
          </p:cNvPr>
          <p:cNvGrpSpPr>
            <a:grpSpLocks/>
          </p:cNvGrpSpPr>
          <p:nvPr/>
        </p:nvGrpSpPr>
        <p:grpSpPr bwMode="auto">
          <a:xfrm>
            <a:off x="4995863" y="2432051"/>
            <a:ext cx="2133600" cy="398463"/>
            <a:chOff x="2187" y="1427"/>
            <a:chExt cx="1344" cy="251"/>
          </a:xfrm>
        </p:grpSpPr>
        <p:sp>
          <p:nvSpPr>
            <p:cNvPr id="112741" name="Line 176">
              <a:extLst>
                <a:ext uri="{FF2B5EF4-FFF2-40B4-BE49-F238E27FC236}">
                  <a16:creationId xmlns:a16="http://schemas.microsoft.com/office/drawing/2014/main" id="{C431975A-B04C-460A-8C16-410C813D4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42" name="Text Box 181">
              <a:extLst>
                <a:ext uri="{FF2B5EF4-FFF2-40B4-BE49-F238E27FC236}">
                  <a16:creationId xmlns:a16="http://schemas.microsoft.com/office/drawing/2014/main" id="{B53895EE-6C9A-4829-8B4A-ACD8E2D6C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Symbol" panose="05050102010706020507" pitchFamily="18" charset="2"/>
                </a:rPr>
                <a:t>L</a:t>
              </a:r>
              <a:endParaRPr lang="en-US" altLang="en-US" sz="1200">
                <a:latin typeface="Symbol" panose="05050102010706020507" pitchFamily="18" charset="2"/>
              </a:endParaRPr>
            </a:p>
          </p:txBody>
        </p:sp>
        <p:sp>
          <p:nvSpPr>
            <p:cNvPr id="112743" name="Line 182">
              <a:extLst>
                <a:ext uri="{FF2B5EF4-FFF2-40B4-BE49-F238E27FC236}">
                  <a16:creationId xmlns:a16="http://schemas.microsoft.com/office/drawing/2014/main" id="{BC98F84E-C0FA-45D3-A2EB-BC5014B90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2744" name="Group 183">
              <a:extLst>
                <a:ext uri="{FF2B5EF4-FFF2-40B4-BE49-F238E27FC236}">
                  <a16:creationId xmlns:a16="http://schemas.microsoft.com/office/drawing/2014/main" id="{C4B54CEF-9AC1-4143-B3F1-544091321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12745" name="Text Box 184">
                <a:extLst>
                  <a:ext uri="{FF2B5EF4-FFF2-40B4-BE49-F238E27FC236}">
                    <a16:creationId xmlns:a16="http://schemas.microsoft.com/office/drawing/2014/main" id="{45A00B16-1F2A-4A72-B7AD-94941DA77C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&gt; ssthresh</a:t>
                </a:r>
              </a:p>
            </p:txBody>
          </p:sp>
          <p:sp>
            <p:nvSpPr>
              <p:cNvPr id="112746" name="Line 185">
                <a:extLst>
                  <a:ext uri="{FF2B5EF4-FFF2-40B4-BE49-F238E27FC236}">
                    <a16:creationId xmlns:a16="http://schemas.microsoft.com/office/drawing/2014/main" id="{155D7B6C-D088-49EF-B5D7-3B4A3A9E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274674" name="Group 242">
            <a:extLst>
              <a:ext uri="{FF2B5EF4-FFF2-40B4-BE49-F238E27FC236}">
                <a16:creationId xmlns:a16="http://schemas.microsoft.com/office/drawing/2014/main" id="{A72A7D25-9784-47C1-A8A0-BF3B2E15C241}"/>
              </a:ext>
            </a:extLst>
          </p:cNvPr>
          <p:cNvGrpSpPr>
            <a:grpSpLocks/>
          </p:cNvGrpSpPr>
          <p:nvPr/>
        </p:nvGrpSpPr>
        <p:grpSpPr bwMode="auto">
          <a:xfrm>
            <a:off x="7100888" y="1370014"/>
            <a:ext cx="2692400" cy="2365375"/>
            <a:chOff x="3513" y="786"/>
            <a:chExt cx="1696" cy="1490"/>
          </a:xfrm>
        </p:grpSpPr>
        <p:grpSp>
          <p:nvGrpSpPr>
            <p:cNvPr id="112727" name="Group 164">
              <a:extLst>
                <a:ext uri="{FF2B5EF4-FFF2-40B4-BE49-F238E27FC236}">
                  <a16:creationId xmlns:a16="http://schemas.microsoft.com/office/drawing/2014/main" id="{9A1E191E-2EEF-418B-BC0F-F358F078B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1330"/>
              <a:ext cx="817" cy="754"/>
              <a:chOff x="2293" y="2021"/>
              <a:chExt cx="817" cy="754"/>
            </a:xfrm>
          </p:grpSpPr>
          <p:sp>
            <p:nvSpPr>
              <p:cNvPr id="112739" name="Oval 165">
                <a:extLst>
                  <a:ext uri="{FF2B5EF4-FFF2-40B4-BE49-F238E27FC236}">
                    <a16:creationId xmlns:a16="http://schemas.microsoft.com/office/drawing/2014/main" id="{CEE7891B-3651-40D4-8618-B3C5C8B8F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740" name="Text Box 166">
                <a:extLst>
                  <a:ext uri="{FF2B5EF4-FFF2-40B4-BE49-F238E27FC236}">
                    <a16:creationId xmlns:a16="http://schemas.microsoft.com/office/drawing/2014/main" id="{6910BA9A-80DB-483B-9C52-084C24EDAD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8" y="2191"/>
                <a:ext cx="812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congestion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avoidance 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728" name="Group 190">
              <a:extLst>
                <a:ext uri="{FF2B5EF4-FFF2-40B4-BE49-F238E27FC236}">
                  <a16:creationId xmlns:a16="http://schemas.microsoft.com/office/drawing/2014/main" id="{38F1DDC4-C0F8-4879-BE16-FC37168485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3" y="786"/>
              <a:ext cx="1422" cy="546"/>
              <a:chOff x="3536" y="904"/>
              <a:chExt cx="1422" cy="546"/>
            </a:xfrm>
          </p:grpSpPr>
          <p:sp>
            <p:nvSpPr>
              <p:cNvPr id="112735" name="Text Box 191">
                <a:extLst>
                  <a:ext uri="{FF2B5EF4-FFF2-40B4-BE49-F238E27FC236}">
                    <a16:creationId xmlns:a16="http://schemas.microsoft.com/office/drawing/2014/main" id="{D3DA5CFE-8686-4F40-A759-6749E56877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1037"/>
                <a:ext cx="1422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cwnd + MSS    (MSS/cwnd)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transmit new segment(s), as allowed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i="1">
                  <a:latin typeface="Arial" panose="020B0604020202020204" pitchFamily="34" charset="0"/>
                </a:endParaRPr>
              </a:p>
            </p:txBody>
          </p:sp>
          <p:sp>
            <p:nvSpPr>
              <p:cNvPr id="112736" name="Line 192">
                <a:extLst>
                  <a:ext uri="{FF2B5EF4-FFF2-40B4-BE49-F238E27FC236}">
                    <a16:creationId xmlns:a16="http://schemas.microsoft.com/office/drawing/2014/main" id="{46C2814D-1829-44E0-9AFB-75BE9FBCA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737" name="Text Box 193">
                <a:extLst>
                  <a:ext uri="{FF2B5EF4-FFF2-40B4-BE49-F238E27FC236}">
                    <a16:creationId xmlns:a16="http://schemas.microsoft.com/office/drawing/2014/main" id="{921E24FC-CA61-41FB-B1B7-37E0C8E80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new ACK</a:t>
                </a:r>
              </a:p>
            </p:txBody>
          </p:sp>
          <p:sp>
            <p:nvSpPr>
              <p:cNvPr id="112738" name="Text Box 194">
                <a:extLst>
                  <a:ext uri="{FF2B5EF4-FFF2-40B4-BE49-F238E27FC236}">
                    <a16:creationId xmlns:a16="http://schemas.microsoft.com/office/drawing/2014/main" id="{6338220E-A609-4474-849F-E9B8218A48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112729" name="Freeform 195">
              <a:extLst>
                <a:ext uri="{FF2B5EF4-FFF2-40B4-BE49-F238E27FC236}">
                  <a16:creationId xmlns:a16="http://schemas.microsoft.com/office/drawing/2014/main" id="{49A4D23A-705B-4529-8E7C-FB56C4C2D528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61 w 376"/>
                <a:gd name="T1" fmla="*/ 306 h 452"/>
                <a:gd name="T2" fmla="*/ 35 w 376"/>
                <a:gd name="T3" fmla="*/ 269 h 452"/>
                <a:gd name="T4" fmla="*/ 89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2730" name="Group 196">
              <a:extLst>
                <a:ext uri="{FF2B5EF4-FFF2-40B4-BE49-F238E27FC236}">
                  <a16:creationId xmlns:a16="http://schemas.microsoft.com/office/drawing/2014/main" id="{E6938883-2AFD-4D89-92CE-44CAFE7BC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9" y="1909"/>
              <a:ext cx="700" cy="367"/>
              <a:chOff x="4274" y="2922"/>
              <a:chExt cx="700" cy="367"/>
            </a:xfrm>
          </p:grpSpPr>
          <p:sp>
            <p:nvSpPr>
              <p:cNvPr id="112732" name="Text Box 197">
                <a:extLst>
                  <a:ext uri="{FF2B5EF4-FFF2-40B4-BE49-F238E27FC236}">
                    <a16:creationId xmlns:a16="http://schemas.microsoft.com/office/drawing/2014/main" id="{A91A3939-3138-4252-97F2-12B3D26A0C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dupACKcount++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112733" name="Line 198">
                <a:extLst>
                  <a:ext uri="{FF2B5EF4-FFF2-40B4-BE49-F238E27FC236}">
                    <a16:creationId xmlns:a16="http://schemas.microsoft.com/office/drawing/2014/main" id="{B17800A8-5FA8-4D5C-966E-D64F16501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734" name="Text Box 199">
                <a:extLst>
                  <a:ext uri="{FF2B5EF4-FFF2-40B4-BE49-F238E27FC236}">
                    <a16:creationId xmlns:a16="http://schemas.microsoft.com/office/drawing/2014/main" id="{9185A885-A15D-4A19-A9FD-9550AF1F0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duplicate ACK</a:t>
                </a:r>
              </a:p>
            </p:txBody>
          </p:sp>
        </p:grpSp>
        <p:sp>
          <p:nvSpPr>
            <p:cNvPr id="112731" name="Freeform 200">
              <a:extLst>
                <a:ext uri="{FF2B5EF4-FFF2-40B4-BE49-F238E27FC236}">
                  <a16:creationId xmlns:a16="http://schemas.microsoft.com/office/drawing/2014/main" id="{B4894CF4-7EA2-4EEB-99B6-512845DA6B3B}"/>
                </a:ext>
              </a:extLst>
            </p:cNvPr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61 w 376"/>
                <a:gd name="T1" fmla="*/ 306 h 452"/>
                <a:gd name="T2" fmla="*/ 35 w 376"/>
                <a:gd name="T3" fmla="*/ 269 h 452"/>
                <a:gd name="T4" fmla="*/ 89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74677" name="Group 245">
            <a:extLst>
              <a:ext uri="{FF2B5EF4-FFF2-40B4-BE49-F238E27FC236}">
                <a16:creationId xmlns:a16="http://schemas.microsoft.com/office/drawing/2014/main" id="{2D71C6A6-FB1C-478E-AEA4-C9A67F09842D}"/>
              </a:ext>
            </a:extLst>
          </p:cNvPr>
          <p:cNvGrpSpPr>
            <a:grpSpLocks/>
          </p:cNvGrpSpPr>
          <p:nvPr/>
        </p:nvGrpSpPr>
        <p:grpSpPr bwMode="auto">
          <a:xfrm>
            <a:off x="5553076" y="4821239"/>
            <a:ext cx="3279775" cy="1717675"/>
            <a:chOff x="2538" y="2960"/>
            <a:chExt cx="2066" cy="1082"/>
          </a:xfrm>
        </p:grpSpPr>
        <p:grpSp>
          <p:nvGrpSpPr>
            <p:cNvPr id="112718" name="Group 167">
              <a:extLst>
                <a:ext uri="{FF2B5EF4-FFF2-40B4-BE49-F238E27FC236}">
                  <a16:creationId xmlns:a16="http://schemas.microsoft.com/office/drawing/2014/main" id="{6BBB7A10-4D15-475E-832A-D4C550B490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8" y="2960"/>
              <a:ext cx="800" cy="754"/>
              <a:chOff x="2454" y="3045"/>
              <a:chExt cx="800" cy="754"/>
            </a:xfrm>
          </p:grpSpPr>
          <p:sp>
            <p:nvSpPr>
              <p:cNvPr id="112724" name="Oval 168">
                <a:extLst>
                  <a:ext uri="{FF2B5EF4-FFF2-40B4-BE49-F238E27FC236}">
                    <a16:creationId xmlns:a16="http://schemas.microsoft.com/office/drawing/2014/main" id="{E3C922A3-5BAF-405B-A5BF-34772172B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725" name="Text Box 169">
                <a:extLst>
                  <a:ext uri="{FF2B5EF4-FFF2-40B4-BE49-F238E27FC236}">
                    <a16:creationId xmlns:a16="http://schemas.microsoft.com/office/drawing/2014/main" id="{202B859A-5C4E-4AF6-B578-B197CFC05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5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 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2726" name="Text Box 170">
                <a:extLst>
                  <a:ext uri="{FF2B5EF4-FFF2-40B4-BE49-F238E27FC236}">
                    <a16:creationId xmlns:a16="http://schemas.microsoft.com/office/drawing/2014/main" id="{BBFD6AA5-A6C6-41D7-AC41-3FC6C8CE7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0" y="3204"/>
                <a:ext cx="708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fast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recovery 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719" name="Freeform 220">
              <a:extLst>
                <a:ext uri="{FF2B5EF4-FFF2-40B4-BE49-F238E27FC236}">
                  <a16:creationId xmlns:a16="http://schemas.microsoft.com/office/drawing/2014/main" id="{0DF7D43D-D1B2-4DB9-A7A3-49D18537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2720" name="Group 221">
              <a:extLst>
                <a:ext uri="{FF2B5EF4-FFF2-40B4-BE49-F238E27FC236}">
                  <a16:creationId xmlns:a16="http://schemas.microsoft.com/office/drawing/2014/main" id="{25A2168E-1417-4075-A99D-EA63C9C10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3592"/>
              <a:ext cx="1413" cy="450"/>
              <a:chOff x="3542" y="3496"/>
              <a:chExt cx="1413" cy="450"/>
            </a:xfrm>
          </p:grpSpPr>
          <p:sp>
            <p:nvSpPr>
              <p:cNvPr id="112721" name="Text Box 222">
                <a:extLst>
                  <a:ext uri="{FF2B5EF4-FFF2-40B4-BE49-F238E27FC236}">
                    <a16:creationId xmlns:a16="http://schemas.microsoft.com/office/drawing/2014/main" id="{C1EF1E64-A56D-4BA7-87EB-E73D7B618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09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cwnd + MSS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transmit new segment(s), as allowed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i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722" name="Line 223">
                <a:extLst>
                  <a:ext uri="{FF2B5EF4-FFF2-40B4-BE49-F238E27FC236}">
                    <a16:creationId xmlns:a16="http://schemas.microsoft.com/office/drawing/2014/main" id="{8C84E61B-1E38-4B33-8EB2-5B1727D7B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723" name="Text Box 224">
                <a:extLst>
                  <a:ext uri="{FF2B5EF4-FFF2-40B4-BE49-F238E27FC236}">
                    <a16:creationId xmlns:a16="http://schemas.microsoft.com/office/drawing/2014/main" id="{CBCC2C3D-7984-44B1-8E76-8175C16854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duplicate ACK</a:t>
                </a:r>
              </a:p>
            </p:txBody>
          </p:sp>
        </p:grpSp>
      </p:grpSp>
      <p:grpSp>
        <p:nvGrpSpPr>
          <p:cNvPr id="274678" name="Group 246">
            <a:extLst>
              <a:ext uri="{FF2B5EF4-FFF2-40B4-BE49-F238E27FC236}">
                <a16:creationId xmlns:a16="http://schemas.microsoft.com/office/drawing/2014/main" id="{1D9C1C19-04F3-4758-8413-B6B3212BBD05}"/>
              </a:ext>
            </a:extLst>
          </p:cNvPr>
          <p:cNvGrpSpPr>
            <a:grpSpLocks/>
          </p:cNvGrpSpPr>
          <p:nvPr/>
        </p:nvGrpSpPr>
        <p:grpSpPr bwMode="auto">
          <a:xfrm>
            <a:off x="2452689" y="3502026"/>
            <a:ext cx="3724275" cy="1927225"/>
            <a:chOff x="585" y="2129"/>
            <a:chExt cx="2346" cy="1214"/>
          </a:xfrm>
        </p:grpSpPr>
        <p:grpSp>
          <p:nvGrpSpPr>
            <p:cNvPr id="112708" name="Group 212">
              <a:extLst>
                <a:ext uri="{FF2B5EF4-FFF2-40B4-BE49-F238E27FC236}">
                  <a16:creationId xmlns:a16="http://schemas.microsoft.com/office/drawing/2014/main" id="{16250B72-3F7C-41B9-AFC4-A96064BBE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" y="2818"/>
              <a:ext cx="1095" cy="525"/>
              <a:chOff x="444" y="2768"/>
              <a:chExt cx="1095" cy="525"/>
            </a:xfrm>
          </p:grpSpPr>
          <p:sp>
            <p:nvSpPr>
              <p:cNvPr id="112715" name="Text Box 213">
                <a:extLst>
                  <a:ext uri="{FF2B5EF4-FFF2-40B4-BE49-F238E27FC236}">
                    <a16:creationId xmlns:a16="http://schemas.microsoft.com/office/drawing/2014/main" id="{E9A2AA7A-53A8-4B7F-A237-9628498719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" y="2912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ssthresh= cwnd/2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ssthresh + 3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716" name="Line 214">
                <a:extLst>
                  <a:ext uri="{FF2B5EF4-FFF2-40B4-BE49-F238E27FC236}">
                    <a16:creationId xmlns:a16="http://schemas.microsoft.com/office/drawing/2014/main" id="{FE66AD05-B7C3-4AFA-8ADF-5B6E0D22B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717" name="Text Box 215">
                <a:extLst>
                  <a:ext uri="{FF2B5EF4-FFF2-40B4-BE49-F238E27FC236}">
                    <a16:creationId xmlns:a16="http://schemas.microsoft.com/office/drawing/2014/main" id="{CC244177-44E4-4B2B-A380-90D3705661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== 3</a:t>
                </a:r>
              </a:p>
            </p:txBody>
          </p:sp>
        </p:grpSp>
        <p:grpSp>
          <p:nvGrpSpPr>
            <p:cNvPr id="112709" name="Group 216">
              <a:extLst>
                <a:ext uri="{FF2B5EF4-FFF2-40B4-BE49-F238E27FC236}">
                  <a16:creationId xmlns:a16="http://schemas.microsoft.com/office/drawing/2014/main" id="{4BD75E46-AAF0-499E-8D30-8AD82CECE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" y="2454"/>
              <a:ext cx="1118" cy="519"/>
              <a:chOff x="419" y="2872"/>
              <a:chExt cx="1118" cy="519"/>
            </a:xfrm>
          </p:grpSpPr>
          <p:sp>
            <p:nvSpPr>
              <p:cNvPr id="112712" name="Text Box 217">
                <a:extLst>
                  <a:ext uri="{FF2B5EF4-FFF2-40B4-BE49-F238E27FC236}">
                    <a16:creationId xmlns:a16="http://schemas.microsoft.com/office/drawing/2014/main" id="{0EF93CDC-5E76-4523-AE72-1E468050FB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timeout</a:t>
                </a:r>
              </a:p>
            </p:txBody>
          </p:sp>
          <p:sp>
            <p:nvSpPr>
              <p:cNvPr id="112713" name="Text Box 218">
                <a:extLst>
                  <a:ext uri="{FF2B5EF4-FFF2-40B4-BE49-F238E27FC236}">
                    <a16:creationId xmlns:a16="http://schemas.microsoft.com/office/drawing/2014/main" id="{6AA7D69A-BC50-49CD-89AF-715BBA774A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 = cwnd/2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1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  <a:r>
                  <a:rPr lang="en-US" altLang="en-US" sz="1200"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12714" name="Line 219">
                <a:extLst>
                  <a:ext uri="{FF2B5EF4-FFF2-40B4-BE49-F238E27FC236}">
                    <a16:creationId xmlns:a16="http://schemas.microsoft.com/office/drawing/2014/main" id="{9BD9323B-7372-4599-808C-AFBBDEF80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2710" name="Freeform 225">
              <a:extLst>
                <a:ext uri="{FF2B5EF4-FFF2-40B4-BE49-F238E27FC236}">
                  <a16:creationId xmlns:a16="http://schemas.microsoft.com/office/drawing/2014/main" id="{97ABE5DF-6208-455C-ABEC-2B20343D8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711" name="Freeform 226">
              <a:extLst>
                <a:ext uri="{FF2B5EF4-FFF2-40B4-BE49-F238E27FC236}">
                  <a16:creationId xmlns:a16="http://schemas.microsoft.com/office/drawing/2014/main" id="{201C6AF1-4475-4DDA-B745-8768339A8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74676" name="Group 244">
            <a:extLst>
              <a:ext uri="{FF2B5EF4-FFF2-40B4-BE49-F238E27FC236}">
                <a16:creationId xmlns:a16="http://schemas.microsoft.com/office/drawing/2014/main" id="{6FC40490-6A92-4CD5-8A38-5E8071903C9C}"/>
              </a:ext>
            </a:extLst>
          </p:cNvPr>
          <p:cNvGrpSpPr>
            <a:grpSpLocks/>
          </p:cNvGrpSpPr>
          <p:nvPr/>
        </p:nvGrpSpPr>
        <p:grpSpPr bwMode="auto">
          <a:xfrm>
            <a:off x="6875463" y="3494088"/>
            <a:ext cx="2921000" cy="1916112"/>
            <a:chOff x="3371" y="2124"/>
            <a:chExt cx="1840" cy="1207"/>
          </a:xfrm>
        </p:grpSpPr>
        <p:grpSp>
          <p:nvGrpSpPr>
            <p:cNvPr id="112703" name="Group 201">
              <a:extLst>
                <a:ext uri="{FF2B5EF4-FFF2-40B4-BE49-F238E27FC236}">
                  <a16:creationId xmlns:a16="http://schemas.microsoft.com/office/drawing/2014/main" id="{26C52E77-3187-490D-9FF9-064D539A7C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796"/>
              <a:ext cx="1091" cy="535"/>
              <a:chOff x="4142" y="2802"/>
              <a:chExt cx="1091" cy="535"/>
            </a:xfrm>
          </p:grpSpPr>
          <p:sp>
            <p:nvSpPr>
              <p:cNvPr id="112705" name="Text Box 202">
                <a:extLst>
                  <a:ext uri="{FF2B5EF4-FFF2-40B4-BE49-F238E27FC236}">
                    <a16:creationId xmlns:a16="http://schemas.microsoft.com/office/drawing/2014/main" id="{55C17E10-A06F-4D82-8D39-1A7D4A708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ssthresh= cwnd/2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ssthresh + 3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i="1">
                  <a:latin typeface="Arial" panose="020B0604020202020204" pitchFamily="34" charset="0"/>
                </a:endParaRPr>
              </a:p>
            </p:txBody>
          </p:sp>
          <p:sp>
            <p:nvSpPr>
              <p:cNvPr id="112706" name="Line 203">
                <a:extLst>
                  <a:ext uri="{FF2B5EF4-FFF2-40B4-BE49-F238E27FC236}">
                    <a16:creationId xmlns:a16="http://schemas.microsoft.com/office/drawing/2014/main" id="{77D1BCD8-AE97-4AEE-9262-96C80A6EA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707" name="Text Box 204">
                <a:extLst>
                  <a:ext uri="{FF2B5EF4-FFF2-40B4-BE49-F238E27FC236}">
                    <a16:creationId xmlns:a16="http://schemas.microsoft.com/office/drawing/2014/main" id="{37C6B4BD-1BB3-4CCD-9FB4-9D39AF590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== 3</a:t>
                </a:r>
              </a:p>
            </p:txBody>
          </p:sp>
        </p:grpSp>
        <p:sp>
          <p:nvSpPr>
            <p:cNvPr id="112704" name="Freeform 227">
              <a:extLst>
                <a:ext uri="{FF2B5EF4-FFF2-40B4-BE49-F238E27FC236}">
                  <a16:creationId xmlns:a16="http://schemas.microsoft.com/office/drawing/2014/main" id="{E843D92A-659F-4AC5-962C-F468C0A1D7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74675" name="Group 243">
            <a:extLst>
              <a:ext uri="{FF2B5EF4-FFF2-40B4-BE49-F238E27FC236}">
                <a16:creationId xmlns:a16="http://schemas.microsoft.com/office/drawing/2014/main" id="{FD714153-7014-4A0D-A207-D73ABDC7629C}"/>
              </a:ext>
            </a:extLst>
          </p:cNvPr>
          <p:cNvGrpSpPr>
            <a:grpSpLocks/>
          </p:cNvGrpSpPr>
          <p:nvPr/>
        </p:nvGrpSpPr>
        <p:grpSpPr bwMode="auto">
          <a:xfrm>
            <a:off x="6710363" y="3519488"/>
            <a:ext cx="1206500" cy="1668462"/>
            <a:chOff x="3267" y="2140"/>
            <a:chExt cx="760" cy="1051"/>
          </a:xfrm>
        </p:grpSpPr>
        <p:sp>
          <p:nvSpPr>
            <p:cNvPr id="112697" name="Freeform 228">
              <a:extLst>
                <a:ext uri="{FF2B5EF4-FFF2-40B4-BE49-F238E27FC236}">
                  <a16:creationId xmlns:a16="http://schemas.microsoft.com/office/drawing/2014/main" id="{331599AC-61A9-4D62-BD99-883F54465E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2698" name="Group 229">
              <a:extLst>
                <a:ext uri="{FF2B5EF4-FFF2-40B4-BE49-F238E27FC236}">
                  <a16:creationId xmlns:a16="http://schemas.microsoft.com/office/drawing/2014/main" id="{0035EDB1-FD2D-499C-8AC4-0FBCA3AC79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7" y="2649"/>
              <a:ext cx="741" cy="525"/>
              <a:chOff x="1059" y="3496"/>
              <a:chExt cx="741" cy="525"/>
            </a:xfrm>
          </p:grpSpPr>
          <p:sp>
            <p:nvSpPr>
              <p:cNvPr id="112699" name="Text Box 230">
                <a:extLst>
                  <a:ext uri="{FF2B5EF4-FFF2-40B4-BE49-F238E27FC236}">
                    <a16:creationId xmlns:a16="http://schemas.microsoft.com/office/drawing/2014/main" id="{4B3A2CDA-4883-4DB2-8814-EF387B5A4A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3640"/>
                <a:ext cx="74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ssthresh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grpSp>
            <p:nvGrpSpPr>
              <p:cNvPr id="112700" name="Group 231">
                <a:extLst>
                  <a:ext uri="{FF2B5EF4-FFF2-40B4-BE49-F238E27FC236}">
                    <a16:creationId xmlns:a16="http://schemas.microsoft.com/office/drawing/2014/main" id="{38EF3627-D589-47BB-9826-9FF93C81E2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54"/>
                <a:chOff x="1190" y="3496"/>
                <a:chExt cx="582" cy="154"/>
              </a:xfrm>
            </p:grpSpPr>
            <p:sp>
              <p:nvSpPr>
                <p:cNvPr id="112701" name="Line 232">
                  <a:extLst>
                    <a:ext uri="{FF2B5EF4-FFF2-40B4-BE49-F238E27FC236}">
                      <a16:creationId xmlns:a16="http://schemas.microsoft.com/office/drawing/2014/main" id="{1CD0ACF4-4CCF-4AA3-90CD-F768991F7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2702" name="Text Box 233">
                  <a:extLst>
                    <a:ext uri="{FF2B5EF4-FFF2-40B4-BE49-F238E27FC236}">
                      <a16:creationId xmlns:a16="http://schemas.microsoft.com/office/drawing/2014/main" id="{083CD00E-4C38-48BD-B62E-689413A127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10" y="3496"/>
                  <a:ext cx="462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274673" name="Group 241">
            <a:extLst>
              <a:ext uri="{FF2B5EF4-FFF2-40B4-BE49-F238E27FC236}">
                <a16:creationId xmlns:a16="http://schemas.microsoft.com/office/drawing/2014/main" id="{84675622-0408-4BFF-B325-61F3C30A096A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1485901"/>
            <a:ext cx="4886324" cy="2659063"/>
            <a:chOff x="517" y="859"/>
            <a:chExt cx="3078" cy="1675"/>
          </a:xfrm>
        </p:grpSpPr>
        <p:grpSp>
          <p:nvGrpSpPr>
            <p:cNvPr id="112674" name="Group 161">
              <a:extLst>
                <a:ext uri="{FF2B5EF4-FFF2-40B4-BE49-F238E27FC236}">
                  <a16:creationId xmlns:a16="http://schemas.microsoft.com/office/drawing/2014/main" id="{F6A4CB75-F170-4BB2-B181-DBEDFAB62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112695" name="Oval 162">
                <a:extLst>
                  <a:ext uri="{FF2B5EF4-FFF2-40B4-BE49-F238E27FC236}">
                    <a16:creationId xmlns:a16="http://schemas.microsoft.com/office/drawing/2014/main" id="{5FBC1F91-F116-4091-9E04-8705B39D6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696" name="Text Box 163">
                <a:extLst>
                  <a:ext uri="{FF2B5EF4-FFF2-40B4-BE49-F238E27FC236}">
                    <a16:creationId xmlns:a16="http://schemas.microsoft.com/office/drawing/2014/main" id="{AE48CF99-D038-4605-BB69-943A95C30A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9" y="1946"/>
                <a:ext cx="4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slow 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start</a:t>
                </a:r>
              </a:p>
            </p:txBody>
          </p:sp>
        </p:grpSp>
        <p:grpSp>
          <p:nvGrpSpPr>
            <p:cNvPr id="112675" name="Group 177">
              <a:extLst>
                <a:ext uri="{FF2B5EF4-FFF2-40B4-BE49-F238E27FC236}">
                  <a16:creationId xmlns:a16="http://schemas.microsoft.com/office/drawing/2014/main" id="{F926D208-463D-488A-A0B2-A5DBAEA5C2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" y="2026"/>
              <a:ext cx="1118" cy="508"/>
              <a:chOff x="418" y="2713"/>
              <a:chExt cx="1118" cy="508"/>
            </a:xfrm>
          </p:grpSpPr>
          <p:sp>
            <p:nvSpPr>
              <p:cNvPr id="112692" name="Text Box 178">
                <a:extLst>
                  <a:ext uri="{FF2B5EF4-FFF2-40B4-BE49-F238E27FC236}">
                    <a16:creationId xmlns:a16="http://schemas.microsoft.com/office/drawing/2014/main" id="{B191590F-B7F3-4E7C-AC20-E1A5F54200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timeout</a:t>
                </a:r>
              </a:p>
            </p:txBody>
          </p:sp>
          <p:sp>
            <p:nvSpPr>
              <p:cNvPr id="112693" name="Text Box 179">
                <a:extLst>
                  <a:ext uri="{FF2B5EF4-FFF2-40B4-BE49-F238E27FC236}">
                    <a16:creationId xmlns:a16="http://schemas.microsoft.com/office/drawing/2014/main" id="{7B8B7DD4-5551-4353-B583-65E6F8335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" y="2840"/>
                <a:ext cx="1118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 = cwnd/2 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1 MSS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  <a:r>
                  <a:rPr lang="en-US" altLang="en-US" sz="1200"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12694" name="Line 180">
                <a:extLst>
                  <a:ext uri="{FF2B5EF4-FFF2-40B4-BE49-F238E27FC236}">
                    <a16:creationId xmlns:a16="http://schemas.microsoft.com/office/drawing/2014/main" id="{02D89FF3-FEA6-4FDF-AE05-2B575E3CC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2676" name="Group 186">
              <a:extLst>
                <a:ext uri="{FF2B5EF4-FFF2-40B4-BE49-F238E27FC236}">
                  <a16:creationId xmlns:a16="http://schemas.microsoft.com/office/drawing/2014/main" id="{44036811-12C3-4B86-B15D-EFACEE3E3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960"/>
              <a:ext cx="1422" cy="532"/>
              <a:chOff x="2683" y="798"/>
              <a:chExt cx="1422" cy="532"/>
            </a:xfrm>
          </p:grpSpPr>
          <p:sp>
            <p:nvSpPr>
              <p:cNvPr id="112689" name="Text Box 187">
                <a:extLst>
                  <a:ext uri="{FF2B5EF4-FFF2-40B4-BE49-F238E27FC236}">
                    <a16:creationId xmlns:a16="http://schemas.microsoft.com/office/drawing/2014/main" id="{82FA1F27-AE95-4E81-AF9F-DC3CAA4FEE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22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cwnd+MSS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transmit new segment(s), as allowed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112690" name="Line 188">
                <a:extLst>
                  <a:ext uri="{FF2B5EF4-FFF2-40B4-BE49-F238E27FC236}">
                    <a16:creationId xmlns:a16="http://schemas.microsoft.com/office/drawing/2014/main" id="{493C7C44-8903-4ED1-979A-E44FEA996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691" name="Text Box 189">
                <a:extLst>
                  <a:ext uri="{FF2B5EF4-FFF2-40B4-BE49-F238E27FC236}">
                    <a16:creationId xmlns:a16="http://schemas.microsoft.com/office/drawing/2014/main" id="{1D113CDF-6F6C-4494-8DF9-ACABE2D92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new ACK</a:t>
                </a:r>
              </a:p>
            </p:txBody>
          </p:sp>
        </p:grpSp>
        <p:sp>
          <p:nvSpPr>
            <p:cNvPr id="112677" name="Freeform 205">
              <a:extLst>
                <a:ext uri="{FF2B5EF4-FFF2-40B4-BE49-F238E27FC236}">
                  <a16:creationId xmlns:a16="http://schemas.microsoft.com/office/drawing/2014/main" id="{75350920-E09E-40FA-885D-273C7CE27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78" name="Freeform 206">
              <a:extLst>
                <a:ext uri="{FF2B5EF4-FFF2-40B4-BE49-F238E27FC236}">
                  <a16:creationId xmlns:a16="http://schemas.microsoft.com/office/drawing/2014/main" id="{175A5491-8099-4BEB-8E39-A0A812AB1E85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2679" name="Group 207">
              <a:extLst>
                <a:ext uri="{FF2B5EF4-FFF2-40B4-BE49-F238E27FC236}">
                  <a16:creationId xmlns:a16="http://schemas.microsoft.com/office/drawing/2014/main" id="{4630693B-192E-4BD7-81E1-A8144554B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859"/>
              <a:ext cx="700" cy="367"/>
              <a:chOff x="4274" y="2922"/>
              <a:chExt cx="700" cy="367"/>
            </a:xfrm>
          </p:grpSpPr>
          <p:sp>
            <p:nvSpPr>
              <p:cNvPr id="112686" name="Text Box 208">
                <a:extLst>
                  <a:ext uri="{FF2B5EF4-FFF2-40B4-BE49-F238E27FC236}">
                    <a16:creationId xmlns:a16="http://schemas.microsoft.com/office/drawing/2014/main" id="{6413FC91-2550-49B9-9F6A-51A5C1992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dupACKcount++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112687" name="Line 209">
                <a:extLst>
                  <a:ext uri="{FF2B5EF4-FFF2-40B4-BE49-F238E27FC236}">
                    <a16:creationId xmlns:a16="http://schemas.microsoft.com/office/drawing/2014/main" id="{FEC32359-0207-4662-9503-72455D5E8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688" name="Text Box 210">
                <a:extLst>
                  <a:ext uri="{FF2B5EF4-FFF2-40B4-BE49-F238E27FC236}">
                    <a16:creationId xmlns:a16="http://schemas.microsoft.com/office/drawing/2014/main" id="{64949250-6EF0-4EB9-BF87-1ED0EECBB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duplicate ACK</a:t>
                </a:r>
              </a:p>
            </p:txBody>
          </p:sp>
        </p:grpSp>
        <p:sp>
          <p:nvSpPr>
            <p:cNvPr id="112680" name="Freeform 211">
              <a:extLst>
                <a:ext uri="{FF2B5EF4-FFF2-40B4-BE49-F238E27FC236}">
                  <a16:creationId xmlns:a16="http://schemas.microsoft.com/office/drawing/2014/main" id="{B0D832E5-C5A9-47A3-8A1C-5DF504418222}"/>
                </a:ext>
              </a:extLst>
            </p:cNvPr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681" name="Line 234">
              <a:extLst>
                <a:ext uri="{FF2B5EF4-FFF2-40B4-BE49-F238E27FC236}">
                  <a16:creationId xmlns:a16="http://schemas.microsoft.com/office/drawing/2014/main" id="{32E4ABD4-9CD2-4557-AC70-22A660E72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2682" name="Group 235">
              <a:extLst>
                <a:ext uri="{FF2B5EF4-FFF2-40B4-BE49-F238E27FC236}">
                  <a16:creationId xmlns:a16="http://schemas.microsoft.com/office/drawing/2014/main" id="{4B6D8E08-169C-43A4-AED9-26A5F5A1A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" y="1255"/>
              <a:ext cx="741" cy="416"/>
              <a:chOff x="539" y="936"/>
              <a:chExt cx="741" cy="416"/>
            </a:xfrm>
          </p:grpSpPr>
          <p:sp>
            <p:nvSpPr>
              <p:cNvPr id="112683" name="Text Box 236">
                <a:extLst>
                  <a:ext uri="{FF2B5EF4-FFF2-40B4-BE49-F238E27FC236}">
                    <a16:creationId xmlns:a16="http://schemas.microsoft.com/office/drawing/2014/main" id="{155CB8DE-0211-46F9-B799-D53D1E2AC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Symbol" panose="05050102010706020507" pitchFamily="18" charset="2"/>
                  </a:rPr>
                  <a:t>L</a:t>
                </a:r>
              </a:p>
            </p:txBody>
          </p:sp>
          <p:sp>
            <p:nvSpPr>
              <p:cNvPr id="112684" name="Text Box 237">
                <a:extLst>
                  <a:ext uri="{FF2B5EF4-FFF2-40B4-BE49-F238E27FC236}">
                    <a16:creationId xmlns:a16="http://schemas.microsoft.com/office/drawing/2014/main" id="{96C3A85A-51CD-427C-AC05-41C64B590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74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1 MSS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 = 64 KB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112685" name="Line 238">
                <a:extLst>
                  <a:ext uri="{FF2B5EF4-FFF2-40B4-BE49-F238E27FC236}">
                    <a16:creationId xmlns:a16="http://schemas.microsoft.com/office/drawing/2014/main" id="{CB0115EE-3981-4007-890F-F6EA0CB0E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274687" name="Group 255">
            <a:extLst>
              <a:ext uri="{FF2B5EF4-FFF2-40B4-BE49-F238E27FC236}">
                <a16:creationId xmlns:a16="http://schemas.microsoft.com/office/drawing/2014/main" id="{ADE46382-AA72-4892-9D45-F631286A01CE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2922588"/>
            <a:ext cx="3167062" cy="1312862"/>
            <a:chOff x="509" y="1766"/>
            <a:chExt cx="1995" cy="827"/>
          </a:xfrm>
        </p:grpSpPr>
        <p:pic>
          <p:nvPicPr>
            <p:cNvPr id="112671" name="Picture 252">
              <a:extLst>
                <a:ext uri="{FF2B5EF4-FFF2-40B4-BE49-F238E27FC236}">
                  <a16:creationId xmlns:a16="http://schemas.microsoft.com/office/drawing/2014/main" id="{A6A4D4B5-A3DA-4DE7-BC52-D2E714091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2" name="Picture 253">
              <a:extLst>
                <a:ext uri="{FF2B5EF4-FFF2-40B4-BE49-F238E27FC236}">
                  <a16:creationId xmlns:a16="http://schemas.microsoft.com/office/drawing/2014/main" id="{0DB73006-595C-426D-B1C3-FD7A82582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3" name="Picture 254">
              <a:extLst>
                <a:ext uri="{FF2B5EF4-FFF2-40B4-BE49-F238E27FC236}">
                  <a16:creationId xmlns:a16="http://schemas.microsoft.com/office/drawing/2014/main" id="{A09B31F3-7A62-4201-B35F-93FAB7931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4729" name="Group 297">
            <a:extLst>
              <a:ext uri="{FF2B5EF4-FFF2-40B4-BE49-F238E27FC236}">
                <a16:creationId xmlns:a16="http://schemas.microsoft.com/office/drawing/2014/main" id="{D9A0087D-B281-4EA0-8702-7BCCE544A9DC}"/>
              </a:ext>
            </a:extLst>
          </p:cNvPr>
          <p:cNvGrpSpPr>
            <a:grpSpLocks/>
          </p:cNvGrpSpPr>
          <p:nvPr/>
        </p:nvGrpSpPr>
        <p:grpSpPr bwMode="auto">
          <a:xfrm>
            <a:off x="5026026" y="1149351"/>
            <a:ext cx="4333875" cy="3243263"/>
            <a:chOff x="2205" y="641"/>
            <a:chExt cx="2730" cy="2043"/>
          </a:xfrm>
        </p:grpSpPr>
        <p:grpSp>
          <p:nvGrpSpPr>
            <p:cNvPr id="112656" name="Group 282">
              <a:extLst>
                <a:ext uri="{FF2B5EF4-FFF2-40B4-BE49-F238E27FC236}">
                  <a16:creationId xmlns:a16="http://schemas.microsoft.com/office/drawing/2014/main" id="{EB96FEBD-75B7-4070-AEA1-6D9A1316B4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112667" name="Group 283">
                <a:extLst>
                  <a:ext uri="{FF2B5EF4-FFF2-40B4-BE49-F238E27FC236}">
                    <a16:creationId xmlns:a16="http://schemas.microsoft.com/office/drawing/2014/main" id="{6821F332-0696-41E9-89BE-B9F7400157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12669" name="Picture 284">
                  <a:extLst>
                    <a:ext uri="{FF2B5EF4-FFF2-40B4-BE49-F238E27FC236}">
                      <a16:creationId xmlns:a16="http://schemas.microsoft.com/office/drawing/2014/main" id="{B7B5DD98-6C23-43A3-9B1B-15A5A7495F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670" name="Rectangle 285">
                  <a:extLst>
                    <a:ext uri="{FF2B5EF4-FFF2-40B4-BE49-F238E27FC236}">
                      <a16:creationId xmlns:a16="http://schemas.microsoft.com/office/drawing/2014/main" id="{3A6B1E86-9936-4CE9-95C5-F208249E1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12668" name="Text Box 286">
                <a:extLst>
                  <a:ext uri="{FF2B5EF4-FFF2-40B4-BE49-F238E27FC236}">
                    <a16:creationId xmlns:a16="http://schemas.microsoft.com/office/drawing/2014/main" id="{758B9F5A-4A5B-4EB2-AE41-83913762F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New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ACK!</a:t>
                </a:r>
              </a:p>
            </p:txBody>
          </p:sp>
        </p:grpSp>
        <p:grpSp>
          <p:nvGrpSpPr>
            <p:cNvPr id="112657" name="Group 287">
              <a:extLst>
                <a:ext uri="{FF2B5EF4-FFF2-40B4-BE49-F238E27FC236}">
                  <a16:creationId xmlns:a16="http://schemas.microsoft.com/office/drawing/2014/main" id="{6E1ACA03-73A6-40CA-964A-C7126A8F7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112663" name="Group 288">
                <a:extLst>
                  <a:ext uri="{FF2B5EF4-FFF2-40B4-BE49-F238E27FC236}">
                    <a16:creationId xmlns:a16="http://schemas.microsoft.com/office/drawing/2014/main" id="{5B4D8FCC-5623-4680-997E-FE4FD67C3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12665" name="Picture 289">
                  <a:extLst>
                    <a:ext uri="{FF2B5EF4-FFF2-40B4-BE49-F238E27FC236}">
                      <a16:creationId xmlns:a16="http://schemas.microsoft.com/office/drawing/2014/main" id="{4F53A9A3-6413-413D-A8F4-F187A7F17C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666" name="Rectangle 290">
                  <a:extLst>
                    <a:ext uri="{FF2B5EF4-FFF2-40B4-BE49-F238E27FC236}">
                      <a16:creationId xmlns:a16="http://schemas.microsoft.com/office/drawing/2014/main" id="{ABDC5323-0EC1-4F5F-9BF4-35C14F0104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12664" name="Text Box 291">
                <a:extLst>
                  <a:ext uri="{FF2B5EF4-FFF2-40B4-BE49-F238E27FC236}">
                    <a16:creationId xmlns:a16="http://schemas.microsoft.com/office/drawing/2014/main" id="{F693A5E0-3079-43CD-B6A4-6ABC6E540D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New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ACK!</a:t>
                </a:r>
              </a:p>
            </p:txBody>
          </p:sp>
        </p:grpSp>
        <p:grpSp>
          <p:nvGrpSpPr>
            <p:cNvPr id="112658" name="Group 292">
              <a:extLst>
                <a:ext uri="{FF2B5EF4-FFF2-40B4-BE49-F238E27FC236}">
                  <a16:creationId xmlns:a16="http://schemas.microsoft.com/office/drawing/2014/main" id="{A2E90B25-E8C1-4756-B9C3-063B50633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112659" name="Group 293">
                <a:extLst>
                  <a:ext uri="{FF2B5EF4-FFF2-40B4-BE49-F238E27FC236}">
                    <a16:creationId xmlns:a16="http://schemas.microsoft.com/office/drawing/2014/main" id="{F1E1C549-3591-4534-98C1-F1027E6017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12661" name="Picture 294">
                  <a:extLst>
                    <a:ext uri="{FF2B5EF4-FFF2-40B4-BE49-F238E27FC236}">
                      <a16:creationId xmlns:a16="http://schemas.microsoft.com/office/drawing/2014/main" id="{A7B76A32-07F3-46CE-BFF2-E2CCAE8374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662" name="Rectangle 295">
                  <a:extLst>
                    <a:ext uri="{FF2B5EF4-FFF2-40B4-BE49-F238E27FC236}">
                      <a16:creationId xmlns:a16="http://schemas.microsoft.com/office/drawing/2014/main" id="{C3231E94-9EEA-4D82-BDCA-EB1774109D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12660" name="Text Box 296">
                <a:extLst>
                  <a:ext uri="{FF2B5EF4-FFF2-40B4-BE49-F238E27FC236}">
                    <a16:creationId xmlns:a16="http://schemas.microsoft.com/office/drawing/2014/main" id="{832E5456-29CD-46E8-9368-29EED82FC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New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702030302020204" pitchFamily="66" charset="0"/>
                  </a:rPr>
                  <a:t>ACK!</a:t>
                </a:r>
              </a:p>
            </p:txBody>
          </p:sp>
        </p:grpSp>
      </p:grpSp>
      <p:pic>
        <p:nvPicPr>
          <p:cNvPr id="109" name="Picture 108">
            <a:extLst>
              <a:ext uri="{FF2B5EF4-FFF2-40B4-BE49-F238E27FC236}">
                <a16:creationId xmlns:a16="http://schemas.microsoft.com/office/drawing/2014/main" id="{0F5C40C2-E326-41E4-AD85-1E17D889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>
            <a:extLst>
              <a:ext uri="{FF2B5EF4-FFF2-40B4-BE49-F238E27FC236}">
                <a16:creationId xmlns:a16="http://schemas.microsoft.com/office/drawing/2014/main" id="{CB342D99-C650-423C-85C3-4DD483AE8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5657" y="273051"/>
            <a:ext cx="8596993" cy="9175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Approaches towards congestion control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8CC12909-7220-44D3-A0A3-C0E0A2993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504950"/>
            <a:ext cx="81549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800">
                <a:latin typeface="Gill Sans MT" panose="020B0502020104020203" pitchFamily="34" charset="0"/>
              </a:rPr>
              <a:t>two broad approaches towards congestion control:</a:t>
            </a:r>
          </a:p>
        </p:txBody>
      </p:sp>
      <p:sp>
        <p:nvSpPr>
          <p:cNvPr id="103431" name="Rectangle 8">
            <a:extLst>
              <a:ext uri="{FF2B5EF4-FFF2-40B4-BE49-F238E27FC236}">
                <a16:creationId xmlns:a16="http://schemas.microsoft.com/office/drawing/2014/main" id="{CC45AF0C-1097-4DB1-A4BA-B2307E0F2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2786063"/>
            <a:ext cx="3487738" cy="32512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432" name="Rectangle 9">
            <a:extLst>
              <a:ext uri="{FF2B5EF4-FFF2-40B4-BE49-F238E27FC236}">
                <a16:creationId xmlns:a16="http://schemas.microsoft.com/office/drawing/2014/main" id="{C616A8B7-3812-490C-86B7-B5DFADE21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2528888"/>
            <a:ext cx="2979738" cy="563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7289" name="Rectangle 3">
            <a:extLst>
              <a:ext uri="{FF2B5EF4-FFF2-40B4-BE49-F238E27FC236}">
                <a16:creationId xmlns:a16="http://schemas.microsoft.com/office/drawing/2014/main" id="{D5360F31-7BC4-49B2-8BAE-C53A49446E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47900" y="2390775"/>
            <a:ext cx="3295650" cy="3810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end-end congestion control: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</a:rPr>
              <a:t>no explicit feedback from network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</a:rPr>
              <a:t>congestion inferred from end-system observed loss, delay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</a:rPr>
              <a:t>approach taken by TCP</a:t>
            </a: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03434" name="Rectangle 10">
            <a:extLst>
              <a:ext uri="{FF2B5EF4-FFF2-40B4-BE49-F238E27FC236}">
                <a16:creationId xmlns:a16="http://schemas.microsoft.com/office/drawing/2014/main" id="{3AB42639-CB7C-4162-8924-7F60EB11A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4" y="2814638"/>
            <a:ext cx="3690937" cy="32512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3435" name="Rectangle 11">
            <a:extLst>
              <a:ext uri="{FF2B5EF4-FFF2-40B4-BE49-F238E27FC236}">
                <a16:creationId xmlns:a16="http://schemas.microsoft.com/office/drawing/2014/main" id="{0C86892A-B36C-41E8-BF18-96AB55530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688" y="2551113"/>
            <a:ext cx="3092450" cy="565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7292" name="Rectangle 4">
            <a:extLst>
              <a:ext uri="{FF2B5EF4-FFF2-40B4-BE49-F238E27FC236}">
                <a16:creationId xmlns:a16="http://schemas.microsoft.com/office/drawing/2014/main" id="{82143BE5-4FF1-473B-AC94-84E95A792CE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10313" y="2392363"/>
            <a:ext cx="3549650" cy="3905250"/>
          </a:xfrm>
        </p:spPr>
        <p:txBody>
          <a:bodyPr/>
          <a:lstStyle/>
          <a:p>
            <a:pPr marL="282575" indent="-282575"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network-assisted congestion control:</a:t>
            </a:r>
          </a:p>
          <a:p>
            <a:pPr marL="282575" indent="-282575"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</a:rPr>
              <a:t>routers provide feedback to end systems</a:t>
            </a:r>
          </a:p>
          <a:p>
            <a:pPr marL="576263" lvl="1" indent="-179388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single bit indicating congestion (SNA, DECbit, TCP/IP ECN, ATM)</a:t>
            </a:r>
          </a:p>
          <a:p>
            <a:pPr marL="576263" lvl="1" indent="-179388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explicit rate for sender to send at</a:t>
            </a:r>
            <a:endParaRPr lang="en-US" sz="2000">
              <a:ea typeface="ＭＳ Ｐゴシック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BF9E51-B005-4883-B480-23B9FA13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B0C6-6052-490F-8995-990732B7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14" y="468342"/>
            <a:ext cx="9601200" cy="1142385"/>
          </a:xfrm>
        </p:spPr>
        <p:txBody>
          <a:bodyPr/>
          <a:lstStyle/>
          <a:p>
            <a:r>
              <a:rPr lang="en-IN" dirty="0"/>
              <a:t>Network Assisted Congestion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1B24C-D64B-4208-9EA9-84A2A2505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4604" y="2130554"/>
            <a:ext cx="5553075" cy="3000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10F17-82D0-448C-98C7-02F85F310BDE}"/>
              </a:ext>
            </a:extLst>
          </p:cNvPr>
          <p:cNvSpPr txBox="1"/>
          <p:nvPr/>
        </p:nvSpPr>
        <p:spPr>
          <a:xfrm>
            <a:off x="914400" y="2199581"/>
            <a:ext cx="5299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feedback may be sent from a network router to the sender. This form of notification typically takes the form of a </a:t>
            </a:r>
            <a:r>
              <a:rPr lang="en-US" b="1" dirty="0"/>
              <a:t>choke packet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form : when a router marks/updates a field in a packet to indicate congestion. </a:t>
            </a:r>
          </a:p>
          <a:p>
            <a:r>
              <a:rPr lang="en-US" dirty="0"/>
              <a:t>	Upon receipt of a marked packet, the receiver then notifies the sender of the congestion indication.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F0CFC-DB6F-4EEF-8727-79871C995D54}"/>
              </a:ext>
            </a:extLst>
          </p:cNvPr>
          <p:cNvSpPr txBox="1"/>
          <p:nvPr/>
        </p:nvSpPr>
        <p:spPr>
          <a:xfrm>
            <a:off x="6649375" y="5308847"/>
            <a:ext cx="518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Two feedback pathways for network-indicated congestion information</a:t>
            </a: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2E382B-03CF-4710-BBFA-DC0CFB4AD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6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2">
            <a:extLst>
              <a:ext uri="{FF2B5EF4-FFF2-40B4-BE49-F238E27FC236}">
                <a16:creationId xmlns:a16="http://schemas.microsoft.com/office/drawing/2014/main" id="{A51EBB14-4C18-4F83-898F-FE3753E8B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374" y="38100"/>
            <a:ext cx="94059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Case study: ATM ABR congestion control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04453" name="Rectangle 3">
            <a:extLst>
              <a:ext uri="{FF2B5EF4-FFF2-40B4-BE49-F238E27FC236}">
                <a16:creationId xmlns:a16="http://schemas.microsoft.com/office/drawing/2014/main" id="{1747505F-E999-4D12-9075-BD57A83540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600200"/>
            <a:ext cx="36195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ABR: available bit rate:</a:t>
            </a:r>
          </a:p>
          <a:p>
            <a:r>
              <a:rPr lang="ja-JP" altLang="en-US" sz="2400" dirty="0"/>
              <a:t>“</a:t>
            </a:r>
            <a:r>
              <a:rPr lang="en-US" altLang="ja-JP" sz="2400" dirty="0"/>
              <a:t>elastic service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r>
              <a:rPr lang="en-US" altLang="en-US" sz="2400" dirty="0"/>
              <a:t>if sender</a:t>
            </a:r>
            <a:r>
              <a:rPr lang="en-IN" altLang="en-US" sz="2400" dirty="0"/>
              <a:t>’</a:t>
            </a:r>
            <a:r>
              <a:rPr lang="en-US" altLang="ja-JP" sz="2400" dirty="0"/>
              <a:t>s path </a:t>
            </a:r>
            <a:r>
              <a:rPr lang="ja-JP" altLang="en-US" sz="2400" dirty="0"/>
              <a:t>“</a:t>
            </a:r>
            <a:r>
              <a:rPr lang="en-US" altLang="ja-JP" sz="2400" dirty="0"/>
              <a:t>underloaded</a:t>
            </a:r>
            <a:r>
              <a:rPr lang="ja-JP" altLang="en-US" sz="2400" dirty="0"/>
              <a:t>”</a:t>
            </a:r>
            <a:r>
              <a:rPr lang="en-US" altLang="ja-JP" sz="2400" dirty="0"/>
              <a:t>: </a:t>
            </a:r>
          </a:p>
          <a:p>
            <a:pPr lvl="1"/>
            <a:r>
              <a:rPr lang="en-US" altLang="en-US" dirty="0"/>
              <a:t>sender should use available bandwidth</a:t>
            </a:r>
          </a:p>
          <a:p>
            <a:r>
              <a:rPr lang="en-US" altLang="en-US" sz="2400" dirty="0"/>
              <a:t>if sender</a:t>
            </a:r>
            <a:r>
              <a:rPr lang="en-IN" altLang="en-US" sz="2400" dirty="0"/>
              <a:t>’</a:t>
            </a:r>
            <a:r>
              <a:rPr lang="en-US" altLang="ja-JP" sz="2400" dirty="0"/>
              <a:t>s path congested: </a:t>
            </a:r>
          </a:p>
          <a:p>
            <a:pPr lvl="1"/>
            <a:r>
              <a:rPr lang="en-US" altLang="en-US" dirty="0"/>
              <a:t>sender throttled to minimum guaranteed rate</a:t>
            </a:r>
          </a:p>
        </p:txBody>
      </p:sp>
      <p:sp>
        <p:nvSpPr>
          <p:cNvPr id="104454" name="Rectangle 4">
            <a:extLst>
              <a:ext uri="{FF2B5EF4-FFF2-40B4-BE49-F238E27FC236}">
                <a16:creationId xmlns:a16="http://schemas.microsoft.com/office/drawing/2014/main" id="{4893E711-B646-45BC-95E4-B93997A55AC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238625" cy="4648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RM (resource management) cells:</a:t>
            </a:r>
          </a:p>
          <a:p>
            <a:r>
              <a:rPr lang="en-US" altLang="en-US" sz="2400" dirty="0"/>
              <a:t>sent by sender, interspersed with data cells</a:t>
            </a:r>
          </a:p>
          <a:p>
            <a:r>
              <a:rPr lang="en-US" sz="2400" dirty="0"/>
              <a:t>Each data cell contains an explicit forward congestion indication (EFCI) bit. </a:t>
            </a:r>
            <a:endParaRPr lang="en-US" altLang="en-US" sz="2400" dirty="0"/>
          </a:p>
          <a:p>
            <a:r>
              <a:rPr lang="en-US" altLang="en-US" sz="2400" dirty="0"/>
              <a:t>bits in RM cell set by switches (</a:t>
            </a:r>
            <a:r>
              <a:rPr lang="ja-JP" altLang="en-US" sz="2400" dirty="0"/>
              <a:t>“</a:t>
            </a:r>
            <a:r>
              <a:rPr lang="en-US" altLang="ja-JP" sz="2400" i="1" dirty="0"/>
              <a:t>network-assisted</a:t>
            </a:r>
            <a:r>
              <a:rPr lang="ja-JP" altLang="en-US" sz="2400" i="1" dirty="0"/>
              <a:t>”</a:t>
            </a:r>
            <a:r>
              <a:rPr lang="en-US" altLang="ja-JP" sz="2400" dirty="0"/>
              <a:t>) </a:t>
            </a:r>
          </a:p>
          <a:p>
            <a:pPr lvl="1"/>
            <a:r>
              <a:rPr lang="en-US" altLang="en-US" i="1" dirty="0">
                <a:solidFill>
                  <a:srgbClr val="000099"/>
                </a:solidFill>
              </a:rPr>
              <a:t>NI bit:</a:t>
            </a:r>
            <a:r>
              <a:rPr lang="en-US" altLang="en-US" dirty="0"/>
              <a:t> no increase in rate (mild congestion)</a:t>
            </a:r>
          </a:p>
          <a:p>
            <a:pPr lvl="1"/>
            <a:r>
              <a:rPr lang="en-US" altLang="en-US" i="1" dirty="0">
                <a:solidFill>
                  <a:srgbClr val="000099"/>
                </a:solidFill>
              </a:rPr>
              <a:t>CI bit:</a:t>
            </a:r>
            <a:r>
              <a:rPr lang="en-US" altLang="en-US" dirty="0"/>
              <a:t> congestion indication</a:t>
            </a:r>
          </a:p>
          <a:p>
            <a:r>
              <a:rPr lang="en-US" altLang="en-US" sz="2400" dirty="0"/>
              <a:t>RM cells returned to sender by receiver, with bits intact</a:t>
            </a:r>
            <a:endParaRPr lang="en-US" altLang="en-US" dirty="0"/>
          </a:p>
          <a:p>
            <a:pPr lvl="1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7D242-3637-452B-97C8-5B78F45F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2">
            <a:extLst>
              <a:ext uri="{FF2B5EF4-FFF2-40B4-BE49-F238E27FC236}">
                <a16:creationId xmlns:a16="http://schemas.microsoft.com/office/drawing/2014/main" id="{231E8DC0-B08D-4986-B51A-EF40BC9F3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159" y="144463"/>
            <a:ext cx="8726656" cy="9509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Case study: ATM ABR congestion control</a:t>
            </a:r>
          </a:p>
        </p:txBody>
      </p:sp>
      <p:sp>
        <p:nvSpPr>
          <p:cNvPr id="105478" name="Rectangle 3">
            <a:extLst>
              <a:ext uri="{FF2B5EF4-FFF2-40B4-BE49-F238E27FC236}">
                <a16:creationId xmlns:a16="http://schemas.microsoft.com/office/drawing/2014/main" id="{EB1984E4-98FF-4EBE-9950-0ABC02B30A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19301" y="3876675"/>
            <a:ext cx="8048625" cy="2495550"/>
          </a:xfrm>
        </p:spPr>
        <p:txBody>
          <a:bodyPr/>
          <a:lstStyle/>
          <a:p>
            <a:r>
              <a:rPr lang="en-US" altLang="en-US" dirty="0"/>
              <a:t>two-byte ER (explicit rate) field in RM cell</a:t>
            </a:r>
          </a:p>
          <a:p>
            <a:pPr lvl="1"/>
            <a:r>
              <a:rPr lang="en-US" altLang="en-US" dirty="0"/>
              <a:t>congested switch may lower ER value in cell</a:t>
            </a:r>
          </a:p>
          <a:p>
            <a:pPr lvl="1"/>
            <a:r>
              <a:rPr lang="en-US" altLang="en-US" dirty="0"/>
              <a:t>Sender’s</a:t>
            </a:r>
            <a:r>
              <a:rPr lang="en-US" altLang="ja-JP" dirty="0"/>
              <a:t> send rate thus max supportable rate on path</a:t>
            </a:r>
          </a:p>
          <a:p>
            <a:r>
              <a:rPr lang="en-US" altLang="en-US" dirty="0"/>
              <a:t>EFCI bit in data cells: set to 1 in congested switch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data cell preceding RM cell has EFCI set, receiver sets CI bit in returned RM cell</a:t>
            </a:r>
          </a:p>
        </p:txBody>
      </p:sp>
      <p:grpSp>
        <p:nvGrpSpPr>
          <p:cNvPr id="105479" name="Group 11">
            <a:extLst>
              <a:ext uri="{FF2B5EF4-FFF2-40B4-BE49-F238E27FC236}">
                <a16:creationId xmlns:a16="http://schemas.microsoft.com/office/drawing/2014/main" id="{3CD427E3-1393-4898-B97F-CC4003FFD9B1}"/>
              </a:ext>
            </a:extLst>
          </p:cNvPr>
          <p:cNvGrpSpPr>
            <a:grpSpLocks/>
          </p:cNvGrpSpPr>
          <p:nvPr/>
        </p:nvGrpSpPr>
        <p:grpSpPr bwMode="auto">
          <a:xfrm>
            <a:off x="6635751" y="2728914"/>
            <a:ext cx="950913" cy="365125"/>
            <a:chOff x="4410" y="1365"/>
            <a:chExt cx="663" cy="224"/>
          </a:xfrm>
        </p:grpSpPr>
        <p:sp>
          <p:nvSpPr>
            <p:cNvPr id="105544" name="Rectangle 12">
              <a:extLst>
                <a:ext uri="{FF2B5EF4-FFF2-40B4-BE49-F238E27FC236}">
                  <a16:creationId xmlns:a16="http://schemas.microsoft.com/office/drawing/2014/main" id="{8FD9246D-DE3A-4538-B282-27457D44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545" name="AutoShape 13">
              <a:extLst>
                <a:ext uri="{FF2B5EF4-FFF2-40B4-BE49-F238E27FC236}">
                  <a16:creationId xmlns:a16="http://schemas.microsoft.com/office/drawing/2014/main" id="{7EA0B5BD-720D-42FA-A4A9-1D55F25E1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546" name="Freeform 14">
              <a:extLst>
                <a:ext uri="{FF2B5EF4-FFF2-40B4-BE49-F238E27FC236}">
                  <a16:creationId xmlns:a16="http://schemas.microsoft.com/office/drawing/2014/main" id="{2C1129A6-4A17-42EB-8BC3-00B4885FE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547" name="Freeform 15">
              <a:extLst>
                <a:ext uri="{FF2B5EF4-FFF2-40B4-BE49-F238E27FC236}">
                  <a16:creationId xmlns:a16="http://schemas.microsoft.com/office/drawing/2014/main" id="{6BD77005-05D5-4466-83FA-8CFEFEA0C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339 h 63"/>
                <a:gd name="T2" fmla="*/ 2338 w 280"/>
                <a:gd name="T3" fmla="*/ 329 h 63"/>
                <a:gd name="T4" fmla="*/ 13798 w 280"/>
                <a:gd name="T5" fmla="*/ 0 h 63"/>
                <a:gd name="T6" fmla="*/ 17616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5548" name="Freeform 16">
              <a:extLst>
                <a:ext uri="{FF2B5EF4-FFF2-40B4-BE49-F238E27FC236}">
                  <a16:creationId xmlns:a16="http://schemas.microsoft.com/office/drawing/2014/main" id="{F482211B-A1D1-4E48-B668-FDF7854C7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5480" name="Group 17">
            <a:extLst>
              <a:ext uri="{FF2B5EF4-FFF2-40B4-BE49-F238E27FC236}">
                <a16:creationId xmlns:a16="http://schemas.microsoft.com/office/drawing/2014/main" id="{8D935554-38FB-4C44-8B75-F99117EF8850}"/>
              </a:ext>
            </a:extLst>
          </p:cNvPr>
          <p:cNvGrpSpPr>
            <a:grpSpLocks/>
          </p:cNvGrpSpPr>
          <p:nvPr/>
        </p:nvGrpSpPr>
        <p:grpSpPr bwMode="auto">
          <a:xfrm>
            <a:off x="4778376" y="2755901"/>
            <a:ext cx="950913" cy="365125"/>
            <a:chOff x="4410" y="1365"/>
            <a:chExt cx="663" cy="224"/>
          </a:xfrm>
        </p:grpSpPr>
        <p:sp>
          <p:nvSpPr>
            <p:cNvPr id="105539" name="Rectangle 18">
              <a:extLst>
                <a:ext uri="{FF2B5EF4-FFF2-40B4-BE49-F238E27FC236}">
                  <a16:creationId xmlns:a16="http://schemas.microsoft.com/office/drawing/2014/main" id="{0B2D5206-0E94-44DF-AF09-C4C8CCE7E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540" name="AutoShape 19">
              <a:extLst>
                <a:ext uri="{FF2B5EF4-FFF2-40B4-BE49-F238E27FC236}">
                  <a16:creationId xmlns:a16="http://schemas.microsoft.com/office/drawing/2014/main" id="{F3F78ABE-660F-4ACE-9CA9-5E83856A6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541" name="Freeform 20">
              <a:extLst>
                <a:ext uri="{FF2B5EF4-FFF2-40B4-BE49-F238E27FC236}">
                  <a16:creationId xmlns:a16="http://schemas.microsoft.com/office/drawing/2014/main" id="{41AB33F4-9872-4310-81EA-5BB120F86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542" name="Freeform 21">
              <a:extLst>
                <a:ext uri="{FF2B5EF4-FFF2-40B4-BE49-F238E27FC236}">
                  <a16:creationId xmlns:a16="http://schemas.microsoft.com/office/drawing/2014/main" id="{BCD46E1E-7D65-4E24-9121-979197A9C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339 h 63"/>
                <a:gd name="T2" fmla="*/ 2338 w 280"/>
                <a:gd name="T3" fmla="*/ 329 h 63"/>
                <a:gd name="T4" fmla="*/ 13798 w 280"/>
                <a:gd name="T5" fmla="*/ 0 h 63"/>
                <a:gd name="T6" fmla="*/ 17616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5543" name="Freeform 22">
              <a:extLst>
                <a:ext uri="{FF2B5EF4-FFF2-40B4-BE49-F238E27FC236}">
                  <a16:creationId xmlns:a16="http://schemas.microsoft.com/office/drawing/2014/main" id="{6F3BF115-B20A-4680-9BED-7341893EE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05481" name="Freeform 24">
            <a:extLst>
              <a:ext uri="{FF2B5EF4-FFF2-40B4-BE49-F238E27FC236}">
                <a16:creationId xmlns:a16="http://schemas.microsoft.com/office/drawing/2014/main" id="{D6554DA4-25CF-4BBB-BDCE-E16FBA73D4F8}"/>
              </a:ext>
            </a:extLst>
          </p:cNvPr>
          <p:cNvSpPr>
            <a:spLocks/>
          </p:cNvSpPr>
          <p:nvPr/>
        </p:nvSpPr>
        <p:spPr bwMode="auto">
          <a:xfrm>
            <a:off x="2652713" y="1658938"/>
            <a:ext cx="360362" cy="1403350"/>
          </a:xfrm>
          <a:custGeom>
            <a:avLst/>
            <a:gdLst>
              <a:gd name="T0" fmla="*/ 0 w 354"/>
              <a:gd name="T1" fmla="*/ 2147483646 h 1200"/>
              <a:gd name="T2" fmla="*/ 2147483646 w 354"/>
              <a:gd name="T3" fmla="*/ 0 h 1200"/>
              <a:gd name="T4" fmla="*/ 2147483646 w 354"/>
              <a:gd name="T5" fmla="*/ 2147483646 h 1200"/>
              <a:gd name="T6" fmla="*/ 2147483646 w 354"/>
              <a:gd name="T7" fmla="*/ 2147483646 h 1200"/>
              <a:gd name="T8" fmla="*/ 0 w 354"/>
              <a:gd name="T9" fmla="*/ 2147483646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4" h="1200">
                <a:moveTo>
                  <a:pt x="0" y="1194"/>
                </a:moveTo>
                <a:lnTo>
                  <a:pt x="354" y="0"/>
                </a:lnTo>
                <a:lnTo>
                  <a:pt x="342" y="1146"/>
                </a:lnTo>
                <a:lnTo>
                  <a:pt x="180" y="1200"/>
                </a:lnTo>
                <a:lnTo>
                  <a:pt x="0" y="11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482" name="Rectangle 23">
            <a:extLst>
              <a:ext uri="{FF2B5EF4-FFF2-40B4-BE49-F238E27FC236}">
                <a16:creationId xmlns:a16="http://schemas.microsoft.com/office/drawing/2014/main" id="{7A3A8972-A901-450F-85DC-A67B2CFA1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4" y="1639889"/>
            <a:ext cx="771525" cy="129857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05483" name="Group 26">
            <a:extLst>
              <a:ext uri="{FF2B5EF4-FFF2-40B4-BE49-F238E27FC236}">
                <a16:creationId xmlns:a16="http://schemas.microsoft.com/office/drawing/2014/main" id="{F39C52AB-AA54-4823-957D-77EBB3FBF121}"/>
              </a:ext>
            </a:extLst>
          </p:cNvPr>
          <p:cNvGrpSpPr>
            <a:grpSpLocks/>
          </p:cNvGrpSpPr>
          <p:nvPr/>
        </p:nvGrpSpPr>
        <p:grpSpPr bwMode="auto">
          <a:xfrm>
            <a:off x="3001963" y="1700214"/>
            <a:ext cx="755650" cy="1285875"/>
            <a:chOff x="3681" y="2704"/>
            <a:chExt cx="807" cy="941"/>
          </a:xfrm>
        </p:grpSpPr>
        <p:sp>
          <p:nvSpPr>
            <p:cNvPr id="105534" name="Rectangle 24">
              <a:extLst>
                <a:ext uri="{FF2B5EF4-FFF2-40B4-BE49-F238E27FC236}">
                  <a16:creationId xmlns:a16="http://schemas.microsoft.com/office/drawing/2014/main" id="{8D55AE82-E979-4F28-BD0E-E79026E8A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704"/>
              <a:ext cx="802" cy="9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535" name="Line 25">
              <a:extLst>
                <a:ext uri="{FF2B5EF4-FFF2-40B4-BE49-F238E27FC236}">
                  <a16:creationId xmlns:a16="http://schemas.microsoft.com/office/drawing/2014/main" id="{C606D112-A9A9-4406-9C4F-EEF45A673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2877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536" name="Line 27">
              <a:extLst>
                <a:ext uri="{FF2B5EF4-FFF2-40B4-BE49-F238E27FC236}">
                  <a16:creationId xmlns:a16="http://schemas.microsoft.com/office/drawing/2014/main" id="{B0D37242-E93F-4F4D-8727-8C25ED07C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3079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537" name="Line 28">
              <a:extLst>
                <a:ext uri="{FF2B5EF4-FFF2-40B4-BE49-F238E27FC236}">
                  <a16:creationId xmlns:a16="http://schemas.microsoft.com/office/drawing/2014/main" id="{1F2FBF48-DD10-4354-9CF2-522560617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327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538" name="Line 29">
              <a:extLst>
                <a:ext uri="{FF2B5EF4-FFF2-40B4-BE49-F238E27FC236}">
                  <a16:creationId xmlns:a16="http://schemas.microsoft.com/office/drawing/2014/main" id="{F6C47CAF-D184-46DE-8DC9-E850567C7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345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5484" name="Freeform 34">
            <a:extLst>
              <a:ext uri="{FF2B5EF4-FFF2-40B4-BE49-F238E27FC236}">
                <a16:creationId xmlns:a16="http://schemas.microsoft.com/office/drawing/2014/main" id="{F1A26413-1AAC-491E-B004-B6DCCB829E93}"/>
              </a:ext>
            </a:extLst>
          </p:cNvPr>
          <p:cNvSpPr>
            <a:spLocks/>
          </p:cNvSpPr>
          <p:nvPr/>
        </p:nvSpPr>
        <p:spPr bwMode="auto">
          <a:xfrm>
            <a:off x="9123363" y="1590676"/>
            <a:ext cx="347662" cy="1514475"/>
          </a:xfrm>
          <a:custGeom>
            <a:avLst/>
            <a:gdLst>
              <a:gd name="T0" fmla="*/ 2147483646 w 219"/>
              <a:gd name="T1" fmla="*/ 2147483646 h 954"/>
              <a:gd name="T2" fmla="*/ 0 w 219"/>
              <a:gd name="T3" fmla="*/ 0 h 954"/>
              <a:gd name="T4" fmla="*/ 2147483646 w 219"/>
              <a:gd name="T5" fmla="*/ 2147483646 h 954"/>
              <a:gd name="T6" fmla="*/ 2147483646 w 219"/>
              <a:gd name="T7" fmla="*/ 2147483646 h 954"/>
              <a:gd name="T8" fmla="*/ 2147483646 w 219"/>
              <a:gd name="T9" fmla="*/ 2147483646 h 9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9" h="954">
                <a:moveTo>
                  <a:pt x="198" y="762"/>
                </a:moveTo>
                <a:lnTo>
                  <a:pt x="0" y="0"/>
                </a:lnTo>
                <a:lnTo>
                  <a:pt x="8" y="844"/>
                </a:lnTo>
                <a:lnTo>
                  <a:pt x="219" y="954"/>
                </a:lnTo>
                <a:lnTo>
                  <a:pt x="198" y="76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485" name="Rectangle 23">
            <a:extLst>
              <a:ext uri="{FF2B5EF4-FFF2-40B4-BE49-F238E27FC236}">
                <a16:creationId xmlns:a16="http://schemas.microsoft.com/office/drawing/2014/main" id="{C669DBE2-10DA-44F2-8F2A-070159E78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4" y="1627189"/>
            <a:ext cx="771525" cy="129857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05486" name="Group 36">
            <a:extLst>
              <a:ext uri="{FF2B5EF4-FFF2-40B4-BE49-F238E27FC236}">
                <a16:creationId xmlns:a16="http://schemas.microsoft.com/office/drawing/2014/main" id="{FC8F9D62-17E0-432D-9AE6-A2FFFBCBB9CB}"/>
              </a:ext>
            </a:extLst>
          </p:cNvPr>
          <p:cNvGrpSpPr>
            <a:grpSpLocks/>
          </p:cNvGrpSpPr>
          <p:nvPr/>
        </p:nvGrpSpPr>
        <p:grpSpPr bwMode="auto">
          <a:xfrm>
            <a:off x="8335963" y="1687514"/>
            <a:ext cx="755650" cy="1285875"/>
            <a:chOff x="3681" y="2704"/>
            <a:chExt cx="807" cy="941"/>
          </a:xfrm>
        </p:grpSpPr>
        <p:sp>
          <p:nvSpPr>
            <p:cNvPr id="105529" name="Rectangle 24">
              <a:extLst>
                <a:ext uri="{FF2B5EF4-FFF2-40B4-BE49-F238E27FC236}">
                  <a16:creationId xmlns:a16="http://schemas.microsoft.com/office/drawing/2014/main" id="{642B183C-6482-4729-8529-56AC6D661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704"/>
              <a:ext cx="802" cy="9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530" name="Line 25">
              <a:extLst>
                <a:ext uri="{FF2B5EF4-FFF2-40B4-BE49-F238E27FC236}">
                  <a16:creationId xmlns:a16="http://schemas.microsoft.com/office/drawing/2014/main" id="{368CA93F-25B1-4F72-A394-BDED552B5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2877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531" name="Line 27">
              <a:extLst>
                <a:ext uri="{FF2B5EF4-FFF2-40B4-BE49-F238E27FC236}">
                  <a16:creationId xmlns:a16="http://schemas.microsoft.com/office/drawing/2014/main" id="{4D7E4168-A2E1-4E98-A71A-FF6BA0817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3079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532" name="Line 28">
              <a:extLst>
                <a:ext uri="{FF2B5EF4-FFF2-40B4-BE49-F238E27FC236}">
                  <a16:creationId xmlns:a16="http://schemas.microsoft.com/office/drawing/2014/main" id="{B541037D-BD7E-484C-BA54-A934E75DC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327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533" name="Line 29">
              <a:extLst>
                <a:ext uri="{FF2B5EF4-FFF2-40B4-BE49-F238E27FC236}">
                  <a16:creationId xmlns:a16="http://schemas.microsoft.com/office/drawing/2014/main" id="{6EA3920C-E4EE-417E-BC98-211188AD9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345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5487" name="Freeform 45">
            <a:extLst>
              <a:ext uri="{FF2B5EF4-FFF2-40B4-BE49-F238E27FC236}">
                <a16:creationId xmlns:a16="http://schemas.microsoft.com/office/drawing/2014/main" id="{3D202D14-523D-479A-B554-C57BE70C7598}"/>
              </a:ext>
            </a:extLst>
          </p:cNvPr>
          <p:cNvSpPr>
            <a:spLocks/>
          </p:cNvSpPr>
          <p:nvPr/>
        </p:nvSpPr>
        <p:spPr bwMode="auto">
          <a:xfrm>
            <a:off x="3498850" y="2022476"/>
            <a:ext cx="5080000" cy="777875"/>
          </a:xfrm>
          <a:custGeom>
            <a:avLst/>
            <a:gdLst>
              <a:gd name="T0" fmla="*/ 0 w 3200"/>
              <a:gd name="T1" fmla="*/ 2147483646 h 490"/>
              <a:gd name="T2" fmla="*/ 0 w 3200"/>
              <a:gd name="T3" fmla="*/ 2147483646 h 490"/>
              <a:gd name="T4" fmla="*/ 2147483646 w 3200"/>
              <a:gd name="T5" fmla="*/ 2147483646 h 490"/>
              <a:gd name="T6" fmla="*/ 2147483646 w 3200"/>
              <a:gd name="T7" fmla="*/ 0 h 4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00" h="490">
                <a:moveTo>
                  <a:pt x="0" y="64"/>
                </a:moveTo>
                <a:lnTo>
                  <a:pt x="0" y="490"/>
                </a:lnTo>
                <a:lnTo>
                  <a:pt x="3200" y="490"/>
                </a:lnTo>
                <a:lnTo>
                  <a:pt x="3200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5488" name="Freeform 46">
            <a:extLst>
              <a:ext uri="{FF2B5EF4-FFF2-40B4-BE49-F238E27FC236}">
                <a16:creationId xmlns:a16="http://schemas.microsoft.com/office/drawing/2014/main" id="{4179D407-64BE-4886-A3C3-B804C380E707}"/>
              </a:ext>
            </a:extLst>
          </p:cNvPr>
          <p:cNvSpPr>
            <a:spLocks/>
          </p:cNvSpPr>
          <p:nvPr/>
        </p:nvSpPr>
        <p:spPr bwMode="auto">
          <a:xfrm>
            <a:off x="3217863" y="2074863"/>
            <a:ext cx="5581650" cy="969962"/>
          </a:xfrm>
          <a:custGeom>
            <a:avLst/>
            <a:gdLst>
              <a:gd name="T0" fmla="*/ 0 w 3516"/>
              <a:gd name="T1" fmla="*/ 2147483646 h 611"/>
              <a:gd name="T2" fmla="*/ 2147483646 w 3516"/>
              <a:gd name="T3" fmla="*/ 2147483646 h 611"/>
              <a:gd name="T4" fmla="*/ 2147483646 w 3516"/>
              <a:gd name="T5" fmla="*/ 2147483646 h 611"/>
              <a:gd name="T6" fmla="*/ 2147483646 w 3516"/>
              <a:gd name="T7" fmla="*/ 0 h 6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16" h="611">
                <a:moveTo>
                  <a:pt x="0" y="2"/>
                </a:moveTo>
                <a:lnTo>
                  <a:pt x="3" y="611"/>
                </a:lnTo>
                <a:lnTo>
                  <a:pt x="3516" y="611"/>
                </a:lnTo>
                <a:lnTo>
                  <a:pt x="3516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105489" name="Group 61">
            <a:extLst>
              <a:ext uri="{FF2B5EF4-FFF2-40B4-BE49-F238E27FC236}">
                <a16:creationId xmlns:a16="http://schemas.microsoft.com/office/drawing/2014/main" id="{5401E62B-5E8A-468A-AFA0-8428F06424B3}"/>
              </a:ext>
            </a:extLst>
          </p:cNvPr>
          <p:cNvGrpSpPr>
            <a:grpSpLocks/>
          </p:cNvGrpSpPr>
          <p:nvPr/>
        </p:nvGrpSpPr>
        <p:grpSpPr bwMode="auto">
          <a:xfrm>
            <a:off x="4054475" y="2314575"/>
            <a:ext cx="712788" cy="534988"/>
            <a:chOff x="1594" y="1479"/>
            <a:chExt cx="449" cy="337"/>
          </a:xfrm>
        </p:grpSpPr>
        <p:sp>
          <p:nvSpPr>
            <p:cNvPr id="105523" name="Rectangle 47">
              <a:extLst>
                <a:ext uri="{FF2B5EF4-FFF2-40B4-BE49-F238E27FC236}">
                  <a16:creationId xmlns:a16="http://schemas.microsoft.com/office/drawing/2014/main" id="{EAC03531-49CF-4797-BCC8-78F7F6BC5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5524" name="Rectangle 48">
              <a:extLst>
                <a:ext uri="{FF2B5EF4-FFF2-40B4-BE49-F238E27FC236}">
                  <a16:creationId xmlns:a16="http://schemas.microsoft.com/office/drawing/2014/main" id="{2B76D607-72A2-4466-8E61-8357A0107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5525" name="Rectangle 49">
              <a:extLst>
                <a:ext uri="{FF2B5EF4-FFF2-40B4-BE49-F238E27FC236}">
                  <a16:creationId xmlns:a16="http://schemas.microsoft.com/office/drawing/2014/main" id="{416774B9-632D-40AB-AB24-EE404D0EB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5526" name="Rectangle 50">
              <a:extLst>
                <a:ext uri="{FF2B5EF4-FFF2-40B4-BE49-F238E27FC236}">
                  <a16:creationId xmlns:a16="http://schemas.microsoft.com/office/drawing/2014/main" id="{1697750D-F555-4BB2-B2E6-F3AFD97F8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5527" name="Rectangle 51">
              <a:extLst>
                <a:ext uri="{FF2B5EF4-FFF2-40B4-BE49-F238E27FC236}">
                  <a16:creationId xmlns:a16="http://schemas.microsoft.com/office/drawing/2014/main" id="{56A38D0E-0E4C-404A-A17E-4FA267892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5528" name="Rectangle 52">
              <a:extLst>
                <a:ext uri="{FF2B5EF4-FFF2-40B4-BE49-F238E27FC236}">
                  <a16:creationId xmlns:a16="http://schemas.microsoft.com/office/drawing/2014/main" id="{BC9AB5DD-6D10-46A3-9E59-EBFBB854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</p:grpSp>
      <p:grpSp>
        <p:nvGrpSpPr>
          <p:cNvPr id="105490" name="Group 62">
            <a:extLst>
              <a:ext uri="{FF2B5EF4-FFF2-40B4-BE49-F238E27FC236}">
                <a16:creationId xmlns:a16="http://schemas.microsoft.com/office/drawing/2014/main" id="{42CAB440-A3E8-4820-8099-32B5671EA0EA}"/>
              </a:ext>
            </a:extLst>
          </p:cNvPr>
          <p:cNvGrpSpPr>
            <a:grpSpLocks/>
          </p:cNvGrpSpPr>
          <p:nvPr/>
        </p:nvGrpSpPr>
        <p:grpSpPr bwMode="auto">
          <a:xfrm>
            <a:off x="5821364" y="2332039"/>
            <a:ext cx="712787" cy="534987"/>
            <a:chOff x="1594" y="1479"/>
            <a:chExt cx="449" cy="337"/>
          </a:xfrm>
        </p:grpSpPr>
        <p:sp>
          <p:nvSpPr>
            <p:cNvPr id="105517" name="Rectangle 63">
              <a:extLst>
                <a:ext uri="{FF2B5EF4-FFF2-40B4-BE49-F238E27FC236}">
                  <a16:creationId xmlns:a16="http://schemas.microsoft.com/office/drawing/2014/main" id="{9A0D950A-389C-4101-BB08-8C93F6722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5518" name="Rectangle 64">
              <a:extLst>
                <a:ext uri="{FF2B5EF4-FFF2-40B4-BE49-F238E27FC236}">
                  <a16:creationId xmlns:a16="http://schemas.microsoft.com/office/drawing/2014/main" id="{D8E18912-6E97-48E1-A41F-5E86B19F6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5519" name="Rectangle 65">
              <a:extLst>
                <a:ext uri="{FF2B5EF4-FFF2-40B4-BE49-F238E27FC236}">
                  <a16:creationId xmlns:a16="http://schemas.microsoft.com/office/drawing/2014/main" id="{FD4AE988-8B05-41C7-BBFA-6C11A58AB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5520" name="Rectangle 66">
              <a:extLst>
                <a:ext uri="{FF2B5EF4-FFF2-40B4-BE49-F238E27FC236}">
                  <a16:creationId xmlns:a16="http://schemas.microsoft.com/office/drawing/2014/main" id="{7FA2FA3B-67E3-4460-8C7C-0F301E198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1479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5521" name="Rectangle 67">
              <a:extLst>
                <a:ext uri="{FF2B5EF4-FFF2-40B4-BE49-F238E27FC236}">
                  <a16:creationId xmlns:a16="http://schemas.microsoft.com/office/drawing/2014/main" id="{69B27B0E-8E7B-45B7-A402-9923E9F5F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5522" name="Rectangle 68">
              <a:extLst>
                <a:ext uri="{FF2B5EF4-FFF2-40B4-BE49-F238E27FC236}">
                  <a16:creationId xmlns:a16="http://schemas.microsoft.com/office/drawing/2014/main" id="{FF689173-FF67-442B-A7C1-B99C3EF77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1481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</p:grpSp>
      <p:grpSp>
        <p:nvGrpSpPr>
          <p:cNvPr id="105491" name="Group 76">
            <a:extLst>
              <a:ext uri="{FF2B5EF4-FFF2-40B4-BE49-F238E27FC236}">
                <a16:creationId xmlns:a16="http://schemas.microsoft.com/office/drawing/2014/main" id="{946AAE34-171A-4D3F-99A0-E8C5F63644A6}"/>
              </a:ext>
            </a:extLst>
          </p:cNvPr>
          <p:cNvGrpSpPr>
            <a:grpSpLocks/>
          </p:cNvGrpSpPr>
          <p:nvPr/>
        </p:nvGrpSpPr>
        <p:grpSpPr bwMode="auto">
          <a:xfrm>
            <a:off x="7727951" y="2320925"/>
            <a:ext cx="333375" cy="534988"/>
            <a:chOff x="2522" y="956"/>
            <a:chExt cx="210" cy="337"/>
          </a:xfrm>
        </p:grpSpPr>
        <p:sp>
          <p:nvSpPr>
            <p:cNvPr id="105514" name="Rectangle 70">
              <a:extLst>
                <a:ext uri="{FF2B5EF4-FFF2-40B4-BE49-F238E27FC236}">
                  <a16:creationId xmlns:a16="http://schemas.microsoft.com/office/drawing/2014/main" id="{C29DF2D4-5A0B-44C7-B168-07828186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956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5515" name="Rectangle 71">
              <a:extLst>
                <a:ext uri="{FF2B5EF4-FFF2-40B4-BE49-F238E27FC236}">
                  <a16:creationId xmlns:a16="http://schemas.microsoft.com/office/drawing/2014/main" id="{C166733F-71BD-4AD7-B113-DAA00961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958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5516" name="Rectangle 72">
              <a:extLst>
                <a:ext uri="{FF2B5EF4-FFF2-40B4-BE49-F238E27FC236}">
                  <a16:creationId xmlns:a16="http://schemas.microsoft.com/office/drawing/2014/main" id="{165FD363-3D56-4645-BD45-E716C330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958"/>
              <a:ext cx="56" cy="3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</p:grpSp>
      <p:sp>
        <p:nvSpPr>
          <p:cNvPr id="105492" name="AutoShape 77">
            <a:extLst>
              <a:ext uri="{FF2B5EF4-FFF2-40B4-BE49-F238E27FC236}">
                <a16:creationId xmlns:a16="http://schemas.microsoft.com/office/drawing/2014/main" id="{44ED467F-50F9-4824-AE0F-154AA01D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1" y="2395538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93" name="AutoShape 78">
            <a:extLst>
              <a:ext uri="{FF2B5EF4-FFF2-40B4-BE49-F238E27FC236}">
                <a16:creationId xmlns:a16="http://schemas.microsoft.com/office/drawing/2014/main" id="{98640D23-64AD-4E2B-8F20-07E2453F5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9" y="2398713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94" name="Rectangle 80">
            <a:extLst>
              <a:ext uri="{FF2B5EF4-FFF2-40B4-BE49-F238E27FC236}">
                <a16:creationId xmlns:a16="http://schemas.microsoft.com/office/drawing/2014/main" id="{031F7F89-90F7-4170-9188-3BCA04290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588" y="2963863"/>
            <a:ext cx="88900" cy="531812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grpSp>
        <p:nvGrpSpPr>
          <p:cNvPr id="105495" name="Group 91">
            <a:extLst>
              <a:ext uri="{FF2B5EF4-FFF2-40B4-BE49-F238E27FC236}">
                <a16:creationId xmlns:a16="http://schemas.microsoft.com/office/drawing/2014/main" id="{01C41214-ACCC-41DE-986B-D69F2E6F5074}"/>
              </a:ext>
            </a:extLst>
          </p:cNvPr>
          <p:cNvGrpSpPr>
            <a:grpSpLocks/>
          </p:cNvGrpSpPr>
          <p:nvPr/>
        </p:nvGrpSpPr>
        <p:grpSpPr bwMode="auto">
          <a:xfrm>
            <a:off x="5829301" y="2941638"/>
            <a:ext cx="468313" cy="531812"/>
            <a:chOff x="3106" y="853"/>
            <a:chExt cx="295" cy="335"/>
          </a:xfrm>
        </p:grpSpPr>
        <p:sp>
          <p:nvSpPr>
            <p:cNvPr id="105512" name="Rectangle 92">
              <a:extLst>
                <a:ext uri="{FF2B5EF4-FFF2-40B4-BE49-F238E27FC236}">
                  <a16:creationId xmlns:a16="http://schemas.microsoft.com/office/drawing/2014/main" id="{575FAE91-5F25-4C0E-B25D-D7CC898B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5513" name="Rectangle 93">
              <a:extLst>
                <a:ext uri="{FF2B5EF4-FFF2-40B4-BE49-F238E27FC236}">
                  <a16:creationId xmlns:a16="http://schemas.microsoft.com/office/drawing/2014/main" id="{D62F7399-6A1D-415D-A6E4-F5B279F98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</p:grpSp>
      <p:grpSp>
        <p:nvGrpSpPr>
          <p:cNvPr id="105496" name="Group 94">
            <a:extLst>
              <a:ext uri="{FF2B5EF4-FFF2-40B4-BE49-F238E27FC236}">
                <a16:creationId xmlns:a16="http://schemas.microsoft.com/office/drawing/2014/main" id="{91DB8DCC-0E0A-4F08-8619-3C53B771A568}"/>
              </a:ext>
            </a:extLst>
          </p:cNvPr>
          <p:cNvGrpSpPr>
            <a:grpSpLocks/>
          </p:cNvGrpSpPr>
          <p:nvPr/>
        </p:nvGrpSpPr>
        <p:grpSpPr bwMode="auto">
          <a:xfrm>
            <a:off x="3959226" y="2946401"/>
            <a:ext cx="468313" cy="531813"/>
            <a:chOff x="3106" y="853"/>
            <a:chExt cx="295" cy="335"/>
          </a:xfrm>
        </p:grpSpPr>
        <p:sp>
          <p:nvSpPr>
            <p:cNvPr id="105510" name="Rectangle 95">
              <a:extLst>
                <a:ext uri="{FF2B5EF4-FFF2-40B4-BE49-F238E27FC236}">
                  <a16:creationId xmlns:a16="http://schemas.microsoft.com/office/drawing/2014/main" id="{D3F921BE-E1BE-42C3-8BC9-99581D8E9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105511" name="Rectangle 96">
              <a:extLst>
                <a:ext uri="{FF2B5EF4-FFF2-40B4-BE49-F238E27FC236}">
                  <a16:creationId xmlns:a16="http://schemas.microsoft.com/office/drawing/2014/main" id="{8F005369-F7B6-4732-9517-8F06666BC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853"/>
              <a:ext cx="56" cy="33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</p:grpSp>
      <p:sp>
        <p:nvSpPr>
          <p:cNvPr id="105497" name="AutoShape 97">
            <a:extLst>
              <a:ext uri="{FF2B5EF4-FFF2-40B4-BE49-F238E27FC236}">
                <a16:creationId xmlns:a16="http://schemas.microsoft.com/office/drawing/2014/main" id="{26E24DDA-6652-4CB7-A6ED-8887C4AFA6F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482976" y="3132138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98" name="AutoShape 98">
            <a:extLst>
              <a:ext uri="{FF2B5EF4-FFF2-40B4-BE49-F238E27FC236}">
                <a16:creationId xmlns:a16="http://schemas.microsoft.com/office/drawing/2014/main" id="{176AA044-9BAA-4A67-B31E-6BEE86C7BEE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6" y="3135313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499" name="AutoShape 99">
            <a:extLst>
              <a:ext uri="{FF2B5EF4-FFF2-40B4-BE49-F238E27FC236}">
                <a16:creationId xmlns:a16="http://schemas.microsoft.com/office/drawing/2014/main" id="{502A67B7-CC36-4CE3-AE5F-7DFDE520B4E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610476" y="3138488"/>
            <a:ext cx="434975" cy="260350"/>
          </a:xfrm>
          <a:prstGeom prst="rightArrow">
            <a:avLst>
              <a:gd name="adj1" fmla="val 50000"/>
              <a:gd name="adj2" fmla="val 41768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5500" name="Rectangle 101">
            <a:extLst>
              <a:ext uri="{FF2B5EF4-FFF2-40B4-BE49-F238E27FC236}">
                <a16:creationId xmlns:a16="http://schemas.microsoft.com/office/drawing/2014/main" id="{D1258D9A-3976-4C13-AFD0-8E22A2DA0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9" y="1363664"/>
            <a:ext cx="98425" cy="407987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05501" name="Text Box 102">
            <a:extLst>
              <a:ext uri="{FF2B5EF4-FFF2-40B4-BE49-F238E27FC236}">
                <a16:creationId xmlns:a16="http://schemas.microsoft.com/office/drawing/2014/main" id="{047FAF4F-E668-4605-AD58-BAE5EC88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6" y="1519238"/>
            <a:ext cx="822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RM cell</a:t>
            </a:r>
          </a:p>
        </p:txBody>
      </p:sp>
      <p:sp>
        <p:nvSpPr>
          <p:cNvPr id="105502" name="Rectangle 108">
            <a:extLst>
              <a:ext uri="{FF2B5EF4-FFF2-40B4-BE49-F238E27FC236}">
                <a16:creationId xmlns:a16="http://schemas.microsoft.com/office/drawing/2014/main" id="{AB906B81-2E71-422C-96A7-74393F3E6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4" y="1363664"/>
            <a:ext cx="98425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05503" name="Text Box 109">
            <a:extLst>
              <a:ext uri="{FF2B5EF4-FFF2-40B4-BE49-F238E27FC236}">
                <a16:creationId xmlns:a16="http://schemas.microsoft.com/office/drawing/2014/main" id="{EDA9859D-1F19-411B-A2C2-70EE238D3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0" y="1519238"/>
            <a:ext cx="933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data cell</a:t>
            </a:r>
          </a:p>
        </p:txBody>
      </p:sp>
      <p:grpSp>
        <p:nvGrpSpPr>
          <p:cNvPr id="105504" name="Group 113">
            <a:extLst>
              <a:ext uri="{FF2B5EF4-FFF2-40B4-BE49-F238E27FC236}">
                <a16:creationId xmlns:a16="http://schemas.microsoft.com/office/drawing/2014/main" id="{BF87F70F-5EDC-4309-B85A-F03D92FBDB47}"/>
              </a:ext>
            </a:extLst>
          </p:cNvPr>
          <p:cNvGrpSpPr>
            <a:grpSpLocks/>
          </p:cNvGrpSpPr>
          <p:nvPr/>
        </p:nvGrpSpPr>
        <p:grpSpPr bwMode="auto">
          <a:xfrm>
            <a:off x="2190750" y="2622550"/>
            <a:ext cx="687388" cy="636588"/>
            <a:chOff x="-44" y="1473"/>
            <a:chExt cx="981" cy="1105"/>
          </a:xfrm>
        </p:grpSpPr>
        <p:pic>
          <p:nvPicPr>
            <p:cNvPr id="105508" name="Picture 114" descr="desktop_computer_stylized_medium">
              <a:extLst>
                <a:ext uri="{FF2B5EF4-FFF2-40B4-BE49-F238E27FC236}">
                  <a16:creationId xmlns:a16="http://schemas.microsoft.com/office/drawing/2014/main" id="{AE4DB8D9-33BF-43BA-995F-37A19318C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09" name="Freeform 115">
              <a:extLst>
                <a:ext uri="{FF2B5EF4-FFF2-40B4-BE49-F238E27FC236}">
                  <a16:creationId xmlns:a16="http://schemas.microsoft.com/office/drawing/2014/main" id="{D32D69EF-830A-48D7-86F9-BA7787230E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5505" name="Group 116">
            <a:extLst>
              <a:ext uri="{FF2B5EF4-FFF2-40B4-BE49-F238E27FC236}">
                <a16:creationId xmlns:a16="http://schemas.microsoft.com/office/drawing/2014/main" id="{1B40BF35-469E-41E0-840D-9C60F8CE77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18625" y="2671764"/>
            <a:ext cx="642938" cy="636587"/>
            <a:chOff x="-44" y="1473"/>
            <a:chExt cx="981" cy="1105"/>
          </a:xfrm>
        </p:grpSpPr>
        <p:pic>
          <p:nvPicPr>
            <p:cNvPr id="105506" name="Picture 117" descr="desktop_computer_stylized_medium">
              <a:extLst>
                <a:ext uri="{FF2B5EF4-FFF2-40B4-BE49-F238E27FC236}">
                  <a16:creationId xmlns:a16="http://schemas.microsoft.com/office/drawing/2014/main" id="{C3D02D2F-FE20-4DEF-AFBE-DA909E454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07" name="Freeform 118">
              <a:extLst>
                <a:ext uri="{FF2B5EF4-FFF2-40B4-BE49-F238E27FC236}">
                  <a16:creationId xmlns:a16="http://schemas.microsoft.com/office/drawing/2014/main" id="{A4F5CB05-A631-4C40-998A-7AF0CC167D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326 w 356"/>
                <a:gd name="T3" fmla="*/ 131 h 368"/>
                <a:gd name="T4" fmla="*/ 2759 w 356"/>
                <a:gd name="T5" fmla="*/ 2736 h 368"/>
                <a:gd name="T6" fmla="*/ 608 w 356"/>
                <a:gd name="T7" fmla="*/ 3422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6869B77A-9E94-48ED-8B95-9DBB4A28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2">
            <a:extLst>
              <a:ext uri="{FF2B5EF4-FFF2-40B4-BE49-F238E27FC236}">
                <a16:creationId xmlns:a16="http://schemas.microsoft.com/office/drawing/2014/main" id="{B77053D0-984D-444B-8AC7-AA8CE494E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88" y="157164"/>
            <a:ext cx="9563600" cy="1143000"/>
          </a:xfrm>
        </p:spPr>
        <p:txBody>
          <a:bodyPr/>
          <a:lstStyle/>
          <a:p>
            <a:pPr algn="r">
              <a:lnSpc>
                <a:spcPct val="80000"/>
              </a:lnSpc>
              <a:defRPr/>
            </a:pPr>
            <a:r>
              <a:rPr lang="en-US" sz="4000" dirty="0">
                <a:ea typeface="ＭＳ Ｐゴシック" charset="0"/>
              </a:rPr>
              <a:t>TCP congestion control: </a:t>
            </a:r>
            <a:r>
              <a:rPr lang="en-US" dirty="0">
                <a:ea typeface="ＭＳ Ｐゴシック" charset="0"/>
              </a:rPr>
              <a:t>additive increase multiplicative decrease</a:t>
            </a:r>
          </a:p>
        </p:txBody>
      </p:sp>
      <p:sp>
        <p:nvSpPr>
          <p:cNvPr id="107526" name="Rectangle 8">
            <a:extLst>
              <a:ext uri="{FF2B5EF4-FFF2-40B4-BE49-F238E27FC236}">
                <a16:creationId xmlns:a16="http://schemas.microsoft.com/office/drawing/2014/main" id="{6C563FDA-0C6C-4A10-A28F-B46AA54DF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71600"/>
            <a:ext cx="83756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en-US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approach:</a:t>
            </a:r>
            <a:r>
              <a:rPr lang="en-US" altLang="en-US" sz="2800" i="1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800" dirty="0">
                <a:latin typeface="Gill Sans MT" panose="020B0502020104020203" pitchFamily="34" charset="0"/>
              </a:rPr>
              <a:t>sender</a:t>
            </a:r>
            <a:r>
              <a:rPr lang="en-US" altLang="en-US" sz="2800" i="1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800" dirty="0">
                <a:latin typeface="Gill Sans MT" panose="020B0502020104020203" pitchFamily="34" charset="0"/>
              </a:rPr>
              <a:t>increases transmission rate (window size), probing for usable bandwidth, until loss occurs</a:t>
            </a:r>
          </a:p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additive increase:</a:t>
            </a:r>
            <a:r>
              <a:rPr lang="en-US" altLang="en-US" sz="2800" dirty="0">
                <a:latin typeface="Gill Sans MT" panose="020B0502020104020203" pitchFamily="34" charset="0"/>
              </a:rPr>
              <a:t> increase 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cwnd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>
                <a:latin typeface="Gill Sans MT" panose="020B0502020104020203" pitchFamily="34" charset="0"/>
              </a:rPr>
              <a:t>by 1 MSS every RTT until loss detected</a:t>
            </a:r>
            <a:endParaRPr lang="en-US" altLang="en-US" sz="2800" i="1" dirty="0">
              <a:latin typeface="Gill Sans MT" panose="020B0502020104020203" pitchFamily="34" charset="0"/>
            </a:endParaRPr>
          </a:p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multiplicative decrease</a:t>
            </a:r>
            <a:r>
              <a:rPr lang="en-US" altLang="en-US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:</a:t>
            </a:r>
            <a:r>
              <a:rPr lang="en-US" altLang="en-US" sz="2800" dirty="0">
                <a:latin typeface="Gill Sans MT" panose="020B0502020104020203" pitchFamily="34" charset="0"/>
              </a:rPr>
              <a:t> cut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cwnd</a:t>
            </a:r>
            <a:r>
              <a:rPr lang="en-US" altLang="en-US" sz="2800" b="1" dirty="0">
                <a:latin typeface="Courier New" panose="02070309020205020404" pitchFamily="49" charset="0"/>
              </a:rPr>
              <a:t> </a:t>
            </a:r>
            <a:r>
              <a:rPr lang="en-US" altLang="en-US" sz="2800" dirty="0">
                <a:latin typeface="Gill Sans MT" panose="020B0502020104020203" pitchFamily="34" charset="0"/>
              </a:rPr>
              <a:t>in half after loss 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en-US" sz="2800" dirty="0">
              <a:latin typeface="Gill Sans MT" panose="020B0502020104020203" pitchFamily="34" charset="0"/>
            </a:endParaRPr>
          </a:p>
        </p:txBody>
      </p:sp>
      <p:sp>
        <p:nvSpPr>
          <p:cNvPr id="107527" name="Rectangle 11">
            <a:extLst>
              <a:ext uri="{FF2B5EF4-FFF2-40B4-BE49-F238E27FC236}">
                <a16:creationId xmlns:a16="http://schemas.microsoft.com/office/drawing/2014/main" id="{F832D1BA-5B9D-4BF3-AA30-2F7AF10F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36591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7528" name="Text Box 12">
            <a:extLst>
              <a:ext uri="{FF2B5EF4-FFF2-40B4-BE49-F238E27FC236}">
                <a16:creationId xmlns:a16="http://schemas.microsoft.com/office/drawing/2014/main" id="{B704F31D-0E18-4811-B6B7-1528F635D6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89506" y="4781878"/>
            <a:ext cx="206659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cwnd:</a:t>
            </a:r>
            <a:r>
              <a:rPr lang="en-US" altLang="en-US" sz="1400">
                <a:latin typeface="Arial" panose="020B0604020202020204" pitchFamily="34" charset="0"/>
              </a:rPr>
              <a:t> TCP sender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congestion window size</a:t>
            </a:r>
          </a:p>
        </p:txBody>
      </p:sp>
      <p:sp>
        <p:nvSpPr>
          <p:cNvPr id="107529" name="Text Box 13">
            <a:extLst>
              <a:ext uri="{FF2B5EF4-FFF2-40B4-BE49-F238E27FC236}">
                <a16:creationId xmlns:a16="http://schemas.microsoft.com/office/drawing/2014/main" id="{640E6618-A5F1-47FF-8FF5-DA6A58459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448176"/>
            <a:ext cx="2146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AIMD saw tooth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behavior: probing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for bandwidth</a:t>
            </a:r>
          </a:p>
        </p:txBody>
      </p:sp>
      <p:sp>
        <p:nvSpPr>
          <p:cNvPr id="107530" name="Line 17">
            <a:extLst>
              <a:ext uri="{FF2B5EF4-FFF2-40B4-BE49-F238E27FC236}">
                <a16:creationId xmlns:a16="http://schemas.microsoft.com/office/drawing/2014/main" id="{132F4FE3-B8F4-4B40-99F8-72D55F517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1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7531" name="Line 18">
            <a:extLst>
              <a:ext uri="{FF2B5EF4-FFF2-40B4-BE49-F238E27FC236}">
                <a16:creationId xmlns:a16="http://schemas.microsoft.com/office/drawing/2014/main" id="{4046988D-0BEF-4BB7-8228-43DD75420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088" y="3735389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68307" name="Line 19">
            <a:extLst>
              <a:ext uri="{FF2B5EF4-FFF2-40B4-BE49-F238E27FC236}">
                <a16:creationId xmlns:a16="http://schemas.microsoft.com/office/drawing/2014/main" id="{D4EEEA93-94B3-4DE1-B1AE-7FCF095899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1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68308" name="Line 20">
            <a:extLst>
              <a:ext uri="{FF2B5EF4-FFF2-40B4-BE49-F238E27FC236}">
                <a16:creationId xmlns:a16="http://schemas.microsoft.com/office/drawing/2014/main" id="{408CB08F-A662-437E-8107-186E73228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0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68309" name="Line 21">
            <a:extLst>
              <a:ext uri="{FF2B5EF4-FFF2-40B4-BE49-F238E27FC236}">
                <a16:creationId xmlns:a16="http://schemas.microsoft.com/office/drawing/2014/main" id="{D5666CA8-1DC5-4A29-8D07-521E00669C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9063" y="4525964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68310" name="Line 22">
            <a:extLst>
              <a:ext uri="{FF2B5EF4-FFF2-40B4-BE49-F238E27FC236}">
                <a16:creationId xmlns:a16="http://schemas.microsoft.com/office/drawing/2014/main" id="{F8E39C61-5343-4703-94A9-59F27ED9D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268326" name="Group 38">
            <a:extLst>
              <a:ext uri="{FF2B5EF4-FFF2-40B4-BE49-F238E27FC236}">
                <a16:creationId xmlns:a16="http://schemas.microsoft.com/office/drawing/2014/main" id="{2C4DC4DE-65B1-44BC-BC28-2110F1A43469}"/>
              </a:ext>
            </a:extLst>
          </p:cNvPr>
          <p:cNvGrpSpPr>
            <a:grpSpLocks/>
          </p:cNvGrpSpPr>
          <p:nvPr/>
        </p:nvGrpSpPr>
        <p:grpSpPr bwMode="auto">
          <a:xfrm>
            <a:off x="6162676" y="4402139"/>
            <a:ext cx="3040063" cy="1106487"/>
            <a:chOff x="2720" y="2730"/>
            <a:chExt cx="1915" cy="697"/>
          </a:xfrm>
        </p:grpSpPr>
        <p:sp>
          <p:nvSpPr>
            <p:cNvPr id="107543" name="Line 23">
              <a:extLst>
                <a:ext uri="{FF2B5EF4-FFF2-40B4-BE49-F238E27FC236}">
                  <a16:creationId xmlns:a16="http://schemas.microsoft.com/office/drawing/2014/main" id="{B1EA3D71-E3FB-4957-A3B4-61D8B09E7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107544" name="Group 37">
              <a:extLst>
                <a:ext uri="{FF2B5EF4-FFF2-40B4-BE49-F238E27FC236}">
                  <a16:creationId xmlns:a16="http://schemas.microsoft.com/office/drawing/2014/main" id="{D48B4FB6-C69F-4837-B637-8ECFF5302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07545" name="Line 24">
                <a:extLst>
                  <a:ext uri="{FF2B5EF4-FFF2-40B4-BE49-F238E27FC236}">
                    <a16:creationId xmlns:a16="http://schemas.microsoft.com/office/drawing/2014/main" id="{E6DF5745-1B7D-4362-AB33-5D6C4F0CC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07546" name="Line 25">
                <a:extLst>
                  <a:ext uri="{FF2B5EF4-FFF2-40B4-BE49-F238E27FC236}">
                    <a16:creationId xmlns:a16="http://schemas.microsoft.com/office/drawing/2014/main" id="{ADEB8256-ADD9-47A0-8DAD-AD06AC6DC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07547" name="Line 26">
                <a:extLst>
                  <a:ext uri="{FF2B5EF4-FFF2-40B4-BE49-F238E27FC236}">
                    <a16:creationId xmlns:a16="http://schemas.microsoft.com/office/drawing/2014/main" id="{59C73003-429B-44B6-BA5A-7666F06AF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07548" name="Line 29">
                <a:extLst>
                  <a:ext uri="{FF2B5EF4-FFF2-40B4-BE49-F238E27FC236}">
                    <a16:creationId xmlns:a16="http://schemas.microsoft.com/office/drawing/2014/main" id="{04DF2A39-9001-42AA-AA55-B00CDD251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07549" name="Line 30">
                <a:extLst>
                  <a:ext uri="{FF2B5EF4-FFF2-40B4-BE49-F238E27FC236}">
                    <a16:creationId xmlns:a16="http://schemas.microsoft.com/office/drawing/2014/main" id="{A8A48860-6397-4AAF-B995-EC00B45BE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07550" name="Line 31">
                <a:extLst>
                  <a:ext uri="{FF2B5EF4-FFF2-40B4-BE49-F238E27FC236}">
                    <a16:creationId xmlns:a16="http://schemas.microsoft.com/office/drawing/2014/main" id="{0B69860F-090D-42FA-8182-04B4F0697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107537" name="Text Box 32">
            <a:extLst>
              <a:ext uri="{FF2B5EF4-FFF2-40B4-BE49-F238E27FC236}">
                <a16:creationId xmlns:a16="http://schemas.microsoft.com/office/drawing/2014/main" id="{368AD84A-D055-41CA-9C66-8AB2D3CCF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3622676"/>
            <a:ext cx="42725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additively increase window size 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…. until loss occurs (then cut window in half)</a:t>
            </a:r>
          </a:p>
        </p:txBody>
      </p:sp>
      <p:sp>
        <p:nvSpPr>
          <p:cNvPr id="268321" name="Freeform 33">
            <a:extLst>
              <a:ext uri="{FF2B5EF4-FFF2-40B4-BE49-F238E27FC236}">
                <a16:creationId xmlns:a16="http://schemas.microsoft.com/office/drawing/2014/main" id="{39998267-06C5-43D5-9FCF-CC28EAD3208B}"/>
              </a:ext>
            </a:extLst>
          </p:cNvPr>
          <p:cNvSpPr>
            <a:spLocks/>
          </p:cNvSpPr>
          <p:nvPr/>
        </p:nvSpPr>
        <p:spPr bwMode="auto">
          <a:xfrm>
            <a:off x="5122864" y="3816350"/>
            <a:ext cx="858837" cy="1016000"/>
          </a:xfrm>
          <a:custGeom>
            <a:avLst/>
            <a:gdLst>
              <a:gd name="T0" fmla="*/ 2147483646 w 541"/>
              <a:gd name="T1" fmla="*/ 0 h 640"/>
              <a:gd name="T2" fmla="*/ 0 w 541"/>
              <a:gd name="T3" fmla="*/ 0 h 640"/>
              <a:gd name="T4" fmla="*/ 0 w 541"/>
              <a:gd name="T5" fmla="*/ 2147483646 h 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68322" name="Freeform 34">
            <a:extLst>
              <a:ext uri="{FF2B5EF4-FFF2-40B4-BE49-F238E27FC236}">
                <a16:creationId xmlns:a16="http://schemas.microsoft.com/office/drawing/2014/main" id="{FA4A3E43-E3A3-48E2-993A-943863257A15}"/>
              </a:ext>
            </a:extLst>
          </p:cNvPr>
          <p:cNvSpPr>
            <a:spLocks/>
          </p:cNvSpPr>
          <p:nvPr/>
        </p:nvSpPr>
        <p:spPr bwMode="auto">
          <a:xfrm>
            <a:off x="5267326" y="4019551"/>
            <a:ext cx="796925" cy="1000125"/>
          </a:xfrm>
          <a:custGeom>
            <a:avLst/>
            <a:gdLst>
              <a:gd name="T0" fmla="*/ 2147483646 w 502"/>
              <a:gd name="T1" fmla="*/ 0 h 630"/>
              <a:gd name="T2" fmla="*/ 2147483646 w 502"/>
              <a:gd name="T3" fmla="*/ 2147483646 h 630"/>
              <a:gd name="T4" fmla="*/ 2147483646 w 502"/>
              <a:gd name="T5" fmla="*/ 2147483646 h 630"/>
              <a:gd name="T6" fmla="*/ 0 w 502"/>
              <a:gd name="T7" fmla="*/ 2147483646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68323" name="Freeform 35">
            <a:extLst>
              <a:ext uri="{FF2B5EF4-FFF2-40B4-BE49-F238E27FC236}">
                <a16:creationId xmlns:a16="http://schemas.microsoft.com/office/drawing/2014/main" id="{37032936-DCE6-42EF-944E-7A05BE60A82A}"/>
              </a:ext>
            </a:extLst>
          </p:cNvPr>
          <p:cNvSpPr>
            <a:spLocks/>
          </p:cNvSpPr>
          <p:nvPr/>
        </p:nvSpPr>
        <p:spPr bwMode="auto">
          <a:xfrm>
            <a:off x="5575300" y="3814763"/>
            <a:ext cx="406400" cy="1168400"/>
          </a:xfrm>
          <a:custGeom>
            <a:avLst/>
            <a:gdLst>
              <a:gd name="T0" fmla="*/ 2147483646 w 256"/>
              <a:gd name="T1" fmla="*/ 0 h 736"/>
              <a:gd name="T2" fmla="*/ 0 w 256"/>
              <a:gd name="T3" fmla="*/ 0 h 736"/>
              <a:gd name="T4" fmla="*/ 0 w 256"/>
              <a:gd name="T5" fmla="*/ 2147483646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68324" name="Freeform 36">
            <a:extLst>
              <a:ext uri="{FF2B5EF4-FFF2-40B4-BE49-F238E27FC236}">
                <a16:creationId xmlns:a16="http://schemas.microsoft.com/office/drawing/2014/main" id="{CAD4999E-2ED3-42BD-8693-1AEC400483B4}"/>
              </a:ext>
            </a:extLst>
          </p:cNvPr>
          <p:cNvSpPr>
            <a:spLocks/>
          </p:cNvSpPr>
          <p:nvPr/>
        </p:nvSpPr>
        <p:spPr bwMode="auto">
          <a:xfrm>
            <a:off x="6213476" y="4179888"/>
            <a:ext cx="168275" cy="635000"/>
          </a:xfrm>
          <a:custGeom>
            <a:avLst/>
            <a:gdLst>
              <a:gd name="T0" fmla="*/ 2147483646 w 106"/>
              <a:gd name="T1" fmla="*/ 0 h 400"/>
              <a:gd name="T2" fmla="*/ 2147483646 w 106"/>
              <a:gd name="T3" fmla="*/ 2147483646 h 400"/>
              <a:gd name="T4" fmla="*/ 0 w 106"/>
              <a:gd name="T5" fmla="*/ 2147483646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7542" name="Text Box 40">
            <a:extLst>
              <a:ext uri="{FF2B5EF4-FFF2-40B4-BE49-F238E27FC236}">
                <a16:creationId xmlns:a16="http://schemas.microsoft.com/office/drawing/2014/main" id="{C0ADFDFB-AC46-4C7D-B2ED-CF600A878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6140450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time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109BF2-CC93-46DB-8314-9331B474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2C76-4778-45A2-AEC9-69E2B1D2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Congestion Control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B55E-63EB-434E-90FB-79B0098F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no congestion : increase the rate</a:t>
            </a:r>
          </a:p>
          <a:p>
            <a:r>
              <a:rPr lang="en-IN" dirty="0"/>
              <a:t>If congestion : reduces the send rate</a:t>
            </a:r>
          </a:p>
          <a:p>
            <a:r>
              <a:rPr lang="en-IN" dirty="0"/>
              <a:t>This approach raises three questions:</a:t>
            </a:r>
          </a:p>
          <a:p>
            <a:pPr lvl="1"/>
            <a:r>
              <a:rPr lang="en-US" dirty="0"/>
              <a:t>how does a TCP sender limit the rate at which it sends traffic into its connection</a:t>
            </a:r>
            <a:endParaRPr lang="en-IN" dirty="0"/>
          </a:p>
          <a:p>
            <a:pPr lvl="1"/>
            <a:r>
              <a:rPr lang="en-US" dirty="0"/>
              <a:t>how does a TCP sender perceive that there is congestion on the path between itself and the destination</a:t>
            </a:r>
            <a:endParaRPr lang="en-IN" dirty="0"/>
          </a:p>
          <a:p>
            <a:pPr lvl="1"/>
            <a:r>
              <a:rPr lang="en-US" dirty="0"/>
              <a:t>what algorithm should the sender use to change its send rate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ECB0B-2A99-4BBB-898B-B9FDC1022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02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2">
            <a:extLst>
              <a:ext uri="{FF2B5EF4-FFF2-40B4-BE49-F238E27FC236}">
                <a16:creationId xmlns:a16="http://schemas.microsoft.com/office/drawing/2014/main" id="{27E6EC44-E718-404A-ACA8-84AE3E99B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7776" y="24603"/>
            <a:ext cx="7772400" cy="7699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Congestion Control: details</a:t>
            </a:r>
          </a:p>
        </p:txBody>
      </p:sp>
      <p:sp>
        <p:nvSpPr>
          <p:cNvPr id="102406" name="Rectangle 3">
            <a:extLst>
              <a:ext uri="{FF2B5EF4-FFF2-40B4-BE49-F238E27FC236}">
                <a16:creationId xmlns:a16="http://schemas.microsoft.com/office/drawing/2014/main" id="{0DFC3E46-7D73-4703-882A-6B8A921A6C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16906" y="3896653"/>
            <a:ext cx="4532313" cy="216283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sender limits transmission:</a:t>
            </a: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 dirty="0"/>
          </a:p>
          <a:p>
            <a:pPr>
              <a:buFont typeface="Wingdings" charset="0"/>
              <a:buChar char="v"/>
              <a:defRPr/>
            </a:pPr>
            <a:r>
              <a:rPr lang="en-US" dirty="0"/>
              <a:t>the amount of unacknowledged data at a sender may not exceed the minimum of </a:t>
            </a:r>
            <a:r>
              <a:rPr lang="en-US" dirty="0" err="1"/>
              <a:t>cwnd</a:t>
            </a:r>
            <a:r>
              <a:rPr lang="en-US" dirty="0"/>
              <a:t> and </a:t>
            </a:r>
            <a:r>
              <a:rPr lang="en-US" dirty="0" err="1"/>
              <a:t>rwnd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b="1" dirty="0" err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dirty="0">
                <a:ea typeface="ＭＳ Ｐゴシック" charset="0"/>
                <a:cs typeface="+mn-cs"/>
              </a:rPr>
              <a:t> is dynamic, function of perceived network congestion</a:t>
            </a: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02407" name="Rectangle 4">
            <a:extLst>
              <a:ext uri="{FF2B5EF4-FFF2-40B4-BE49-F238E27FC236}">
                <a16:creationId xmlns:a16="http://schemas.microsoft.com/office/drawing/2014/main" id="{1E7178F7-A824-4F16-BCE7-106F9C6A1F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83375" y="1485901"/>
            <a:ext cx="3810000" cy="24479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ea typeface="ＭＳ Ｐゴシック" charset="0"/>
                <a:cs typeface="+mn-cs"/>
              </a:rPr>
              <a:t>TCP sending rate: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roughly:</a:t>
            </a:r>
            <a:r>
              <a:rPr lang="en-US" dirty="0">
                <a:ea typeface="ＭＳ Ｐゴシック" charset="0"/>
                <a:cs typeface="+mn-cs"/>
              </a:rPr>
              <a:t> send </a:t>
            </a:r>
            <a:r>
              <a:rPr lang="en-US" dirty="0" err="1">
                <a:ea typeface="ＭＳ Ｐゴシック" charset="0"/>
                <a:cs typeface="+mn-cs"/>
              </a:rPr>
              <a:t>cwnd</a:t>
            </a:r>
            <a:r>
              <a:rPr lang="en-US" dirty="0">
                <a:ea typeface="ＭＳ Ｐゴシック" charset="0"/>
                <a:cs typeface="+mn-cs"/>
              </a:rPr>
              <a:t> bytes, wait RTT for ACKS, then send more bytes</a:t>
            </a:r>
          </a:p>
        </p:txBody>
      </p:sp>
      <p:sp>
        <p:nvSpPr>
          <p:cNvPr id="108552" name="Rectangle 12">
            <a:extLst>
              <a:ext uri="{FF2B5EF4-FFF2-40B4-BE49-F238E27FC236}">
                <a16:creationId xmlns:a16="http://schemas.microsoft.com/office/drawing/2014/main" id="{16E4FCD8-D526-4495-BD23-03A17024C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3" name="Rectangle 13">
            <a:extLst>
              <a:ext uri="{FF2B5EF4-FFF2-40B4-BE49-F238E27FC236}">
                <a16:creationId xmlns:a16="http://schemas.microsoft.com/office/drawing/2014/main" id="{9198E5CA-EC5F-4681-8C83-A5D0DAC8D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9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4" name="Rectangle 14">
            <a:extLst>
              <a:ext uri="{FF2B5EF4-FFF2-40B4-BE49-F238E27FC236}">
                <a16:creationId xmlns:a16="http://schemas.microsoft.com/office/drawing/2014/main" id="{55E49D2C-8818-4CF6-8B99-74AD09BFA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1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5" name="Rectangle 15">
            <a:extLst>
              <a:ext uri="{FF2B5EF4-FFF2-40B4-BE49-F238E27FC236}">
                <a16:creationId xmlns:a16="http://schemas.microsoft.com/office/drawing/2014/main" id="{BDF969B8-3A6A-4B0A-B0B1-4DFD71AB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6" name="Rectangle 16">
            <a:extLst>
              <a:ext uri="{FF2B5EF4-FFF2-40B4-BE49-F238E27FC236}">
                <a16:creationId xmlns:a16="http://schemas.microsoft.com/office/drawing/2014/main" id="{467DA72C-8468-459F-8EC8-5B3883B6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7" name="Rectangle 17">
            <a:extLst>
              <a:ext uri="{FF2B5EF4-FFF2-40B4-BE49-F238E27FC236}">
                <a16:creationId xmlns:a16="http://schemas.microsoft.com/office/drawing/2014/main" id="{99E3CA5D-B701-40F8-B340-77ECFE0A5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9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8" name="Rectangle 18">
            <a:extLst>
              <a:ext uri="{FF2B5EF4-FFF2-40B4-BE49-F238E27FC236}">
                <a16:creationId xmlns:a16="http://schemas.microsoft.com/office/drawing/2014/main" id="{0B2D18B7-3993-4C27-9425-FB9628712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9" name="Rectangle 19">
            <a:extLst>
              <a:ext uri="{FF2B5EF4-FFF2-40B4-BE49-F238E27FC236}">
                <a16:creationId xmlns:a16="http://schemas.microsoft.com/office/drawing/2014/main" id="{A8AEACF5-2523-4EF2-9D74-B868D2C1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60" name="Rectangle 20">
            <a:extLst>
              <a:ext uri="{FF2B5EF4-FFF2-40B4-BE49-F238E27FC236}">
                <a16:creationId xmlns:a16="http://schemas.microsoft.com/office/drawing/2014/main" id="{2565768E-5403-41B3-8221-E2CEAA569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61" name="Rectangle 21">
            <a:extLst>
              <a:ext uri="{FF2B5EF4-FFF2-40B4-BE49-F238E27FC236}">
                <a16:creationId xmlns:a16="http://schemas.microsoft.com/office/drawing/2014/main" id="{B421FF63-E60C-412E-B318-8ECC727C7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62" name="Rectangle 22">
            <a:extLst>
              <a:ext uri="{FF2B5EF4-FFF2-40B4-BE49-F238E27FC236}">
                <a16:creationId xmlns:a16="http://schemas.microsoft.com/office/drawing/2014/main" id="{61AE825A-C595-4DC2-A771-A6C72D0A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63" name="Rectangle 23">
            <a:extLst>
              <a:ext uri="{FF2B5EF4-FFF2-40B4-BE49-F238E27FC236}">
                <a16:creationId xmlns:a16="http://schemas.microsoft.com/office/drawing/2014/main" id="{C4B7A1D8-B8D1-4708-B24F-048614EE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9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64" name="Rectangle 24">
            <a:extLst>
              <a:ext uri="{FF2B5EF4-FFF2-40B4-BE49-F238E27FC236}">
                <a16:creationId xmlns:a16="http://schemas.microsoft.com/office/drawing/2014/main" id="{B02649C5-ECB2-4B10-A92A-9F575C30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65" name="Rectangle 25">
            <a:extLst>
              <a:ext uri="{FF2B5EF4-FFF2-40B4-BE49-F238E27FC236}">
                <a16:creationId xmlns:a16="http://schemas.microsoft.com/office/drawing/2014/main" id="{DBF6A739-AF48-4C6B-AD01-1D56002CF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4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66" name="Rectangle 26">
            <a:extLst>
              <a:ext uri="{FF2B5EF4-FFF2-40B4-BE49-F238E27FC236}">
                <a16:creationId xmlns:a16="http://schemas.microsoft.com/office/drawing/2014/main" id="{F7626566-0E95-4EF2-9E9F-4D1C046F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4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67" name="Rectangle 27">
            <a:extLst>
              <a:ext uri="{FF2B5EF4-FFF2-40B4-BE49-F238E27FC236}">
                <a16:creationId xmlns:a16="http://schemas.microsoft.com/office/drawing/2014/main" id="{7304F40A-4154-48E1-96DC-D105C058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9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68" name="Rectangle 28">
            <a:extLst>
              <a:ext uri="{FF2B5EF4-FFF2-40B4-BE49-F238E27FC236}">
                <a16:creationId xmlns:a16="http://schemas.microsoft.com/office/drawing/2014/main" id="{509E1DCB-B4E0-4127-BF28-EFAE9B745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989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69" name="Rectangle 29">
            <a:extLst>
              <a:ext uri="{FF2B5EF4-FFF2-40B4-BE49-F238E27FC236}">
                <a16:creationId xmlns:a16="http://schemas.microsoft.com/office/drawing/2014/main" id="{15AC13D6-0C5D-4AE0-8494-B983D1061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70" name="Rectangle 30">
            <a:extLst>
              <a:ext uri="{FF2B5EF4-FFF2-40B4-BE49-F238E27FC236}">
                <a16:creationId xmlns:a16="http://schemas.microsoft.com/office/drawing/2014/main" id="{FBF0B5A2-1DAC-4046-8FE1-381198CC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71" name="Rectangle 31">
            <a:extLst>
              <a:ext uri="{FF2B5EF4-FFF2-40B4-BE49-F238E27FC236}">
                <a16:creationId xmlns:a16="http://schemas.microsoft.com/office/drawing/2014/main" id="{5DDE791E-9DCA-4C1A-A2C7-18820868F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72" name="Rectangle 32">
            <a:extLst>
              <a:ext uri="{FF2B5EF4-FFF2-40B4-BE49-F238E27FC236}">
                <a16:creationId xmlns:a16="http://schemas.microsoft.com/office/drawing/2014/main" id="{973BEFE6-CE27-4D92-A512-982176864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9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73" name="Rectangle 33">
            <a:extLst>
              <a:ext uri="{FF2B5EF4-FFF2-40B4-BE49-F238E27FC236}">
                <a16:creationId xmlns:a16="http://schemas.microsoft.com/office/drawing/2014/main" id="{45BE48F9-F8E7-40D4-8B24-D5C2E3234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4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74" name="Rectangle 34">
            <a:extLst>
              <a:ext uri="{FF2B5EF4-FFF2-40B4-BE49-F238E27FC236}">
                <a16:creationId xmlns:a16="http://schemas.microsoft.com/office/drawing/2014/main" id="{132D7E4C-EDC4-4B69-934E-75E8909AD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75" name="Rectangle 35">
            <a:extLst>
              <a:ext uri="{FF2B5EF4-FFF2-40B4-BE49-F238E27FC236}">
                <a16:creationId xmlns:a16="http://schemas.microsoft.com/office/drawing/2014/main" id="{D071109E-FF7A-4ACB-9143-AFBD062C7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76" name="Rectangle 36">
            <a:extLst>
              <a:ext uri="{FF2B5EF4-FFF2-40B4-BE49-F238E27FC236}">
                <a16:creationId xmlns:a16="http://schemas.microsoft.com/office/drawing/2014/main" id="{28F03B61-348D-4362-9A23-95C157DDF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77" name="Rectangle 37">
            <a:extLst>
              <a:ext uri="{FF2B5EF4-FFF2-40B4-BE49-F238E27FC236}">
                <a16:creationId xmlns:a16="http://schemas.microsoft.com/office/drawing/2014/main" id="{B279C2EB-44BC-4E15-A7DB-442A8DCB7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78" name="Rectangle 38">
            <a:extLst>
              <a:ext uri="{FF2B5EF4-FFF2-40B4-BE49-F238E27FC236}">
                <a16:creationId xmlns:a16="http://schemas.microsoft.com/office/drawing/2014/main" id="{0FBDBAF0-8B10-40B8-9852-9C5E2378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79" name="Rectangle 39">
            <a:extLst>
              <a:ext uri="{FF2B5EF4-FFF2-40B4-BE49-F238E27FC236}">
                <a16:creationId xmlns:a16="http://schemas.microsoft.com/office/drawing/2014/main" id="{DF42D8ED-11D6-4145-BED5-E31F18425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80" name="Rectangle 40">
            <a:extLst>
              <a:ext uri="{FF2B5EF4-FFF2-40B4-BE49-F238E27FC236}">
                <a16:creationId xmlns:a16="http://schemas.microsoft.com/office/drawing/2014/main" id="{62601A4B-E749-4FCA-AEF7-432E6777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4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81" name="Rectangle 41">
            <a:extLst>
              <a:ext uri="{FF2B5EF4-FFF2-40B4-BE49-F238E27FC236}">
                <a16:creationId xmlns:a16="http://schemas.microsoft.com/office/drawing/2014/main" id="{5E349C31-84DC-4680-B2E1-A6B6713B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88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82" name="Rectangle 42">
            <a:extLst>
              <a:ext uri="{FF2B5EF4-FFF2-40B4-BE49-F238E27FC236}">
                <a16:creationId xmlns:a16="http://schemas.microsoft.com/office/drawing/2014/main" id="{9F6BCC8C-5302-44BD-90A3-035E2E6B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83" name="Rectangle 43">
            <a:extLst>
              <a:ext uri="{FF2B5EF4-FFF2-40B4-BE49-F238E27FC236}">
                <a16:creationId xmlns:a16="http://schemas.microsoft.com/office/drawing/2014/main" id="{B922839B-F7F8-48BC-AC6B-1B980F59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84" name="Rectangle 44">
            <a:extLst>
              <a:ext uri="{FF2B5EF4-FFF2-40B4-BE49-F238E27FC236}">
                <a16:creationId xmlns:a16="http://schemas.microsoft.com/office/drawing/2014/main" id="{BA116CBE-E4B5-4527-8575-DFFE76485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4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85" name="Rectangle 45">
            <a:extLst>
              <a:ext uri="{FF2B5EF4-FFF2-40B4-BE49-F238E27FC236}">
                <a16:creationId xmlns:a16="http://schemas.microsoft.com/office/drawing/2014/main" id="{D8D2DA41-9C1D-4377-8C57-3BC4C3EB5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86" name="Rectangle 46">
            <a:extLst>
              <a:ext uri="{FF2B5EF4-FFF2-40B4-BE49-F238E27FC236}">
                <a16:creationId xmlns:a16="http://schemas.microsoft.com/office/drawing/2014/main" id="{F8EF666D-4CFD-448D-867D-487446EE9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87" name="Rectangle 47">
            <a:extLst>
              <a:ext uri="{FF2B5EF4-FFF2-40B4-BE49-F238E27FC236}">
                <a16:creationId xmlns:a16="http://schemas.microsoft.com/office/drawing/2014/main" id="{37BBA9DE-BB69-43C9-B83F-DB7EEE746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267970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88" name="Rectangle 48">
            <a:extLst>
              <a:ext uri="{FF2B5EF4-FFF2-40B4-BE49-F238E27FC236}">
                <a16:creationId xmlns:a16="http://schemas.microsoft.com/office/drawing/2014/main" id="{2AC5ED00-0CC3-4579-A010-6F78053BA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3" y="18319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89" name="Line 51">
            <a:extLst>
              <a:ext uri="{FF2B5EF4-FFF2-40B4-BE49-F238E27FC236}">
                <a16:creationId xmlns:a16="http://schemas.microsoft.com/office/drawing/2014/main" id="{5D2D3501-2CF8-4D8F-A166-445E3F2F6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4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8590" name="Freeform 53">
            <a:extLst>
              <a:ext uri="{FF2B5EF4-FFF2-40B4-BE49-F238E27FC236}">
                <a16:creationId xmlns:a16="http://schemas.microsoft.com/office/drawing/2014/main" id="{5ACC4785-40A6-4C7D-8414-D2C61A88C74D}"/>
              </a:ext>
            </a:extLst>
          </p:cNvPr>
          <p:cNvSpPr>
            <a:spLocks/>
          </p:cNvSpPr>
          <p:nvPr/>
        </p:nvSpPr>
        <p:spPr bwMode="auto">
          <a:xfrm>
            <a:off x="3048001" y="2614614"/>
            <a:ext cx="144463" cy="384175"/>
          </a:xfrm>
          <a:custGeom>
            <a:avLst/>
            <a:gdLst>
              <a:gd name="T0" fmla="*/ 2147483646 w 91"/>
              <a:gd name="T1" fmla="*/ 0 h 242"/>
              <a:gd name="T2" fmla="*/ 2147483646 w 91"/>
              <a:gd name="T3" fmla="*/ 2147483646 h 242"/>
              <a:gd name="T4" fmla="*/ 0 w 91"/>
              <a:gd name="T5" fmla="*/ 2147483646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8591" name="Line 56">
            <a:extLst>
              <a:ext uri="{FF2B5EF4-FFF2-40B4-BE49-F238E27FC236}">
                <a16:creationId xmlns:a16="http://schemas.microsoft.com/office/drawing/2014/main" id="{92BFA613-AB8C-4041-825D-DB51A98A9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5863" y="2654301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8592" name="Text Box 57">
            <a:extLst>
              <a:ext uri="{FF2B5EF4-FFF2-40B4-BE49-F238E27FC236}">
                <a16:creationId xmlns:a16="http://schemas.microsoft.com/office/drawing/2014/main" id="{D81EEBE2-AF47-470B-B872-89D248077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9" y="2838450"/>
            <a:ext cx="8524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last byte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ACKed</a:t>
            </a:r>
          </a:p>
        </p:txBody>
      </p:sp>
      <p:sp>
        <p:nvSpPr>
          <p:cNvPr id="108593" name="Text Box 58">
            <a:extLst>
              <a:ext uri="{FF2B5EF4-FFF2-40B4-BE49-F238E27FC236}">
                <a16:creationId xmlns:a16="http://schemas.microsoft.com/office/drawing/2014/main" id="{3A9705AB-D529-412C-A0DF-FBC76BC33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3016250"/>
            <a:ext cx="10668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sent, not-yet ACKed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(</a:t>
            </a:r>
            <a:r>
              <a:rPr lang="ja-JP" altLang="en-US" sz="1400">
                <a:latin typeface="Tahoma" panose="020B0604030504040204" pitchFamily="34" charset="0"/>
              </a:rPr>
              <a:t>“</a:t>
            </a:r>
            <a:r>
              <a:rPr lang="en-US" altLang="ja-JP" sz="1400">
                <a:latin typeface="Tahoma" panose="020B0604030504040204" pitchFamily="34" charset="0"/>
              </a:rPr>
              <a:t>in-flight</a:t>
            </a:r>
            <a:r>
              <a:rPr lang="ja-JP" altLang="en-US" sz="1400">
                <a:latin typeface="Tahoma" panose="020B0604030504040204" pitchFamily="34" charset="0"/>
              </a:rPr>
              <a:t>”</a:t>
            </a:r>
            <a:r>
              <a:rPr lang="en-US" altLang="ja-JP" sz="1400">
                <a:latin typeface="Tahoma" panose="020B0604030504040204" pitchFamily="34" charset="0"/>
              </a:rPr>
              <a:t>)</a:t>
            </a: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08594" name="Text Box 59">
            <a:extLst>
              <a:ext uri="{FF2B5EF4-FFF2-40B4-BE49-F238E27FC236}">
                <a16:creationId xmlns:a16="http://schemas.microsoft.com/office/drawing/2014/main" id="{343858B9-9BAC-40EC-B29C-38EC80F55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950" y="2878138"/>
            <a:ext cx="1066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last byte sent</a:t>
            </a:r>
          </a:p>
        </p:txBody>
      </p:sp>
      <p:sp>
        <p:nvSpPr>
          <p:cNvPr id="108595" name="Text Box 61">
            <a:extLst>
              <a:ext uri="{FF2B5EF4-FFF2-40B4-BE49-F238E27FC236}">
                <a16:creationId xmlns:a16="http://schemas.microsoft.com/office/drawing/2014/main" id="{804C7D86-31E1-4C46-B9A2-73B692EC6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191" y="1622425"/>
            <a:ext cx="614271" cy="29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cwnd</a:t>
            </a:r>
            <a:endParaRPr lang="en-US" altLang="en-US" sz="1400" b="1" i="1">
              <a:latin typeface="Courier New" panose="02070309020205020404" pitchFamily="49" charset="0"/>
            </a:endParaRPr>
          </a:p>
        </p:txBody>
      </p:sp>
      <p:grpSp>
        <p:nvGrpSpPr>
          <p:cNvPr id="108596" name="Group 62">
            <a:extLst>
              <a:ext uri="{FF2B5EF4-FFF2-40B4-BE49-F238E27FC236}">
                <a16:creationId xmlns:a16="http://schemas.microsoft.com/office/drawing/2014/main" id="{11F1720A-A8CF-4155-8EFD-1B5326A09896}"/>
              </a:ext>
            </a:extLst>
          </p:cNvPr>
          <p:cNvGrpSpPr>
            <a:grpSpLocks/>
          </p:cNvGrpSpPr>
          <p:nvPr/>
        </p:nvGrpSpPr>
        <p:grpSpPr bwMode="auto">
          <a:xfrm>
            <a:off x="4298951" y="1706564"/>
            <a:ext cx="447675" cy="117475"/>
            <a:chOff x="4250" y="1692"/>
            <a:chExt cx="374" cy="86"/>
          </a:xfrm>
        </p:grpSpPr>
        <p:sp>
          <p:nvSpPr>
            <p:cNvPr id="108618" name="Line 63">
              <a:extLst>
                <a:ext uri="{FF2B5EF4-FFF2-40B4-BE49-F238E27FC236}">
                  <a16:creationId xmlns:a16="http://schemas.microsoft.com/office/drawing/2014/main" id="{70898F5F-972E-41A0-82B9-A5DF14D58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8619" name="Line 64">
              <a:extLst>
                <a:ext uri="{FF2B5EF4-FFF2-40B4-BE49-F238E27FC236}">
                  <a16:creationId xmlns:a16="http://schemas.microsoft.com/office/drawing/2014/main" id="{4B67944F-D3DD-4CED-BFF2-E6BB9960F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8597" name="Group 65">
            <a:extLst>
              <a:ext uri="{FF2B5EF4-FFF2-40B4-BE49-F238E27FC236}">
                <a16:creationId xmlns:a16="http://schemas.microsoft.com/office/drawing/2014/main" id="{BFCCB22E-706E-4764-87C6-79CADA0815A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260726" y="1725614"/>
            <a:ext cx="466725" cy="123825"/>
            <a:chOff x="4250" y="1692"/>
            <a:chExt cx="374" cy="86"/>
          </a:xfrm>
        </p:grpSpPr>
        <p:sp>
          <p:nvSpPr>
            <p:cNvPr id="108616" name="Line 66">
              <a:extLst>
                <a:ext uri="{FF2B5EF4-FFF2-40B4-BE49-F238E27FC236}">
                  <a16:creationId xmlns:a16="http://schemas.microsoft.com/office/drawing/2014/main" id="{AB8E058B-02B6-45E2-BBBF-86963594D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" y="1742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8617" name="Line 67">
              <a:extLst>
                <a:ext uri="{FF2B5EF4-FFF2-40B4-BE49-F238E27FC236}">
                  <a16:creationId xmlns:a16="http://schemas.microsoft.com/office/drawing/2014/main" id="{DD78ADFD-F6AC-446C-ADAA-B07477AA6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7" y="1695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08598" name="Freeform 69">
            <a:extLst>
              <a:ext uri="{FF2B5EF4-FFF2-40B4-BE49-F238E27FC236}">
                <a16:creationId xmlns:a16="http://schemas.microsoft.com/office/drawing/2014/main" id="{B3C4CE77-557F-4825-A6CE-83EDC89EC582}"/>
              </a:ext>
            </a:extLst>
          </p:cNvPr>
          <p:cNvSpPr>
            <a:spLocks/>
          </p:cNvSpPr>
          <p:nvPr/>
        </p:nvSpPr>
        <p:spPr bwMode="auto">
          <a:xfrm flipH="1">
            <a:off x="4152901" y="2703514"/>
            <a:ext cx="144463" cy="301625"/>
          </a:xfrm>
          <a:custGeom>
            <a:avLst/>
            <a:gdLst>
              <a:gd name="T0" fmla="*/ 2147483646 w 91"/>
              <a:gd name="T1" fmla="*/ 0 h 242"/>
              <a:gd name="T2" fmla="*/ 2147483646 w 91"/>
              <a:gd name="T3" fmla="*/ 2147483646 h 242"/>
              <a:gd name="T4" fmla="*/ 0 w 91"/>
              <a:gd name="T5" fmla="*/ 2147483646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8599" name="Text Box 71">
            <a:extLst>
              <a:ext uri="{FF2B5EF4-FFF2-40B4-BE49-F238E27FC236}">
                <a16:creationId xmlns:a16="http://schemas.microsoft.com/office/drawing/2014/main" id="{5BC3DF7E-E0BF-4F11-A12F-14E6989FE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256" y="4252252"/>
            <a:ext cx="2816225" cy="62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LastByteSent</a:t>
            </a:r>
            <a:r>
              <a:rPr lang="en-US" altLang="en-US" sz="1800" b="1" dirty="0">
                <a:latin typeface="Courier New" panose="02070309020205020404" pitchFamily="49" charset="0"/>
              </a:rPr>
              <a:t>-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LastByteAcked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  <p:grpSp>
        <p:nvGrpSpPr>
          <p:cNvPr id="108600" name="Group 74">
            <a:extLst>
              <a:ext uri="{FF2B5EF4-FFF2-40B4-BE49-F238E27FC236}">
                <a16:creationId xmlns:a16="http://schemas.microsoft.com/office/drawing/2014/main" id="{61C3A540-8467-4083-A39E-25F407223D26}"/>
              </a:ext>
            </a:extLst>
          </p:cNvPr>
          <p:cNvGrpSpPr>
            <a:grpSpLocks/>
          </p:cNvGrpSpPr>
          <p:nvPr/>
        </p:nvGrpSpPr>
        <p:grpSpPr bwMode="auto">
          <a:xfrm>
            <a:off x="4684714" y="4386263"/>
            <a:ext cx="350837" cy="336550"/>
            <a:chOff x="2059" y="2097"/>
            <a:chExt cx="221" cy="212"/>
          </a:xfrm>
        </p:grpSpPr>
        <p:sp>
          <p:nvSpPr>
            <p:cNvPr id="108614" name="Text Box 72">
              <a:extLst>
                <a:ext uri="{FF2B5EF4-FFF2-40B4-BE49-F238E27FC236}">
                  <a16:creationId xmlns:a16="http://schemas.microsoft.com/office/drawing/2014/main" id="{6814EEE3-1719-4F91-AEDC-B78098FF4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ahoma" panose="020B0604030504040204" pitchFamily="34" charset="0"/>
                </a:rPr>
                <a:t>&lt;</a:t>
              </a:r>
            </a:p>
          </p:txBody>
        </p:sp>
        <p:sp>
          <p:nvSpPr>
            <p:cNvPr id="108615" name="Line 73">
              <a:extLst>
                <a:ext uri="{FF2B5EF4-FFF2-40B4-BE49-F238E27FC236}">
                  <a16:creationId xmlns:a16="http://schemas.microsoft.com/office/drawing/2014/main" id="{0447A67C-937C-42AC-8E9C-E88D87A22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08601" name="Text Box 75">
            <a:extLst>
              <a:ext uri="{FF2B5EF4-FFF2-40B4-BE49-F238E27FC236}">
                <a16:creationId xmlns:a16="http://schemas.microsoft.com/office/drawing/2014/main" id="{5FE34461-8150-4858-9E2C-889B8E7F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4365626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cwnd</a:t>
            </a:r>
          </a:p>
        </p:txBody>
      </p:sp>
      <p:sp>
        <p:nvSpPr>
          <p:cNvPr id="108602" name="Rectangle 76">
            <a:extLst>
              <a:ext uri="{FF2B5EF4-FFF2-40B4-BE49-F238E27FC236}">
                <a16:creationId xmlns:a16="http://schemas.microsoft.com/office/drawing/2014/main" id="{C0B284E6-8802-44E4-A3B6-CE3687852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9" y="4211605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603" name="Text Box 78">
            <a:extLst>
              <a:ext uri="{FF2B5EF4-FFF2-40B4-BE49-F238E27FC236}">
                <a16:creationId xmlns:a16="http://schemas.microsoft.com/office/drawing/2014/main" id="{00D0A2F9-DBEB-486E-9280-7C5106D9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994" y="1392236"/>
            <a:ext cx="272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Tahoma" panose="020B0604030504040204" pitchFamily="34" charset="0"/>
              </a:rPr>
              <a:t>sender sequence number space </a:t>
            </a:r>
          </a:p>
        </p:txBody>
      </p:sp>
      <p:sp>
        <p:nvSpPr>
          <p:cNvPr id="108604" name="Text Box 79">
            <a:extLst>
              <a:ext uri="{FF2B5EF4-FFF2-40B4-BE49-F238E27FC236}">
                <a16:creationId xmlns:a16="http://schemas.microsoft.com/office/drawing/2014/main" id="{21637C45-2087-48C4-9A21-F639F9945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6" y="372745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rate</a:t>
            </a:r>
          </a:p>
        </p:txBody>
      </p:sp>
      <p:grpSp>
        <p:nvGrpSpPr>
          <p:cNvPr id="108605" name="Group 82">
            <a:extLst>
              <a:ext uri="{FF2B5EF4-FFF2-40B4-BE49-F238E27FC236}">
                <a16:creationId xmlns:a16="http://schemas.microsoft.com/office/drawing/2014/main" id="{ACBB7AB0-2FB4-4413-BF19-0F12335D31EA}"/>
              </a:ext>
            </a:extLst>
          </p:cNvPr>
          <p:cNvGrpSpPr>
            <a:grpSpLocks/>
          </p:cNvGrpSpPr>
          <p:nvPr/>
        </p:nvGrpSpPr>
        <p:grpSpPr bwMode="auto">
          <a:xfrm>
            <a:off x="7422356" y="3748088"/>
            <a:ext cx="931863" cy="441325"/>
            <a:chOff x="4214" y="2517"/>
            <a:chExt cx="587" cy="278"/>
          </a:xfrm>
        </p:grpSpPr>
        <p:sp>
          <p:nvSpPr>
            <p:cNvPr id="108612" name="Text Box 80">
              <a:extLst>
                <a:ext uri="{FF2B5EF4-FFF2-40B4-BE49-F238E27FC236}">
                  <a16:creationId xmlns:a16="http://schemas.microsoft.com/office/drawing/2014/main" id="{46281521-2913-4115-B048-C90E332F1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~</a:t>
              </a:r>
            </a:p>
          </p:txBody>
        </p:sp>
        <p:sp>
          <p:nvSpPr>
            <p:cNvPr id="108613" name="Text Box 81">
              <a:extLst>
                <a:ext uri="{FF2B5EF4-FFF2-40B4-BE49-F238E27FC236}">
                  <a16:creationId xmlns:a16="http://schemas.microsoft.com/office/drawing/2014/main" id="{E6ED5869-A390-4140-ABD3-172DA8162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~</a:t>
              </a:r>
            </a:p>
          </p:txBody>
        </p:sp>
      </p:grpSp>
      <p:grpSp>
        <p:nvGrpSpPr>
          <p:cNvPr id="108606" name="Group 86">
            <a:extLst>
              <a:ext uri="{FF2B5EF4-FFF2-40B4-BE49-F238E27FC236}">
                <a16:creationId xmlns:a16="http://schemas.microsoft.com/office/drawing/2014/main" id="{E7E2ED4D-748E-4983-B6D2-B0B12226F6AC}"/>
              </a:ext>
            </a:extLst>
          </p:cNvPr>
          <p:cNvGrpSpPr>
            <a:grpSpLocks/>
          </p:cNvGrpSpPr>
          <p:nvPr/>
        </p:nvGrpSpPr>
        <p:grpSpPr bwMode="auto">
          <a:xfrm>
            <a:off x="8101014" y="3603626"/>
            <a:ext cx="712787" cy="715963"/>
            <a:chOff x="4400" y="2509"/>
            <a:chExt cx="449" cy="451"/>
          </a:xfrm>
        </p:grpSpPr>
        <p:sp>
          <p:nvSpPr>
            <p:cNvPr id="108609" name="Text Box 83">
              <a:extLst>
                <a:ext uri="{FF2B5EF4-FFF2-40B4-BE49-F238E27FC236}">
                  <a16:creationId xmlns:a16="http://schemas.microsoft.com/office/drawing/2014/main" id="{37CDE550-FD38-4D5F-81EF-27475C45F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cwnd</a:t>
              </a:r>
            </a:p>
          </p:txBody>
        </p:sp>
        <p:sp>
          <p:nvSpPr>
            <p:cNvPr id="108610" name="Text Box 84">
              <a:extLst>
                <a:ext uri="{FF2B5EF4-FFF2-40B4-BE49-F238E27FC236}">
                  <a16:creationId xmlns:a16="http://schemas.microsoft.com/office/drawing/2014/main" id="{C87A3233-B476-443F-A252-43ADE03E3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RTT</a:t>
              </a:r>
            </a:p>
          </p:txBody>
        </p:sp>
        <p:sp>
          <p:nvSpPr>
            <p:cNvPr id="108611" name="Line 85">
              <a:extLst>
                <a:ext uri="{FF2B5EF4-FFF2-40B4-BE49-F238E27FC236}">
                  <a16:creationId xmlns:a16="http://schemas.microsoft.com/office/drawing/2014/main" id="{8E573462-A1EF-4B1F-8B50-B74F09498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08607" name="Text Box 87">
            <a:extLst>
              <a:ext uri="{FF2B5EF4-FFF2-40B4-BE49-F238E27FC236}">
                <a16:creationId xmlns:a16="http://schemas.microsoft.com/office/drawing/2014/main" id="{F7475A83-BB4F-4C50-BA14-CDE3E64A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564" y="3762376"/>
            <a:ext cx="1138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bytes/sec</a:t>
            </a:r>
          </a:p>
        </p:txBody>
      </p:sp>
      <p:sp>
        <p:nvSpPr>
          <p:cNvPr id="108608" name="Rectangle 88">
            <a:extLst>
              <a:ext uri="{FF2B5EF4-FFF2-40B4-BE49-F238E27FC236}">
                <a16:creationId xmlns:a16="http://schemas.microsoft.com/office/drawing/2014/main" id="{ABE49DAF-9F18-4744-97A9-6DEAE1A34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75" y="3638551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B610E6-C496-4DB1-91CD-33456A998320}"/>
              </a:ext>
            </a:extLst>
          </p:cNvPr>
          <p:cNvSpPr txBox="1"/>
          <p:nvPr/>
        </p:nvSpPr>
        <p:spPr>
          <a:xfrm>
            <a:off x="1945482" y="1068183"/>
            <a:ext cx="579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C27815-7D7C-4668-BB6E-73C005B1210D}"/>
              </a:ext>
            </a:extLst>
          </p:cNvPr>
          <p:cNvSpPr txBox="1"/>
          <p:nvPr/>
        </p:nvSpPr>
        <p:spPr>
          <a:xfrm>
            <a:off x="1247776" y="953239"/>
            <a:ext cx="1008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does a TCP sender limit the rate at which it sends traffic into its connection</a:t>
            </a:r>
            <a:endParaRPr lang="en-IN" sz="2000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D04BEC8-DF9E-49C8-8635-A76E9F728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554-F1B0-48E8-9FB2-F2A26ABB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Congestion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EC83-8003-4335-AB44-32C05CAF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a TCP sender perceives that there is congestion on the path between itself and the destination</a:t>
            </a:r>
          </a:p>
          <a:p>
            <a:r>
              <a:rPr lang="en-US" dirty="0"/>
              <a:t>“</a:t>
            </a:r>
            <a:r>
              <a:rPr lang="en-US" b="1" dirty="0"/>
              <a:t>loss event</a:t>
            </a:r>
            <a:r>
              <a:rPr lang="en-US" dirty="0"/>
              <a:t>” at a TCP sender </a:t>
            </a:r>
          </a:p>
          <a:p>
            <a:pPr lvl="1"/>
            <a:r>
              <a:rPr lang="en-US" dirty="0"/>
              <a:t>occurrence of either a timeout or </a:t>
            </a:r>
          </a:p>
          <a:p>
            <a:pPr lvl="1"/>
            <a:r>
              <a:rPr lang="en-US" dirty="0"/>
              <a:t>the receipt of three duplicate ACKs from the receiver</a:t>
            </a:r>
          </a:p>
          <a:p>
            <a:r>
              <a:rPr lang="en-US" dirty="0"/>
              <a:t>Loss event is the indication of congestion on the sender-to-receiver path</a:t>
            </a:r>
          </a:p>
          <a:p>
            <a:r>
              <a:rPr lang="en-US" dirty="0"/>
              <a:t>When a loss event doesn’t occur</a:t>
            </a:r>
          </a:p>
          <a:p>
            <a:pPr lvl="1"/>
            <a:r>
              <a:rPr lang="en-US" dirty="0"/>
              <a:t>acknowledgments for previously unacknowledged segments will be received at the TCP sender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6C2CE-6D48-4D53-9186-785E10506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8850" y="0"/>
            <a:ext cx="2343150" cy="7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49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42</TotalTime>
  <Words>1217</Words>
  <Application>Microsoft Office PowerPoint</Application>
  <PresentationFormat>Widescreen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Diamond Grid 16x9</vt:lpstr>
      <vt:lpstr>Module 3</vt:lpstr>
      <vt:lpstr>Approaches towards congestion control</vt:lpstr>
      <vt:lpstr>Network Assisted Congestion Control</vt:lpstr>
      <vt:lpstr>Case study: ATM ABR congestion control</vt:lpstr>
      <vt:lpstr>Case study: ATM ABR congestion control</vt:lpstr>
      <vt:lpstr>TCP congestion control: additive increase multiplicative decrease</vt:lpstr>
      <vt:lpstr>Congestion Control Introduction</vt:lpstr>
      <vt:lpstr>TCP Congestion Control: details</vt:lpstr>
      <vt:lpstr>Congestion details</vt:lpstr>
      <vt:lpstr>Congestion Details</vt:lpstr>
      <vt:lpstr>TCP Congestion Control Algorithm</vt:lpstr>
      <vt:lpstr>TCP Slow Start </vt:lpstr>
      <vt:lpstr>TCP: detecting, reacting to loss</vt:lpstr>
      <vt:lpstr>TCP: switching from slow start to CA</vt:lpstr>
      <vt:lpstr>Summary: TCP Congestion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G Surya Bharti</dc:creator>
  <cp:lastModifiedBy>G Surya Bharti</cp:lastModifiedBy>
  <cp:revision>10</cp:revision>
  <dcterms:created xsi:type="dcterms:W3CDTF">2021-03-25T01:15:29Z</dcterms:created>
  <dcterms:modified xsi:type="dcterms:W3CDTF">2021-04-16T00:54:49Z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