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EECB-7047-42AD-897F-DCDA59F3DE5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EBAE-BAF8-443B-8B6C-DA035C710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077200" cy="4419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Pandas is a Python library used for working with data sets.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has functions for analyzing, cleaning, exploring, and manipulating data.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name "Pandas" has a reference to both "Panel Data", and "Python Data Analysis" and was created by Wes McKinney in 2008.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E32C3"/>
                </a:solidFill>
              </a:rPr>
              <a:t>Column Addition:</a:t>
            </a:r>
          </a:p>
          <a:p>
            <a:pPr>
              <a:buNone/>
            </a:pPr>
            <a:r>
              <a:rPr lang="en-US" sz="2200" dirty="0" err="1"/>
              <a:t>df</a:t>
            </a:r>
            <a:r>
              <a:rPr lang="en-US" sz="2200" dirty="0"/>
              <a:t>[‘four']=</a:t>
            </a:r>
            <a:r>
              <a:rPr lang="en-US" sz="2200" dirty="0" err="1"/>
              <a:t>pd.Series</a:t>
            </a:r>
            <a:r>
              <a:rPr lang="en-US" sz="2200" dirty="0"/>
              <a:t>([101,102,103,104],index=['</a:t>
            </a:r>
            <a:r>
              <a:rPr lang="en-US" sz="2200" dirty="0" err="1"/>
              <a:t>a','b','c</a:t>
            </a:r>
            <a:r>
              <a:rPr lang="en-US" sz="2200" dirty="0"/>
              <a:t>‘, ‘d'])])</a:t>
            </a:r>
          </a:p>
          <a:p>
            <a:r>
              <a:rPr lang="en-US" sz="2200" dirty="0">
                <a:solidFill>
                  <a:srgbClr val="CE32C3"/>
                </a:solidFill>
              </a:rPr>
              <a:t>Column Deletion:</a:t>
            </a:r>
          </a:p>
          <a:p>
            <a:pPr>
              <a:buNone/>
            </a:pPr>
            <a:r>
              <a:rPr lang="en-US" sz="2200" dirty="0"/>
              <a:t>del </a:t>
            </a:r>
            <a:r>
              <a:rPr lang="en-US" sz="2200" dirty="0" err="1"/>
              <a:t>df</a:t>
            </a:r>
            <a:r>
              <a:rPr lang="en-US" sz="2200" dirty="0"/>
              <a:t>['one']</a:t>
            </a:r>
          </a:p>
          <a:p>
            <a:r>
              <a:rPr lang="en-US" sz="2200" dirty="0">
                <a:solidFill>
                  <a:srgbClr val="CE32C3"/>
                </a:solidFill>
              </a:rPr>
              <a:t>Row Addition:</a:t>
            </a:r>
          </a:p>
          <a:p>
            <a:pPr>
              <a:buNone/>
            </a:pPr>
            <a:r>
              <a:rPr lang="en-US" sz="2200" dirty="0"/>
              <a:t>To append or add a row to </a:t>
            </a:r>
            <a:r>
              <a:rPr lang="en-US" sz="2200" dirty="0" err="1"/>
              <a:t>DataFrame</a:t>
            </a:r>
            <a:r>
              <a:rPr lang="en-US" sz="2200" dirty="0"/>
              <a:t>, create the new row as Series and use </a:t>
            </a:r>
            <a:r>
              <a:rPr lang="en-US" sz="2200" dirty="0" err="1"/>
              <a:t>DataFrame.append</a:t>
            </a:r>
            <a:r>
              <a:rPr lang="en-US" sz="2200" dirty="0"/>
              <a:t>() method. append() is immutable. It does not change the </a:t>
            </a:r>
            <a:r>
              <a:rPr lang="en-US" sz="2200" dirty="0" err="1"/>
              <a:t>DataFrame</a:t>
            </a:r>
            <a:r>
              <a:rPr lang="en-US" sz="2200" dirty="0"/>
              <a:t>, but returns a new </a:t>
            </a:r>
            <a:r>
              <a:rPr lang="en-US" sz="2200" dirty="0" err="1"/>
              <a:t>DataFrame</a:t>
            </a:r>
            <a:r>
              <a:rPr lang="en-US" sz="2200" dirty="0"/>
              <a:t> with the row appended.</a:t>
            </a:r>
          </a:p>
          <a:p>
            <a:pPr>
              <a:buNone/>
            </a:pPr>
            <a:r>
              <a:rPr lang="en-US" sz="2200" dirty="0"/>
              <a:t>	Syntax: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err="1"/>
              <a:t>mydataframe</a:t>
            </a:r>
            <a:r>
              <a:rPr lang="en-US" sz="2200" dirty="0"/>
              <a:t> = </a:t>
            </a:r>
            <a:r>
              <a:rPr lang="en-US" sz="2200" dirty="0" err="1"/>
              <a:t>mydataframe.append</a:t>
            </a:r>
            <a:r>
              <a:rPr lang="en-US" sz="2200" dirty="0"/>
              <a:t>(</a:t>
            </a:r>
            <a:r>
              <a:rPr lang="en-US" sz="2200" dirty="0" err="1"/>
              <a:t>new_row</a:t>
            </a:r>
            <a:r>
              <a:rPr lang="en-US" sz="2200" dirty="0"/>
              <a:t>, </a:t>
            </a:r>
            <a:r>
              <a:rPr lang="en-US" sz="2200" dirty="0" err="1"/>
              <a:t>ignore_index</a:t>
            </a:r>
            <a:r>
              <a:rPr lang="en-US" sz="2200" dirty="0"/>
              <a:t>=True)</a:t>
            </a:r>
          </a:p>
          <a:p>
            <a:pPr>
              <a:buNone/>
            </a:pPr>
            <a:r>
              <a:rPr lang="en-US" sz="2200" dirty="0">
                <a:solidFill>
                  <a:srgbClr val="CE32C3"/>
                </a:solidFill>
              </a:rPr>
              <a:t>Row deletion: </a:t>
            </a:r>
            <a:r>
              <a:rPr lang="en-US" sz="2200" dirty="0"/>
              <a:t>To delete a row from data frame use drop().</a:t>
            </a:r>
          </a:p>
          <a:p>
            <a:pPr>
              <a:buNone/>
            </a:pPr>
            <a:r>
              <a:rPr lang="en-US" sz="2200" dirty="0"/>
              <a:t>Drop() can take index which row is to be deleted</a:t>
            </a:r>
          </a:p>
          <a:p>
            <a:pPr>
              <a:buNone/>
            </a:pPr>
            <a:r>
              <a:rPr lang="en-US" sz="2200" dirty="0" err="1"/>
              <a:t>Data_frame</a:t>
            </a:r>
            <a:r>
              <a:rPr lang="en-US" sz="2200" dirty="0"/>
              <a:t>=</a:t>
            </a:r>
            <a:r>
              <a:rPr lang="en-US" sz="2200" dirty="0" err="1"/>
              <a:t>Data_frame.drop</a:t>
            </a:r>
            <a:r>
              <a:rPr lang="en-US" sz="2200" b="1" dirty="0"/>
              <a:t>(</a:t>
            </a:r>
            <a:r>
              <a:rPr lang="en-US" sz="2200" b="1" i="1" dirty="0"/>
              <a:t>labels=None</a:t>
            </a:r>
            <a:r>
              <a:rPr lang="en-US" sz="2200" b="1" dirty="0"/>
              <a:t>, </a:t>
            </a:r>
            <a:r>
              <a:rPr lang="en-US" sz="2200" b="1" i="1" dirty="0"/>
              <a:t>axis=0</a:t>
            </a:r>
            <a:r>
              <a:rPr lang="en-US" sz="2200" b="1" dirty="0"/>
              <a:t>, </a:t>
            </a:r>
            <a:r>
              <a:rPr lang="en-US" sz="2200" b="1" i="1" dirty="0"/>
              <a:t>index=None</a:t>
            </a:r>
            <a:r>
              <a:rPr lang="en-US" sz="2200" b="1" dirty="0"/>
              <a:t>, </a:t>
            </a:r>
            <a:r>
              <a:rPr lang="en-US" sz="2200" b="1" i="1" dirty="0"/>
              <a:t>columns=None</a:t>
            </a:r>
            <a:r>
              <a:rPr lang="en-US" sz="2200" b="1" dirty="0"/>
              <a:t>, </a:t>
            </a:r>
            <a:r>
              <a:rPr lang="en-US" sz="2200" b="1" i="1" dirty="0"/>
              <a:t>level=None</a:t>
            </a:r>
            <a:r>
              <a:rPr lang="en-US" sz="2200" b="1" dirty="0"/>
              <a:t>, </a:t>
            </a:r>
            <a:r>
              <a:rPr lang="en-US" sz="2200" b="1" i="1" dirty="0" err="1"/>
              <a:t>inplace</a:t>
            </a:r>
            <a:r>
              <a:rPr lang="en-US" sz="2200" b="1" i="1" dirty="0"/>
              <a:t>=False</a:t>
            </a:r>
            <a:r>
              <a:rPr lang="en-US" sz="2200" b="1" dirty="0"/>
              <a:t>, </a:t>
            </a:r>
            <a:r>
              <a:rPr lang="en-US" sz="2200" b="1" i="1" dirty="0"/>
              <a:t>errors='raise’)</a:t>
            </a:r>
            <a:endParaRPr lang="en-US" sz="2200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200" dirty="0">
                <a:solidFill>
                  <a:srgbClr val="FF0000"/>
                </a:solidFill>
              </a:rPr>
              <a:t>d={'name':['</a:t>
            </a:r>
            <a:r>
              <a:rPr lang="en-US" sz="2200" dirty="0" err="1">
                <a:solidFill>
                  <a:srgbClr val="FF0000"/>
                </a:solidFill>
              </a:rPr>
              <a:t>aa','bb','cc</a:t>
            </a:r>
            <a:r>
              <a:rPr lang="en-US" sz="2200" dirty="0">
                <a:solidFill>
                  <a:srgbClr val="FF0000"/>
                </a:solidFill>
              </a:rPr>
              <a:t>'],</a:t>
            </a:r>
          </a:p>
          <a:p>
            <a:pPr lvl="1">
              <a:buNone/>
            </a:pPr>
            <a:r>
              <a:rPr lang="en-US" sz="2200" dirty="0">
                <a:solidFill>
                  <a:srgbClr val="FF0000"/>
                </a:solidFill>
              </a:rPr>
              <a:t>'</a:t>
            </a:r>
            <a:r>
              <a:rPr lang="en-US" sz="2200" dirty="0" err="1">
                <a:solidFill>
                  <a:srgbClr val="FF0000"/>
                </a:solidFill>
              </a:rPr>
              <a:t>rno</a:t>
            </a:r>
            <a:r>
              <a:rPr lang="en-US" sz="2200" dirty="0">
                <a:solidFill>
                  <a:srgbClr val="FF0000"/>
                </a:solidFill>
              </a:rPr>
              <a:t>':[1,2,3]}</a:t>
            </a:r>
          </a:p>
          <a:p>
            <a:pPr lvl="1">
              <a:buNone/>
            </a:pPr>
            <a:r>
              <a:rPr lang="en-US" sz="2200" dirty="0">
                <a:solidFill>
                  <a:srgbClr val="FF0000"/>
                </a:solidFill>
              </a:rPr>
              <a:t>d1=</a:t>
            </a:r>
            <a:r>
              <a:rPr lang="en-US" sz="2200" dirty="0" err="1">
                <a:solidFill>
                  <a:srgbClr val="FF0000"/>
                </a:solidFill>
              </a:rPr>
              <a:t>pd.DataFrame</a:t>
            </a:r>
            <a:r>
              <a:rPr lang="en-US" sz="2200" dirty="0">
                <a:solidFill>
                  <a:srgbClr val="FF0000"/>
                </a:solidFill>
              </a:rPr>
              <a:t>(d)</a:t>
            </a:r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r>
              <a:rPr lang="en-US" sz="2200" dirty="0" err="1">
                <a:solidFill>
                  <a:srgbClr val="00B0F0"/>
                </a:solidFill>
              </a:rPr>
              <a:t>nd</a:t>
            </a:r>
            <a:r>
              <a:rPr lang="en-US" sz="2200" dirty="0">
                <a:solidFill>
                  <a:srgbClr val="00B0F0"/>
                </a:solidFill>
              </a:rPr>
              <a:t>={'name':'dd','rno':4}   #new data frame to append</a:t>
            </a:r>
          </a:p>
          <a:p>
            <a:pPr lvl="1">
              <a:buNone/>
            </a:pPr>
            <a:r>
              <a:rPr lang="en-US" sz="2200" dirty="0">
                <a:solidFill>
                  <a:srgbClr val="00B0F0"/>
                </a:solidFill>
              </a:rPr>
              <a:t>d1=d1.append(</a:t>
            </a:r>
            <a:r>
              <a:rPr lang="en-US" sz="2200" dirty="0" err="1">
                <a:solidFill>
                  <a:srgbClr val="00B0F0"/>
                </a:solidFill>
              </a:rPr>
              <a:t>nd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r>
              <a:rPr lang="en-US" sz="2200" dirty="0" err="1">
                <a:solidFill>
                  <a:srgbClr val="00B0F0"/>
                </a:solidFill>
              </a:rPr>
              <a:t>ignore_index</a:t>
            </a:r>
            <a:r>
              <a:rPr lang="en-US" sz="2200" dirty="0">
                <a:solidFill>
                  <a:srgbClr val="00B0F0"/>
                </a:solidFill>
              </a:rPr>
              <a:t>=True)</a:t>
            </a:r>
          </a:p>
          <a:p>
            <a:pPr lvl="1">
              <a:buNone/>
            </a:pPr>
            <a:r>
              <a:rPr lang="en-US" sz="2200" dirty="0">
                <a:solidFill>
                  <a:srgbClr val="00B0F0"/>
                </a:solidFill>
              </a:rPr>
              <a:t>print(d1)</a:t>
            </a:r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r>
              <a:rPr lang="en-US" sz="2200" dirty="0">
                <a:solidFill>
                  <a:srgbClr val="FFC000"/>
                </a:solidFill>
              </a:rPr>
              <a:t>s=</a:t>
            </a:r>
            <a:r>
              <a:rPr lang="en-US" sz="2200" dirty="0" err="1">
                <a:solidFill>
                  <a:srgbClr val="FFC000"/>
                </a:solidFill>
              </a:rPr>
              <a:t>pd.Series</a:t>
            </a:r>
            <a:r>
              <a:rPr lang="en-US" sz="2200" dirty="0">
                <a:solidFill>
                  <a:srgbClr val="FFC000"/>
                </a:solidFill>
              </a:rPr>
              <a:t>({'name':'ff','rno':5})     #series to append</a:t>
            </a:r>
          </a:p>
          <a:p>
            <a:pPr lvl="1">
              <a:buNone/>
            </a:pPr>
            <a:r>
              <a:rPr lang="en-US" sz="2200" dirty="0">
                <a:solidFill>
                  <a:srgbClr val="FFC000"/>
                </a:solidFill>
              </a:rPr>
              <a:t>d1=d1.append(s ,</a:t>
            </a:r>
            <a:r>
              <a:rPr lang="en-US" sz="2200" dirty="0" err="1">
                <a:solidFill>
                  <a:srgbClr val="FFC000"/>
                </a:solidFill>
              </a:rPr>
              <a:t>ignore_index</a:t>
            </a:r>
            <a:r>
              <a:rPr lang="en-US" sz="2200" dirty="0">
                <a:solidFill>
                  <a:srgbClr val="FFC000"/>
                </a:solidFill>
              </a:rPr>
              <a:t>=True)</a:t>
            </a:r>
          </a:p>
          <a:p>
            <a:pPr lvl="1">
              <a:buNone/>
            </a:pPr>
            <a:r>
              <a:rPr lang="en-US" sz="2200" dirty="0">
                <a:solidFill>
                  <a:srgbClr val="FFC000"/>
                </a:solidFill>
              </a:rPr>
              <a:t>print(d1)</a:t>
            </a:r>
          </a:p>
          <a:p>
            <a:pPr lvl="1">
              <a:buNone/>
            </a:pPr>
            <a:endParaRPr lang="en-US" sz="2200" dirty="0">
              <a:solidFill>
                <a:srgbClr val="CE32C3"/>
              </a:solidFill>
            </a:endParaRPr>
          </a:p>
          <a:p>
            <a:pPr lvl="1">
              <a:buNone/>
            </a:pPr>
            <a:r>
              <a:rPr lang="en-US" sz="2200" dirty="0">
                <a:solidFill>
                  <a:srgbClr val="CE32C3"/>
                </a:solidFill>
              </a:rPr>
              <a:t>d1=d1.drop(index=4)</a:t>
            </a:r>
          </a:p>
          <a:p>
            <a:pPr lvl="1">
              <a:buNone/>
            </a:pPr>
            <a:r>
              <a:rPr lang="en-US" sz="2200" dirty="0">
                <a:solidFill>
                  <a:srgbClr val="CE32C3"/>
                </a:solidFill>
              </a:rPr>
              <a:t>print(d1)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Reading entire file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d=</a:t>
            </a:r>
            <a:r>
              <a:rPr lang="en-US" dirty="0" err="1">
                <a:solidFill>
                  <a:srgbClr val="0070C0"/>
                </a:solidFill>
              </a:rPr>
              <a:t>p.read_csv</a:t>
            </a:r>
            <a:r>
              <a:rPr lang="en-US" dirty="0">
                <a:solidFill>
                  <a:srgbClr val="0070C0"/>
                </a:solidFill>
              </a:rPr>
              <a:t>('std.csv')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print(d)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Print(type(d))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Reading specific columns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p.DataFrame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d,columns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=['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name','rno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'])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print(h)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565097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name,rno,marks</a:t>
            </a:r>
            <a:endParaRPr lang="en-US" dirty="0"/>
          </a:p>
          <a:p>
            <a:pPr>
              <a:buNone/>
            </a:pPr>
            <a:r>
              <a:rPr lang="en-US" dirty="0"/>
              <a:t>aa,1,33</a:t>
            </a:r>
          </a:p>
          <a:p>
            <a:pPr>
              <a:buNone/>
            </a:pPr>
            <a:r>
              <a:rPr lang="en-US" dirty="0"/>
              <a:t>bb,2,32</a:t>
            </a:r>
          </a:p>
          <a:p>
            <a:pPr>
              <a:buNone/>
            </a:pPr>
            <a:r>
              <a:rPr lang="en-US" dirty="0"/>
              <a:t>cc,3,55</a:t>
            </a:r>
          </a:p>
          <a:p>
            <a:pPr>
              <a:buNone/>
            </a:pPr>
            <a:r>
              <a:rPr lang="en-US" dirty="0"/>
              <a:t>gg,6,77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from CSV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CSV (Comma Separated Values) format is one of the most simple and common ways to store tabular data. To represent a CSV file, it must be saved with the </a:t>
            </a:r>
            <a:r>
              <a:rPr lang="en-US" b="1" dirty="0"/>
              <a:t>.</a:t>
            </a:r>
            <a:r>
              <a:rPr lang="en-US" b="1" dirty="0" err="1"/>
              <a:t>csv</a:t>
            </a:r>
            <a:r>
              <a:rPr lang="en-US" dirty="0"/>
              <a:t> file extension.</a:t>
            </a:r>
          </a:p>
          <a:p>
            <a:r>
              <a:rPr lang="en-US" dirty="0"/>
              <a:t>Example: std.csv</a:t>
            </a:r>
          </a:p>
          <a:p>
            <a:pPr lvl="1">
              <a:buNone/>
            </a:pPr>
            <a:r>
              <a:rPr lang="en-US" dirty="0" err="1"/>
              <a:t>name,rno,marks</a:t>
            </a:r>
            <a:endParaRPr lang="en-US" dirty="0"/>
          </a:p>
          <a:p>
            <a:pPr lvl="1">
              <a:buNone/>
            </a:pPr>
            <a:r>
              <a:rPr lang="en-US" dirty="0"/>
              <a:t>aa,1,33</a:t>
            </a:r>
          </a:p>
          <a:p>
            <a:pPr lvl="1">
              <a:buNone/>
            </a:pPr>
            <a:r>
              <a:rPr lang="en-US" dirty="0"/>
              <a:t>bb,2,32</a:t>
            </a:r>
          </a:p>
          <a:p>
            <a:pPr lvl="1">
              <a:buNone/>
            </a:pPr>
            <a:r>
              <a:rPr lang="en-US" dirty="0"/>
              <a:t>cc,3,55</a:t>
            </a:r>
          </a:p>
          <a:p>
            <a:pPr lvl="1">
              <a:buNone/>
            </a:pPr>
            <a:r>
              <a:rPr lang="en-US" dirty="0"/>
              <a:t>gg,6,77</a:t>
            </a:r>
          </a:p>
          <a:p>
            <a:pPr lvl="1">
              <a:buNone/>
            </a:pPr>
            <a:r>
              <a:rPr lang="en-US" dirty="0"/>
              <a:t>The elements of a CSV file are separated by commas. Here, , is a delimiter.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import </a:t>
            </a:r>
            <a:r>
              <a:rPr lang="en-US" dirty="0" err="1"/>
              <a:t>csv</a:t>
            </a:r>
            <a:r>
              <a:rPr lang="en-US" dirty="0"/>
              <a:t> library</a:t>
            </a:r>
          </a:p>
          <a:p>
            <a:r>
              <a:rPr lang="en-US" dirty="0"/>
              <a:t>To read a CSV file in Python, we can use the </a:t>
            </a:r>
            <a:r>
              <a:rPr lang="en-US" dirty="0" err="1"/>
              <a:t>csv.reader</a:t>
            </a:r>
            <a:r>
              <a:rPr lang="en-US" dirty="0"/>
              <a:t>() function.</a:t>
            </a:r>
          </a:p>
          <a:p>
            <a:r>
              <a:rPr lang="en-US" dirty="0"/>
              <a:t>Iterate through reader object and print row by row in it as list</a:t>
            </a:r>
          </a:p>
          <a:p>
            <a:pPr lvl="1">
              <a:buNone/>
            </a:pPr>
            <a:r>
              <a:rPr lang="en-US" dirty="0">
                <a:solidFill>
                  <a:srgbClr val="CE32C3"/>
                </a:solidFill>
              </a:rPr>
              <a:t>f=open('</a:t>
            </a:r>
            <a:r>
              <a:rPr lang="en-US" dirty="0" err="1">
                <a:solidFill>
                  <a:srgbClr val="CE32C3"/>
                </a:solidFill>
              </a:rPr>
              <a:t>std.csv','r</a:t>
            </a:r>
            <a:r>
              <a:rPr lang="en-US" dirty="0">
                <a:solidFill>
                  <a:srgbClr val="CE32C3"/>
                </a:solidFill>
              </a:rPr>
              <a:t>')</a:t>
            </a:r>
          </a:p>
          <a:p>
            <a:pPr lvl="1">
              <a:buNone/>
            </a:pPr>
            <a:r>
              <a:rPr lang="en-US" dirty="0">
                <a:solidFill>
                  <a:srgbClr val="CE32C3"/>
                </a:solidFill>
              </a:rPr>
              <a:t>r=</a:t>
            </a:r>
            <a:r>
              <a:rPr lang="en-US" dirty="0" err="1">
                <a:solidFill>
                  <a:srgbClr val="CE32C3"/>
                </a:solidFill>
              </a:rPr>
              <a:t>csv.reader</a:t>
            </a:r>
            <a:r>
              <a:rPr lang="en-US" dirty="0">
                <a:solidFill>
                  <a:srgbClr val="CE32C3"/>
                </a:solidFill>
              </a:rPr>
              <a:t>(f)</a:t>
            </a:r>
          </a:p>
          <a:p>
            <a:pPr lvl="1">
              <a:buNone/>
            </a:pPr>
            <a:r>
              <a:rPr lang="en-US" dirty="0">
                <a:solidFill>
                  <a:srgbClr val="CE32C3"/>
                </a:solidFill>
              </a:rPr>
              <a:t>for </a:t>
            </a:r>
            <a:r>
              <a:rPr lang="en-US" dirty="0" err="1">
                <a:solidFill>
                  <a:srgbClr val="CE32C3"/>
                </a:solidFill>
              </a:rPr>
              <a:t>i</a:t>
            </a:r>
            <a:r>
              <a:rPr lang="en-US" dirty="0">
                <a:solidFill>
                  <a:srgbClr val="CE32C3"/>
                </a:solidFill>
              </a:rPr>
              <a:t> in r:</a:t>
            </a:r>
          </a:p>
          <a:p>
            <a:pPr lvl="1">
              <a:buNone/>
            </a:pPr>
            <a:r>
              <a:rPr lang="en-US" dirty="0">
                <a:solidFill>
                  <a:srgbClr val="CE32C3"/>
                </a:solidFill>
              </a:rPr>
              <a:t>print(</a:t>
            </a:r>
            <a:r>
              <a:rPr lang="en-US" dirty="0" err="1">
                <a:solidFill>
                  <a:srgbClr val="CE32C3"/>
                </a:solidFill>
              </a:rPr>
              <a:t>i</a:t>
            </a:r>
            <a:r>
              <a:rPr lang="en-US" dirty="0">
                <a:solidFill>
                  <a:srgbClr val="CE32C3"/>
                </a:solidFill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with open('</a:t>
            </a:r>
            <a:r>
              <a:rPr lang="en-US" dirty="0" err="1">
                <a:solidFill>
                  <a:srgbClr val="CE32C3"/>
                </a:solidFill>
              </a:rPr>
              <a:t>s.csv','w</a:t>
            </a:r>
            <a:r>
              <a:rPr lang="en-US" dirty="0">
                <a:solidFill>
                  <a:srgbClr val="CE32C3"/>
                </a:solidFill>
              </a:rPr>
              <a:t>')as f1:</a:t>
            </a:r>
          </a:p>
          <a:p>
            <a:pPr>
              <a:buNone/>
            </a:pPr>
            <a:r>
              <a:rPr lang="fi-FI" dirty="0"/>
              <a:t>f=[["ravi",8,900],["kiran",4,777],["raj",3,444]]</a:t>
            </a:r>
          </a:p>
          <a:p>
            <a:pPr>
              <a:buNone/>
            </a:pPr>
            <a:r>
              <a:rPr lang="en-US" dirty="0"/>
              <a:t>w=</a:t>
            </a:r>
            <a:r>
              <a:rPr lang="en-US" dirty="0" err="1"/>
              <a:t>csv.writer</a:t>
            </a:r>
            <a:r>
              <a:rPr lang="en-US" dirty="0"/>
              <a:t>(f1)</a:t>
            </a:r>
          </a:p>
          <a:p>
            <a:pPr>
              <a:buNone/>
            </a:pPr>
            <a:r>
              <a:rPr lang="en-US" dirty="0" err="1">
                <a:solidFill>
                  <a:srgbClr val="CE32C3"/>
                </a:solidFill>
              </a:rPr>
              <a:t>w.writerow</a:t>
            </a:r>
            <a:r>
              <a:rPr lang="en-US" dirty="0">
                <a:solidFill>
                  <a:srgbClr val="CE32C3"/>
                </a:solidFill>
              </a:rPr>
              <a:t>(['jyothi',23,4567])</a:t>
            </a:r>
          </a:p>
          <a:p>
            <a:pPr>
              <a:buNone/>
            </a:pPr>
            <a:r>
              <a:rPr lang="en-US" dirty="0" err="1">
                <a:solidFill>
                  <a:srgbClr val="CE32C3"/>
                </a:solidFill>
              </a:rPr>
              <a:t>w.writerows</a:t>
            </a:r>
            <a:r>
              <a:rPr lang="en-US" dirty="0">
                <a:solidFill>
                  <a:srgbClr val="CE32C3"/>
                </a:solidFill>
              </a:rPr>
              <a:t>(f)</a:t>
            </a:r>
          </a:p>
          <a:p>
            <a:pPr>
              <a:buNone/>
            </a:pPr>
            <a:endParaRPr lang="en-US" dirty="0">
              <a:solidFill>
                <a:srgbClr val="CE32C3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JSON: 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otation.</a:t>
            </a:r>
          </a:p>
          <a:p>
            <a:r>
              <a:rPr lang="en-US" dirty="0"/>
              <a:t>JSON is a syntax for storing and exchanging data.</a:t>
            </a:r>
          </a:p>
          <a:p>
            <a:pPr>
              <a:buNone/>
            </a:pPr>
            <a:r>
              <a:rPr lang="en-US" dirty="0"/>
              <a:t>Sending</a:t>
            </a:r>
          </a:p>
          <a:p>
            <a:pPr>
              <a:buNone/>
            </a:pPr>
            <a:r>
              <a:rPr lang="en-US" dirty="0"/>
              <a:t>Receiving</a:t>
            </a:r>
          </a:p>
          <a:p>
            <a:pPr>
              <a:buNone/>
            </a:pPr>
            <a:r>
              <a:rPr lang="en-US" dirty="0"/>
              <a:t>Exchanging</a:t>
            </a:r>
          </a:p>
          <a:p>
            <a:pPr>
              <a:buNone/>
            </a:pPr>
            <a:r>
              <a:rPr lang="en-US" dirty="0"/>
              <a:t>Storing</a:t>
            </a:r>
          </a:p>
          <a:p>
            <a:pPr>
              <a:buNone/>
            </a:pPr>
            <a:r>
              <a:rPr lang="en-US" dirty="0"/>
              <a:t>JSON is language independent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syntax is derived from JavaScript object notation syntax:</a:t>
            </a:r>
          </a:p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JSON to </a:t>
            </a:r>
            <a:r>
              <a:rPr lang="en-US" b="1" dirty="0" err="1"/>
              <a:t>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Example 1:</a:t>
            </a:r>
          </a:p>
          <a:p>
            <a:r>
              <a:rPr lang="en-US" dirty="0"/>
              <a:t>You can parse a JSON string using </a:t>
            </a:r>
            <a:r>
              <a:rPr lang="en-US" dirty="0" err="1"/>
              <a:t>json.loads</a:t>
            </a:r>
            <a:r>
              <a:rPr lang="en-US" dirty="0"/>
              <a:t>() method. The method returns a dictionary.</a:t>
            </a: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import </a:t>
            </a:r>
            <a:r>
              <a:rPr lang="en-US" dirty="0" err="1">
                <a:solidFill>
                  <a:srgbClr val="CE32C3"/>
                </a:solidFill>
              </a:rPr>
              <a:t>json</a:t>
            </a:r>
            <a:r>
              <a:rPr lang="en-US" dirty="0">
                <a:solidFill>
                  <a:srgbClr val="CE32C3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person = '{"name": "Bob", "languages": ["English", "</a:t>
            </a:r>
            <a:r>
              <a:rPr lang="en-US" dirty="0" err="1">
                <a:solidFill>
                  <a:srgbClr val="CE32C3"/>
                </a:solidFill>
              </a:rPr>
              <a:t>Fench</a:t>
            </a:r>
            <a:r>
              <a:rPr lang="en-US" dirty="0">
                <a:solidFill>
                  <a:srgbClr val="CE32C3"/>
                </a:solidFill>
              </a:rPr>
              <a:t>"]}‘</a:t>
            </a: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 </a:t>
            </a:r>
            <a:r>
              <a:rPr lang="en-US" dirty="0" err="1">
                <a:solidFill>
                  <a:srgbClr val="CE32C3"/>
                </a:solidFill>
              </a:rPr>
              <a:t>person_dict</a:t>
            </a:r>
            <a:r>
              <a:rPr lang="en-US" dirty="0">
                <a:solidFill>
                  <a:srgbClr val="CE32C3"/>
                </a:solidFill>
              </a:rPr>
              <a:t> = </a:t>
            </a:r>
            <a:r>
              <a:rPr lang="en-US" dirty="0" err="1">
                <a:solidFill>
                  <a:srgbClr val="CE32C3"/>
                </a:solidFill>
              </a:rPr>
              <a:t>json.loads</a:t>
            </a:r>
            <a:r>
              <a:rPr lang="en-US" dirty="0">
                <a:solidFill>
                  <a:srgbClr val="CE32C3"/>
                </a:solidFill>
              </a:rPr>
              <a:t>(person) </a:t>
            </a: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print( </a:t>
            </a:r>
            <a:r>
              <a:rPr lang="en-US" dirty="0" err="1">
                <a:solidFill>
                  <a:srgbClr val="CE32C3"/>
                </a:solidFill>
              </a:rPr>
              <a:t>person_dict</a:t>
            </a:r>
            <a:r>
              <a:rPr lang="en-US" dirty="0">
                <a:solidFill>
                  <a:srgbClr val="CE32C3"/>
                </a:solidFill>
              </a:rPr>
              <a:t>)--</a:t>
            </a:r>
            <a:r>
              <a:rPr lang="en-US" dirty="0">
                <a:solidFill>
                  <a:srgbClr val="CE32C3"/>
                </a:solidFill>
                <a:sym typeface="Wingdings" pitchFamily="2" charset="2"/>
              </a:rPr>
              <a:t>prints </a:t>
            </a:r>
            <a:r>
              <a:rPr lang="en-US" dirty="0" err="1">
                <a:solidFill>
                  <a:srgbClr val="CE32C3"/>
                </a:solidFill>
                <a:sym typeface="Wingdings" pitchFamily="2" charset="2"/>
              </a:rPr>
              <a:t>dict</a:t>
            </a:r>
            <a:endParaRPr lang="en-US" dirty="0">
              <a:solidFill>
                <a:srgbClr val="CE32C3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print(</a:t>
            </a:r>
            <a:r>
              <a:rPr lang="en-US" dirty="0" err="1">
                <a:solidFill>
                  <a:srgbClr val="CE32C3"/>
                </a:solidFill>
              </a:rPr>
              <a:t>person_dict</a:t>
            </a:r>
            <a:r>
              <a:rPr lang="en-US" dirty="0">
                <a:solidFill>
                  <a:srgbClr val="CE32C3"/>
                </a:solidFill>
              </a:rPr>
              <a:t>['languages'])-</a:t>
            </a:r>
            <a:r>
              <a:rPr lang="en-US" dirty="0">
                <a:solidFill>
                  <a:srgbClr val="CE32C3"/>
                </a:solidFill>
                <a:sym typeface="Wingdings" pitchFamily="2" charset="2"/>
              </a:rPr>
              <a:t>prints languages</a:t>
            </a:r>
            <a:endParaRPr lang="en-US" dirty="0">
              <a:solidFill>
                <a:srgbClr val="CE32C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read JSON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Person.json</a:t>
            </a:r>
            <a:endParaRPr lang="en-US" dirty="0"/>
          </a:p>
          <a:p>
            <a:pPr>
              <a:buNone/>
            </a:pPr>
            <a:r>
              <a:rPr lang="en-US" dirty="0"/>
              <a:t>	{"name": "Bob", "languages": ["English", "</a:t>
            </a:r>
            <a:r>
              <a:rPr lang="en-US" dirty="0" err="1"/>
              <a:t>Fench</a:t>
            </a:r>
            <a:r>
              <a:rPr lang="en-US" dirty="0"/>
              <a:t>"]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with open(‘</a:t>
            </a:r>
            <a:r>
              <a:rPr lang="en-US" dirty="0" err="1"/>
              <a:t>person.json</a:t>
            </a:r>
            <a:r>
              <a:rPr lang="en-US" dirty="0"/>
              <a:t>') as f: data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pPr>
              <a:buNone/>
            </a:pPr>
            <a:r>
              <a:rPr lang="en-US" dirty="0"/>
              <a:t>print(data)</a:t>
            </a:r>
          </a:p>
          <a:p>
            <a:pPr>
              <a:buNone/>
            </a:pPr>
            <a:r>
              <a:rPr lang="en-US" dirty="0"/>
              <a:t>The open() function is used to read the </a:t>
            </a:r>
            <a:r>
              <a:rPr lang="en-US" dirty="0" err="1"/>
              <a:t>json</a:t>
            </a:r>
            <a:r>
              <a:rPr lang="en-US" dirty="0"/>
              <a:t> file. Then, the file is parsed using </a:t>
            </a:r>
            <a:r>
              <a:rPr lang="en-US" dirty="0" err="1"/>
              <a:t>json.load</a:t>
            </a:r>
            <a:r>
              <a:rPr lang="en-US" dirty="0"/>
              <a:t>() method which gives us a dictionary named 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 of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Fast and efficient </a:t>
            </a:r>
            <a:r>
              <a:rPr lang="en-US" dirty="0" err="1"/>
              <a:t>DataFrame</a:t>
            </a:r>
            <a:r>
              <a:rPr lang="en-US" dirty="0"/>
              <a:t> object with default and customized indexing.</a:t>
            </a:r>
          </a:p>
          <a:p>
            <a:r>
              <a:rPr lang="en-US" dirty="0"/>
              <a:t>Tools for loading data into in-memory data objects from different file formats.</a:t>
            </a:r>
          </a:p>
          <a:p>
            <a:r>
              <a:rPr lang="en-US" dirty="0"/>
              <a:t>Data alignment and integrated handling of missing data.</a:t>
            </a:r>
          </a:p>
          <a:p>
            <a:r>
              <a:rPr lang="en-US" dirty="0"/>
              <a:t>Reshaping and pivoting of date sets.</a:t>
            </a:r>
          </a:p>
          <a:p>
            <a:r>
              <a:rPr lang="en-US" dirty="0"/>
              <a:t>Label-based slicing, indexing and </a:t>
            </a:r>
            <a:r>
              <a:rPr lang="en-US" dirty="0" err="1"/>
              <a:t>subsetting</a:t>
            </a:r>
            <a:r>
              <a:rPr lang="en-US" dirty="0"/>
              <a:t> of large data sets.</a:t>
            </a:r>
          </a:p>
          <a:p>
            <a:r>
              <a:rPr lang="en-US" dirty="0"/>
              <a:t>Columns from a data structure can be deleted or inserted.</a:t>
            </a:r>
          </a:p>
          <a:p>
            <a:r>
              <a:rPr lang="en-US" dirty="0"/>
              <a:t>Group by data for aggregation and transformations.</a:t>
            </a:r>
          </a:p>
          <a:p>
            <a:r>
              <a:rPr lang="en-US" dirty="0"/>
              <a:t>High performance merging and joining of data.</a:t>
            </a:r>
          </a:p>
          <a:p>
            <a:r>
              <a:rPr lang="en-US" dirty="0"/>
              <a:t>Time Series functionality.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Convert </a:t>
            </a:r>
            <a:r>
              <a:rPr lang="en-US" b="1" dirty="0" err="1"/>
              <a:t>dict</a:t>
            </a:r>
            <a:r>
              <a:rPr lang="en-US" b="1" dirty="0"/>
              <a:t> to JSON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 A dictionary is converted  to JSON string using </a:t>
            </a:r>
            <a:r>
              <a:rPr lang="en-US" dirty="0" err="1"/>
              <a:t>json.dumps</a:t>
            </a:r>
            <a:r>
              <a:rPr lang="en-US" dirty="0"/>
              <a:t>() method.</a:t>
            </a:r>
          </a:p>
          <a:p>
            <a:pPr>
              <a:buNone/>
            </a:pPr>
            <a:endParaRPr lang="en-US" dirty="0">
              <a:solidFill>
                <a:srgbClr val="CE32C3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import </a:t>
            </a:r>
            <a:r>
              <a:rPr lang="en-US" dirty="0" err="1">
                <a:solidFill>
                  <a:srgbClr val="CE32C3"/>
                </a:solidFill>
              </a:rPr>
              <a:t>json</a:t>
            </a:r>
            <a:r>
              <a:rPr lang="en-US" dirty="0">
                <a:solidFill>
                  <a:srgbClr val="CE32C3"/>
                </a:solidFill>
              </a:rPr>
              <a:t> </a:t>
            </a:r>
          </a:p>
          <a:p>
            <a:pPr>
              <a:buNone/>
            </a:pPr>
            <a:r>
              <a:rPr lang="en-US" dirty="0" err="1">
                <a:solidFill>
                  <a:srgbClr val="CE32C3"/>
                </a:solidFill>
              </a:rPr>
              <a:t>person_dict</a:t>
            </a:r>
            <a:r>
              <a:rPr lang="en-US" dirty="0">
                <a:solidFill>
                  <a:srgbClr val="CE32C3"/>
                </a:solidFill>
              </a:rPr>
              <a:t> = {'name': 'Bob', 'age': 12, 'children': None } </a:t>
            </a:r>
          </a:p>
          <a:p>
            <a:pPr>
              <a:buNone/>
            </a:pPr>
            <a:r>
              <a:rPr lang="en-US" dirty="0" err="1">
                <a:solidFill>
                  <a:srgbClr val="CE32C3"/>
                </a:solidFill>
              </a:rPr>
              <a:t>person_json</a:t>
            </a:r>
            <a:r>
              <a:rPr lang="en-US" dirty="0">
                <a:solidFill>
                  <a:srgbClr val="CE32C3"/>
                </a:solidFill>
              </a:rPr>
              <a:t> = </a:t>
            </a:r>
            <a:r>
              <a:rPr lang="en-US" dirty="0" err="1">
                <a:solidFill>
                  <a:srgbClr val="CE32C3"/>
                </a:solidFill>
              </a:rPr>
              <a:t>json.dumps</a:t>
            </a:r>
            <a:r>
              <a:rPr lang="en-US" dirty="0">
                <a:solidFill>
                  <a:srgbClr val="CE32C3"/>
                </a:solidFill>
              </a:rPr>
              <a:t>(</a:t>
            </a:r>
            <a:r>
              <a:rPr lang="en-US" dirty="0" err="1">
                <a:solidFill>
                  <a:srgbClr val="CE32C3"/>
                </a:solidFill>
              </a:rPr>
              <a:t>person_dict</a:t>
            </a:r>
            <a:r>
              <a:rPr lang="en-US" dirty="0">
                <a:solidFill>
                  <a:srgbClr val="CE32C3"/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print(</a:t>
            </a:r>
            <a:r>
              <a:rPr lang="en-US" dirty="0" err="1">
                <a:solidFill>
                  <a:srgbClr val="CE32C3"/>
                </a:solidFill>
              </a:rPr>
              <a:t>person_json</a:t>
            </a:r>
            <a:r>
              <a:rPr lang="en-US" dirty="0">
                <a:solidFill>
                  <a:srgbClr val="CE32C3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Writing JSON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import </a:t>
            </a:r>
            <a:r>
              <a:rPr lang="en-US" dirty="0" err="1">
                <a:solidFill>
                  <a:srgbClr val="CE32C3"/>
                </a:solidFill>
              </a:rPr>
              <a:t>json</a:t>
            </a:r>
            <a:r>
              <a:rPr lang="en-US" dirty="0">
                <a:solidFill>
                  <a:srgbClr val="CE32C3"/>
                </a:solidFill>
              </a:rPr>
              <a:t> </a:t>
            </a:r>
          </a:p>
          <a:p>
            <a:pPr>
              <a:buNone/>
            </a:pPr>
            <a:r>
              <a:rPr lang="en-US" dirty="0" err="1">
                <a:solidFill>
                  <a:srgbClr val="CE32C3"/>
                </a:solidFill>
              </a:rPr>
              <a:t>person_dict</a:t>
            </a:r>
            <a:r>
              <a:rPr lang="en-US" dirty="0">
                <a:solidFill>
                  <a:srgbClr val="CE32C3"/>
                </a:solidFill>
              </a:rPr>
              <a:t> = {"name": "Bob",</a:t>
            </a: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 "languages": ["English", "</a:t>
            </a:r>
            <a:r>
              <a:rPr lang="en-US" dirty="0" err="1">
                <a:solidFill>
                  <a:srgbClr val="CE32C3"/>
                </a:solidFill>
              </a:rPr>
              <a:t>Fench</a:t>
            </a:r>
            <a:r>
              <a:rPr lang="en-US" dirty="0">
                <a:solidFill>
                  <a:srgbClr val="CE32C3"/>
                </a:solidFill>
              </a:rPr>
              <a:t>"], </a:t>
            </a: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"married": True, </a:t>
            </a: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"age": 32 } </a:t>
            </a:r>
          </a:p>
          <a:p>
            <a:pPr>
              <a:buNone/>
            </a:pPr>
            <a:r>
              <a:rPr lang="en-US" dirty="0">
                <a:solidFill>
                  <a:srgbClr val="CE32C3"/>
                </a:solidFill>
              </a:rPr>
              <a:t>with open('person.txt', 'w') as </a:t>
            </a:r>
            <a:r>
              <a:rPr lang="en-US" dirty="0" err="1">
                <a:solidFill>
                  <a:srgbClr val="CE32C3"/>
                </a:solidFill>
              </a:rPr>
              <a:t>json_file</a:t>
            </a:r>
            <a:r>
              <a:rPr lang="en-US" dirty="0">
                <a:solidFill>
                  <a:srgbClr val="CE32C3"/>
                </a:solidFill>
              </a:rPr>
              <a:t>: </a:t>
            </a:r>
            <a:r>
              <a:rPr lang="en-US" dirty="0" err="1">
                <a:solidFill>
                  <a:srgbClr val="CE32C3"/>
                </a:solidFill>
              </a:rPr>
              <a:t>json.dump</a:t>
            </a:r>
            <a:r>
              <a:rPr lang="en-US" dirty="0">
                <a:solidFill>
                  <a:srgbClr val="CE32C3"/>
                </a:solidFill>
              </a:rPr>
              <a:t>(</a:t>
            </a:r>
            <a:r>
              <a:rPr lang="en-US" dirty="0" err="1">
                <a:solidFill>
                  <a:srgbClr val="CE32C3"/>
                </a:solidFill>
              </a:rPr>
              <a:t>person_dict</a:t>
            </a:r>
            <a:r>
              <a:rPr lang="en-US" dirty="0">
                <a:solidFill>
                  <a:srgbClr val="CE32C3"/>
                </a:solidFill>
              </a:rPr>
              <a:t>, </a:t>
            </a:r>
            <a:r>
              <a:rPr lang="en-US" dirty="0" err="1">
                <a:solidFill>
                  <a:srgbClr val="CE32C3"/>
                </a:solidFill>
              </a:rPr>
              <a:t>json_file</a:t>
            </a:r>
            <a:r>
              <a:rPr lang="en-US" dirty="0">
                <a:solidFill>
                  <a:srgbClr val="CE32C3"/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err="1"/>
              <a:t>json.dump</a:t>
            </a:r>
            <a:r>
              <a:rPr lang="en-US" dirty="0"/>
              <a:t>() transforms </a:t>
            </a:r>
            <a:r>
              <a:rPr lang="en-US" dirty="0" err="1"/>
              <a:t>person_dict</a:t>
            </a:r>
            <a:r>
              <a:rPr lang="en-US" dirty="0"/>
              <a:t> to a JSON string which will be saved in the person.txt file.</a:t>
            </a:r>
            <a:endParaRPr lang="en-US" dirty="0">
              <a:solidFill>
                <a:srgbClr val="CE32C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Pandas deals with the following three data structures −</a:t>
            </a:r>
          </a:p>
          <a:p>
            <a:r>
              <a:rPr lang="en-US" sz="2400" dirty="0"/>
              <a:t>Series</a:t>
            </a:r>
          </a:p>
          <a:p>
            <a:r>
              <a:rPr lang="en-US" sz="2400" dirty="0" err="1"/>
              <a:t>DataFrame</a:t>
            </a:r>
            <a:endParaRPr lang="en-US" sz="2400" dirty="0"/>
          </a:p>
          <a:p>
            <a:r>
              <a:rPr lang="en-US" sz="2400" dirty="0"/>
              <a:t>Panel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590800"/>
          <a:ext cx="7848600" cy="3771785"/>
        </p:xfrm>
        <a:graphic>
          <a:graphicData uri="http://schemas.openxmlformats.org/drawingml/2006/table">
            <a:tbl>
              <a:tblPr/>
              <a:tblGrid>
                <a:gridCol w="230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5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/>
                        <a:t>Data Structure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/>
                        <a:t>Dimensions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/>
                        <a:t>Description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/>
                        <a:t>Series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/>
                        <a:t>1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/>
                        <a:t>1D labeled homogeneous array, sizeimmutable.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5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/>
                        <a:t>Data Frames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/>
                        <a:t>2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/>
                        <a:t>General 2D labeled, size-mutable tabular structure with potentially heterogeneously typed columns.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7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/>
                        <a:t>Panel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/>
                        <a:t>3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/>
                        <a:t>General 3D labeled, size-mutable array.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pandas series is like a column in a table</a:t>
            </a:r>
          </a:p>
          <a:p>
            <a:r>
              <a:rPr lang="en-US" dirty="0"/>
              <a:t>Series is a one-dimensional labeled array capable of holding data of any type (integer, string, float, python objects, etc.)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import pandas as pd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a=[1,7,2]-----list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m=</a:t>
            </a:r>
            <a:r>
              <a:rPr lang="en-US" dirty="0" err="1">
                <a:solidFill>
                  <a:srgbClr val="FF0000"/>
                </a:solidFill>
              </a:rPr>
              <a:t>pd.Series</a:t>
            </a:r>
            <a:r>
              <a:rPr lang="en-US" dirty="0">
                <a:solidFill>
                  <a:srgbClr val="FF0000"/>
                </a:solidFill>
              </a:rPr>
              <a:t>(a)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print(m)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s = </a:t>
            </a:r>
            <a:r>
              <a:rPr lang="en-US" dirty="0" err="1">
                <a:solidFill>
                  <a:srgbClr val="7030A0"/>
                </a:solidFill>
              </a:rPr>
              <a:t>pd.Series</a:t>
            </a:r>
            <a:r>
              <a:rPr lang="en-US" dirty="0">
                <a:solidFill>
                  <a:srgbClr val="7030A0"/>
                </a:solidFill>
              </a:rPr>
              <a:t>()------empty</a:t>
            </a:r>
          </a:p>
          <a:p>
            <a:pPr>
              <a:buNone/>
            </a:pPr>
            <a:r>
              <a:rPr lang="en-US" dirty="0"/>
              <a:t>   D=</a:t>
            </a:r>
            <a:r>
              <a:rPr lang="en-US" dirty="0" err="1"/>
              <a:t>np.array</a:t>
            </a:r>
            <a:r>
              <a:rPr lang="en-US" dirty="0"/>
              <a:t>([11,44,66,88])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pd.Series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(D)-----array</a:t>
            </a:r>
          </a:p>
          <a:p>
            <a:r>
              <a:rPr lang="en-US" dirty="0"/>
              <a:t>Pandas series from dictionary</a:t>
            </a:r>
          </a:p>
          <a:p>
            <a:pPr>
              <a:buNone/>
            </a:pPr>
            <a:r>
              <a:rPr lang="en-US" dirty="0"/>
              <a:t>     cal={“d1”:22, “d2”:44, “d3”:99}</a:t>
            </a:r>
          </a:p>
          <a:p>
            <a:pPr>
              <a:buNone/>
            </a:pPr>
            <a:r>
              <a:rPr lang="en-US" dirty="0"/>
              <a:t>      m=</a:t>
            </a:r>
            <a:r>
              <a:rPr lang="en-US" dirty="0" err="1"/>
              <a:t>pd.Series</a:t>
            </a:r>
            <a:r>
              <a:rPr lang="en-US" dirty="0"/>
              <a:t>(cal)</a:t>
            </a:r>
          </a:p>
          <a:p>
            <a:pPr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nothing else is specified, the values are labeled with their index number. First value has index 0, second value has index 1 etc.</a:t>
            </a:r>
          </a:p>
          <a:p>
            <a:r>
              <a:rPr lang="en-US" dirty="0"/>
              <a:t>This label can be used to access a specified value.</a:t>
            </a:r>
          </a:p>
          <a:p>
            <a:pPr>
              <a:buNone/>
            </a:pPr>
            <a:r>
              <a:rPr lang="en-US" dirty="0"/>
              <a:t>    print(a[0])   ---</a:t>
            </a:r>
            <a:r>
              <a:rPr lang="en-US" dirty="0">
                <a:sym typeface="Wingdings" pitchFamily="2" charset="2"/>
              </a:rPr>
              <a:t> prints first value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Create Labels:</a:t>
            </a:r>
          </a:p>
          <a:p>
            <a:pPr>
              <a:buNone/>
            </a:pPr>
            <a:r>
              <a:rPr lang="es-ES" dirty="0"/>
              <a:t>   a = [1, 7, 2]</a:t>
            </a:r>
            <a:br>
              <a:rPr lang="es-ES" dirty="0"/>
            </a:br>
            <a:r>
              <a:rPr lang="es-ES" dirty="0"/>
              <a:t>m = </a:t>
            </a:r>
            <a:r>
              <a:rPr lang="es-ES" dirty="0" err="1"/>
              <a:t>pd.Series</a:t>
            </a:r>
            <a:r>
              <a:rPr lang="es-ES" dirty="0"/>
              <a:t>(a, </a:t>
            </a:r>
            <a:r>
              <a:rPr lang="es-ES" dirty="0" err="1"/>
              <a:t>index</a:t>
            </a:r>
            <a:r>
              <a:rPr lang="es-ES" dirty="0"/>
              <a:t> = ["x", "y", "z"])</a:t>
            </a:r>
          </a:p>
          <a:p>
            <a:pPr>
              <a:buNone/>
            </a:pPr>
            <a:r>
              <a:rPr lang="es-ES" dirty="0"/>
              <a:t>    </a:t>
            </a:r>
            <a:r>
              <a:rPr lang="es-ES" dirty="0" err="1"/>
              <a:t>print</a:t>
            </a:r>
            <a:r>
              <a:rPr lang="es-ES" dirty="0"/>
              <a:t>(m["y"])</a:t>
            </a:r>
          </a:p>
          <a:p>
            <a:pPr>
              <a:buNone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keys</a:t>
            </a:r>
            <a:r>
              <a:rPr lang="es-ES" dirty="0"/>
              <a:t> </a:t>
            </a:r>
            <a:r>
              <a:rPr lang="es-ES" dirty="0" err="1"/>
              <a:t>become</a:t>
            </a:r>
            <a:r>
              <a:rPr lang="es-ES" dirty="0"/>
              <a:t> </a:t>
            </a:r>
            <a:r>
              <a:rPr lang="es-ES" dirty="0" err="1"/>
              <a:t>index</a:t>
            </a:r>
            <a:endParaRPr lang="es-E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 frame is a two-dimensional data structure, i.e., data is aligned in a tabular fashion in rows and columns.</a:t>
            </a:r>
          </a:p>
          <a:p>
            <a:r>
              <a:rPr lang="en-US" dirty="0"/>
              <a:t>Features of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Potentially columns are of different types</a:t>
            </a:r>
          </a:p>
          <a:p>
            <a:pPr lvl="1"/>
            <a:r>
              <a:rPr lang="en-US" dirty="0"/>
              <a:t>Size – Mutable</a:t>
            </a:r>
          </a:p>
          <a:p>
            <a:pPr lvl="1"/>
            <a:r>
              <a:rPr lang="en-US" dirty="0"/>
              <a:t>Labeled axes (rows and columns)</a:t>
            </a:r>
          </a:p>
          <a:p>
            <a:pPr lvl="1"/>
            <a:r>
              <a:rPr lang="en-US" dirty="0"/>
              <a:t>Can Perform Arithmetic operations on rows and columns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/>
              <a:t> can be created using various inputs like −</a:t>
            </a:r>
          </a:p>
          <a:p>
            <a:r>
              <a:rPr lang="en-US" dirty="0"/>
              <a:t>Lists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Series</a:t>
            </a:r>
          </a:p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endParaRPr lang="en-US" dirty="0"/>
          </a:p>
          <a:p>
            <a:r>
              <a:rPr lang="en-US" dirty="0"/>
              <a:t>Another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897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/>
              <a:t>import pandas as pd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() -----empty data frame</a:t>
            </a:r>
          </a:p>
          <a:p>
            <a:pPr>
              <a:buNone/>
            </a:pPr>
            <a:r>
              <a:rPr lang="en-US" sz="2800" dirty="0"/>
              <a:t>print(</a:t>
            </a:r>
            <a:r>
              <a:rPr lang="en-US" sz="2800" dirty="0" err="1"/>
              <a:t>df</a:t>
            </a:r>
            <a:r>
              <a:rPr lang="en-US" sz="2800" dirty="0"/>
              <a:t>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data = [1,2,3,4,5] </a:t>
            </a:r>
          </a:p>
          <a:p>
            <a:pPr>
              <a:buNone/>
            </a:pPr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(data)------from list</a:t>
            </a:r>
          </a:p>
          <a:p>
            <a:pPr>
              <a:buNone/>
            </a:pPr>
            <a:r>
              <a:rPr lang="en-US" sz="2800" dirty="0"/>
              <a:t>print(</a:t>
            </a:r>
            <a:r>
              <a:rPr lang="en-US" sz="2800" dirty="0" err="1"/>
              <a:t>df</a:t>
            </a:r>
            <a:r>
              <a:rPr lang="en-US" sz="2800" dirty="0"/>
              <a:t>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data = [[‘sunil',10],[‘ravi',12],[‘kiran',13]] </a:t>
            </a:r>
          </a:p>
          <a:p>
            <a:pPr>
              <a:buNone/>
            </a:pPr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</a:t>
            </a:r>
            <a:r>
              <a:rPr lang="en-US" sz="2800" dirty="0" err="1"/>
              <a:t>data,columns</a:t>
            </a:r>
            <a:r>
              <a:rPr lang="en-US" sz="2800" dirty="0"/>
              <a:t>=['</a:t>
            </a:r>
            <a:r>
              <a:rPr lang="en-US" sz="2800" dirty="0" err="1"/>
              <a:t>Name','Age</a:t>
            </a:r>
            <a:r>
              <a:rPr lang="en-US" sz="2800" dirty="0"/>
              <a:t>'])---nested list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data = { "</a:t>
            </a:r>
            <a:r>
              <a:rPr lang="en-US" dirty="0" err="1">
                <a:solidFill>
                  <a:srgbClr val="FF0000"/>
                </a:solidFill>
              </a:rPr>
              <a:t>rno</a:t>
            </a:r>
            <a:r>
              <a:rPr lang="en-US" dirty="0">
                <a:solidFill>
                  <a:srgbClr val="FF0000"/>
                </a:solidFill>
              </a:rPr>
              <a:t>": [11,44,77,22],  "marks": [50, 40, 45,43]  }----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 of </a:t>
            </a:r>
            <a:r>
              <a:rPr lang="en-US" dirty="0" err="1">
                <a:solidFill>
                  <a:srgbClr val="FF0000"/>
                </a:solidFill>
              </a:rPr>
              <a:t>ndarrays</a:t>
            </a:r>
            <a:r>
              <a:rPr lang="en-US" dirty="0">
                <a:solidFill>
                  <a:srgbClr val="FF0000"/>
                </a:solidFill>
              </a:rPr>
              <a:t>/lists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m= </a:t>
            </a:r>
            <a:r>
              <a:rPr lang="en-US" dirty="0" err="1">
                <a:solidFill>
                  <a:srgbClr val="FF0000"/>
                </a:solidFill>
              </a:rPr>
              <a:t>pd.DataFrame</a:t>
            </a:r>
            <a:r>
              <a:rPr lang="en-US" dirty="0">
                <a:solidFill>
                  <a:srgbClr val="FF0000"/>
                </a:solidFill>
              </a:rPr>
              <a:t>(data)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print(m)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data = [{'a': 1, 'b': 2},{'a': 5, 'b': 10, 'c': 20}]-----list of </a:t>
            </a:r>
            <a:r>
              <a:rPr lang="en-US" dirty="0" err="1"/>
              <a:t>dicts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from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en-US" dirty="0" err="1"/>
              <a:t>ofseries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import pandas as pd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 = {'one' 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pd.Series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([1, 2, 3]),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'two' 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pd.Series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([1, 2, 3, 4])}</a:t>
            </a:r>
          </a:p>
          <a:p>
            <a:pPr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pd.DataFrame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(d)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 = {'one' 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pd.Series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([1, 2, 3,4],index=['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a','b','c','d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']),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'two' 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pd.Series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([1, 2, 3, 4],index=['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a','b','c','d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']),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three':pd.Series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([10,20,30,40],index=['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a','b','c','d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'])}</a:t>
            </a:r>
          </a:p>
          <a:p>
            <a:pPr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pd.DataFrame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(d)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1647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Pandas</vt:lpstr>
      <vt:lpstr>Key Features of Pandas</vt:lpstr>
      <vt:lpstr>PowerPoint Presentation</vt:lpstr>
      <vt:lpstr>Series</vt:lpstr>
      <vt:lpstr>Labels</vt:lpstr>
      <vt:lpstr>Data Frames</vt:lpstr>
      <vt:lpstr>Create DataFrame</vt:lpstr>
      <vt:lpstr>PowerPoint Presentation</vt:lpstr>
      <vt:lpstr>Creating dataframe from dict ofseries</vt:lpstr>
      <vt:lpstr>PowerPoint Presentation</vt:lpstr>
      <vt:lpstr>Example</vt:lpstr>
      <vt:lpstr>Reading from CSV File</vt:lpstr>
      <vt:lpstr>Reading/Writing from CSV</vt:lpstr>
      <vt:lpstr>Example</vt:lpstr>
      <vt:lpstr>PowerPoint Presentation</vt:lpstr>
      <vt:lpstr>json</vt:lpstr>
      <vt:lpstr>JSON Syntax Rules</vt:lpstr>
      <vt:lpstr>Python JSON to dict</vt:lpstr>
      <vt:lpstr>Python read JSON file</vt:lpstr>
      <vt:lpstr> Convert dict to JSON </vt:lpstr>
      <vt:lpstr>Writing JSON to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CSE210</dc:creator>
  <cp:lastModifiedBy>Bhavani Madireddy</cp:lastModifiedBy>
  <cp:revision>56</cp:revision>
  <dcterms:created xsi:type="dcterms:W3CDTF">2021-03-08T09:53:08Z</dcterms:created>
  <dcterms:modified xsi:type="dcterms:W3CDTF">2021-03-16T05:35:30Z</dcterms:modified>
</cp:coreProperties>
</file>